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numCache>
            </c:numRef>
          </c:cat>
          <c:val>
            <c:numRef>
              <c:f>Sheet1!$B$2:$B$38</c:f>
              <c:numCache>
                <c:formatCode>General</c:formatCode>
                <c:ptCount val="37"/>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numCache>
            </c:numRef>
          </c:val>
          <c:smooth val="0"/>
          <c:extLst>
            <c:ext xmlns:c16="http://schemas.microsoft.com/office/drawing/2014/chart" uri="{C3380CC4-5D6E-409C-BE32-E72D297353CC}">
              <c16:uniqueId val="{00000000-B2F4-4F85-A609-24B76AF80F33}"/>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numCache>
            </c:numRef>
          </c:cat>
          <c:val>
            <c:numRef>
              <c:f>Sheet1!$C$2:$C$38</c:f>
              <c:numCache>
                <c:formatCode>General</c:formatCode>
                <c:ptCount val="37"/>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numCache>
            </c:numRef>
          </c:val>
          <c:smooth val="0"/>
          <c:extLst>
            <c:ext xmlns:c16="http://schemas.microsoft.com/office/drawing/2014/chart" uri="{C3380CC4-5D6E-409C-BE32-E72D297353CC}">
              <c16:uniqueId val="{00000001-B2F4-4F85-A609-24B76AF80F3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B2F4-4F85-A609-24B76AF80F33}"/>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numCache>
            </c:numRef>
          </c:cat>
          <c:val>
            <c:numRef>
              <c:f>Sheet1!$E$2:$E$38</c:f>
              <c:numCache>
                <c:formatCode>General</c:formatCode>
                <c:ptCount val="37"/>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numCache>
            </c:numRef>
          </c:val>
          <c:smooth val="0"/>
          <c:extLst>
            <c:ext xmlns:c16="http://schemas.microsoft.com/office/drawing/2014/chart" uri="{C3380CC4-5D6E-409C-BE32-E72D297353CC}">
              <c16:uniqueId val="{00000003-B2F4-4F85-A609-24B76AF80F33}"/>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numCache>
            </c:numRef>
          </c:cat>
          <c:val>
            <c:numRef>
              <c:f>Sheet1!$F$2:$F$38</c:f>
              <c:numCache>
                <c:formatCode>General</c:formatCode>
                <c:ptCount val="37"/>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numCache>
            </c:numRef>
          </c:val>
          <c:smooth val="0"/>
          <c:extLst>
            <c:ext xmlns:c16="http://schemas.microsoft.com/office/drawing/2014/chart" uri="{C3380CC4-5D6E-409C-BE32-E72D297353CC}">
              <c16:uniqueId val="{00000004-B2F4-4F85-A609-24B76AF80F33}"/>
            </c:ext>
          </c:extLst>
        </c:ser>
        <c:dLbls>
          <c:showLegendKey val="0"/>
          <c:showVal val="0"/>
          <c:showCatName val="0"/>
          <c:showSerName val="0"/>
          <c:showPercent val="0"/>
          <c:showBubbleSize val="0"/>
        </c:dLbls>
        <c:smooth val="0"/>
        <c:axId val="75364992"/>
        <c:axId val="75364336"/>
      </c:lineChart>
      <c:dateAx>
        <c:axId val="7536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364336"/>
        <c:crosses val="autoZero"/>
        <c:auto val="1"/>
        <c:lblOffset val="100"/>
        <c:baseTimeUnit val="months"/>
      </c:dateAx>
      <c:valAx>
        <c:axId val="7536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36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c:v>
                </c:pt>
              </c:numCache>
            </c:numRef>
          </c:val>
          <c:extLst>
            <c:ext xmlns:c16="http://schemas.microsoft.com/office/drawing/2014/chart" uri="{C3380CC4-5D6E-409C-BE32-E72D297353CC}">
              <c16:uniqueId val="{00000000-E1AD-4840-B78C-3522380466C9}"/>
            </c:ext>
          </c:extLst>
        </c:ser>
        <c:dLbls>
          <c:showLegendKey val="0"/>
          <c:showVal val="0"/>
          <c:showCatName val="0"/>
          <c:showSerName val="0"/>
          <c:showPercent val="0"/>
          <c:showBubbleSize val="0"/>
        </c:dLbls>
        <c:gapWidth val="219"/>
        <c:overlap val="-27"/>
        <c:axId val="274478264"/>
        <c:axId val="274476952"/>
      </c:barChart>
      <c:dateAx>
        <c:axId val="27447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76952"/>
        <c:crosses val="autoZero"/>
        <c:auto val="1"/>
        <c:lblOffset val="100"/>
        <c:baseTimeUnit val="months"/>
      </c:dateAx>
      <c:valAx>
        <c:axId val="27447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7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28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6A6-441C-A132-6A38F84723E4}"/>
            </c:ext>
          </c:extLst>
        </c:ser>
        <c:dLbls>
          <c:showLegendKey val="0"/>
          <c:showVal val="0"/>
          <c:showCatName val="0"/>
          <c:showSerName val="0"/>
          <c:showPercent val="0"/>
          <c:showBubbleSize val="0"/>
        </c:dLbls>
        <c:gapWidth val="219"/>
        <c:overlap val="-27"/>
        <c:axId val="331427656"/>
        <c:axId val="331430280"/>
      </c:barChart>
      <c:dateAx>
        <c:axId val="33142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30280"/>
        <c:crosses val="autoZero"/>
        <c:auto val="1"/>
        <c:lblOffset val="100"/>
        <c:baseTimeUnit val="months"/>
      </c:dateAx>
      <c:valAx>
        <c:axId val="33143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2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916</c:v>
                </c:pt>
                <c:pt idx="1">
                  <c:v>32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14C-4B25-8AA2-8788A3EE4B9F}"/>
            </c:ext>
          </c:extLst>
        </c:ser>
        <c:dLbls>
          <c:showLegendKey val="0"/>
          <c:showVal val="0"/>
          <c:showCatName val="0"/>
          <c:showSerName val="0"/>
          <c:showPercent val="0"/>
          <c:showBubbleSize val="0"/>
        </c:dLbls>
        <c:gapWidth val="219"/>
        <c:overlap val="-27"/>
        <c:axId val="331434216"/>
        <c:axId val="331969968"/>
      </c:barChart>
      <c:catAx>
        <c:axId val="33143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69968"/>
        <c:crosses val="autoZero"/>
        <c:auto val="1"/>
        <c:lblAlgn val="ctr"/>
        <c:lblOffset val="100"/>
        <c:noMultiLvlLbl val="0"/>
      </c:catAx>
      <c:valAx>
        <c:axId val="33196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3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1062</c:v>
                </c:pt>
              </c:numCache>
            </c:numRef>
          </c:val>
          <c:extLst>
            <c:ext xmlns:c16="http://schemas.microsoft.com/office/drawing/2014/chart" uri="{C3380CC4-5D6E-409C-BE32-E72D297353CC}">
              <c16:uniqueId val="{00000000-C060-483B-97E2-9B69165AFD62}"/>
            </c:ext>
          </c:extLst>
        </c:ser>
        <c:dLbls>
          <c:showLegendKey val="0"/>
          <c:showVal val="0"/>
          <c:showCatName val="0"/>
          <c:showSerName val="0"/>
          <c:showPercent val="0"/>
          <c:showBubbleSize val="0"/>
        </c:dLbls>
        <c:gapWidth val="219"/>
        <c:overlap val="-27"/>
        <c:axId val="331969312"/>
        <c:axId val="331967672"/>
      </c:barChart>
      <c:dateAx>
        <c:axId val="33196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67672"/>
        <c:crosses val="autoZero"/>
        <c:auto val="1"/>
        <c:lblOffset val="100"/>
        <c:baseTimeUnit val="months"/>
      </c:dateAx>
      <c:valAx>
        <c:axId val="33196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6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38</c:v>
                </c:pt>
                <c:pt idx="1">
                  <c:v>345</c:v>
                </c:pt>
                <c:pt idx="2">
                  <c:v>445</c:v>
                </c:pt>
                <c:pt idx="3">
                  <c:v>384</c:v>
                </c:pt>
                <c:pt idx="4">
                  <c:v>369</c:v>
                </c:pt>
                <c:pt idx="5">
                  <c:v>250</c:v>
                </c:pt>
                <c:pt idx="6">
                  <c:v>0</c:v>
                </c:pt>
              </c:numCache>
            </c:numRef>
          </c:val>
          <c:extLst>
            <c:ext xmlns:c16="http://schemas.microsoft.com/office/drawing/2014/chart" uri="{C3380CC4-5D6E-409C-BE32-E72D297353CC}">
              <c16:uniqueId val="{00000000-55FC-4C7D-BD2B-BA104CC8688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43</c:v>
                </c:pt>
                <c:pt idx="1">
                  <c:v>404</c:v>
                </c:pt>
                <c:pt idx="2">
                  <c:v>606</c:v>
                </c:pt>
                <c:pt idx="3">
                  <c:v>674</c:v>
                </c:pt>
                <c:pt idx="4">
                  <c:v>596</c:v>
                </c:pt>
                <c:pt idx="5">
                  <c:v>339</c:v>
                </c:pt>
                <c:pt idx="6">
                  <c:v>1</c:v>
                </c:pt>
              </c:numCache>
            </c:numRef>
          </c:val>
          <c:extLst>
            <c:ext xmlns:c16="http://schemas.microsoft.com/office/drawing/2014/chart" uri="{C3380CC4-5D6E-409C-BE32-E72D297353CC}">
              <c16:uniqueId val="{00000001-55FC-4C7D-BD2B-BA104CC86883}"/>
            </c:ext>
          </c:extLst>
        </c:ser>
        <c:dLbls>
          <c:showLegendKey val="0"/>
          <c:showVal val="0"/>
          <c:showCatName val="0"/>
          <c:showSerName val="0"/>
          <c:showPercent val="0"/>
          <c:showBubbleSize val="0"/>
        </c:dLbls>
        <c:gapWidth val="219"/>
        <c:overlap val="-27"/>
        <c:axId val="332459272"/>
        <c:axId val="332459600"/>
      </c:barChart>
      <c:catAx>
        <c:axId val="33245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59600"/>
        <c:crosses val="autoZero"/>
        <c:auto val="1"/>
        <c:lblAlgn val="ctr"/>
        <c:lblOffset val="100"/>
        <c:noMultiLvlLbl val="0"/>
      </c:catAx>
      <c:valAx>
        <c:axId val="33245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5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c:v>
                </c:pt>
              </c:numCache>
            </c:numRef>
          </c:val>
          <c:extLst>
            <c:ext xmlns:c16="http://schemas.microsoft.com/office/drawing/2014/chart" uri="{C3380CC4-5D6E-409C-BE32-E72D297353CC}">
              <c16:uniqueId val="{00000000-8915-4BB7-90FB-A51ACF2FEB0B}"/>
            </c:ext>
          </c:extLst>
        </c:ser>
        <c:dLbls>
          <c:showLegendKey val="0"/>
          <c:showVal val="0"/>
          <c:showCatName val="0"/>
          <c:showSerName val="0"/>
          <c:showPercent val="0"/>
          <c:showBubbleSize val="0"/>
        </c:dLbls>
        <c:gapWidth val="219"/>
        <c:overlap val="-27"/>
        <c:axId val="337728640"/>
        <c:axId val="337729296"/>
      </c:barChart>
      <c:dateAx>
        <c:axId val="33772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29296"/>
        <c:crosses val="autoZero"/>
        <c:auto val="1"/>
        <c:lblOffset val="100"/>
        <c:baseTimeUnit val="months"/>
      </c:dateAx>
      <c:valAx>
        <c:axId val="33772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2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204-400A-BD4A-DE2BA4C9AED7}"/>
            </c:ext>
          </c:extLst>
        </c:ser>
        <c:dLbls>
          <c:showLegendKey val="0"/>
          <c:showVal val="0"/>
          <c:showCatName val="0"/>
          <c:showSerName val="0"/>
          <c:showPercent val="0"/>
          <c:showBubbleSize val="0"/>
        </c:dLbls>
        <c:gapWidth val="219"/>
        <c:overlap val="-27"/>
        <c:axId val="336469952"/>
        <c:axId val="336465032"/>
      </c:barChart>
      <c:dateAx>
        <c:axId val="33646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65032"/>
        <c:crosses val="autoZero"/>
        <c:auto val="1"/>
        <c:lblOffset val="100"/>
        <c:baseTimeUnit val="months"/>
      </c:dateAx>
      <c:valAx>
        <c:axId val="33646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6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3D-48F5-8DE4-DFC80625A608}"/>
            </c:ext>
          </c:extLst>
        </c:ser>
        <c:dLbls>
          <c:showLegendKey val="0"/>
          <c:showVal val="0"/>
          <c:showCatName val="0"/>
          <c:showSerName val="0"/>
          <c:showPercent val="0"/>
          <c:showBubbleSize val="0"/>
        </c:dLbls>
        <c:gapWidth val="219"/>
        <c:overlap val="-27"/>
        <c:axId val="336471264"/>
        <c:axId val="336465688"/>
      </c:barChart>
      <c:catAx>
        <c:axId val="33647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65688"/>
        <c:crosses val="autoZero"/>
        <c:auto val="1"/>
        <c:lblAlgn val="ctr"/>
        <c:lblOffset val="100"/>
        <c:noMultiLvlLbl val="0"/>
      </c:catAx>
      <c:valAx>
        <c:axId val="33646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7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1B-4CFD-8B37-45D9FA58D016}"/>
            </c:ext>
          </c:extLst>
        </c:ser>
        <c:dLbls>
          <c:showLegendKey val="0"/>
          <c:showVal val="0"/>
          <c:showCatName val="0"/>
          <c:showSerName val="0"/>
          <c:showPercent val="0"/>
          <c:showBubbleSize val="0"/>
        </c:dLbls>
        <c:gapWidth val="219"/>
        <c:overlap val="-27"/>
        <c:axId val="332464192"/>
        <c:axId val="332457304"/>
      </c:barChart>
      <c:dateAx>
        <c:axId val="33246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57304"/>
        <c:crosses val="autoZero"/>
        <c:auto val="1"/>
        <c:lblOffset val="100"/>
        <c:baseTimeUnit val="months"/>
      </c:dateAx>
      <c:valAx>
        <c:axId val="33245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6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20</c:v>
                </c:pt>
              </c:numCache>
            </c:numRef>
          </c:val>
          <c:extLst>
            <c:ext xmlns:c16="http://schemas.microsoft.com/office/drawing/2014/chart" uri="{C3380CC4-5D6E-409C-BE32-E72D297353CC}">
              <c16:uniqueId val="{00000000-3893-45C8-8196-FC4A17F77F35}"/>
            </c:ext>
          </c:extLst>
        </c:ser>
        <c:dLbls>
          <c:showLegendKey val="0"/>
          <c:showVal val="0"/>
          <c:showCatName val="0"/>
          <c:showSerName val="0"/>
          <c:showPercent val="0"/>
          <c:showBubbleSize val="0"/>
        </c:dLbls>
        <c:gapWidth val="219"/>
        <c:overlap val="-27"/>
        <c:axId val="423483128"/>
        <c:axId val="423485752"/>
      </c:barChart>
      <c:dateAx>
        <c:axId val="42348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85752"/>
        <c:crosses val="autoZero"/>
        <c:auto val="1"/>
        <c:lblOffset val="100"/>
        <c:baseTimeUnit val="months"/>
      </c:dateAx>
      <c:valAx>
        <c:axId val="42348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8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120</c:v>
                </c:pt>
                <c:pt idx="1">
                  <c:v>59</c:v>
                </c:pt>
              </c:numCache>
            </c:numRef>
          </c:val>
          <c:extLst>
            <c:ext xmlns:c16="http://schemas.microsoft.com/office/drawing/2014/chart" uri="{C3380CC4-5D6E-409C-BE32-E72D297353CC}">
              <c16:uniqueId val="{00000000-3589-4688-B170-32AFF72B819C}"/>
            </c:ext>
          </c:extLst>
        </c:ser>
        <c:dLbls>
          <c:showLegendKey val="0"/>
          <c:showVal val="0"/>
          <c:showCatName val="0"/>
          <c:showSerName val="0"/>
          <c:showPercent val="0"/>
          <c:showBubbleSize val="0"/>
        </c:dLbls>
        <c:gapWidth val="219"/>
        <c:overlap val="-27"/>
        <c:axId val="423490672"/>
        <c:axId val="423482472"/>
      </c:barChart>
      <c:catAx>
        <c:axId val="42349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82472"/>
        <c:crosses val="autoZero"/>
        <c:auto val="1"/>
        <c:lblAlgn val="ctr"/>
        <c:lblOffset val="100"/>
        <c:noMultiLvlLbl val="0"/>
      </c:catAx>
      <c:valAx>
        <c:axId val="42348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9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1921</c:v>
                </c:pt>
                <c:pt idx="1">
                  <c:v>59</c:v>
                </c:pt>
              </c:numCache>
            </c:numRef>
          </c:val>
          <c:extLst>
            <c:ext xmlns:c16="http://schemas.microsoft.com/office/drawing/2014/chart" uri="{C3380CC4-5D6E-409C-BE32-E72D297353CC}">
              <c16:uniqueId val="{00000000-45F5-42FD-B1A8-060C24FD7703}"/>
            </c:ext>
          </c:extLst>
        </c:ser>
        <c:dLbls>
          <c:showLegendKey val="0"/>
          <c:showVal val="0"/>
          <c:showCatName val="0"/>
          <c:showSerName val="0"/>
          <c:showPercent val="0"/>
          <c:showBubbleSize val="0"/>
        </c:dLbls>
        <c:gapWidth val="219"/>
        <c:overlap val="-27"/>
        <c:axId val="423499856"/>
        <c:axId val="423500512"/>
      </c:barChart>
      <c:catAx>
        <c:axId val="42349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00512"/>
        <c:crosses val="autoZero"/>
        <c:auto val="1"/>
        <c:lblAlgn val="ctr"/>
        <c:lblOffset val="100"/>
        <c:noMultiLvlLbl val="0"/>
      </c:catAx>
      <c:valAx>
        <c:axId val="42350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4</c:v>
                </c:pt>
              </c:numCache>
            </c:numRef>
          </c:val>
          <c:extLst>
            <c:ext xmlns:c16="http://schemas.microsoft.com/office/drawing/2014/chart" uri="{C3380CC4-5D6E-409C-BE32-E72D297353CC}">
              <c16:uniqueId val="{00000000-22C9-4044-B7B4-76A16425C619}"/>
            </c:ext>
          </c:extLst>
        </c:ser>
        <c:dLbls>
          <c:showLegendKey val="0"/>
          <c:showVal val="0"/>
          <c:showCatName val="0"/>
          <c:showSerName val="0"/>
          <c:showPercent val="0"/>
          <c:showBubbleSize val="0"/>
        </c:dLbls>
        <c:gapWidth val="219"/>
        <c:overlap val="-27"/>
        <c:axId val="445318800"/>
        <c:axId val="445325032"/>
      </c:barChart>
      <c:dateAx>
        <c:axId val="44531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25032"/>
        <c:crosses val="autoZero"/>
        <c:auto val="1"/>
        <c:lblOffset val="100"/>
        <c:baseTimeUnit val="months"/>
      </c:dateAx>
      <c:valAx>
        <c:axId val="44532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1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75</c:v>
                </c:pt>
                <c:pt idx="1">
                  <c:v>51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E57-434E-A7A0-8BDF65062F57}"/>
            </c:ext>
          </c:extLst>
        </c:ser>
        <c:dLbls>
          <c:showLegendKey val="0"/>
          <c:showVal val="0"/>
          <c:showCatName val="0"/>
          <c:showSerName val="0"/>
          <c:showPercent val="0"/>
          <c:showBubbleSize val="0"/>
        </c:dLbls>
        <c:gapWidth val="219"/>
        <c:overlap val="-27"/>
        <c:axId val="445322736"/>
        <c:axId val="445321096"/>
      </c:barChart>
      <c:dateAx>
        <c:axId val="44532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21096"/>
        <c:crosses val="autoZero"/>
        <c:auto val="1"/>
        <c:lblOffset val="100"/>
        <c:baseTimeUnit val="months"/>
      </c:dateAx>
      <c:valAx>
        <c:axId val="44532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2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975</c:v>
                </c:pt>
                <c:pt idx="1">
                  <c:v>51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A66-43B1-8CB2-A279D733982E}"/>
            </c:ext>
          </c:extLst>
        </c:ser>
        <c:dLbls>
          <c:showLegendKey val="0"/>
          <c:showVal val="0"/>
          <c:showCatName val="0"/>
          <c:showSerName val="0"/>
          <c:showPercent val="0"/>
          <c:showBubbleSize val="0"/>
        </c:dLbls>
        <c:gapWidth val="219"/>
        <c:overlap val="-27"/>
        <c:axId val="445306664"/>
        <c:axId val="445300760"/>
      </c:barChart>
      <c:catAx>
        <c:axId val="44530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00760"/>
        <c:crosses val="autoZero"/>
        <c:auto val="1"/>
        <c:lblAlgn val="ctr"/>
        <c:lblOffset val="100"/>
        <c:noMultiLvlLbl val="0"/>
      </c:catAx>
      <c:valAx>
        <c:axId val="44530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0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BD7B-C53D-4F8A-B341-3FF4B9F0BFF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E63A5DE-CDFF-41EF-A49C-06E4D1DA22F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09437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A0E5-4705-4A2C-8CD9-2B3FBBC0EB2B}"/>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75FCF72-6E9A-4238-9527-9F6FF3DB9529}"/>
              </a:ext>
            </a:extLst>
          </p:cNvPr>
          <p:cNvGraphicFramePr>
            <a:graphicFrameLocks noGrp="1"/>
          </p:cNvGraphicFramePr>
          <p:nvPr>
            <p:ph type="chart" sz="quarter" idx="13"/>
            <p:extLst>
              <p:ext uri="{D42A27DB-BD31-4B8C-83A1-F6EECF244321}">
                <p14:modId xmlns:p14="http://schemas.microsoft.com/office/powerpoint/2010/main" val="828989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3D994-A28B-4605-9BAE-1F6E1C0599CD}"/>
              </a:ext>
            </a:extLst>
          </p:cNvPr>
          <p:cNvSpPr>
            <a:spLocks noGrp="1"/>
          </p:cNvSpPr>
          <p:nvPr>
            <p:ph type="body" sz="quarter" idx="14"/>
          </p:nvPr>
        </p:nvSpPr>
        <p:spPr/>
        <p:txBody>
          <a:bodyPr/>
          <a:lstStyle/>
          <a:p>
            <a:r>
              <a:rPr lang="en-US"/>
              <a:t>01/01/2018 - 01/31/2021</a:t>
            </a:r>
          </a:p>
        </p:txBody>
      </p:sp>
      <p:sp>
        <p:nvSpPr>
          <p:cNvPr id="5" name="Footer Placeholder 4">
            <a:extLst>
              <a:ext uri="{FF2B5EF4-FFF2-40B4-BE49-F238E27FC236}">
                <a16:creationId xmlns:a16="http://schemas.microsoft.com/office/drawing/2014/main" id="{3A32BDA3-5ED8-44FB-8B80-8FE24A5AA0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8814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C8914-2D1F-4CBC-8C34-29B910093D6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A87A02F-ADE3-450C-ADF3-3886A703898B}"/>
              </a:ext>
            </a:extLst>
          </p:cNvPr>
          <p:cNvGraphicFramePr>
            <a:graphicFrameLocks noGrp="1"/>
          </p:cNvGraphicFramePr>
          <p:nvPr>
            <p:ph type="tbl" sz="quarter" idx="13"/>
            <p:extLst>
              <p:ext uri="{D42A27DB-BD31-4B8C-83A1-F6EECF244321}">
                <p14:modId xmlns:p14="http://schemas.microsoft.com/office/powerpoint/2010/main" val="2983937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92062335"/>
                    </a:ext>
                  </a:extLst>
                </a:gridCol>
                <a:gridCol w="905256">
                  <a:extLst>
                    <a:ext uri="{9D8B030D-6E8A-4147-A177-3AD203B41FA5}">
                      <a16:colId xmlns:a16="http://schemas.microsoft.com/office/drawing/2014/main" val="1978021431"/>
                    </a:ext>
                  </a:extLst>
                </a:gridCol>
                <a:gridCol w="905256">
                  <a:extLst>
                    <a:ext uri="{9D8B030D-6E8A-4147-A177-3AD203B41FA5}">
                      <a16:colId xmlns:a16="http://schemas.microsoft.com/office/drawing/2014/main" val="1235529106"/>
                    </a:ext>
                  </a:extLst>
                </a:gridCol>
                <a:gridCol w="905256">
                  <a:extLst>
                    <a:ext uri="{9D8B030D-6E8A-4147-A177-3AD203B41FA5}">
                      <a16:colId xmlns:a16="http://schemas.microsoft.com/office/drawing/2014/main" val="1834529138"/>
                    </a:ext>
                  </a:extLst>
                </a:gridCol>
                <a:gridCol w="905256">
                  <a:extLst>
                    <a:ext uri="{9D8B030D-6E8A-4147-A177-3AD203B41FA5}">
                      <a16:colId xmlns:a16="http://schemas.microsoft.com/office/drawing/2014/main" val="2131876361"/>
                    </a:ext>
                  </a:extLst>
                </a:gridCol>
                <a:gridCol w="905256">
                  <a:extLst>
                    <a:ext uri="{9D8B030D-6E8A-4147-A177-3AD203B41FA5}">
                      <a16:colId xmlns:a16="http://schemas.microsoft.com/office/drawing/2014/main" val="2104980233"/>
                    </a:ext>
                  </a:extLst>
                </a:gridCol>
                <a:gridCol w="905256">
                  <a:extLst>
                    <a:ext uri="{9D8B030D-6E8A-4147-A177-3AD203B41FA5}">
                      <a16:colId xmlns:a16="http://schemas.microsoft.com/office/drawing/2014/main" val="89766944"/>
                    </a:ext>
                  </a:extLst>
                </a:gridCol>
                <a:gridCol w="905256">
                  <a:extLst>
                    <a:ext uri="{9D8B030D-6E8A-4147-A177-3AD203B41FA5}">
                      <a16:colId xmlns:a16="http://schemas.microsoft.com/office/drawing/2014/main" val="2459076112"/>
                    </a:ext>
                  </a:extLst>
                </a:gridCol>
                <a:gridCol w="905256">
                  <a:extLst>
                    <a:ext uri="{9D8B030D-6E8A-4147-A177-3AD203B41FA5}">
                      <a16:colId xmlns:a16="http://schemas.microsoft.com/office/drawing/2014/main" val="30025582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16456187"/>
                  </a:ext>
                </a:extLst>
              </a:tr>
              <a:tr h="370840">
                <a:tc>
                  <a:txBody>
                    <a:bodyPr/>
                    <a:lstStyle/>
                    <a:p>
                      <a:r>
                        <a:rPr lang="en-US" sz="1000"/>
                        <a:t>4569</a:t>
                      </a:r>
                    </a:p>
                  </a:txBody>
                  <a:tcPr/>
                </a:tc>
                <a:tc>
                  <a:txBody>
                    <a:bodyPr/>
                    <a:lstStyle/>
                    <a:p>
                      <a:r>
                        <a:rPr lang="en-US" sz="1000"/>
                        <a:t>24</a:t>
                      </a:r>
                    </a:p>
                  </a:txBody>
                  <a:tcPr/>
                </a:tc>
                <a:tc>
                  <a:txBody>
                    <a:bodyPr/>
                    <a:lstStyle/>
                    <a:p>
                      <a:r>
                        <a:rPr lang="en-US" sz="1000"/>
                        <a:t>16</a:t>
                      </a:r>
                    </a:p>
                  </a:txBody>
                  <a:tcPr/>
                </a:tc>
                <a:tc>
                  <a:txBody>
                    <a:bodyPr/>
                    <a:lstStyle/>
                    <a:p>
                      <a:r>
                        <a:rPr lang="en-US" sz="1000"/>
                        <a:t>827</a:t>
                      </a:r>
                    </a:p>
                  </a:txBody>
                  <a:tcPr/>
                </a:tc>
                <a:tc>
                  <a:txBody>
                    <a:bodyPr/>
                    <a:lstStyle/>
                    <a:p>
                      <a:r>
                        <a:rPr lang="en-US" sz="1000"/>
                        <a:t>44</a:t>
                      </a:r>
                    </a:p>
                  </a:txBody>
                  <a:tcPr/>
                </a:tc>
                <a:tc>
                  <a:txBody>
                    <a:bodyPr/>
                    <a:lstStyle/>
                    <a:p>
                      <a:r>
                        <a:rPr lang="en-US" sz="1000"/>
                        <a:t>45</a:t>
                      </a:r>
                    </a:p>
                  </a:txBody>
                  <a:tcPr/>
                </a:tc>
                <a:tc>
                  <a:txBody>
                    <a:bodyPr/>
                    <a:lstStyle/>
                    <a:p>
                      <a:r>
                        <a:rPr lang="en-US" sz="1000"/>
                        <a:t>1</a:t>
                      </a:r>
                    </a:p>
                  </a:txBody>
                  <a:tcPr/>
                </a:tc>
                <a:tc>
                  <a:txBody>
                    <a:bodyPr/>
                    <a:lstStyle/>
                    <a:p>
                      <a:r>
                        <a:rPr lang="en-US" sz="1000"/>
                        <a:t>1.2563 %</a:t>
                      </a:r>
                    </a:p>
                  </a:txBody>
                  <a:tcPr/>
                </a:tc>
                <a:tc>
                  <a:txBody>
                    <a:bodyPr/>
                    <a:lstStyle/>
                    <a:p>
                      <a:r>
                        <a:rPr lang="en-US" sz="1000"/>
                        <a:t>0.0 %</a:t>
                      </a:r>
                    </a:p>
                  </a:txBody>
                  <a:tcPr/>
                </a:tc>
                <a:extLst>
                  <a:ext uri="{0D108BD9-81ED-4DB2-BD59-A6C34878D82A}">
                    <a16:rowId xmlns:a16="http://schemas.microsoft.com/office/drawing/2014/main" val="1008010826"/>
                  </a:ext>
                </a:extLst>
              </a:tr>
            </a:tbl>
          </a:graphicData>
        </a:graphic>
      </p:graphicFrame>
      <p:sp>
        <p:nvSpPr>
          <p:cNvPr id="4" name="Text Placeholder 3">
            <a:extLst>
              <a:ext uri="{FF2B5EF4-FFF2-40B4-BE49-F238E27FC236}">
                <a16:creationId xmlns:a16="http://schemas.microsoft.com/office/drawing/2014/main" id="{28ECCE35-66EF-4139-BE29-B579F661B4B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39548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ECABE-C845-4576-9D29-40BC18253566}"/>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016FA6C2-0D00-41C9-806D-5B57EC7ADC9C}"/>
              </a:ext>
            </a:extLst>
          </p:cNvPr>
          <p:cNvGraphicFramePr>
            <a:graphicFrameLocks noGrp="1"/>
          </p:cNvGraphicFramePr>
          <p:nvPr>
            <p:ph type="chart" sz="quarter" idx="13"/>
            <p:extLst>
              <p:ext uri="{D42A27DB-BD31-4B8C-83A1-F6EECF244321}">
                <p14:modId xmlns:p14="http://schemas.microsoft.com/office/powerpoint/2010/main" val="4125730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96B91D-472A-4594-BBC1-42FB40C779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4027A9A-4B1E-49E2-938F-2406C22335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691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E5CB-325E-4C5F-BDF3-E034463466C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E02989A-4D38-4133-A124-5E977F4C6185}"/>
              </a:ext>
            </a:extLst>
          </p:cNvPr>
          <p:cNvGraphicFramePr>
            <a:graphicFrameLocks noGrp="1"/>
          </p:cNvGraphicFramePr>
          <p:nvPr>
            <p:ph type="chart" sz="quarter" idx="13"/>
            <p:extLst>
              <p:ext uri="{D42A27DB-BD31-4B8C-83A1-F6EECF244321}">
                <p14:modId xmlns:p14="http://schemas.microsoft.com/office/powerpoint/2010/main" val="2575973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D4650-78DD-4095-A988-D7DFB9D010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390D778-4A66-45A5-B9D0-B870A26015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427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12D0-B1F5-4386-B6E0-890140641E4B}"/>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B0EFAF3C-17B2-4E26-8B71-6883D6797815}"/>
              </a:ext>
            </a:extLst>
          </p:cNvPr>
          <p:cNvGraphicFramePr>
            <a:graphicFrameLocks noGrp="1"/>
          </p:cNvGraphicFramePr>
          <p:nvPr>
            <p:ph type="chart" sz="quarter" idx="13"/>
            <p:extLst>
              <p:ext uri="{D42A27DB-BD31-4B8C-83A1-F6EECF244321}">
                <p14:modId xmlns:p14="http://schemas.microsoft.com/office/powerpoint/2010/main" val="2628348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BEA54-271E-45EE-8BC7-3E64C16D693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E9BD171-17E2-4C68-9CCF-4D147D09E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9427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D4C17-5047-412F-B26C-7FCEA8D4410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D268DA30-2F52-44E7-BDAF-A0E616E3F93F}"/>
              </a:ext>
            </a:extLst>
          </p:cNvPr>
          <p:cNvGraphicFramePr>
            <a:graphicFrameLocks noGrp="1"/>
          </p:cNvGraphicFramePr>
          <p:nvPr>
            <p:ph type="chart" sz="quarter" idx="13"/>
            <p:extLst>
              <p:ext uri="{D42A27DB-BD31-4B8C-83A1-F6EECF244321}">
                <p14:modId xmlns:p14="http://schemas.microsoft.com/office/powerpoint/2010/main" val="3387706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36BC67-FFFB-40C2-A439-AF769085773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AEBAF6F-A35E-40BA-9516-CAB7A37415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619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36B25-3207-4F80-B8F0-B16662473AEC}"/>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E03FFA54-D086-42F4-8071-808D7E573699}"/>
              </a:ext>
            </a:extLst>
          </p:cNvPr>
          <p:cNvGraphicFramePr>
            <a:graphicFrameLocks noGrp="1"/>
          </p:cNvGraphicFramePr>
          <p:nvPr>
            <p:ph type="tbl" sz="quarter" idx="13"/>
            <p:extLst>
              <p:ext uri="{D42A27DB-BD31-4B8C-83A1-F6EECF244321}">
                <p14:modId xmlns:p14="http://schemas.microsoft.com/office/powerpoint/2010/main" val="99243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2687705"/>
                    </a:ext>
                  </a:extLst>
                </a:gridCol>
                <a:gridCol w="822960">
                  <a:extLst>
                    <a:ext uri="{9D8B030D-6E8A-4147-A177-3AD203B41FA5}">
                      <a16:colId xmlns:a16="http://schemas.microsoft.com/office/drawing/2014/main" val="252301871"/>
                    </a:ext>
                  </a:extLst>
                </a:gridCol>
                <a:gridCol w="822960">
                  <a:extLst>
                    <a:ext uri="{9D8B030D-6E8A-4147-A177-3AD203B41FA5}">
                      <a16:colId xmlns:a16="http://schemas.microsoft.com/office/drawing/2014/main" val="339766853"/>
                    </a:ext>
                  </a:extLst>
                </a:gridCol>
                <a:gridCol w="822960">
                  <a:extLst>
                    <a:ext uri="{9D8B030D-6E8A-4147-A177-3AD203B41FA5}">
                      <a16:colId xmlns:a16="http://schemas.microsoft.com/office/drawing/2014/main" val="3144999993"/>
                    </a:ext>
                  </a:extLst>
                </a:gridCol>
                <a:gridCol w="822960">
                  <a:extLst>
                    <a:ext uri="{9D8B030D-6E8A-4147-A177-3AD203B41FA5}">
                      <a16:colId xmlns:a16="http://schemas.microsoft.com/office/drawing/2014/main" val="4133672263"/>
                    </a:ext>
                  </a:extLst>
                </a:gridCol>
                <a:gridCol w="822960">
                  <a:extLst>
                    <a:ext uri="{9D8B030D-6E8A-4147-A177-3AD203B41FA5}">
                      <a16:colId xmlns:a16="http://schemas.microsoft.com/office/drawing/2014/main" val="3878467792"/>
                    </a:ext>
                  </a:extLst>
                </a:gridCol>
                <a:gridCol w="822960">
                  <a:extLst>
                    <a:ext uri="{9D8B030D-6E8A-4147-A177-3AD203B41FA5}">
                      <a16:colId xmlns:a16="http://schemas.microsoft.com/office/drawing/2014/main" val="58256104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64176424"/>
                  </a:ext>
                </a:extLst>
              </a:tr>
              <a:tr h="370840">
                <a:tc>
                  <a:txBody>
                    <a:bodyPr/>
                    <a:lstStyle/>
                    <a:p>
                      <a:r>
                        <a:rPr lang="en-US" sz="1000" b="1"/>
                        <a:t>Philadelphia Insurance Companies - 2021-01-05 16:59:54</a:t>
                      </a:r>
                      <a:r>
                        <a:rPr lang="en-US" sz="1000"/>
                        <a:t>
 We're pleased to announce the promotion of four leaders to Senior Vice President in our Human Resources, Risk Management, and Underwriting departments!</a:t>
                      </a:r>
                    </a:p>
                  </a:txBody>
                  <a:tcPr/>
                </a:tc>
                <a:tc>
                  <a:txBody>
                    <a:bodyPr/>
                    <a:lstStyle/>
                    <a:p>
                      <a:r>
                        <a:rPr lang="en-US" sz="1000"/>
                        <a:t>122</a:t>
                      </a:r>
                    </a:p>
                  </a:txBody>
                  <a:tcPr/>
                </a:tc>
                <a:tc>
                  <a:txBody>
                    <a:bodyPr/>
                    <a:lstStyle/>
                    <a:p>
                      <a:r>
                        <a:rPr lang="en-US" sz="1000"/>
                        <a:t>110</a:t>
                      </a:r>
                    </a:p>
                  </a:txBody>
                  <a:tcPr/>
                </a:tc>
                <a:tc>
                  <a:txBody>
                    <a:bodyPr/>
                    <a:lstStyle/>
                    <a:p>
                      <a:r>
                        <a:rPr lang="en-US" sz="1000"/>
                        <a:t>8</a:t>
                      </a:r>
                    </a:p>
                  </a:txBody>
                  <a:tcPr/>
                </a:tc>
                <a:tc>
                  <a:txBody>
                    <a:bodyPr/>
                    <a:lstStyle/>
                    <a:p>
                      <a:r>
                        <a:rPr lang="en-US" sz="1000"/>
                        <a:t>4</a:t>
                      </a:r>
                    </a:p>
                  </a:txBody>
                  <a:tcPr/>
                </a:tc>
                <a:tc>
                  <a:txBody>
                    <a:bodyPr/>
                    <a:lstStyle/>
                    <a:p>
                      <a:r>
                        <a:rPr lang="en-US" sz="1000"/>
                        <a:t>2.6801 %</a:t>
                      </a:r>
                    </a:p>
                  </a:txBody>
                  <a:tcPr/>
                </a:tc>
                <a:tc>
                  <a:txBody>
                    <a:bodyPr/>
                    <a:lstStyle/>
                    <a:p>
                      <a:r>
                        <a:rPr lang="en-US" sz="1000"/>
                        <a:t>Photo</a:t>
                      </a:r>
                    </a:p>
                  </a:txBody>
                  <a:tcPr/>
                </a:tc>
                <a:extLst>
                  <a:ext uri="{0D108BD9-81ED-4DB2-BD59-A6C34878D82A}">
                    <a16:rowId xmlns:a16="http://schemas.microsoft.com/office/drawing/2014/main" val="2823222746"/>
                  </a:ext>
                </a:extLst>
              </a:tr>
              <a:tr h="370840">
                <a:tc>
                  <a:txBody>
                    <a:bodyPr/>
                    <a:lstStyle/>
                    <a:p>
                      <a:r>
                        <a:rPr lang="en-US" sz="1000" b="1"/>
                        <a:t>Philadelphia Insurance Companies - 2021-01-08 15:33:00</a:t>
                      </a:r>
                      <a:r>
                        <a:rPr lang="en-US" sz="1000"/>
                        <a:t>
 Congratulations to Bill Misita, Brent Kruse, Joel Castillo, and Greg Ferriero on their promotions! We look forward to your continued leadership of our Marketing team. Learn more: https://bit.ly/3s2p8bu</a:t>
                      </a:r>
                    </a:p>
                  </a:txBody>
                  <a:tcPr/>
                </a:tc>
                <a:tc>
                  <a:txBody>
                    <a:bodyPr/>
                    <a:lstStyle/>
                    <a:p>
                      <a:r>
                        <a:rPr lang="en-US" sz="1000"/>
                        <a:t>103</a:t>
                      </a:r>
                    </a:p>
                  </a:txBody>
                  <a:tcPr/>
                </a:tc>
                <a:tc>
                  <a:txBody>
                    <a:bodyPr/>
                    <a:lstStyle/>
                    <a:p>
                      <a:r>
                        <a:rPr lang="en-US" sz="1000"/>
                        <a:t>84</a:t>
                      </a:r>
                    </a:p>
                  </a:txBody>
                  <a:tcPr/>
                </a:tc>
                <a:tc>
                  <a:txBody>
                    <a:bodyPr/>
                    <a:lstStyle/>
                    <a:p>
                      <a:r>
                        <a:rPr lang="en-US" sz="1000"/>
                        <a:t>17</a:t>
                      </a:r>
                    </a:p>
                  </a:txBody>
                  <a:tcPr/>
                </a:tc>
                <a:tc>
                  <a:txBody>
                    <a:bodyPr/>
                    <a:lstStyle/>
                    <a:p>
                      <a:r>
                        <a:rPr lang="en-US" sz="1000"/>
                        <a:t>2</a:t>
                      </a:r>
                    </a:p>
                  </a:txBody>
                  <a:tcPr/>
                </a:tc>
                <a:tc>
                  <a:txBody>
                    <a:bodyPr/>
                    <a:lstStyle/>
                    <a:p>
                      <a:r>
                        <a:rPr lang="en-US" sz="1000"/>
                        <a:t>2.2608 %</a:t>
                      </a:r>
                    </a:p>
                  </a:txBody>
                  <a:tcPr/>
                </a:tc>
                <a:tc>
                  <a:txBody>
                    <a:bodyPr/>
                    <a:lstStyle/>
                    <a:p>
                      <a:r>
                        <a:rPr lang="en-US" sz="1000"/>
                        <a:t>Photo</a:t>
                      </a:r>
                    </a:p>
                  </a:txBody>
                  <a:tcPr/>
                </a:tc>
                <a:extLst>
                  <a:ext uri="{0D108BD9-81ED-4DB2-BD59-A6C34878D82A}">
                    <a16:rowId xmlns:a16="http://schemas.microsoft.com/office/drawing/2014/main" val="2123519409"/>
                  </a:ext>
                </a:extLst>
              </a:tr>
              <a:tr h="370840">
                <a:tc>
                  <a:txBody>
                    <a:bodyPr/>
                    <a:lstStyle/>
                    <a:p>
                      <a:r>
                        <a:rPr lang="en-US" sz="1000" b="1"/>
                        <a:t>Philadelphia Insurance Companies - 2021-01-22 13:02:20</a:t>
                      </a:r>
                      <a:r>
                        <a:rPr lang="en-US" sz="1000"/>
                        <a:t>
 Congratulations to 19 employees who were promoted to Vice President and Assistant Vice President roles! 👏</a:t>
                      </a:r>
                    </a:p>
                  </a:txBody>
                  <a:tcPr/>
                </a:tc>
                <a:tc>
                  <a:txBody>
                    <a:bodyPr/>
                    <a:lstStyle/>
                    <a:p>
                      <a:r>
                        <a:rPr lang="en-US" sz="1000"/>
                        <a:t>101</a:t>
                      </a:r>
                    </a:p>
                  </a:txBody>
                  <a:tcPr/>
                </a:tc>
                <a:tc>
                  <a:txBody>
                    <a:bodyPr/>
                    <a:lstStyle/>
                    <a:p>
                      <a:r>
                        <a:rPr lang="en-US" sz="1000"/>
                        <a:t>89</a:t>
                      </a:r>
                    </a:p>
                  </a:txBody>
                  <a:tcPr/>
                </a:tc>
                <a:tc>
                  <a:txBody>
                    <a:bodyPr/>
                    <a:lstStyle/>
                    <a:p>
                      <a:r>
                        <a:rPr lang="en-US" sz="1000"/>
                        <a:t>10</a:t>
                      </a:r>
                    </a:p>
                  </a:txBody>
                  <a:tcPr/>
                </a:tc>
                <a:tc>
                  <a:txBody>
                    <a:bodyPr/>
                    <a:lstStyle/>
                    <a:p>
                      <a:r>
                        <a:rPr lang="en-US" sz="1000"/>
                        <a:t>2</a:t>
                      </a:r>
                    </a:p>
                  </a:txBody>
                  <a:tcPr/>
                </a:tc>
                <a:tc>
                  <a:txBody>
                    <a:bodyPr/>
                    <a:lstStyle/>
                    <a:p>
                      <a:r>
                        <a:rPr lang="en-US" sz="1000"/>
                        <a:t>2.2125 %</a:t>
                      </a:r>
                    </a:p>
                  </a:txBody>
                  <a:tcPr/>
                </a:tc>
                <a:tc>
                  <a:txBody>
                    <a:bodyPr/>
                    <a:lstStyle/>
                    <a:p>
                      <a:r>
                        <a:rPr lang="en-US" sz="1000"/>
                        <a:t>Album</a:t>
                      </a:r>
                    </a:p>
                  </a:txBody>
                  <a:tcPr/>
                </a:tc>
                <a:extLst>
                  <a:ext uri="{0D108BD9-81ED-4DB2-BD59-A6C34878D82A}">
                    <a16:rowId xmlns:a16="http://schemas.microsoft.com/office/drawing/2014/main" val="3591380530"/>
                  </a:ext>
                </a:extLst>
              </a:tr>
              <a:tr h="370840">
                <a:tc>
                  <a:txBody>
                    <a:bodyPr/>
                    <a:lstStyle/>
                    <a:p>
                      <a:r>
                        <a:rPr lang="en-US" sz="1000" b="1"/>
                        <a:t>Philadelphia Insurance Companies - 2021-01-13 13:05:32</a:t>
                      </a:r>
                      <a:r>
                        <a:rPr lang="en-US" sz="1000"/>
                        <a:t>
 "Culture can equip every employee with a purpose and excitement to go out and win. There’s consistency of thought. Everybody is being driven by the same mission, the same goals," PHLY President and CEO John Glomb shared in a recent interview with Risk &amp; Insurance. Read more about how a strong company culture has helped PHLY navigate a year of uncertainty: https://bit.ly/2LsKpe8</a:t>
                      </a:r>
                    </a:p>
                  </a:txBody>
                  <a:tcPr/>
                </a:tc>
                <a:tc>
                  <a:txBody>
                    <a:bodyPr/>
                    <a:lstStyle/>
                    <a:p>
                      <a:r>
                        <a:rPr lang="en-US" sz="1000"/>
                        <a:t>89</a:t>
                      </a:r>
                    </a:p>
                  </a:txBody>
                  <a:tcPr/>
                </a:tc>
                <a:tc>
                  <a:txBody>
                    <a:bodyPr/>
                    <a:lstStyle/>
                    <a:p>
                      <a:r>
                        <a:rPr lang="en-US" sz="1000"/>
                        <a:t>79</a:t>
                      </a:r>
                    </a:p>
                  </a:txBody>
                  <a:tcPr/>
                </a:tc>
                <a:tc>
                  <a:txBody>
                    <a:bodyPr/>
                    <a:lstStyle/>
                    <a:p>
                      <a:r>
                        <a:rPr lang="en-US" sz="1000"/>
                        <a:t>4</a:t>
                      </a:r>
                    </a:p>
                  </a:txBody>
                  <a:tcPr/>
                </a:tc>
                <a:tc>
                  <a:txBody>
                    <a:bodyPr/>
                    <a:lstStyle/>
                    <a:p>
                      <a:r>
                        <a:rPr lang="en-US" sz="1000"/>
                        <a:t>6</a:t>
                      </a:r>
                    </a:p>
                  </a:txBody>
                  <a:tcPr/>
                </a:tc>
                <a:tc>
                  <a:txBody>
                    <a:bodyPr/>
                    <a:lstStyle/>
                    <a:p>
                      <a:r>
                        <a:rPr lang="en-US" sz="1000"/>
                        <a:t>1.9518 %</a:t>
                      </a:r>
                    </a:p>
                  </a:txBody>
                  <a:tcPr/>
                </a:tc>
                <a:tc>
                  <a:txBody>
                    <a:bodyPr/>
                    <a:lstStyle/>
                    <a:p>
                      <a:r>
                        <a:rPr lang="en-US" sz="1000"/>
                        <a:t>Link</a:t>
                      </a:r>
                    </a:p>
                  </a:txBody>
                  <a:tcPr/>
                </a:tc>
                <a:extLst>
                  <a:ext uri="{0D108BD9-81ED-4DB2-BD59-A6C34878D82A}">
                    <a16:rowId xmlns:a16="http://schemas.microsoft.com/office/drawing/2014/main" val="1184566147"/>
                  </a:ext>
                </a:extLst>
              </a:tr>
              <a:tr h="370840">
                <a:tc>
                  <a:txBody>
                    <a:bodyPr/>
                    <a:lstStyle/>
                    <a:p>
                      <a:r>
                        <a:rPr lang="en-US" sz="1000" b="1"/>
                        <a:t>Philadelphia Insurance Companies - 2021-01-04 17:19:10</a:t>
                      </a:r>
                      <a:r>
                        <a:rPr lang="en-US" sz="1000"/>
                        <a:t>
 We're excited to share that PHLY has agreed to acquire World Wide Specialty Programs, Inc.’s Staffing Insurance Business. This is the largest deal in PHLY's 58-year history and enhances our specialized insurance solutions across the U.S. Learn more: https://bit.ly/38ekrnq</a:t>
                      </a:r>
                    </a:p>
                  </a:txBody>
                  <a:tcPr/>
                </a:tc>
                <a:tc>
                  <a:txBody>
                    <a:bodyPr/>
                    <a:lstStyle/>
                    <a:p>
                      <a:r>
                        <a:rPr lang="en-US" sz="1000"/>
                        <a:t>79</a:t>
                      </a:r>
                    </a:p>
                  </a:txBody>
                  <a:tcPr/>
                </a:tc>
                <a:tc>
                  <a:txBody>
                    <a:bodyPr/>
                    <a:lstStyle/>
                    <a:p>
                      <a:r>
                        <a:rPr lang="en-US" sz="1000"/>
                        <a:t>73</a:t>
                      </a:r>
                    </a:p>
                  </a:txBody>
                  <a:tcPr/>
                </a:tc>
                <a:tc>
                  <a:txBody>
                    <a:bodyPr/>
                    <a:lstStyle/>
                    <a:p>
                      <a:r>
                        <a:rPr lang="en-US" sz="1000"/>
                        <a:t>1</a:t>
                      </a:r>
                    </a:p>
                  </a:txBody>
                  <a:tcPr/>
                </a:tc>
                <a:tc>
                  <a:txBody>
                    <a:bodyPr/>
                    <a:lstStyle/>
                    <a:p>
                      <a:r>
                        <a:rPr lang="en-US" sz="1000"/>
                        <a:t>5</a:t>
                      </a:r>
                    </a:p>
                  </a:txBody>
                  <a:tcPr/>
                </a:tc>
                <a:tc>
                  <a:txBody>
                    <a:bodyPr/>
                    <a:lstStyle/>
                    <a:p>
                      <a:r>
                        <a:rPr lang="en-US" sz="1000"/>
                        <a:t>1.7363 %</a:t>
                      </a:r>
                    </a:p>
                  </a:txBody>
                  <a:tcPr/>
                </a:tc>
                <a:tc>
                  <a:txBody>
                    <a:bodyPr/>
                    <a:lstStyle/>
                    <a:p>
                      <a:r>
                        <a:rPr lang="en-US" sz="1000"/>
                        <a:t>Photo</a:t>
                      </a:r>
                    </a:p>
                  </a:txBody>
                  <a:tcPr/>
                </a:tc>
                <a:extLst>
                  <a:ext uri="{0D108BD9-81ED-4DB2-BD59-A6C34878D82A}">
                    <a16:rowId xmlns:a16="http://schemas.microsoft.com/office/drawing/2014/main" val="3952371506"/>
                  </a:ext>
                </a:extLst>
              </a:tr>
            </a:tbl>
          </a:graphicData>
        </a:graphic>
      </p:graphicFrame>
      <p:sp>
        <p:nvSpPr>
          <p:cNvPr id="4" name="Text Placeholder 3">
            <a:extLst>
              <a:ext uri="{FF2B5EF4-FFF2-40B4-BE49-F238E27FC236}">
                <a16:creationId xmlns:a16="http://schemas.microsoft.com/office/drawing/2014/main" id="{12BA2934-A9F6-4203-82DB-3E587880BEB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515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26E5D-FF35-49CC-BB24-70CC78C1358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189ADCF-90B2-497E-8440-B42A957941B9}"/>
              </a:ext>
            </a:extLst>
          </p:cNvPr>
          <p:cNvGraphicFramePr>
            <a:graphicFrameLocks noGrp="1"/>
          </p:cNvGraphicFramePr>
          <p:nvPr>
            <p:ph type="chart" sz="quarter" idx="13"/>
            <p:extLst>
              <p:ext uri="{D42A27DB-BD31-4B8C-83A1-F6EECF244321}">
                <p14:modId xmlns:p14="http://schemas.microsoft.com/office/powerpoint/2010/main" val="1288872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42711-0A93-483B-AB4D-6AEAB41F1118}"/>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5EFA2895-A3EF-4A4B-A06B-4683D143CF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414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490D2-C7A7-4222-9A51-2AB511DC47E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CEED90A-9CFA-472E-A7E6-9FB96E780C8C}"/>
              </a:ext>
            </a:extLst>
          </p:cNvPr>
          <p:cNvGraphicFramePr>
            <a:graphicFrameLocks noGrp="1"/>
          </p:cNvGraphicFramePr>
          <p:nvPr>
            <p:ph type="tbl" sz="quarter" idx="13"/>
            <p:extLst>
              <p:ext uri="{D42A27DB-BD31-4B8C-83A1-F6EECF244321}">
                <p14:modId xmlns:p14="http://schemas.microsoft.com/office/powerpoint/2010/main" val="3332420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33266885"/>
                    </a:ext>
                  </a:extLst>
                </a:gridCol>
                <a:gridCol w="576072">
                  <a:extLst>
                    <a:ext uri="{9D8B030D-6E8A-4147-A177-3AD203B41FA5}">
                      <a16:colId xmlns:a16="http://schemas.microsoft.com/office/drawing/2014/main" val="509376887"/>
                    </a:ext>
                  </a:extLst>
                </a:gridCol>
                <a:gridCol w="576072">
                  <a:extLst>
                    <a:ext uri="{9D8B030D-6E8A-4147-A177-3AD203B41FA5}">
                      <a16:colId xmlns:a16="http://schemas.microsoft.com/office/drawing/2014/main" val="1024711772"/>
                    </a:ext>
                  </a:extLst>
                </a:gridCol>
                <a:gridCol w="576072">
                  <a:extLst>
                    <a:ext uri="{9D8B030D-6E8A-4147-A177-3AD203B41FA5}">
                      <a16:colId xmlns:a16="http://schemas.microsoft.com/office/drawing/2014/main" val="2183030153"/>
                    </a:ext>
                  </a:extLst>
                </a:gridCol>
                <a:gridCol w="576072">
                  <a:extLst>
                    <a:ext uri="{9D8B030D-6E8A-4147-A177-3AD203B41FA5}">
                      <a16:colId xmlns:a16="http://schemas.microsoft.com/office/drawing/2014/main" val="1494464062"/>
                    </a:ext>
                  </a:extLst>
                </a:gridCol>
                <a:gridCol w="576072">
                  <a:extLst>
                    <a:ext uri="{9D8B030D-6E8A-4147-A177-3AD203B41FA5}">
                      <a16:colId xmlns:a16="http://schemas.microsoft.com/office/drawing/2014/main" val="2152322938"/>
                    </a:ext>
                  </a:extLst>
                </a:gridCol>
                <a:gridCol w="576072">
                  <a:extLst>
                    <a:ext uri="{9D8B030D-6E8A-4147-A177-3AD203B41FA5}">
                      <a16:colId xmlns:a16="http://schemas.microsoft.com/office/drawing/2014/main" val="1771600408"/>
                    </a:ext>
                  </a:extLst>
                </a:gridCol>
                <a:gridCol w="576072">
                  <a:extLst>
                    <a:ext uri="{9D8B030D-6E8A-4147-A177-3AD203B41FA5}">
                      <a16:colId xmlns:a16="http://schemas.microsoft.com/office/drawing/2014/main" val="2965917794"/>
                    </a:ext>
                  </a:extLst>
                </a:gridCol>
                <a:gridCol w="576072">
                  <a:extLst>
                    <a:ext uri="{9D8B030D-6E8A-4147-A177-3AD203B41FA5}">
                      <a16:colId xmlns:a16="http://schemas.microsoft.com/office/drawing/2014/main" val="2698929982"/>
                    </a:ext>
                  </a:extLst>
                </a:gridCol>
                <a:gridCol w="576072">
                  <a:extLst>
                    <a:ext uri="{9D8B030D-6E8A-4147-A177-3AD203B41FA5}">
                      <a16:colId xmlns:a16="http://schemas.microsoft.com/office/drawing/2014/main" val="36465280"/>
                    </a:ext>
                  </a:extLst>
                </a:gridCol>
                <a:gridCol w="576072">
                  <a:extLst>
                    <a:ext uri="{9D8B030D-6E8A-4147-A177-3AD203B41FA5}">
                      <a16:colId xmlns:a16="http://schemas.microsoft.com/office/drawing/2014/main" val="4088735640"/>
                    </a:ext>
                  </a:extLst>
                </a:gridCol>
                <a:gridCol w="576072">
                  <a:extLst>
                    <a:ext uri="{9D8B030D-6E8A-4147-A177-3AD203B41FA5}">
                      <a16:colId xmlns:a16="http://schemas.microsoft.com/office/drawing/2014/main" val="2999717249"/>
                    </a:ext>
                  </a:extLst>
                </a:gridCol>
                <a:gridCol w="576072">
                  <a:extLst>
                    <a:ext uri="{9D8B030D-6E8A-4147-A177-3AD203B41FA5}">
                      <a16:colId xmlns:a16="http://schemas.microsoft.com/office/drawing/2014/main" val="156306893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81223553"/>
                  </a:ext>
                </a:extLst>
              </a:tr>
              <a:tr h="370840">
                <a:tc>
                  <a:txBody>
                    <a:bodyPr/>
                    <a:lstStyle/>
                    <a:p>
                      <a:r>
                        <a:rPr lang="en-US" sz="1000"/>
                        <a:t>3645</a:t>
                      </a:r>
                    </a:p>
                  </a:txBody>
                  <a:tcPr/>
                </a:tc>
                <a:tc>
                  <a:txBody>
                    <a:bodyPr/>
                    <a:lstStyle/>
                    <a:p>
                      <a:r>
                        <a:rPr lang="en-US" sz="1000"/>
                        <a:t>-27</a:t>
                      </a:r>
                    </a:p>
                  </a:txBody>
                  <a:tcPr/>
                </a:tc>
                <a:tc>
                  <a:txBody>
                    <a:bodyPr/>
                    <a:lstStyle/>
                    <a:p>
                      <a:r>
                        <a:rPr lang="en-US" sz="1000"/>
                        <a:t>19</a:t>
                      </a:r>
                    </a:p>
                  </a:txBody>
                  <a:tcPr/>
                </a:tc>
                <a:tc>
                  <a:txBody>
                    <a:bodyPr/>
                    <a:lstStyle/>
                    <a:p>
                      <a:r>
                        <a:rPr lang="en-US" sz="1000"/>
                        <a:t>16</a:t>
                      </a:r>
                    </a:p>
                  </a:txBody>
                  <a:tcPr/>
                </a:tc>
                <a:tc>
                  <a:txBody>
                    <a:bodyPr/>
                    <a:lstStyle/>
                    <a:p>
                      <a:r>
                        <a:rPr lang="en-US" sz="1000"/>
                        <a:t>1</a:t>
                      </a:r>
                    </a:p>
                  </a:txBody>
                  <a:tcPr/>
                </a:tc>
                <a:tc>
                  <a:txBody>
                    <a:bodyPr/>
                    <a:lstStyle/>
                    <a:p>
                      <a:r>
                        <a:rPr lang="en-US" sz="1000"/>
                        <a:t>2</a:t>
                      </a:r>
                    </a:p>
                  </a:txBody>
                  <a:tcPr/>
                </a:tc>
                <a:tc>
                  <a:txBody>
                    <a:bodyPr/>
                    <a:lstStyle/>
                    <a:p>
                      <a:r>
                        <a:rPr lang="en-US" sz="1000"/>
                        <a:t>9</a:t>
                      </a:r>
                    </a:p>
                  </a:txBody>
                  <a:tcPr/>
                </a:tc>
                <a:tc>
                  <a:txBody>
                    <a:bodyPr/>
                    <a:lstStyle/>
                    <a:p>
                      <a:r>
                        <a:rPr lang="en-US" sz="1000"/>
                        <a:t>9</a:t>
                      </a:r>
                    </a:p>
                  </a:txBody>
                  <a:tcPr/>
                </a:tc>
                <a:tc>
                  <a:txBody>
                    <a:bodyPr/>
                    <a:lstStyle/>
                    <a:p>
                      <a:r>
                        <a:rPr lang="en-US" sz="1000"/>
                        <a:t>58</a:t>
                      </a:r>
                    </a:p>
                  </a:txBody>
                  <a:tcPr/>
                </a:tc>
                <a:tc>
                  <a:txBody>
                    <a:bodyPr/>
                    <a:lstStyle/>
                    <a:p>
                      <a:r>
                        <a:rPr lang="en-US" sz="1000"/>
                        <a:t>1</a:t>
                      </a:r>
                    </a:p>
                  </a:txBody>
                  <a:tcPr/>
                </a:tc>
                <a:tc>
                  <a:txBody>
                    <a:bodyPr/>
                    <a:lstStyle/>
                    <a:p>
                      <a:r>
                        <a:rPr lang="en-US" sz="1000"/>
                        <a:t>19</a:t>
                      </a:r>
                    </a:p>
                  </a:txBody>
                  <a:tcPr/>
                </a:tc>
                <a:tc>
                  <a:txBody>
                    <a:bodyPr/>
                    <a:lstStyle/>
                    <a:p>
                      <a:r>
                        <a:rPr lang="en-US" sz="1000"/>
                        <a:t>0.1162 %</a:t>
                      </a:r>
                    </a:p>
                  </a:txBody>
                  <a:tcPr/>
                </a:tc>
                <a:tc>
                  <a:txBody>
                    <a:bodyPr/>
                    <a:lstStyle/>
                    <a:p>
                      <a:r>
                        <a:rPr lang="en-US" sz="1000"/>
                        <a:t>0.0 %</a:t>
                      </a:r>
                    </a:p>
                  </a:txBody>
                  <a:tcPr/>
                </a:tc>
                <a:extLst>
                  <a:ext uri="{0D108BD9-81ED-4DB2-BD59-A6C34878D82A}">
                    <a16:rowId xmlns:a16="http://schemas.microsoft.com/office/drawing/2014/main" val="4202082488"/>
                  </a:ext>
                </a:extLst>
              </a:tr>
            </a:tbl>
          </a:graphicData>
        </a:graphic>
      </p:graphicFrame>
      <p:sp>
        <p:nvSpPr>
          <p:cNvPr id="4" name="Text Placeholder 3">
            <a:extLst>
              <a:ext uri="{FF2B5EF4-FFF2-40B4-BE49-F238E27FC236}">
                <a16:creationId xmlns:a16="http://schemas.microsoft.com/office/drawing/2014/main" id="{6A3D8DE9-68A6-4493-B71D-F6199152813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859703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9DE0-7FC0-4294-9674-11AA36203C0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B904460-D297-4DF3-8361-935DF73328B4}"/>
              </a:ext>
            </a:extLst>
          </p:cNvPr>
          <p:cNvGraphicFramePr>
            <a:graphicFrameLocks noGrp="1"/>
          </p:cNvGraphicFramePr>
          <p:nvPr>
            <p:ph type="chart" sz="quarter" idx="13"/>
            <p:extLst>
              <p:ext uri="{D42A27DB-BD31-4B8C-83A1-F6EECF244321}">
                <p14:modId xmlns:p14="http://schemas.microsoft.com/office/powerpoint/2010/main" val="2564093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72B9F8-B1FA-45A1-826D-049EC127A5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E9BB181-67D0-4DF5-B0E5-77F9571FAC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456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06AC2-B8FA-4317-A0FB-B7CDA98A32D5}"/>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8073CE5-5560-4F59-B399-C0FE4963AABB}"/>
              </a:ext>
            </a:extLst>
          </p:cNvPr>
          <p:cNvGraphicFramePr>
            <a:graphicFrameLocks noGrp="1"/>
          </p:cNvGraphicFramePr>
          <p:nvPr>
            <p:ph type="chart" sz="quarter" idx="13"/>
            <p:extLst>
              <p:ext uri="{D42A27DB-BD31-4B8C-83A1-F6EECF244321}">
                <p14:modId xmlns:p14="http://schemas.microsoft.com/office/powerpoint/2010/main" val="1652007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658799-EF1E-4FDD-B1EA-8C7A783EDE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D960727-480C-45BB-B301-937669D907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525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BD08A-9206-4FBD-AFB5-1C9542ACCF2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F5BFC84-D480-4A6F-996D-F084652D1506}"/>
              </a:ext>
            </a:extLst>
          </p:cNvPr>
          <p:cNvGraphicFramePr>
            <a:graphicFrameLocks noGrp="1"/>
          </p:cNvGraphicFramePr>
          <p:nvPr>
            <p:ph type="chart" sz="quarter" idx="13"/>
            <p:extLst>
              <p:ext uri="{D42A27DB-BD31-4B8C-83A1-F6EECF244321}">
                <p14:modId xmlns:p14="http://schemas.microsoft.com/office/powerpoint/2010/main" val="3477593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0E827-5ECE-41A2-AB23-0F5FC70A4F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32ABF83-DC2E-4337-B324-01BF81C193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914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70A01-531A-4AE1-8A67-4B96E6569360}"/>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CE367A5-6E11-4380-AFA9-F37A2C50F50E}"/>
              </a:ext>
            </a:extLst>
          </p:cNvPr>
          <p:cNvGraphicFramePr>
            <a:graphicFrameLocks noGrp="1"/>
          </p:cNvGraphicFramePr>
          <p:nvPr>
            <p:ph type="chart" sz="quarter" idx="13"/>
            <p:extLst>
              <p:ext uri="{D42A27DB-BD31-4B8C-83A1-F6EECF244321}">
                <p14:modId xmlns:p14="http://schemas.microsoft.com/office/powerpoint/2010/main" val="728713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31C44-542A-418A-BB2F-0597844CFFE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EEECD52-E8B5-4E0E-8B6E-B5B806A5A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1973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26A7-9175-4446-B1D0-2C62A9AED60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322EC4B-A55F-4F5A-834C-2EF9C3717227}"/>
              </a:ext>
            </a:extLst>
          </p:cNvPr>
          <p:cNvGraphicFramePr>
            <a:graphicFrameLocks noGrp="1"/>
          </p:cNvGraphicFramePr>
          <p:nvPr>
            <p:ph type="tbl" sz="quarter" idx="13"/>
            <p:extLst>
              <p:ext uri="{D42A27DB-BD31-4B8C-83A1-F6EECF244321}">
                <p14:modId xmlns:p14="http://schemas.microsoft.com/office/powerpoint/2010/main" val="983735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513886695"/>
                    </a:ext>
                  </a:extLst>
                </a:gridCol>
                <a:gridCol w="2468880">
                  <a:extLst>
                    <a:ext uri="{9D8B030D-6E8A-4147-A177-3AD203B41FA5}">
                      <a16:colId xmlns:a16="http://schemas.microsoft.com/office/drawing/2014/main" val="1905140005"/>
                    </a:ext>
                  </a:extLst>
                </a:gridCol>
                <a:gridCol w="2468880">
                  <a:extLst>
                    <a:ext uri="{9D8B030D-6E8A-4147-A177-3AD203B41FA5}">
                      <a16:colId xmlns:a16="http://schemas.microsoft.com/office/drawing/2014/main" val="182766839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651286263"/>
                  </a:ext>
                </a:extLst>
              </a:tr>
              <a:tr h="370840">
                <a:tc>
                  <a:txBody>
                    <a:bodyPr/>
                    <a:lstStyle/>
                    <a:p>
                      <a:r>
                        <a:rPr lang="en-US" sz="1000" b="1"/>
                        <a:t>@EaglesComms</a:t>
                      </a:r>
                    </a:p>
                  </a:txBody>
                  <a:tcPr/>
                </a:tc>
                <a:tc>
                  <a:txBody>
                    <a:bodyPr/>
                    <a:lstStyle/>
                    <a:p>
                      <a:r>
                        <a:rPr lang="en-US" sz="1000"/>
                        <a:t>PHLY Insurance Co. (39)</a:t>
                      </a:r>
                    </a:p>
                  </a:txBody>
                  <a:tcPr/>
                </a:tc>
                <a:tc>
                  <a:txBody>
                    <a:bodyPr/>
                    <a:lstStyle/>
                    <a:p>
                      <a:r>
                        <a:rPr lang="en-US" sz="1000"/>
                        <a:t>39</a:t>
                      </a:r>
                    </a:p>
                  </a:txBody>
                  <a:tcPr/>
                </a:tc>
                <a:extLst>
                  <a:ext uri="{0D108BD9-81ED-4DB2-BD59-A6C34878D82A}">
                    <a16:rowId xmlns:a16="http://schemas.microsoft.com/office/drawing/2014/main" val="3787792280"/>
                  </a:ext>
                </a:extLst>
              </a:tr>
              <a:tr h="370840">
                <a:tc>
                  <a:txBody>
                    <a:bodyPr/>
                    <a:lstStyle/>
                    <a:p>
                      <a:r>
                        <a:rPr lang="en-US" sz="1000" b="1"/>
                        <a:t>@MargueriteTort</a:t>
                      </a:r>
                    </a:p>
                  </a:txBody>
                  <a:tcPr/>
                </a:tc>
                <a:tc>
                  <a:txBody>
                    <a:bodyPr/>
                    <a:lstStyle/>
                    <a:p>
                      <a:r>
                        <a:rPr lang="en-US" sz="1000"/>
                        <a:t>PHLY Insurance Co. (18)</a:t>
                      </a:r>
                    </a:p>
                  </a:txBody>
                  <a:tcPr/>
                </a:tc>
                <a:tc>
                  <a:txBody>
                    <a:bodyPr/>
                    <a:lstStyle/>
                    <a:p>
                      <a:r>
                        <a:rPr lang="en-US" sz="1000"/>
                        <a:t>18</a:t>
                      </a:r>
                    </a:p>
                  </a:txBody>
                  <a:tcPr/>
                </a:tc>
                <a:extLst>
                  <a:ext uri="{0D108BD9-81ED-4DB2-BD59-A6C34878D82A}">
                    <a16:rowId xmlns:a16="http://schemas.microsoft.com/office/drawing/2014/main" val="3403612621"/>
                  </a:ext>
                </a:extLst>
              </a:tr>
              <a:tr h="370840">
                <a:tc>
                  <a:txBody>
                    <a:bodyPr/>
                    <a:lstStyle/>
                    <a:p>
                      <a:r>
                        <a:rPr lang="en-US" sz="1000" b="1"/>
                        <a:t>@Regore2</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598033707"/>
                  </a:ext>
                </a:extLst>
              </a:tr>
              <a:tr h="370840">
                <a:tc>
                  <a:txBody>
                    <a:bodyPr/>
                    <a:lstStyle/>
                    <a:p>
                      <a:r>
                        <a:rPr lang="en-US" sz="1000" b="1"/>
                        <a:t>@mplousis64</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119844213"/>
                  </a:ext>
                </a:extLst>
              </a:tr>
              <a:tr h="370840">
                <a:tc>
                  <a:txBody>
                    <a:bodyPr/>
                    <a:lstStyle/>
                    <a:p>
                      <a:r>
                        <a:rPr lang="en-US" sz="1000" b="1"/>
                        <a:t>@Eagles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443808077"/>
                  </a:ext>
                </a:extLst>
              </a:tr>
              <a:tr h="370840">
                <a:tc>
                  <a:txBody>
                    <a:bodyPr/>
                    <a:lstStyle/>
                    <a:p>
                      <a:r>
                        <a:rPr lang="en-US" sz="1000" b="1"/>
                        <a:t>@ShelbyTMitchell</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12430405"/>
                  </a:ext>
                </a:extLst>
              </a:tr>
              <a:tr h="370840">
                <a:tc>
                  <a:txBody>
                    <a:bodyPr/>
                    <a:lstStyle/>
                    <a:p>
                      <a:r>
                        <a:rPr lang="en-US" sz="1000" b="1"/>
                        <a:t>@Msminion13</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811335957"/>
                  </a:ext>
                </a:extLst>
              </a:tr>
              <a:tr h="370840">
                <a:tc>
                  <a:txBody>
                    <a:bodyPr/>
                    <a:lstStyle/>
                    <a:p>
                      <a:r>
                        <a:rPr lang="en-US" sz="1000" b="1"/>
                        <a:t>@JacobsonGroup</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199401127"/>
                  </a:ext>
                </a:extLst>
              </a:tr>
              <a:tr h="370840">
                <a:tc>
                  <a:txBody>
                    <a:bodyPr/>
                    <a:lstStyle/>
                    <a:p>
                      <a:r>
                        <a:rPr lang="en-US" sz="1000" b="1"/>
                        <a:t>@GammaIotaSigma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614446362"/>
                  </a:ext>
                </a:extLst>
              </a:tr>
              <a:tr h="370840">
                <a:tc>
                  <a:txBody>
                    <a:bodyPr/>
                    <a:lstStyle/>
                    <a:p>
                      <a:r>
                        <a:rPr lang="en-US" sz="1000" b="1"/>
                        <a:t>@Flyeaglesfly81</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986221511"/>
                  </a:ext>
                </a:extLst>
              </a:tr>
            </a:tbl>
          </a:graphicData>
        </a:graphic>
      </p:graphicFrame>
      <p:sp>
        <p:nvSpPr>
          <p:cNvPr id="4" name="Text Placeholder 3">
            <a:extLst>
              <a:ext uri="{FF2B5EF4-FFF2-40B4-BE49-F238E27FC236}">
                <a16:creationId xmlns:a16="http://schemas.microsoft.com/office/drawing/2014/main" id="{46E15EA9-8CE6-4E63-94EF-D5C3C015E9E3}"/>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15552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B9FE-3BC3-4B2B-BC90-D74F468C51D9}"/>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BC54EBE0-109E-4561-BD99-912D4DEF9587}"/>
              </a:ext>
            </a:extLst>
          </p:cNvPr>
          <p:cNvGraphicFramePr>
            <a:graphicFrameLocks noGrp="1"/>
          </p:cNvGraphicFramePr>
          <p:nvPr>
            <p:ph type="tbl" sz="quarter" idx="13"/>
            <p:extLst>
              <p:ext uri="{D42A27DB-BD31-4B8C-83A1-F6EECF244321}">
                <p14:modId xmlns:p14="http://schemas.microsoft.com/office/powerpoint/2010/main" val="316924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47879437"/>
                    </a:ext>
                  </a:extLst>
                </a:gridCol>
                <a:gridCol w="493776">
                  <a:extLst>
                    <a:ext uri="{9D8B030D-6E8A-4147-A177-3AD203B41FA5}">
                      <a16:colId xmlns:a16="http://schemas.microsoft.com/office/drawing/2014/main" val="3476461527"/>
                    </a:ext>
                  </a:extLst>
                </a:gridCol>
                <a:gridCol w="1069848">
                  <a:extLst>
                    <a:ext uri="{9D8B030D-6E8A-4147-A177-3AD203B41FA5}">
                      <a16:colId xmlns:a16="http://schemas.microsoft.com/office/drawing/2014/main" val="2134011478"/>
                    </a:ext>
                  </a:extLst>
                </a:gridCol>
                <a:gridCol w="1069848">
                  <a:extLst>
                    <a:ext uri="{9D8B030D-6E8A-4147-A177-3AD203B41FA5}">
                      <a16:colId xmlns:a16="http://schemas.microsoft.com/office/drawing/2014/main" val="2093921564"/>
                    </a:ext>
                  </a:extLst>
                </a:gridCol>
                <a:gridCol w="1069848">
                  <a:extLst>
                    <a:ext uri="{9D8B030D-6E8A-4147-A177-3AD203B41FA5}">
                      <a16:colId xmlns:a16="http://schemas.microsoft.com/office/drawing/2014/main" val="1130028095"/>
                    </a:ext>
                  </a:extLst>
                </a:gridCol>
                <a:gridCol w="1069848">
                  <a:extLst>
                    <a:ext uri="{9D8B030D-6E8A-4147-A177-3AD203B41FA5}">
                      <a16:colId xmlns:a16="http://schemas.microsoft.com/office/drawing/2014/main" val="701743968"/>
                    </a:ext>
                  </a:extLst>
                </a:gridCol>
                <a:gridCol w="1069848">
                  <a:extLst>
                    <a:ext uri="{9D8B030D-6E8A-4147-A177-3AD203B41FA5}">
                      <a16:colId xmlns:a16="http://schemas.microsoft.com/office/drawing/2014/main" val="571502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5167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- 2021-01-05 16:36:14</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four leaders to Senior Vice President in our #HumanResources, #RiskManagement, and #Underwriting departments! https://t.co/2NyrKXzHzc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01:07:34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0.2726 %</a:t>
                      </a:r>
                    </a:p>
                  </a:txBody>
                  <a:tcPr/>
                </a:tc>
                <a:extLst>
                  <a:ext uri="{0D108BD9-81ED-4DB2-BD59-A6C34878D82A}">
                    <a16:rowId xmlns:a16="http://schemas.microsoft.com/office/drawing/2014/main" val="286068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- 2021-01-28 09:07:15</a:t>
                      </a:r>
                      <a:r>
                        <a:rPr kumimoji="0" lang="en-US" sz="1000" b="0" i="0" u="none" strike="noStrike" kern="1200" cap="none" spc="0" normalizeH="0" baseline="0" noProof="0">
                          <a:ln>
                            <a:noFill/>
                          </a:ln>
                          <a:solidFill>
                            <a:prstClr val="black"/>
                          </a:solidFill>
                          <a:effectLst/>
                          <a:uLnTx/>
                          <a:uFillTx/>
                          <a:latin typeface="+mn-lt"/>
                          <a:ea typeface="+mn-ea"/>
                          <a:cs typeface="+mn-cs"/>
                        </a:rPr>
                        <a:t>
 Who says working in #insurance is boring? In celebration of #NationalHaveFunAtWorkDay, here are some of our favorite moments of #TEAMPHLY having fun together virtually in 2020. Stay tuned for more behind-the-scenes looks at PHLY careers during #ICM2021 which kicks off Feb 1st! https://t.co/1dUiz31do5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02/01/2021 19:09:48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0.2194 %</a:t>
                      </a:r>
                    </a:p>
                  </a:txBody>
                  <a:tcPr/>
                </a:tc>
                <a:extLst>
                  <a:ext uri="{0D108BD9-81ED-4DB2-BD59-A6C34878D82A}">
                    <a16:rowId xmlns:a16="http://schemas.microsoft.com/office/drawing/2014/main" val="2521575105"/>
                  </a:ext>
                </a:extLst>
              </a:tr>
            </a:tbl>
          </a:graphicData>
        </a:graphic>
      </p:graphicFrame>
      <p:sp>
        <p:nvSpPr>
          <p:cNvPr id="4" name="Text Placeholder 3">
            <a:extLst>
              <a:ext uri="{FF2B5EF4-FFF2-40B4-BE49-F238E27FC236}">
                <a16:creationId xmlns:a16="http://schemas.microsoft.com/office/drawing/2014/main" id="{755609A6-90D3-4227-B022-95BCF535D86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25944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7D358-3105-4CB8-9099-D466AC2A6A7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0BCD270C-CF21-425D-B7A9-C284AAFB894B}"/>
              </a:ext>
            </a:extLst>
          </p:cNvPr>
          <p:cNvGraphicFramePr>
            <a:graphicFrameLocks noGrp="1"/>
          </p:cNvGraphicFramePr>
          <p:nvPr>
            <p:ph type="tbl" sz="quarter" idx="13"/>
            <p:extLst>
              <p:ext uri="{D42A27DB-BD31-4B8C-83A1-F6EECF244321}">
                <p14:modId xmlns:p14="http://schemas.microsoft.com/office/powerpoint/2010/main" val="2190407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96043653"/>
                    </a:ext>
                  </a:extLst>
                </a:gridCol>
                <a:gridCol w="493776">
                  <a:extLst>
                    <a:ext uri="{9D8B030D-6E8A-4147-A177-3AD203B41FA5}">
                      <a16:colId xmlns:a16="http://schemas.microsoft.com/office/drawing/2014/main" val="1494688316"/>
                    </a:ext>
                  </a:extLst>
                </a:gridCol>
                <a:gridCol w="1069848">
                  <a:extLst>
                    <a:ext uri="{9D8B030D-6E8A-4147-A177-3AD203B41FA5}">
                      <a16:colId xmlns:a16="http://schemas.microsoft.com/office/drawing/2014/main" val="532102385"/>
                    </a:ext>
                  </a:extLst>
                </a:gridCol>
                <a:gridCol w="1069848">
                  <a:extLst>
                    <a:ext uri="{9D8B030D-6E8A-4147-A177-3AD203B41FA5}">
                      <a16:colId xmlns:a16="http://schemas.microsoft.com/office/drawing/2014/main" val="3684510755"/>
                    </a:ext>
                  </a:extLst>
                </a:gridCol>
                <a:gridCol w="1069848">
                  <a:extLst>
                    <a:ext uri="{9D8B030D-6E8A-4147-A177-3AD203B41FA5}">
                      <a16:colId xmlns:a16="http://schemas.microsoft.com/office/drawing/2014/main" val="862012290"/>
                    </a:ext>
                  </a:extLst>
                </a:gridCol>
                <a:gridCol w="1069848">
                  <a:extLst>
                    <a:ext uri="{9D8B030D-6E8A-4147-A177-3AD203B41FA5}">
                      <a16:colId xmlns:a16="http://schemas.microsoft.com/office/drawing/2014/main" val="400172210"/>
                    </a:ext>
                  </a:extLst>
                </a:gridCol>
                <a:gridCol w="1069848">
                  <a:extLst>
                    <a:ext uri="{9D8B030D-6E8A-4147-A177-3AD203B41FA5}">
                      <a16:colId xmlns:a16="http://schemas.microsoft.com/office/drawing/2014/main" val="2088666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0960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- 2021-01-11 12:31:35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the great work of #nonprofits. Congrats to @WrightAthletics, @DFADFoundation, @MelwoodHTC, and @MissionKidsCAC for being highlighted at #WASvsPHI! https://t.co/UFgihGvOIL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01/12/2021 01:07:27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0.2192 %</a:t>
                      </a:r>
                    </a:p>
                  </a:txBody>
                  <a:tcPr/>
                </a:tc>
                <a:extLst>
                  <a:ext uri="{0D108BD9-81ED-4DB2-BD59-A6C34878D82A}">
                    <a16:rowId xmlns:a16="http://schemas.microsoft.com/office/drawing/2014/main" val="132487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- 2021-01-04 17:16:42</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share that PHLY has agreed to acquire @WWSpecialtyIns' Staffing Insurance Business. This is the largest deal in PHLY's 58-year history and enhances our specialized insurance solutions across the U.S. Learn more: https://t.co/ZatoHV6ygO https://t.co/FLgl1xQjTr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19:10:09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0.1907 %</a:t>
                      </a:r>
                    </a:p>
                  </a:txBody>
                  <a:tcPr/>
                </a:tc>
                <a:extLst>
                  <a:ext uri="{0D108BD9-81ED-4DB2-BD59-A6C34878D82A}">
                    <a16:rowId xmlns:a16="http://schemas.microsoft.com/office/drawing/2014/main" val="2661507056"/>
                  </a:ext>
                </a:extLst>
              </a:tr>
            </a:tbl>
          </a:graphicData>
        </a:graphic>
      </p:graphicFrame>
      <p:sp>
        <p:nvSpPr>
          <p:cNvPr id="4" name="Text Placeholder 3">
            <a:extLst>
              <a:ext uri="{FF2B5EF4-FFF2-40B4-BE49-F238E27FC236}">
                <a16:creationId xmlns:a16="http://schemas.microsoft.com/office/drawing/2014/main" id="{2B5AD1A5-3578-4EA8-84BE-C8D4F4EB801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58206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1627-8A1C-4BF3-807F-173D4A519515}"/>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7E87BA6-25A7-47B5-84D7-A25BA2468D18}"/>
              </a:ext>
            </a:extLst>
          </p:cNvPr>
          <p:cNvGraphicFramePr>
            <a:graphicFrameLocks noGrp="1"/>
          </p:cNvGraphicFramePr>
          <p:nvPr>
            <p:ph type="tbl" sz="quarter" idx="13"/>
            <p:extLst>
              <p:ext uri="{D42A27DB-BD31-4B8C-83A1-F6EECF244321}">
                <p14:modId xmlns:p14="http://schemas.microsoft.com/office/powerpoint/2010/main" val="215542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39449095"/>
                    </a:ext>
                  </a:extLst>
                </a:gridCol>
                <a:gridCol w="493776">
                  <a:extLst>
                    <a:ext uri="{9D8B030D-6E8A-4147-A177-3AD203B41FA5}">
                      <a16:colId xmlns:a16="http://schemas.microsoft.com/office/drawing/2014/main" val="1596241334"/>
                    </a:ext>
                  </a:extLst>
                </a:gridCol>
                <a:gridCol w="1069848">
                  <a:extLst>
                    <a:ext uri="{9D8B030D-6E8A-4147-A177-3AD203B41FA5}">
                      <a16:colId xmlns:a16="http://schemas.microsoft.com/office/drawing/2014/main" val="4169656697"/>
                    </a:ext>
                  </a:extLst>
                </a:gridCol>
                <a:gridCol w="1069848">
                  <a:extLst>
                    <a:ext uri="{9D8B030D-6E8A-4147-A177-3AD203B41FA5}">
                      <a16:colId xmlns:a16="http://schemas.microsoft.com/office/drawing/2014/main" val="4158891546"/>
                    </a:ext>
                  </a:extLst>
                </a:gridCol>
                <a:gridCol w="1069848">
                  <a:extLst>
                    <a:ext uri="{9D8B030D-6E8A-4147-A177-3AD203B41FA5}">
                      <a16:colId xmlns:a16="http://schemas.microsoft.com/office/drawing/2014/main" val="3460231742"/>
                    </a:ext>
                  </a:extLst>
                </a:gridCol>
                <a:gridCol w="1069848">
                  <a:extLst>
                    <a:ext uri="{9D8B030D-6E8A-4147-A177-3AD203B41FA5}">
                      <a16:colId xmlns:a16="http://schemas.microsoft.com/office/drawing/2014/main" val="2212079303"/>
                    </a:ext>
                  </a:extLst>
                </a:gridCol>
                <a:gridCol w="1069848">
                  <a:extLst>
                    <a:ext uri="{9D8B030D-6E8A-4147-A177-3AD203B41FA5}">
                      <a16:colId xmlns:a16="http://schemas.microsoft.com/office/drawing/2014/main" val="250194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1498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- 2021-01-21 13:20:54</a:t>
                      </a:r>
                      <a:r>
                        <a:rPr kumimoji="0" lang="en-US" sz="1000" b="0" i="0" u="none" strike="noStrike" kern="1200" cap="none" spc="0" normalizeH="0" baseline="0" noProof="0">
                          <a:ln>
                            <a:noFill/>
                          </a:ln>
                          <a:solidFill>
                            <a:prstClr val="black"/>
                          </a:solidFill>
                          <a:effectLst/>
                          <a:uLnTx/>
                          <a:uFillTx/>
                          <a:latin typeface="+mn-lt"/>
                          <a:ea typeface="+mn-ea"/>
                          <a:cs typeface="+mn-cs"/>
                        </a:rPr>
                        <a:t>
 #TEAMPHLY was happy to support @RTPhiladelphia &amp;amp; help deliver paint kits to homeowners in the Haddington #community! The #nonprofit is dedicated to preserving homeownership &amp;amp; revitalizing neighborhoods by providing free home repairs &amp;amp; modifications to neighbors in need. #giveback https://t.co/2YFJYtnxCM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01/22/2021 01:07:35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0.1647 %</a:t>
                      </a:r>
                    </a:p>
                  </a:txBody>
                  <a:tcPr/>
                </a:tc>
                <a:extLst>
                  <a:ext uri="{0D108BD9-81ED-4DB2-BD59-A6C34878D82A}">
                    <a16:rowId xmlns:a16="http://schemas.microsoft.com/office/drawing/2014/main" val="451723660"/>
                  </a:ext>
                </a:extLst>
              </a:tr>
            </a:tbl>
          </a:graphicData>
        </a:graphic>
      </p:graphicFrame>
      <p:sp>
        <p:nvSpPr>
          <p:cNvPr id="4" name="Text Placeholder 3">
            <a:extLst>
              <a:ext uri="{FF2B5EF4-FFF2-40B4-BE49-F238E27FC236}">
                <a16:creationId xmlns:a16="http://schemas.microsoft.com/office/drawing/2014/main" id="{97F81EF8-4808-4C42-8A07-BB5D2C1FA6E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529601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A749-FBB5-4E41-9CC0-81CC14D2DE6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611854B-3E0E-40B6-A62B-8E751D956F07}"/>
              </a:ext>
            </a:extLst>
          </p:cNvPr>
          <p:cNvGraphicFramePr>
            <a:graphicFrameLocks noGrp="1"/>
          </p:cNvGraphicFramePr>
          <p:nvPr>
            <p:ph type="tbl" sz="quarter" idx="13"/>
            <p:extLst>
              <p:ext uri="{D42A27DB-BD31-4B8C-83A1-F6EECF244321}">
                <p14:modId xmlns:p14="http://schemas.microsoft.com/office/powerpoint/2010/main" val="1750316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00684903"/>
                    </a:ext>
                  </a:extLst>
                </a:gridCol>
                <a:gridCol w="658368">
                  <a:extLst>
                    <a:ext uri="{9D8B030D-6E8A-4147-A177-3AD203B41FA5}">
                      <a16:colId xmlns:a16="http://schemas.microsoft.com/office/drawing/2014/main" val="559497991"/>
                    </a:ext>
                  </a:extLst>
                </a:gridCol>
                <a:gridCol w="658368">
                  <a:extLst>
                    <a:ext uri="{9D8B030D-6E8A-4147-A177-3AD203B41FA5}">
                      <a16:colId xmlns:a16="http://schemas.microsoft.com/office/drawing/2014/main" val="4191021592"/>
                    </a:ext>
                  </a:extLst>
                </a:gridCol>
                <a:gridCol w="658368">
                  <a:extLst>
                    <a:ext uri="{9D8B030D-6E8A-4147-A177-3AD203B41FA5}">
                      <a16:colId xmlns:a16="http://schemas.microsoft.com/office/drawing/2014/main" val="2691652262"/>
                    </a:ext>
                  </a:extLst>
                </a:gridCol>
                <a:gridCol w="658368">
                  <a:extLst>
                    <a:ext uri="{9D8B030D-6E8A-4147-A177-3AD203B41FA5}">
                      <a16:colId xmlns:a16="http://schemas.microsoft.com/office/drawing/2014/main" val="1748332740"/>
                    </a:ext>
                  </a:extLst>
                </a:gridCol>
                <a:gridCol w="658368">
                  <a:extLst>
                    <a:ext uri="{9D8B030D-6E8A-4147-A177-3AD203B41FA5}">
                      <a16:colId xmlns:a16="http://schemas.microsoft.com/office/drawing/2014/main" val="303340248"/>
                    </a:ext>
                  </a:extLst>
                </a:gridCol>
                <a:gridCol w="658368">
                  <a:extLst>
                    <a:ext uri="{9D8B030D-6E8A-4147-A177-3AD203B41FA5}">
                      <a16:colId xmlns:a16="http://schemas.microsoft.com/office/drawing/2014/main" val="3173465066"/>
                    </a:ext>
                  </a:extLst>
                </a:gridCol>
                <a:gridCol w="658368">
                  <a:extLst>
                    <a:ext uri="{9D8B030D-6E8A-4147-A177-3AD203B41FA5}">
                      <a16:colId xmlns:a16="http://schemas.microsoft.com/office/drawing/2014/main" val="2658463306"/>
                    </a:ext>
                  </a:extLst>
                </a:gridCol>
                <a:gridCol w="658368">
                  <a:extLst>
                    <a:ext uri="{9D8B030D-6E8A-4147-A177-3AD203B41FA5}">
                      <a16:colId xmlns:a16="http://schemas.microsoft.com/office/drawing/2014/main" val="4131616922"/>
                    </a:ext>
                  </a:extLst>
                </a:gridCol>
                <a:gridCol w="658368">
                  <a:extLst>
                    <a:ext uri="{9D8B030D-6E8A-4147-A177-3AD203B41FA5}">
                      <a16:colId xmlns:a16="http://schemas.microsoft.com/office/drawing/2014/main" val="2026391755"/>
                    </a:ext>
                  </a:extLst>
                </a:gridCol>
                <a:gridCol w="658368">
                  <a:extLst>
                    <a:ext uri="{9D8B030D-6E8A-4147-A177-3AD203B41FA5}">
                      <a16:colId xmlns:a16="http://schemas.microsoft.com/office/drawing/2014/main" val="3170620881"/>
                    </a:ext>
                  </a:extLst>
                </a:gridCol>
                <a:gridCol w="658368">
                  <a:extLst>
                    <a:ext uri="{9D8B030D-6E8A-4147-A177-3AD203B41FA5}">
                      <a16:colId xmlns:a16="http://schemas.microsoft.com/office/drawing/2014/main" val="10954034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682112070"/>
                  </a:ext>
                </a:extLst>
              </a:tr>
              <a:tr h="370840">
                <a:tc>
                  <a:txBody>
                    <a:bodyPr/>
                    <a:lstStyle/>
                    <a:p>
                      <a:r>
                        <a:rPr lang="en-US" sz="1000"/>
                        <a:t>27940</a:t>
                      </a:r>
                    </a:p>
                  </a:txBody>
                  <a:tcPr/>
                </a:tc>
                <a:tc>
                  <a:txBody>
                    <a:bodyPr/>
                    <a:lstStyle/>
                    <a:p>
                      <a:r>
                        <a:rPr lang="en-US" sz="1000"/>
                        <a:t>395</a:t>
                      </a:r>
                    </a:p>
                  </a:txBody>
                  <a:tcPr/>
                </a:tc>
                <a:tc>
                  <a:txBody>
                    <a:bodyPr/>
                    <a:lstStyle/>
                    <a:p>
                      <a:r>
                        <a:rPr lang="en-US" sz="1000"/>
                        <a:t>16</a:t>
                      </a:r>
                    </a:p>
                  </a:txBody>
                  <a:tcPr/>
                </a:tc>
                <a:tc>
                  <a:txBody>
                    <a:bodyPr/>
                    <a:lstStyle/>
                    <a:p>
                      <a:r>
                        <a:rPr lang="en-US" sz="1000"/>
                        <a:t>1683</a:t>
                      </a:r>
                    </a:p>
                  </a:txBody>
                  <a:tcPr/>
                </a:tc>
                <a:tc>
                  <a:txBody>
                    <a:bodyPr/>
                    <a:lstStyle/>
                    <a:p>
                      <a:r>
                        <a:rPr lang="en-US" sz="1000"/>
                        <a:t>105.1875</a:t>
                      </a:r>
                    </a:p>
                  </a:txBody>
                  <a:tcPr/>
                </a:tc>
                <a:tc>
                  <a:txBody>
                    <a:bodyPr/>
                    <a:lstStyle/>
                    <a:p>
                      <a:r>
                        <a:rPr lang="en-US" sz="1000"/>
                        <a:t>79</a:t>
                      </a:r>
                    </a:p>
                  </a:txBody>
                  <a:tcPr/>
                </a:tc>
                <a:tc>
                  <a:txBody>
                    <a:bodyPr/>
                    <a:lstStyle/>
                    <a:p>
                      <a:r>
                        <a:rPr lang="en-US" sz="1000"/>
                        <a:t>159</a:t>
                      </a:r>
                    </a:p>
                  </a:txBody>
                  <a:tcPr/>
                </a:tc>
                <a:tc>
                  <a:txBody>
                    <a:bodyPr/>
                    <a:lstStyle/>
                    <a:p>
                      <a:r>
                        <a:rPr lang="en-US" sz="1000"/>
                        <a:t>3996</a:t>
                      </a:r>
                    </a:p>
                  </a:txBody>
                  <a:tcPr/>
                </a:tc>
                <a:tc>
                  <a:txBody>
                    <a:bodyPr/>
                    <a:lstStyle/>
                    <a:p>
                      <a:r>
                        <a:rPr lang="en-US" sz="1000"/>
                        <a:t>249.75</a:t>
                      </a:r>
                    </a:p>
                  </a:txBody>
                  <a:tcPr/>
                </a:tc>
                <a:tc>
                  <a:txBody>
                    <a:bodyPr/>
                    <a:lstStyle/>
                    <a:p>
                      <a:r>
                        <a:rPr lang="en-US" sz="1000"/>
                        <a:t>83570</a:t>
                      </a:r>
                    </a:p>
                  </a:txBody>
                  <a:tcPr/>
                </a:tc>
                <a:tc>
                  <a:txBody>
                    <a:bodyPr/>
                    <a:lstStyle/>
                    <a:p>
                      <a:r>
                        <a:rPr lang="en-US" sz="1000"/>
                        <a:t>5223.125</a:t>
                      </a:r>
                    </a:p>
                  </a:txBody>
                  <a:tcPr/>
                </a:tc>
                <a:tc>
                  <a:txBody>
                    <a:bodyPr/>
                    <a:lstStyle/>
                    <a:p>
                      <a:r>
                        <a:rPr lang="en-US" sz="1000"/>
                        <a:t>0.067088339899024 %</a:t>
                      </a:r>
                    </a:p>
                  </a:txBody>
                  <a:tcPr/>
                </a:tc>
                <a:extLst>
                  <a:ext uri="{0D108BD9-81ED-4DB2-BD59-A6C34878D82A}">
                    <a16:rowId xmlns:a16="http://schemas.microsoft.com/office/drawing/2014/main" val="110449372"/>
                  </a:ext>
                </a:extLst>
              </a:tr>
            </a:tbl>
          </a:graphicData>
        </a:graphic>
      </p:graphicFrame>
      <p:sp>
        <p:nvSpPr>
          <p:cNvPr id="4" name="Text Placeholder 3">
            <a:extLst>
              <a:ext uri="{FF2B5EF4-FFF2-40B4-BE49-F238E27FC236}">
                <a16:creationId xmlns:a16="http://schemas.microsoft.com/office/drawing/2014/main" id="{9FFF5C52-DABA-4FA8-81BB-B78C67D935A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903947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F203-A23E-4AEE-B32D-2A33E55EE7C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F205384-8738-438D-A6F6-993691C1E128}"/>
              </a:ext>
            </a:extLst>
          </p:cNvPr>
          <p:cNvGraphicFramePr>
            <a:graphicFrameLocks noGrp="1"/>
          </p:cNvGraphicFramePr>
          <p:nvPr>
            <p:ph type="chart" sz="quarter" idx="13"/>
            <p:extLst>
              <p:ext uri="{D42A27DB-BD31-4B8C-83A1-F6EECF244321}">
                <p14:modId xmlns:p14="http://schemas.microsoft.com/office/powerpoint/2010/main" val="3976438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7302E-28E7-4EAF-A385-64F4CC18AFD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277B97-44D7-4C98-B879-23307944D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337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E123-50C5-4087-9B0C-41040268D2FA}"/>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691839F7-C1C7-47A9-AEFE-4139165AE713}"/>
              </a:ext>
            </a:extLst>
          </p:cNvPr>
          <p:cNvGraphicFramePr>
            <a:graphicFrameLocks noGrp="1"/>
          </p:cNvGraphicFramePr>
          <p:nvPr>
            <p:ph type="chart" sz="quarter" idx="13"/>
            <p:extLst>
              <p:ext uri="{D42A27DB-BD31-4B8C-83A1-F6EECF244321}">
                <p14:modId xmlns:p14="http://schemas.microsoft.com/office/powerpoint/2010/main" val="2526412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AF511-151E-421A-964B-97C23263A15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16E1E08-1746-4871-AF3F-15DAA0099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202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7A04-1DEA-4AE6-9821-58509D8483F5}"/>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28CF8DBC-2334-426B-B5E5-FE069D30C8F5}"/>
              </a:ext>
            </a:extLst>
          </p:cNvPr>
          <p:cNvGraphicFramePr>
            <a:graphicFrameLocks noGrp="1"/>
          </p:cNvGraphicFramePr>
          <p:nvPr>
            <p:ph type="chart" sz="quarter" idx="13"/>
            <p:extLst>
              <p:ext uri="{D42A27DB-BD31-4B8C-83A1-F6EECF244321}">
                <p14:modId xmlns:p14="http://schemas.microsoft.com/office/powerpoint/2010/main" val="2236758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5F8B5E-3AE0-4ACE-AC36-5E32B26B277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7EF1043-3ADC-46B0-8E66-87D132D75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630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C65AE-D09F-423A-9AF1-8352952C0923}"/>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6FA0EEBF-FC3F-41FA-874B-7BB9352022FD}"/>
              </a:ext>
            </a:extLst>
          </p:cNvPr>
          <p:cNvGraphicFramePr>
            <a:graphicFrameLocks noGrp="1"/>
          </p:cNvGraphicFramePr>
          <p:nvPr>
            <p:ph type="tbl" sz="quarter" idx="13"/>
            <p:extLst>
              <p:ext uri="{D42A27DB-BD31-4B8C-83A1-F6EECF244321}">
                <p14:modId xmlns:p14="http://schemas.microsoft.com/office/powerpoint/2010/main" val="177542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42971352"/>
                    </a:ext>
                  </a:extLst>
                </a:gridCol>
                <a:gridCol w="740664">
                  <a:extLst>
                    <a:ext uri="{9D8B030D-6E8A-4147-A177-3AD203B41FA5}">
                      <a16:colId xmlns:a16="http://schemas.microsoft.com/office/drawing/2014/main" val="3671995967"/>
                    </a:ext>
                  </a:extLst>
                </a:gridCol>
                <a:gridCol w="740664">
                  <a:extLst>
                    <a:ext uri="{9D8B030D-6E8A-4147-A177-3AD203B41FA5}">
                      <a16:colId xmlns:a16="http://schemas.microsoft.com/office/drawing/2014/main" val="2941976556"/>
                    </a:ext>
                  </a:extLst>
                </a:gridCol>
                <a:gridCol w="740664">
                  <a:extLst>
                    <a:ext uri="{9D8B030D-6E8A-4147-A177-3AD203B41FA5}">
                      <a16:colId xmlns:a16="http://schemas.microsoft.com/office/drawing/2014/main" val="3492843079"/>
                    </a:ext>
                  </a:extLst>
                </a:gridCol>
                <a:gridCol w="740664">
                  <a:extLst>
                    <a:ext uri="{9D8B030D-6E8A-4147-A177-3AD203B41FA5}">
                      <a16:colId xmlns:a16="http://schemas.microsoft.com/office/drawing/2014/main" val="3580270575"/>
                    </a:ext>
                  </a:extLst>
                </a:gridCol>
                <a:gridCol w="740664">
                  <a:extLst>
                    <a:ext uri="{9D8B030D-6E8A-4147-A177-3AD203B41FA5}">
                      <a16:colId xmlns:a16="http://schemas.microsoft.com/office/drawing/2014/main" val="1527531446"/>
                    </a:ext>
                  </a:extLst>
                </a:gridCol>
                <a:gridCol w="740664">
                  <a:extLst>
                    <a:ext uri="{9D8B030D-6E8A-4147-A177-3AD203B41FA5}">
                      <a16:colId xmlns:a16="http://schemas.microsoft.com/office/drawing/2014/main" val="1309102084"/>
                    </a:ext>
                  </a:extLst>
                </a:gridCol>
                <a:gridCol w="740664">
                  <a:extLst>
                    <a:ext uri="{9D8B030D-6E8A-4147-A177-3AD203B41FA5}">
                      <a16:colId xmlns:a16="http://schemas.microsoft.com/office/drawing/2014/main" val="4091152665"/>
                    </a:ext>
                  </a:extLst>
                </a:gridCol>
                <a:gridCol w="740664">
                  <a:extLst>
                    <a:ext uri="{9D8B030D-6E8A-4147-A177-3AD203B41FA5}">
                      <a16:colId xmlns:a16="http://schemas.microsoft.com/office/drawing/2014/main" val="85118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3553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- 2021-01-08 15:03:38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Bill Misita, Brent Kruse, MBA, RPLU, CIC, Joel Castillo, and Greg Ferriero on their promotions! We look forward to your continued leadership of our Marketing team. Learn more: https://bit.ly/2KZ3l49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0.060176312763511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465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- 2021-01-05 16:17:44</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four leaders to Senior Vice President in our Human Resources, Risk Management, and Underwriting departments! Congratulations Laura Boylan, PHR, Mark Konchan,  CSP ARM, Mark Plousis, and Paul Siragusa, CPCU, ARM, ASLI, AIDA. Learn more: https://bit.ly/2KZ3l49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0.061503042262786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2602775"/>
                  </a:ext>
                </a:extLst>
              </a:tr>
            </a:tbl>
          </a:graphicData>
        </a:graphic>
      </p:graphicFrame>
      <p:sp>
        <p:nvSpPr>
          <p:cNvPr id="4" name="Text Placeholder 3">
            <a:extLst>
              <a:ext uri="{FF2B5EF4-FFF2-40B4-BE49-F238E27FC236}">
                <a16:creationId xmlns:a16="http://schemas.microsoft.com/office/drawing/2014/main" id="{BA2A2050-6C0E-42FB-965C-A07D330B80F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419540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B00E-CD81-441F-9EFE-9752F8B533CD}"/>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BC6BA4EA-480E-4AFC-86C9-2EEA20B8DC1C}"/>
              </a:ext>
            </a:extLst>
          </p:cNvPr>
          <p:cNvGraphicFramePr>
            <a:graphicFrameLocks noGrp="1"/>
          </p:cNvGraphicFramePr>
          <p:nvPr>
            <p:ph type="tbl" sz="quarter" idx="13"/>
            <p:extLst>
              <p:ext uri="{D42A27DB-BD31-4B8C-83A1-F6EECF244321}">
                <p14:modId xmlns:p14="http://schemas.microsoft.com/office/powerpoint/2010/main" val="1237302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96257172"/>
                    </a:ext>
                  </a:extLst>
                </a:gridCol>
                <a:gridCol w="740664">
                  <a:extLst>
                    <a:ext uri="{9D8B030D-6E8A-4147-A177-3AD203B41FA5}">
                      <a16:colId xmlns:a16="http://schemas.microsoft.com/office/drawing/2014/main" val="2721064370"/>
                    </a:ext>
                  </a:extLst>
                </a:gridCol>
                <a:gridCol w="740664">
                  <a:extLst>
                    <a:ext uri="{9D8B030D-6E8A-4147-A177-3AD203B41FA5}">
                      <a16:colId xmlns:a16="http://schemas.microsoft.com/office/drawing/2014/main" val="1018662121"/>
                    </a:ext>
                  </a:extLst>
                </a:gridCol>
                <a:gridCol w="740664">
                  <a:extLst>
                    <a:ext uri="{9D8B030D-6E8A-4147-A177-3AD203B41FA5}">
                      <a16:colId xmlns:a16="http://schemas.microsoft.com/office/drawing/2014/main" val="3765898972"/>
                    </a:ext>
                  </a:extLst>
                </a:gridCol>
                <a:gridCol w="740664">
                  <a:extLst>
                    <a:ext uri="{9D8B030D-6E8A-4147-A177-3AD203B41FA5}">
                      <a16:colId xmlns:a16="http://schemas.microsoft.com/office/drawing/2014/main" val="4040346639"/>
                    </a:ext>
                  </a:extLst>
                </a:gridCol>
                <a:gridCol w="740664">
                  <a:extLst>
                    <a:ext uri="{9D8B030D-6E8A-4147-A177-3AD203B41FA5}">
                      <a16:colId xmlns:a16="http://schemas.microsoft.com/office/drawing/2014/main" val="2843097062"/>
                    </a:ext>
                  </a:extLst>
                </a:gridCol>
                <a:gridCol w="740664">
                  <a:extLst>
                    <a:ext uri="{9D8B030D-6E8A-4147-A177-3AD203B41FA5}">
                      <a16:colId xmlns:a16="http://schemas.microsoft.com/office/drawing/2014/main" val="2448255095"/>
                    </a:ext>
                  </a:extLst>
                </a:gridCol>
                <a:gridCol w="740664">
                  <a:extLst>
                    <a:ext uri="{9D8B030D-6E8A-4147-A177-3AD203B41FA5}">
                      <a16:colId xmlns:a16="http://schemas.microsoft.com/office/drawing/2014/main" val="610421358"/>
                    </a:ext>
                  </a:extLst>
                </a:gridCol>
                <a:gridCol w="740664">
                  <a:extLst>
                    <a:ext uri="{9D8B030D-6E8A-4147-A177-3AD203B41FA5}">
                      <a16:colId xmlns:a16="http://schemas.microsoft.com/office/drawing/2014/main" val="166892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8366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- 2021-01-22 15:06:59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19 employees who were promoted to Vice President and Assistant Vice President roles!
Katianne Barron Andrew Briner, CPCU, CIC, CRM Nicholas Colletta April Elkovitch JD CPCU Ryan Hall Juli Johnson Carl Panico Ian Rider Mark Haderlein, CIC Michael Martin Brittney McLaughlin Jayne Ohly Marc Richardson Steven Rodriguez Ashley Varland, CPCU, ARM, AU Cory Wade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0.046863576546279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extLst>
                  <a:ext uri="{0D108BD9-81ED-4DB2-BD59-A6C34878D82A}">
                    <a16:rowId xmlns:a16="http://schemas.microsoft.com/office/drawing/2014/main" val="1987013348"/>
                  </a:ext>
                </a:extLst>
              </a:tr>
            </a:tbl>
          </a:graphicData>
        </a:graphic>
      </p:graphicFrame>
      <p:sp>
        <p:nvSpPr>
          <p:cNvPr id="4" name="Text Placeholder 3">
            <a:extLst>
              <a:ext uri="{FF2B5EF4-FFF2-40B4-BE49-F238E27FC236}">
                <a16:creationId xmlns:a16="http://schemas.microsoft.com/office/drawing/2014/main" id="{CEDD3F14-35C0-4D4C-8578-7B8B4296F60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055334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F4922-9F38-4C31-93C9-C8E3CB0A7CD6}"/>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842E3583-B27A-40A9-B7CF-5EA5AB31E731}"/>
              </a:ext>
            </a:extLst>
          </p:cNvPr>
          <p:cNvGraphicFramePr>
            <a:graphicFrameLocks noGrp="1"/>
          </p:cNvGraphicFramePr>
          <p:nvPr>
            <p:ph type="tbl" sz="quarter" idx="13"/>
            <p:extLst>
              <p:ext uri="{D42A27DB-BD31-4B8C-83A1-F6EECF244321}">
                <p14:modId xmlns:p14="http://schemas.microsoft.com/office/powerpoint/2010/main" val="14894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04826513"/>
                    </a:ext>
                  </a:extLst>
                </a:gridCol>
                <a:gridCol w="740664">
                  <a:extLst>
                    <a:ext uri="{9D8B030D-6E8A-4147-A177-3AD203B41FA5}">
                      <a16:colId xmlns:a16="http://schemas.microsoft.com/office/drawing/2014/main" val="3565595681"/>
                    </a:ext>
                  </a:extLst>
                </a:gridCol>
                <a:gridCol w="740664">
                  <a:extLst>
                    <a:ext uri="{9D8B030D-6E8A-4147-A177-3AD203B41FA5}">
                      <a16:colId xmlns:a16="http://schemas.microsoft.com/office/drawing/2014/main" val="4174944774"/>
                    </a:ext>
                  </a:extLst>
                </a:gridCol>
                <a:gridCol w="740664">
                  <a:extLst>
                    <a:ext uri="{9D8B030D-6E8A-4147-A177-3AD203B41FA5}">
                      <a16:colId xmlns:a16="http://schemas.microsoft.com/office/drawing/2014/main" val="185139968"/>
                    </a:ext>
                  </a:extLst>
                </a:gridCol>
                <a:gridCol w="740664">
                  <a:extLst>
                    <a:ext uri="{9D8B030D-6E8A-4147-A177-3AD203B41FA5}">
                      <a16:colId xmlns:a16="http://schemas.microsoft.com/office/drawing/2014/main" val="543031921"/>
                    </a:ext>
                  </a:extLst>
                </a:gridCol>
                <a:gridCol w="740664">
                  <a:extLst>
                    <a:ext uri="{9D8B030D-6E8A-4147-A177-3AD203B41FA5}">
                      <a16:colId xmlns:a16="http://schemas.microsoft.com/office/drawing/2014/main" val="3983966546"/>
                    </a:ext>
                  </a:extLst>
                </a:gridCol>
                <a:gridCol w="740664">
                  <a:extLst>
                    <a:ext uri="{9D8B030D-6E8A-4147-A177-3AD203B41FA5}">
                      <a16:colId xmlns:a16="http://schemas.microsoft.com/office/drawing/2014/main" val="3310758776"/>
                    </a:ext>
                  </a:extLst>
                </a:gridCol>
                <a:gridCol w="740664">
                  <a:extLst>
                    <a:ext uri="{9D8B030D-6E8A-4147-A177-3AD203B41FA5}">
                      <a16:colId xmlns:a16="http://schemas.microsoft.com/office/drawing/2014/main" val="597115667"/>
                    </a:ext>
                  </a:extLst>
                </a:gridCol>
                <a:gridCol w="740664">
                  <a:extLst>
                    <a:ext uri="{9D8B030D-6E8A-4147-A177-3AD203B41FA5}">
                      <a16:colId xmlns:a16="http://schemas.microsoft.com/office/drawing/2014/main" val="14413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0316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- 2021-01-13 12:59:02</a:t>
                      </a:r>
                      <a:r>
                        <a:rPr kumimoji="0" lang="en-US" sz="1000" b="0" i="0" u="none" strike="noStrike" kern="1200" cap="none" spc="0" normalizeH="0" baseline="0" noProof="0">
                          <a:ln>
                            <a:noFill/>
                          </a:ln>
                          <a:solidFill>
                            <a:prstClr val="black"/>
                          </a:solidFill>
                          <a:effectLst/>
                          <a:uLnTx/>
                          <a:uFillTx/>
                          <a:latin typeface="+mn-lt"/>
                          <a:ea typeface="+mn-ea"/>
                          <a:cs typeface="+mn-cs"/>
                        </a:rPr>
                        <a:t>
 "Culture can equip every employee with a purpose and excitement to go out and win. There’s consistency of thought. Everybody is being driven by the same mission, the same goals," PHLY President and CEO John W. Glomb, Jr. shared in a recent interview with Risk &amp; Insurance. Read more about how a strong #companyculture has helped PHLY navigate a year of uncertainty: https://bit.ly/2LsKpe8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0.084552845528455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874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- 2021-01-04 17:15:56</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share that PHLY has agreed to acquire World Wide Specialty Programs, Inc.'s Staffing Insurance Business. This is the largest deal in PHLY's 58-year history and enhances our specialized insurance solutions across the U.S. Learn more: https://bit.ly/394nr4G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0.082381446867428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1617493"/>
                  </a:ext>
                </a:extLst>
              </a:tr>
            </a:tbl>
          </a:graphicData>
        </a:graphic>
      </p:graphicFrame>
      <p:sp>
        <p:nvSpPr>
          <p:cNvPr id="4" name="Text Placeholder 3">
            <a:extLst>
              <a:ext uri="{FF2B5EF4-FFF2-40B4-BE49-F238E27FC236}">
                <a16:creationId xmlns:a16="http://schemas.microsoft.com/office/drawing/2014/main" id="{F7989D16-45BD-401B-8522-6CE0CF2AAB7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400645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DF24-03D0-4062-953D-F7345C2319C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61C33A2-9246-42AE-B03D-B80852F31390}"/>
              </a:ext>
            </a:extLst>
          </p:cNvPr>
          <p:cNvGraphicFramePr>
            <a:graphicFrameLocks noGrp="1"/>
          </p:cNvGraphicFramePr>
          <p:nvPr>
            <p:ph type="tbl" sz="quarter" idx="13"/>
            <p:extLst>
              <p:ext uri="{D42A27DB-BD31-4B8C-83A1-F6EECF244321}">
                <p14:modId xmlns:p14="http://schemas.microsoft.com/office/powerpoint/2010/main" val="113404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8705178"/>
                    </a:ext>
                  </a:extLst>
                </a:gridCol>
                <a:gridCol w="658368">
                  <a:extLst>
                    <a:ext uri="{9D8B030D-6E8A-4147-A177-3AD203B41FA5}">
                      <a16:colId xmlns:a16="http://schemas.microsoft.com/office/drawing/2014/main" val="3886417887"/>
                    </a:ext>
                  </a:extLst>
                </a:gridCol>
                <a:gridCol w="658368">
                  <a:extLst>
                    <a:ext uri="{9D8B030D-6E8A-4147-A177-3AD203B41FA5}">
                      <a16:colId xmlns:a16="http://schemas.microsoft.com/office/drawing/2014/main" val="1654537611"/>
                    </a:ext>
                  </a:extLst>
                </a:gridCol>
                <a:gridCol w="658368">
                  <a:extLst>
                    <a:ext uri="{9D8B030D-6E8A-4147-A177-3AD203B41FA5}">
                      <a16:colId xmlns:a16="http://schemas.microsoft.com/office/drawing/2014/main" val="26965935"/>
                    </a:ext>
                  </a:extLst>
                </a:gridCol>
                <a:gridCol w="658368">
                  <a:extLst>
                    <a:ext uri="{9D8B030D-6E8A-4147-A177-3AD203B41FA5}">
                      <a16:colId xmlns:a16="http://schemas.microsoft.com/office/drawing/2014/main" val="2866798988"/>
                    </a:ext>
                  </a:extLst>
                </a:gridCol>
                <a:gridCol w="658368">
                  <a:extLst>
                    <a:ext uri="{9D8B030D-6E8A-4147-A177-3AD203B41FA5}">
                      <a16:colId xmlns:a16="http://schemas.microsoft.com/office/drawing/2014/main" val="1857674497"/>
                    </a:ext>
                  </a:extLst>
                </a:gridCol>
                <a:gridCol w="658368">
                  <a:extLst>
                    <a:ext uri="{9D8B030D-6E8A-4147-A177-3AD203B41FA5}">
                      <a16:colId xmlns:a16="http://schemas.microsoft.com/office/drawing/2014/main" val="1866139397"/>
                    </a:ext>
                  </a:extLst>
                </a:gridCol>
                <a:gridCol w="658368">
                  <a:extLst>
                    <a:ext uri="{9D8B030D-6E8A-4147-A177-3AD203B41FA5}">
                      <a16:colId xmlns:a16="http://schemas.microsoft.com/office/drawing/2014/main" val="3861192367"/>
                    </a:ext>
                  </a:extLst>
                </a:gridCol>
                <a:gridCol w="658368">
                  <a:extLst>
                    <a:ext uri="{9D8B030D-6E8A-4147-A177-3AD203B41FA5}">
                      <a16:colId xmlns:a16="http://schemas.microsoft.com/office/drawing/2014/main" val="377301191"/>
                    </a:ext>
                  </a:extLst>
                </a:gridCol>
                <a:gridCol w="658368">
                  <a:extLst>
                    <a:ext uri="{9D8B030D-6E8A-4147-A177-3AD203B41FA5}">
                      <a16:colId xmlns:a16="http://schemas.microsoft.com/office/drawing/2014/main" val="6822924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99772086"/>
                  </a:ext>
                </a:extLst>
              </a:tr>
              <a:tr h="370840">
                <a:tc>
                  <a:txBody>
                    <a:bodyPr/>
                    <a:lstStyle/>
                    <a:p>
                      <a:r>
                        <a:rPr lang="en-US" sz="1000"/>
                        <a:t>phlyinsurance</a:t>
                      </a:r>
                    </a:p>
                  </a:txBody>
                  <a:tcPr/>
                </a:tc>
                <a:tc>
                  <a:txBody>
                    <a:bodyPr/>
                    <a:lstStyle/>
                    <a:p>
                      <a:r>
                        <a:rPr lang="en-US" sz="1000"/>
                        <a:t>2226</a:t>
                      </a:r>
                    </a:p>
                  </a:txBody>
                  <a:tcPr/>
                </a:tc>
                <a:tc>
                  <a:txBody>
                    <a:bodyPr/>
                    <a:lstStyle/>
                    <a:p>
                      <a:r>
                        <a:rPr lang="en-US" sz="1000"/>
                        <a:t>36</a:t>
                      </a:r>
                    </a:p>
                  </a:txBody>
                  <a:tcPr/>
                </a:tc>
                <a:tc>
                  <a:txBody>
                    <a:bodyPr/>
                    <a:lstStyle/>
                    <a:p>
                      <a:r>
                        <a:rPr lang="en-US" sz="1000"/>
                        <a:t>11</a:t>
                      </a:r>
                    </a:p>
                  </a:txBody>
                  <a:tcPr/>
                </a:tc>
                <a:tc>
                  <a:txBody>
                    <a:bodyPr/>
                    <a:lstStyle/>
                    <a:p>
                      <a:r>
                        <a:rPr lang="en-US" sz="1000"/>
                        <a:t>2</a:t>
                      </a:r>
                    </a:p>
                  </a:txBody>
                  <a:tcPr/>
                </a:tc>
                <a:tc>
                  <a:txBody>
                    <a:bodyPr/>
                    <a:lstStyle/>
                    <a:p>
                      <a:r>
                        <a:rPr lang="en-US" sz="1000"/>
                        <a:t>0</a:t>
                      </a:r>
                    </a:p>
                  </a:txBody>
                  <a:tcPr/>
                </a:tc>
                <a:tc>
                  <a:txBody>
                    <a:bodyPr/>
                    <a:lstStyle/>
                    <a:p>
                      <a:r>
                        <a:rPr lang="en-US" sz="1000"/>
                        <a:t>13</a:t>
                      </a:r>
                    </a:p>
                  </a:txBody>
                  <a:tcPr/>
                </a:tc>
                <a:tc>
                  <a:txBody>
                    <a:bodyPr/>
                    <a:lstStyle/>
                    <a:p>
                      <a:r>
                        <a:rPr lang="en-US" sz="1000"/>
                        <a:t>959</a:t>
                      </a:r>
                    </a:p>
                  </a:txBody>
                  <a:tcPr/>
                </a:tc>
                <a:tc>
                  <a:txBody>
                    <a:bodyPr/>
                    <a:lstStyle/>
                    <a:p>
                      <a:r>
                        <a:rPr lang="en-US" sz="1000"/>
                        <a:t>16</a:t>
                      </a:r>
                    </a:p>
                  </a:txBody>
                  <a:tcPr/>
                </a:tc>
                <a:tc>
                  <a:txBody>
                    <a:bodyPr/>
                    <a:lstStyle/>
                    <a:p>
                      <a:r>
                        <a:rPr lang="en-US" sz="1000"/>
                        <a:t>3.3967 %</a:t>
                      </a:r>
                    </a:p>
                  </a:txBody>
                  <a:tcPr/>
                </a:tc>
                <a:extLst>
                  <a:ext uri="{0D108BD9-81ED-4DB2-BD59-A6C34878D82A}">
                    <a16:rowId xmlns:a16="http://schemas.microsoft.com/office/drawing/2014/main" val="2565751498"/>
                  </a:ext>
                </a:extLst>
              </a:tr>
            </a:tbl>
          </a:graphicData>
        </a:graphic>
      </p:graphicFrame>
      <p:sp>
        <p:nvSpPr>
          <p:cNvPr id="4" name="Text Placeholder 3">
            <a:extLst>
              <a:ext uri="{FF2B5EF4-FFF2-40B4-BE49-F238E27FC236}">
                <a16:creationId xmlns:a16="http://schemas.microsoft.com/office/drawing/2014/main" id="{49B61C9B-681C-4192-AFCA-E6A7161B495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93149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12EB0-4F41-4DAB-8D8E-4FA4B3D16FB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FFAA8A7-88F4-41E9-8831-C6A3D0E99EE7}"/>
              </a:ext>
            </a:extLst>
          </p:cNvPr>
          <p:cNvGraphicFramePr>
            <a:graphicFrameLocks noGrp="1"/>
          </p:cNvGraphicFramePr>
          <p:nvPr>
            <p:ph type="chart" sz="quarter" idx="13"/>
            <p:extLst>
              <p:ext uri="{D42A27DB-BD31-4B8C-83A1-F6EECF244321}">
                <p14:modId xmlns:p14="http://schemas.microsoft.com/office/powerpoint/2010/main" val="1866085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8D6FB2-816C-4F3D-A287-B3A654D9201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256F94E-47B3-4E02-B920-BF91D7A85C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567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3D9E8-799F-47A3-9F7C-F4782B3705EC}"/>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C40A5A3-2A53-4EB8-9167-DE16D97C860C}"/>
              </a:ext>
            </a:extLst>
          </p:cNvPr>
          <p:cNvGraphicFramePr>
            <a:graphicFrameLocks noGrp="1"/>
          </p:cNvGraphicFramePr>
          <p:nvPr>
            <p:ph type="chart" sz="quarter" idx="13"/>
            <p:extLst>
              <p:ext uri="{D42A27DB-BD31-4B8C-83A1-F6EECF244321}">
                <p14:modId xmlns:p14="http://schemas.microsoft.com/office/powerpoint/2010/main" val="3839270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BC897-2050-4546-A46B-C8195A0631C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E5EE184-B6A8-4A16-8E36-90A56FB1D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625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CCD93-F9A1-40D5-8503-E734B35F686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A9E6642-8FE7-46E5-B7FD-C858DF8A67AE}"/>
              </a:ext>
            </a:extLst>
          </p:cNvPr>
          <p:cNvGraphicFramePr>
            <a:graphicFrameLocks noGrp="1"/>
          </p:cNvGraphicFramePr>
          <p:nvPr>
            <p:ph type="chart" sz="quarter" idx="13"/>
            <p:extLst>
              <p:ext uri="{D42A27DB-BD31-4B8C-83A1-F6EECF244321}">
                <p14:modId xmlns:p14="http://schemas.microsoft.com/office/powerpoint/2010/main" val="1158810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591326-838B-4AFE-8EDC-0912FD682D4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670083C-7BFF-4504-A2D8-8884BECF4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401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E144-553E-43AC-AE2B-0F975D859394}"/>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062AB4B3-D1D1-4869-A5C9-F766ED8BF13C}"/>
              </a:ext>
            </a:extLst>
          </p:cNvPr>
          <p:cNvGraphicFramePr>
            <a:graphicFrameLocks noGrp="1"/>
          </p:cNvGraphicFramePr>
          <p:nvPr>
            <p:ph type="tbl" sz="quarter" idx="13"/>
            <p:extLst>
              <p:ext uri="{D42A27DB-BD31-4B8C-83A1-F6EECF244321}">
                <p14:modId xmlns:p14="http://schemas.microsoft.com/office/powerpoint/2010/main" val="55338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17062378"/>
                    </a:ext>
                  </a:extLst>
                </a:gridCol>
                <a:gridCol w="987552">
                  <a:extLst>
                    <a:ext uri="{9D8B030D-6E8A-4147-A177-3AD203B41FA5}">
                      <a16:colId xmlns:a16="http://schemas.microsoft.com/office/drawing/2014/main" val="838644374"/>
                    </a:ext>
                  </a:extLst>
                </a:gridCol>
                <a:gridCol w="987552">
                  <a:extLst>
                    <a:ext uri="{9D8B030D-6E8A-4147-A177-3AD203B41FA5}">
                      <a16:colId xmlns:a16="http://schemas.microsoft.com/office/drawing/2014/main" val="507868043"/>
                    </a:ext>
                  </a:extLst>
                </a:gridCol>
                <a:gridCol w="987552">
                  <a:extLst>
                    <a:ext uri="{9D8B030D-6E8A-4147-A177-3AD203B41FA5}">
                      <a16:colId xmlns:a16="http://schemas.microsoft.com/office/drawing/2014/main" val="2008721329"/>
                    </a:ext>
                  </a:extLst>
                </a:gridCol>
                <a:gridCol w="987552">
                  <a:extLst>
                    <a:ext uri="{9D8B030D-6E8A-4147-A177-3AD203B41FA5}">
                      <a16:colId xmlns:a16="http://schemas.microsoft.com/office/drawing/2014/main" val="2598042605"/>
                    </a:ext>
                  </a:extLst>
                </a:gridCol>
                <a:gridCol w="987552">
                  <a:extLst>
                    <a:ext uri="{9D8B030D-6E8A-4147-A177-3AD203B41FA5}">
                      <a16:colId xmlns:a16="http://schemas.microsoft.com/office/drawing/2014/main" val="534293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667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- 2021-01-22 12:48:42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19 employees who were promoted to Vice President and Assistant Vice President roles! 👏 #TEAMPHLY #congrats🎉 #careersuccess #businessgoals #insurance #insurancecareers #insurancebusiness #insuranceindustry #insurancework #propertyandcasualty #commercialinsurance #insurancecompany #insurancenews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02/02/2021 07:14:41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4282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- 2021-01-05 17:03:38</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four leaders to Senior Vice President in our Human Resources, Risk Management, and Underwriting departments! #TEAMPHLY #congrats #careersuccess #businessgoals #insurance #insurancecareers #insurancebusiness #insuranceindustry #insurancework #propertyandcasualty #commercialinsurance #insurancecompany #insurancenews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02/02/2021 07:14:41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546933"/>
                  </a:ext>
                </a:extLst>
              </a:tr>
            </a:tbl>
          </a:graphicData>
        </a:graphic>
      </p:graphicFrame>
      <p:sp>
        <p:nvSpPr>
          <p:cNvPr id="4" name="Text Placeholder 3">
            <a:extLst>
              <a:ext uri="{FF2B5EF4-FFF2-40B4-BE49-F238E27FC236}">
                <a16:creationId xmlns:a16="http://schemas.microsoft.com/office/drawing/2014/main" id="{A5ADF334-9E32-4143-948B-582E58AC762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516292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82663-93A3-4C78-9297-51D107D0DE38}"/>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6C9D7939-5099-40D3-897B-389874384B0C}"/>
              </a:ext>
            </a:extLst>
          </p:cNvPr>
          <p:cNvGraphicFramePr>
            <a:graphicFrameLocks noGrp="1"/>
          </p:cNvGraphicFramePr>
          <p:nvPr>
            <p:ph type="tbl" sz="quarter" idx="13"/>
            <p:extLst>
              <p:ext uri="{D42A27DB-BD31-4B8C-83A1-F6EECF244321}">
                <p14:modId xmlns:p14="http://schemas.microsoft.com/office/powerpoint/2010/main" val="2029540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86922358"/>
                    </a:ext>
                  </a:extLst>
                </a:gridCol>
                <a:gridCol w="987552">
                  <a:extLst>
                    <a:ext uri="{9D8B030D-6E8A-4147-A177-3AD203B41FA5}">
                      <a16:colId xmlns:a16="http://schemas.microsoft.com/office/drawing/2014/main" val="4178375455"/>
                    </a:ext>
                  </a:extLst>
                </a:gridCol>
                <a:gridCol w="987552">
                  <a:extLst>
                    <a:ext uri="{9D8B030D-6E8A-4147-A177-3AD203B41FA5}">
                      <a16:colId xmlns:a16="http://schemas.microsoft.com/office/drawing/2014/main" val="1245635410"/>
                    </a:ext>
                  </a:extLst>
                </a:gridCol>
                <a:gridCol w="987552">
                  <a:extLst>
                    <a:ext uri="{9D8B030D-6E8A-4147-A177-3AD203B41FA5}">
                      <a16:colId xmlns:a16="http://schemas.microsoft.com/office/drawing/2014/main" val="123095995"/>
                    </a:ext>
                  </a:extLst>
                </a:gridCol>
                <a:gridCol w="987552">
                  <a:extLst>
                    <a:ext uri="{9D8B030D-6E8A-4147-A177-3AD203B41FA5}">
                      <a16:colId xmlns:a16="http://schemas.microsoft.com/office/drawing/2014/main" val="4177404508"/>
                    </a:ext>
                  </a:extLst>
                </a:gridCol>
                <a:gridCol w="987552">
                  <a:extLst>
                    <a:ext uri="{9D8B030D-6E8A-4147-A177-3AD203B41FA5}">
                      <a16:colId xmlns:a16="http://schemas.microsoft.com/office/drawing/2014/main" val="4097068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036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- 2021-01-13 16:10:29</a:t>
                      </a:r>
                      <a:r>
                        <a:rPr kumimoji="0" lang="en-US" sz="1000" b="0" i="0" u="none" strike="noStrike" kern="1200" cap="none" spc="0" normalizeH="0" baseline="0" noProof="0">
                          <a:ln>
                            <a:noFill/>
                          </a:ln>
                          <a:solidFill>
                            <a:prstClr val="black"/>
                          </a:solidFill>
                          <a:effectLst/>
                          <a:uLnTx/>
                          <a:uFillTx/>
                          <a:latin typeface="+mn-lt"/>
                          <a:ea typeface="+mn-ea"/>
                          <a:cs typeface="+mn-cs"/>
                        </a:rPr>
                        <a:t>
 "Culture can equip every employee with a purpose and excitement to go out and win. There’s consistency of thought. Everybody is being driven by the same mission, the same goals," PHLY President and CEO John Glomb shared in a recent interview with riskinsurancemag.
Enter this link into your web browser to read more about how a strong #companyculture has helped #PHLY navigate a year of uncertainty ➡️𝐡𝐭𝐭𝐩𝐬://𝐛𝐢𝐭.𝐥𝐲/𝟐𝐋𝐬𝐊𝐩𝐞𝟖 ⬅️ #TEAMPHLY #careermotivation #businessgoals #supportive #insurancecareers #companyculture #insurancelife #corporatelife #insurancework #insurancecompany #workenvironment #workplaceculture #propertyandcasualty #specialtyinsurance #insurancebusiness #commercialinsurance #riskmanagement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02/02/2021 07:14:41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8384204"/>
                  </a:ext>
                </a:extLst>
              </a:tr>
            </a:tbl>
          </a:graphicData>
        </a:graphic>
      </p:graphicFrame>
      <p:sp>
        <p:nvSpPr>
          <p:cNvPr id="4" name="Text Placeholder 3">
            <a:extLst>
              <a:ext uri="{FF2B5EF4-FFF2-40B4-BE49-F238E27FC236}">
                <a16:creationId xmlns:a16="http://schemas.microsoft.com/office/drawing/2014/main" id="{44B38306-8387-4375-9A00-E11E65E0BB1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55795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957DB-A5E3-4D03-AF4D-D2477B013746}"/>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62EE11AF-0261-49F3-8941-14FC0C8162B8}"/>
              </a:ext>
            </a:extLst>
          </p:cNvPr>
          <p:cNvGraphicFramePr>
            <a:graphicFrameLocks noGrp="1"/>
          </p:cNvGraphicFramePr>
          <p:nvPr>
            <p:ph type="tbl" sz="quarter" idx="13"/>
            <p:extLst>
              <p:ext uri="{D42A27DB-BD31-4B8C-83A1-F6EECF244321}">
                <p14:modId xmlns:p14="http://schemas.microsoft.com/office/powerpoint/2010/main" val="1280455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72142473"/>
                    </a:ext>
                  </a:extLst>
                </a:gridCol>
                <a:gridCol w="987552">
                  <a:extLst>
                    <a:ext uri="{9D8B030D-6E8A-4147-A177-3AD203B41FA5}">
                      <a16:colId xmlns:a16="http://schemas.microsoft.com/office/drawing/2014/main" val="3129503912"/>
                    </a:ext>
                  </a:extLst>
                </a:gridCol>
                <a:gridCol w="987552">
                  <a:extLst>
                    <a:ext uri="{9D8B030D-6E8A-4147-A177-3AD203B41FA5}">
                      <a16:colId xmlns:a16="http://schemas.microsoft.com/office/drawing/2014/main" val="649364874"/>
                    </a:ext>
                  </a:extLst>
                </a:gridCol>
                <a:gridCol w="987552">
                  <a:extLst>
                    <a:ext uri="{9D8B030D-6E8A-4147-A177-3AD203B41FA5}">
                      <a16:colId xmlns:a16="http://schemas.microsoft.com/office/drawing/2014/main" val="1625270232"/>
                    </a:ext>
                  </a:extLst>
                </a:gridCol>
                <a:gridCol w="987552">
                  <a:extLst>
                    <a:ext uri="{9D8B030D-6E8A-4147-A177-3AD203B41FA5}">
                      <a16:colId xmlns:a16="http://schemas.microsoft.com/office/drawing/2014/main" val="1901752514"/>
                    </a:ext>
                  </a:extLst>
                </a:gridCol>
                <a:gridCol w="987552">
                  <a:extLst>
                    <a:ext uri="{9D8B030D-6E8A-4147-A177-3AD203B41FA5}">
                      <a16:colId xmlns:a16="http://schemas.microsoft.com/office/drawing/2014/main" val="339786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120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- 2021-01-08 15:12:40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Bill Misita, Brent Kruse, Joel Castillo, and Greg Ferriero on their #promotions! We look forward to your continued leadership of our Marketing team. Learn more ➡️ 𝐡𝐭𝐭𝐩𝐬://𝐛𝐢𝐭.𝐥𝐲/𝟑𝐛𝐜𝐉𝐃𝐰𝐚 ⬅️ #TEAMPHLY #congrats #careersuccess #businessgoals #insurance #insurancecareers #insurancebusiness #insuranceindustry #insurancework #propertyandcasualty #commercialinsurance #insurancecompany #insurancenews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02/02/2021 07:14:41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562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- 2021-01-14 17:51:06</a:t>
                      </a:r>
                      <a:r>
                        <a:rPr kumimoji="0" lang="en-US" sz="1000" b="0" i="0" u="none" strike="noStrike" kern="1200" cap="none" spc="0" normalizeH="0" baseline="0" noProof="0">
                          <a:ln>
                            <a:noFill/>
                          </a:ln>
                          <a:solidFill>
                            <a:prstClr val="black"/>
                          </a:solidFill>
                          <a:effectLst/>
                          <a:uLnTx/>
                          <a:uFillTx/>
                          <a:latin typeface="+mn-lt"/>
                          <a:ea typeface="+mn-ea"/>
                          <a:cs typeface="+mn-cs"/>
                        </a:rPr>
                        <a:t>
 As we #welcome2021, we’re looking back at the moments that brought us joy during a year that was challenging for all of us. From volunteering to #virtualevents, here’s a recap of some of #TEAMPHLY's #memorablemoments from 2020. #goodbye2020 #hello2021 #2020recap #memoriesmade #inthistogether #insurancelife #insurancework #propertyandcasualty #goodcauses #communityservice #insurance #insurancecompany #insuranceindustry #insurancebusiness #insurancegivesback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02/02/2021 07:14:41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1438859"/>
                  </a:ext>
                </a:extLst>
              </a:tr>
            </a:tbl>
          </a:graphicData>
        </a:graphic>
      </p:graphicFrame>
      <p:sp>
        <p:nvSpPr>
          <p:cNvPr id="4" name="Text Placeholder 3">
            <a:extLst>
              <a:ext uri="{FF2B5EF4-FFF2-40B4-BE49-F238E27FC236}">
                <a16:creationId xmlns:a16="http://schemas.microsoft.com/office/drawing/2014/main" id="{2A704DDD-5B36-4273-9FF8-A218EA416B6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47319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D0C40-ED8B-484B-B102-C023E4D1896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59ABB70-81A1-433F-B326-55A3C54E73BB}"/>
              </a:ext>
            </a:extLst>
          </p:cNvPr>
          <p:cNvGraphicFramePr>
            <a:graphicFrameLocks noGrp="1"/>
          </p:cNvGraphicFramePr>
          <p:nvPr>
            <p:ph type="tbl" sz="quarter" idx="13"/>
            <p:extLst>
              <p:ext uri="{D42A27DB-BD31-4B8C-83A1-F6EECF244321}">
                <p14:modId xmlns:p14="http://schemas.microsoft.com/office/powerpoint/2010/main" val="227536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77106558"/>
                    </a:ext>
                  </a:extLst>
                </a:gridCol>
                <a:gridCol w="905256">
                  <a:extLst>
                    <a:ext uri="{9D8B030D-6E8A-4147-A177-3AD203B41FA5}">
                      <a16:colId xmlns:a16="http://schemas.microsoft.com/office/drawing/2014/main" val="1108175838"/>
                    </a:ext>
                  </a:extLst>
                </a:gridCol>
                <a:gridCol w="411480">
                  <a:extLst>
                    <a:ext uri="{9D8B030D-6E8A-4147-A177-3AD203B41FA5}">
                      <a16:colId xmlns:a16="http://schemas.microsoft.com/office/drawing/2014/main" val="1148713045"/>
                    </a:ext>
                  </a:extLst>
                </a:gridCol>
                <a:gridCol w="905256">
                  <a:extLst>
                    <a:ext uri="{9D8B030D-6E8A-4147-A177-3AD203B41FA5}">
                      <a16:colId xmlns:a16="http://schemas.microsoft.com/office/drawing/2014/main" val="1545649259"/>
                    </a:ext>
                  </a:extLst>
                </a:gridCol>
                <a:gridCol w="905256">
                  <a:extLst>
                    <a:ext uri="{9D8B030D-6E8A-4147-A177-3AD203B41FA5}">
                      <a16:colId xmlns:a16="http://schemas.microsoft.com/office/drawing/2014/main" val="60288441"/>
                    </a:ext>
                  </a:extLst>
                </a:gridCol>
                <a:gridCol w="905256">
                  <a:extLst>
                    <a:ext uri="{9D8B030D-6E8A-4147-A177-3AD203B41FA5}">
                      <a16:colId xmlns:a16="http://schemas.microsoft.com/office/drawing/2014/main" val="3737446175"/>
                    </a:ext>
                  </a:extLst>
                </a:gridCol>
                <a:gridCol w="905256">
                  <a:extLst>
                    <a:ext uri="{9D8B030D-6E8A-4147-A177-3AD203B41FA5}">
                      <a16:colId xmlns:a16="http://schemas.microsoft.com/office/drawing/2014/main" val="2486517529"/>
                    </a:ext>
                  </a:extLst>
                </a:gridCol>
                <a:gridCol w="905256">
                  <a:extLst>
                    <a:ext uri="{9D8B030D-6E8A-4147-A177-3AD203B41FA5}">
                      <a16:colId xmlns:a16="http://schemas.microsoft.com/office/drawing/2014/main" val="1947620496"/>
                    </a:ext>
                  </a:extLst>
                </a:gridCol>
                <a:gridCol w="905256">
                  <a:extLst>
                    <a:ext uri="{9D8B030D-6E8A-4147-A177-3AD203B41FA5}">
                      <a16:colId xmlns:a16="http://schemas.microsoft.com/office/drawing/2014/main" val="380882098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75156114"/>
                  </a:ext>
                </a:extLst>
              </a:tr>
              <a:tr h="370840">
                <a:tc>
                  <a:txBody>
                    <a:bodyPr/>
                    <a:lstStyle/>
                    <a:p>
                      <a:r>
                        <a:rPr lang="en-US" sz="1000"/>
                        <a:t>1</a:t>
                      </a:r>
                    </a:p>
                  </a:txBody>
                  <a:tcPr/>
                </a:tc>
                <a:tc>
                  <a:txBody>
                    <a:bodyPr/>
                    <a:lstStyle/>
                    <a:p>
                      <a:r>
                        <a:rPr lang="en-US" sz="1000"/>
                        <a:t>0.6287</a:t>
                      </a:r>
                    </a:p>
                  </a:txBody>
                  <a:tcPr/>
                </a:tc>
                <a:tc>
                  <a:txBody>
                    <a:bodyPr/>
                    <a:lstStyle/>
                    <a:p>
                      <a:r>
                        <a:rPr lang="en-US" sz="1000"/>
                        <a:t>0.00</a:t>
                      </a:r>
                    </a:p>
                  </a:txBody>
                  <a:tcPr/>
                </a:tc>
                <a:tc>
                  <a:txBody>
                    <a:bodyPr/>
                    <a:lstStyle/>
                    <a:p>
                      <a:r>
                        <a:rPr lang="en-US" sz="1000"/>
                        <a:t>197.00</a:t>
                      </a:r>
                    </a:p>
                  </a:txBody>
                  <a:tcPr/>
                </a:tc>
                <a:tc>
                  <a:txBody>
                    <a:bodyPr/>
                    <a:lstStyle/>
                    <a:p>
                      <a:r>
                        <a:rPr lang="en-US" sz="1000"/>
                        <a:t>202.00</a:t>
                      </a:r>
                    </a:p>
                  </a:txBody>
                  <a:tcPr/>
                </a:tc>
                <a:tc>
                  <a:txBody>
                    <a:bodyPr/>
                    <a:lstStyle/>
                    <a:p>
                      <a:r>
                        <a:rPr lang="en-US" sz="1000"/>
                        <a:t>127.00</a:t>
                      </a:r>
                    </a:p>
                  </a:txBody>
                  <a:tcPr/>
                </a:tc>
                <a:tc>
                  <a:txBody>
                    <a:bodyPr/>
                    <a:lstStyle/>
                    <a:p>
                      <a:r>
                        <a:rPr lang="en-US" sz="1000"/>
                        <a:t>127.00</a:t>
                      </a:r>
                    </a:p>
                  </a:txBody>
                  <a:tcPr/>
                </a:tc>
                <a:tc>
                  <a:txBody>
                    <a:bodyPr/>
                    <a:lstStyle/>
                    <a:p>
                      <a:r>
                        <a:rPr lang="en-US" sz="1000"/>
                        <a:t>197</a:t>
                      </a:r>
                    </a:p>
                  </a:txBody>
                  <a:tcPr/>
                </a:tc>
                <a:tc>
                  <a:txBody>
                    <a:bodyPr/>
                    <a:lstStyle/>
                    <a:p>
                      <a:r>
                        <a:rPr lang="en-US" sz="1000"/>
                        <a:t>127</a:t>
                      </a:r>
                    </a:p>
                  </a:txBody>
                  <a:tcPr/>
                </a:tc>
                <a:extLst>
                  <a:ext uri="{0D108BD9-81ED-4DB2-BD59-A6C34878D82A}">
                    <a16:rowId xmlns:a16="http://schemas.microsoft.com/office/drawing/2014/main" val="3720659841"/>
                  </a:ext>
                </a:extLst>
              </a:tr>
            </a:tbl>
          </a:graphicData>
        </a:graphic>
      </p:graphicFrame>
      <p:sp>
        <p:nvSpPr>
          <p:cNvPr id="4" name="Text Placeholder 3">
            <a:extLst>
              <a:ext uri="{FF2B5EF4-FFF2-40B4-BE49-F238E27FC236}">
                <a16:creationId xmlns:a16="http://schemas.microsoft.com/office/drawing/2014/main" id="{343F646A-942E-4BE0-AD0A-817BB17DC97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87179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CB362-24A3-45C6-BFFC-02FE63E84178}"/>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F061C897-351A-4B51-82B6-B8792A8C112D}"/>
              </a:ext>
            </a:extLst>
          </p:cNvPr>
          <p:cNvGraphicFramePr>
            <a:graphicFrameLocks noGrp="1"/>
          </p:cNvGraphicFramePr>
          <p:nvPr>
            <p:ph type="tbl" sz="quarter" idx="13"/>
            <p:extLst>
              <p:ext uri="{D42A27DB-BD31-4B8C-83A1-F6EECF244321}">
                <p14:modId xmlns:p14="http://schemas.microsoft.com/office/powerpoint/2010/main" val="177712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2040032"/>
                    </a:ext>
                  </a:extLst>
                </a:gridCol>
                <a:gridCol w="1316736">
                  <a:extLst>
                    <a:ext uri="{9D8B030D-6E8A-4147-A177-3AD203B41FA5}">
                      <a16:colId xmlns:a16="http://schemas.microsoft.com/office/drawing/2014/main" val="3746288127"/>
                    </a:ext>
                  </a:extLst>
                </a:gridCol>
                <a:gridCol w="658368">
                  <a:extLst>
                    <a:ext uri="{9D8B030D-6E8A-4147-A177-3AD203B41FA5}">
                      <a16:colId xmlns:a16="http://schemas.microsoft.com/office/drawing/2014/main" val="3337403310"/>
                    </a:ext>
                  </a:extLst>
                </a:gridCol>
                <a:gridCol w="658368">
                  <a:extLst>
                    <a:ext uri="{9D8B030D-6E8A-4147-A177-3AD203B41FA5}">
                      <a16:colId xmlns:a16="http://schemas.microsoft.com/office/drawing/2014/main" val="489446453"/>
                    </a:ext>
                  </a:extLst>
                </a:gridCol>
                <a:gridCol w="658368">
                  <a:extLst>
                    <a:ext uri="{9D8B030D-6E8A-4147-A177-3AD203B41FA5}">
                      <a16:colId xmlns:a16="http://schemas.microsoft.com/office/drawing/2014/main" val="3819249532"/>
                    </a:ext>
                  </a:extLst>
                </a:gridCol>
                <a:gridCol w="658368">
                  <a:extLst>
                    <a:ext uri="{9D8B030D-6E8A-4147-A177-3AD203B41FA5}">
                      <a16:colId xmlns:a16="http://schemas.microsoft.com/office/drawing/2014/main" val="2716029195"/>
                    </a:ext>
                  </a:extLst>
                </a:gridCol>
                <a:gridCol w="658368">
                  <a:extLst>
                    <a:ext uri="{9D8B030D-6E8A-4147-A177-3AD203B41FA5}">
                      <a16:colId xmlns:a16="http://schemas.microsoft.com/office/drawing/2014/main" val="2892871989"/>
                    </a:ext>
                  </a:extLst>
                </a:gridCol>
                <a:gridCol w="658368">
                  <a:extLst>
                    <a:ext uri="{9D8B030D-6E8A-4147-A177-3AD203B41FA5}">
                      <a16:colId xmlns:a16="http://schemas.microsoft.com/office/drawing/2014/main" val="1450909615"/>
                    </a:ext>
                  </a:extLst>
                </a:gridCol>
                <a:gridCol w="658368">
                  <a:extLst>
                    <a:ext uri="{9D8B030D-6E8A-4147-A177-3AD203B41FA5}">
                      <a16:colId xmlns:a16="http://schemas.microsoft.com/office/drawing/2014/main" val="3049001560"/>
                    </a:ext>
                  </a:extLst>
                </a:gridCol>
                <a:gridCol w="658368">
                  <a:extLst>
                    <a:ext uri="{9D8B030D-6E8A-4147-A177-3AD203B41FA5}">
                      <a16:colId xmlns:a16="http://schemas.microsoft.com/office/drawing/2014/main" val="363945273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191076074"/>
                  </a:ext>
                </a:extLst>
              </a:tr>
              <a:tr h="370840">
                <a:tc>
                  <a:txBody>
                    <a:bodyPr/>
                    <a:lstStyle/>
                    <a:p>
                      <a:r>
                        <a:rPr lang="en-US" sz="1000" b="1"/>
                        <a:t>phlyinsurance - 2021-01-26 14:45:26</a:t>
                      </a:r>
                      <a:r>
                        <a:rPr lang="en-US" sz="1000"/>
                        <a:t>
 to find out! What are the key elements #religiousorganizations should look for from an #insurancecompany? 🤔</a:t>
                      </a:r>
                    </a:p>
                  </a:txBody>
                  <a:tcPr/>
                </a:tc>
                <a:tc>
                  <a:txBody>
                    <a:bodyPr/>
                    <a:lstStyle/>
                    <a:p>
                      <a:r>
                        <a:rPr lang="en-US" sz="1000"/>
                        <a:t>https://quintly-image-storage.s3.amazonaws.com/c303562b672a3318c686cfcc37b7e67a/18625955f8213c48d20fbc157f950d7a.jpg</a:t>
                      </a:r>
                    </a:p>
                  </a:txBody>
                  <a:tcPr/>
                </a:tc>
                <a:tc>
                  <a:txBody>
                    <a:bodyPr/>
                    <a:lstStyle/>
                    <a:p>
                      <a:r>
                        <a:rPr lang="en-US" sz="1000"/>
                        <a:t>01/27/2021 14:30:44</a:t>
                      </a:r>
                    </a:p>
                  </a:txBody>
                  <a:tcPr/>
                </a:tc>
                <a:tc>
                  <a:txBody>
                    <a:bodyPr/>
                    <a:lstStyle/>
                    <a:p>
                      <a:r>
                        <a:rPr lang="en-US" sz="1000"/>
                        <a:t>Video</a:t>
                      </a:r>
                    </a:p>
                  </a:txBody>
                  <a:tcPr/>
                </a:tc>
                <a:tc>
                  <a:txBody>
                    <a:bodyPr/>
                    <a:lstStyle/>
                    <a:p>
                      <a:r>
                        <a:rPr lang="en-US" sz="1000"/>
                        <a:t>197</a:t>
                      </a:r>
                    </a:p>
                  </a:txBody>
                  <a:tcPr/>
                </a:tc>
                <a:tc>
                  <a:txBody>
                    <a:bodyPr/>
                    <a:lstStyle/>
                    <a:p>
                      <a:r>
                        <a:rPr lang="en-US" sz="1000"/>
                        <a:t>202</a:t>
                      </a:r>
                    </a:p>
                  </a:txBody>
                  <a:tcPr/>
                </a:tc>
                <a:tc>
                  <a:txBody>
                    <a:bodyPr/>
                    <a:lstStyle/>
                    <a:p>
                      <a:r>
                        <a:rPr lang="en-US" sz="1000"/>
                        <a:t>0</a:t>
                      </a:r>
                    </a:p>
                  </a:txBody>
                  <a:tcPr/>
                </a:tc>
                <a:tc>
                  <a:txBody>
                    <a:bodyPr/>
                    <a:lstStyle/>
                    <a:p>
                      <a:r>
                        <a:rPr lang="en-US" sz="1000"/>
                        <a:t>41</a:t>
                      </a:r>
                    </a:p>
                  </a:txBody>
                  <a:tcPr/>
                </a:tc>
                <a:tc>
                  <a:txBody>
                    <a:bodyPr/>
                    <a:lstStyle/>
                    <a:p>
                      <a:r>
                        <a:rPr lang="en-US" sz="1000"/>
                        <a:t>126</a:t>
                      </a:r>
                    </a:p>
                  </a:txBody>
                  <a:tcPr/>
                </a:tc>
                <a:tc>
                  <a:txBody>
                    <a:bodyPr/>
                    <a:lstStyle/>
                    <a:p>
                      <a:r>
                        <a:rPr lang="en-US" sz="1000"/>
                        <a:t>1</a:t>
                      </a:r>
                    </a:p>
                  </a:txBody>
                  <a:tcPr/>
                </a:tc>
                <a:extLst>
                  <a:ext uri="{0D108BD9-81ED-4DB2-BD59-A6C34878D82A}">
                    <a16:rowId xmlns:a16="http://schemas.microsoft.com/office/drawing/2014/main" val="3926665845"/>
                  </a:ext>
                </a:extLst>
              </a:tr>
            </a:tbl>
          </a:graphicData>
        </a:graphic>
      </p:graphicFrame>
      <p:sp>
        <p:nvSpPr>
          <p:cNvPr id="4" name="Text Placeholder 3">
            <a:extLst>
              <a:ext uri="{FF2B5EF4-FFF2-40B4-BE49-F238E27FC236}">
                <a16:creationId xmlns:a16="http://schemas.microsoft.com/office/drawing/2014/main" id="{63CB2CE5-08AB-486A-8BC0-7109BD90C32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116708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1109</Words>
  <Application>Microsoft Office PowerPoint</Application>
  <PresentationFormat>On-screen Show (4:3)</PresentationFormat>
  <Paragraphs>461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3</vt:lpstr>
      <vt:lpstr>Instagram Posts Table | Philadelphia Insurance - 2 of 3</vt:lpstr>
      <vt:lpstr>Instagram Posts Table | Philadelphia Insurance - 3 of 3</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2021-02-02T12:45:27Z</dcterms:created>
  <dcterms:modified xsi:type="dcterms:W3CDTF">2021-02-02T12:46:14Z</dcterms:modified>
</cp:coreProperties>
</file>