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44197</c:v>
                </c:pt>
              </c:numCache>
            </c:numRef>
          </c:cat>
          <c:val>
            <c:numRef>
              <c:f>Sheet1!$B$2</c:f>
              <c:numCache>
                <c:formatCode>General</c:formatCode>
                <c:ptCount val="1"/>
                <c:pt idx="0">
                  <c:v>1746</c:v>
                </c:pt>
              </c:numCache>
            </c:numRef>
          </c:val>
          <c:extLst>
            <c:ext xmlns:c16="http://schemas.microsoft.com/office/drawing/2014/chart" uri="{C3380CC4-5D6E-409C-BE32-E72D297353CC}">
              <c16:uniqueId val="{00000000-4541-4FEE-83AC-AFB2B759739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44197</c:v>
                </c:pt>
              </c:numCache>
            </c:numRef>
          </c:cat>
          <c:val>
            <c:numRef>
              <c:f>Sheet1!$C$2</c:f>
              <c:numCache>
                <c:formatCode>General</c:formatCode>
                <c:ptCount val="1"/>
                <c:pt idx="0">
                  <c:v>2542</c:v>
                </c:pt>
              </c:numCache>
            </c:numRef>
          </c:val>
          <c:extLst>
            <c:ext xmlns:c16="http://schemas.microsoft.com/office/drawing/2014/chart" uri="{C3380CC4-5D6E-409C-BE32-E72D297353CC}">
              <c16:uniqueId val="{00000001-4541-4FEE-83AC-AFB2B759739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44197</c:v>
                </c:pt>
              </c:numCache>
            </c:numRef>
          </c:cat>
          <c:val>
            <c:numRef>
              <c:f>Sheet1!$D$2</c:f>
              <c:numCache>
                <c:formatCode>General</c:formatCode>
                <c:ptCount val="1"/>
                <c:pt idx="0">
                  <c:v>3179</c:v>
                </c:pt>
              </c:numCache>
            </c:numRef>
          </c:val>
          <c:extLst>
            <c:ext xmlns:c16="http://schemas.microsoft.com/office/drawing/2014/chart" uri="{C3380CC4-5D6E-409C-BE32-E72D297353CC}">
              <c16:uniqueId val="{00000002-4541-4FEE-83AC-AFB2B759739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44197</c:v>
                </c:pt>
              </c:numCache>
            </c:numRef>
          </c:cat>
          <c:val>
            <c:numRef>
              <c:f>Sheet1!$E$2</c:f>
              <c:numCache>
                <c:formatCode>General</c:formatCode>
                <c:ptCount val="1"/>
                <c:pt idx="0">
                  <c:v>1201</c:v>
                </c:pt>
              </c:numCache>
            </c:numRef>
          </c:val>
          <c:extLst>
            <c:ext xmlns:c16="http://schemas.microsoft.com/office/drawing/2014/chart" uri="{C3380CC4-5D6E-409C-BE32-E72D297353CC}">
              <c16:uniqueId val="{00000003-4541-4FEE-83AC-AFB2B759739D}"/>
            </c:ext>
          </c:extLst>
        </c:ser>
        <c:dLbls>
          <c:showLegendKey val="0"/>
          <c:showVal val="0"/>
          <c:showCatName val="0"/>
          <c:showSerName val="0"/>
          <c:showPercent val="0"/>
          <c:showBubbleSize val="0"/>
        </c:dLbls>
        <c:gapWidth val="219"/>
        <c:overlap val="-27"/>
        <c:axId val="318985832"/>
        <c:axId val="318981240"/>
      </c:barChart>
      <c:dateAx>
        <c:axId val="318985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81240"/>
        <c:crosses val="autoZero"/>
        <c:auto val="1"/>
        <c:lblOffset val="100"/>
        <c:baseTimeUnit val="days"/>
      </c:dateAx>
      <c:valAx>
        <c:axId val="31898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8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0</c:v>
                </c:pt>
              </c:numCache>
            </c:numRef>
          </c:val>
          <c:extLst>
            <c:ext xmlns:c16="http://schemas.microsoft.com/office/drawing/2014/chart" uri="{C3380CC4-5D6E-409C-BE32-E72D297353CC}">
              <c16:uniqueId val="{00000000-FAC0-42BA-B137-B048FD1E2FAF}"/>
            </c:ext>
          </c:extLst>
        </c:ser>
        <c:dLbls>
          <c:showLegendKey val="0"/>
          <c:showVal val="0"/>
          <c:showCatName val="0"/>
          <c:showSerName val="0"/>
          <c:showPercent val="0"/>
          <c:showBubbleSize val="0"/>
        </c:dLbls>
        <c:gapWidth val="219"/>
        <c:overlap val="-27"/>
        <c:axId val="64448296"/>
        <c:axId val="64449608"/>
      </c:barChart>
      <c:dateAx>
        <c:axId val="64448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449608"/>
        <c:crosses val="autoZero"/>
        <c:auto val="1"/>
        <c:lblOffset val="100"/>
        <c:baseTimeUnit val="months"/>
      </c:dateAx>
      <c:valAx>
        <c:axId val="6444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44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989-47F0-AD35-FF80AB645DC9}"/>
            </c:ext>
          </c:extLst>
        </c:ser>
        <c:dLbls>
          <c:showLegendKey val="0"/>
          <c:showVal val="0"/>
          <c:showCatName val="0"/>
          <c:showSerName val="0"/>
          <c:showPercent val="0"/>
          <c:showBubbleSize val="0"/>
        </c:dLbls>
        <c:gapWidth val="219"/>
        <c:overlap val="-27"/>
        <c:axId val="323337640"/>
        <c:axId val="323344200"/>
      </c:barChart>
      <c:dateAx>
        <c:axId val="323337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44200"/>
        <c:crosses val="autoZero"/>
        <c:auto val="1"/>
        <c:lblOffset val="100"/>
        <c:baseTimeUnit val="months"/>
      </c:dateAx>
      <c:valAx>
        <c:axId val="32334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3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4E5-40E8-A8A9-5E730168D5F6}"/>
            </c:ext>
          </c:extLst>
        </c:ser>
        <c:dLbls>
          <c:showLegendKey val="0"/>
          <c:showVal val="0"/>
          <c:showCatName val="0"/>
          <c:showSerName val="0"/>
          <c:showPercent val="0"/>
          <c:showBubbleSize val="0"/>
        </c:dLbls>
        <c:gapWidth val="219"/>
        <c:overlap val="-27"/>
        <c:axId val="323338296"/>
        <c:axId val="323343216"/>
      </c:barChart>
      <c:catAx>
        <c:axId val="323338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43216"/>
        <c:crosses val="autoZero"/>
        <c:auto val="1"/>
        <c:lblAlgn val="ctr"/>
        <c:lblOffset val="100"/>
        <c:noMultiLvlLbl val="0"/>
      </c:catAx>
      <c:valAx>
        <c:axId val="32334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3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4783</c:v>
                </c:pt>
                <c:pt idx="1">
                  <c:v>11</c:v>
                </c:pt>
              </c:numCache>
            </c:numRef>
          </c:val>
          <c:extLst>
            <c:ext xmlns:c16="http://schemas.microsoft.com/office/drawing/2014/chart" uri="{C3380CC4-5D6E-409C-BE32-E72D297353CC}">
              <c16:uniqueId val="{00000000-9801-4CE4-8DA0-435C495B4757}"/>
            </c:ext>
          </c:extLst>
        </c:ser>
        <c:dLbls>
          <c:showLegendKey val="0"/>
          <c:showVal val="0"/>
          <c:showCatName val="0"/>
          <c:showSerName val="0"/>
          <c:showPercent val="0"/>
          <c:showBubbleSize val="0"/>
        </c:dLbls>
        <c:gapWidth val="219"/>
        <c:overlap val="-27"/>
        <c:axId val="323655312"/>
        <c:axId val="323651704"/>
      </c:barChart>
      <c:dateAx>
        <c:axId val="323655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51704"/>
        <c:crosses val="autoZero"/>
        <c:auto val="1"/>
        <c:lblOffset val="100"/>
        <c:baseTimeUnit val="months"/>
      </c:dateAx>
      <c:valAx>
        <c:axId val="323651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5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numCache>
            </c:numRef>
          </c:val>
          <c:extLst>
            <c:ext xmlns:c16="http://schemas.microsoft.com/office/drawing/2014/chart" uri="{C3380CC4-5D6E-409C-BE32-E72D297353CC}">
              <c16:uniqueId val="{00000000-0133-4461-A0A0-6855198DBC0A}"/>
            </c:ext>
          </c:extLst>
        </c:ser>
        <c:dLbls>
          <c:showLegendKey val="0"/>
          <c:showVal val="0"/>
          <c:showCatName val="0"/>
          <c:showSerName val="0"/>
          <c:showPercent val="0"/>
          <c:showBubbleSize val="0"/>
        </c:dLbls>
        <c:gapWidth val="219"/>
        <c:overlap val="-27"/>
        <c:axId val="326483728"/>
        <c:axId val="326495536"/>
      </c:barChart>
      <c:dateAx>
        <c:axId val="326483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95536"/>
        <c:crosses val="autoZero"/>
        <c:auto val="1"/>
        <c:lblOffset val="100"/>
        <c:baseTimeUnit val="months"/>
      </c:dateAx>
      <c:valAx>
        <c:axId val="32649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8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847-4E65-A222-B2FE051AD686}"/>
            </c:ext>
          </c:extLst>
        </c:ser>
        <c:dLbls>
          <c:showLegendKey val="0"/>
          <c:showVal val="0"/>
          <c:showCatName val="0"/>
          <c:showSerName val="0"/>
          <c:showPercent val="0"/>
          <c:showBubbleSize val="0"/>
        </c:dLbls>
        <c:gapWidth val="219"/>
        <c:overlap val="-27"/>
        <c:axId val="326492584"/>
        <c:axId val="326493896"/>
      </c:barChart>
      <c:dateAx>
        <c:axId val="32649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93896"/>
        <c:crosses val="autoZero"/>
        <c:auto val="1"/>
        <c:lblOffset val="100"/>
        <c:baseTimeUnit val="months"/>
      </c:dateAx>
      <c:valAx>
        <c:axId val="326493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9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18</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BD9-41C2-B0C7-83A0547B1BE4}"/>
            </c:ext>
          </c:extLst>
        </c:ser>
        <c:dLbls>
          <c:showLegendKey val="0"/>
          <c:showVal val="0"/>
          <c:showCatName val="0"/>
          <c:showSerName val="0"/>
          <c:showPercent val="0"/>
          <c:showBubbleSize val="0"/>
        </c:dLbls>
        <c:gapWidth val="219"/>
        <c:overlap val="-27"/>
        <c:axId val="328568072"/>
        <c:axId val="328569712"/>
      </c:barChart>
      <c:catAx>
        <c:axId val="328568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69712"/>
        <c:crosses val="autoZero"/>
        <c:auto val="1"/>
        <c:lblAlgn val="ctr"/>
        <c:lblOffset val="100"/>
        <c:noMultiLvlLbl val="0"/>
      </c:catAx>
      <c:valAx>
        <c:axId val="32856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6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0</c:v>
                </c:pt>
              </c:numCache>
            </c:numRef>
          </c:val>
          <c:extLst>
            <c:ext xmlns:c16="http://schemas.microsoft.com/office/drawing/2014/chart" uri="{C3380CC4-5D6E-409C-BE32-E72D297353CC}">
              <c16:uniqueId val="{00000000-2F68-4AEC-965E-D9F2359AE934}"/>
            </c:ext>
          </c:extLst>
        </c:ser>
        <c:dLbls>
          <c:showLegendKey val="0"/>
          <c:showVal val="0"/>
          <c:showCatName val="0"/>
          <c:showSerName val="0"/>
          <c:showPercent val="0"/>
          <c:showBubbleSize val="0"/>
        </c:dLbls>
        <c:gapWidth val="219"/>
        <c:overlap val="-27"/>
        <c:axId val="391793336"/>
        <c:axId val="391793664"/>
      </c:barChart>
      <c:dateAx>
        <c:axId val="391793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93664"/>
        <c:crosses val="autoZero"/>
        <c:auto val="1"/>
        <c:lblOffset val="100"/>
        <c:baseTimeUnit val="months"/>
      </c:dateAx>
      <c:valAx>
        <c:axId val="391793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9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2021-01</c:v>
                </c:pt>
              </c:strCache>
            </c:strRef>
          </c:cat>
          <c:val>
            <c:numRef>
              <c:f>Sheet1!$B$2</c:f>
              <c:numCache>
                <c:formatCode>General</c:formatCode>
                <c:ptCount val="1"/>
                <c:pt idx="0">
                  <c:v>27</c:v>
                </c:pt>
              </c:numCache>
            </c:numRef>
          </c:val>
          <c:extLst>
            <c:ext xmlns:c16="http://schemas.microsoft.com/office/drawing/2014/chart" uri="{C3380CC4-5D6E-409C-BE32-E72D297353CC}">
              <c16:uniqueId val="{00000000-DA61-43B7-8077-9E15E0CE7427}"/>
            </c:ext>
          </c:extLst>
        </c:ser>
        <c:dLbls>
          <c:showLegendKey val="0"/>
          <c:showVal val="0"/>
          <c:showCatName val="0"/>
          <c:showSerName val="0"/>
          <c:showPercent val="0"/>
          <c:showBubbleSize val="0"/>
        </c:dLbls>
        <c:gapWidth val="219"/>
        <c:overlap val="-27"/>
        <c:axId val="391805800"/>
        <c:axId val="391801864"/>
      </c:barChart>
      <c:catAx>
        <c:axId val="391805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01864"/>
        <c:crosses val="autoZero"/>
        <c:auto val="1"/>
        <c:lblAlgn val="ctr"/>
        <c:lblOffset val="100"/>
        <c:noMultiLvlLbl val="0"/>
      </c:catAx>
      <c:valAx>
        <c:axId val="39180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0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2021-01</c:v>
                </c:pt>
              </c:strCache>
            </c:strRef>
          </c:cat>
          <c:val>
            <c:numRef>
              <c:f>Sheet1!$B$2</c:f>
              <c:numCache>
                <c:formatCode>General</c:formatCode>
                <c:ptCount val="1"/>
                <c:pt idx="0">
                  <c:v>248</c:v>
                </c:pt>
              </c:numCache>
            </c:numRef>
          </c:val>
          <c:extLst>
            <c:ext xmlns:c16="http://schemas.microsoft.com/office/drawing/2014/chart" uri="{C3380CC4-5D6E-409C-BE32-E72D297353CC}">
              <c16:uniqueId val="{00000000-0792-4F1C-90DE-3219F0C3AA97}"/>
            </c:ext>
          </c:extLst>
        </c:ser>
        <c:dLbls>
          <c:showLegendKey val="0"/>
          <c:showVal val="0"/>
          <c:showCatName val="0"/>
          <c:showSerName val="0"/>
          <c:showPercent val="0"/>
          <c:showBubbleSize val="0"/>
        </c:dLbls>
        <c:gapWidth val="219"/>
        <c:overlap val="-27"/>
        <c:axId val="322140400"/>
        <c:axId val="322140728"/>
      </c:barChart>
      <c:catAx>
        <c:axId val="32214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40728"/>
        <c:crosses val="autoZero"/>
        <c:auto val="1"/>
        <c:lblAlgn val="ctr"/>
        <c:lblOffset val="100"/>
        <c:noMultiLvlLbl val="0"/>
      </c:catAx>
      <c:valAx>
        <c:axId val="32214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4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c:v>
                </c:pt>
              </c:numCache>
            </c:numRef>
          </c:val>
          <c:extLst>
            <c:ext xmlns:c16="http://schemas.microsoft.com/office/drawing/2014/chart" uri="{C3380CC4-5D6E-409C-BE32-E72D297353CC}">
              <c16:uniqueId val="{00000000-3299-43C1-A1CE-B798FD4F629D}"/>
            </c:ext>
          </c:extLst>
        </c:ser>
        <c:dLbls>
          <c:showLegendKey val="0"/>
          <c:showVal val="0"/>
          <c:showCatName val="0"/>
          <c:showSerName val="0"/>
          <c:showPercent val="0"/>
          <c:showBubbleSize val="0"/>
        </c:dLbls>
        <c:gapWidth val="219"/>
        <c:overlap val="-27"/>
        <c:axId val="401901400"/>
        <c:axId val="401906320"/>
      </c:barChart>
      <c:dateAx>
        <c:axId val="40190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06320"/>
        <c:crosses val="autoZero"/>
        <c:auto val="1"/>
        <c:lblOffset val="100"/>
        <c:baseTimeUnit val="months"/>
      </c:dateAx>
      <c:valAx>
        <c:axId val="40190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0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29</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F2A-4299-A2AE-DCEAEB0A5760}"/>
            </c:ext>
          </c:extLst>
        </c:ser>
        <c:dLbls>
          <c:showLegendKey val="0"/>
          <c:showVal val="0"/>
          <c:showCatName val="0"/>
          <c:showSerName val="0"/>
          <c:showPercent val="0"/>
          <c:showBubbleSize val="0"/>
        </c:dLbls>
        <c:gapWidth val="219"/>
        <c:overlap val="-27"/>
        <c:axId val="401903368"/>
        <c:axId val="401899104"/>
      </c:barChart>
      <c:dateAx>
        <c:axId val="401903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99104"/>
        <c:crosses val="autoZero"/>
        <c:auto val="1"/>
        <c:lblOffset val="100"/>
        <c:baseTimeUnit val="months"/>
      </c:dateAx>
      <c:valAx>
        <c:axId val="40189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0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238</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D0D-42F4-B4A4-D695B30EA1AE}"/>
            </c:ext>
          </c:extLst>
        </c:ser>
        <c:dLbls>
          <c:showLegendKey val="0"/>
          <c:showVal val="0"/>
          <c:showCatName val="0"/>
          <c:showSerName val="0"/>
          <c:showPercent val="0"/>
          <c:showBubbleSize val="0"/>
        </c:dLbls>
        <c:gapWidth val="219"/>
        <c:overlap val="-27"/>
        <c:axId val="401908944"/>
        <c:axId val="401914192"/>
      </c:barChart>
      <c:catAx>
        <c:axId val="40190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14192"/>
        <c:crosses val="autoZero"/>
        <c:auto val="1"/>
        <c:lblAlgn val="ctr"/>
        <c:lblOffset val="100"/>
        <c:noMultiLvlLbl val="0"/>
      </c:catAx>
      <c:valAx>
        <c:axId val="40191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0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BC7ED-8ECB-47FD-8DDB-7A924605BF57}"/>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2A280A93-A6D9-4CED-8646-104A081547F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5898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87AFE-31E2-448E-9DF1-814212E9CE7D}"/>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26CC4954-91BE-4EA8-A6B1-9CA74AF82AD4}"/>
              </a:ext>
            </a:extLst>
          </p:cNvPr>
          <p:cNvGraphicFramePr>
            <a:graphicFrameLocks noGrp="1"/>
          </p:cNvGraphicFramePr>
          <p:nvPr>
            <p:ph type="chart" sz="quarter" idx="13"/>
            <p:extLst>
              <p:ext uri="{D42A27DB-BD31-4B8C-83A1-F6EECF244321}">
                <p14:modId xmlns:p14="http://schemas.microsoft.com/office/powerpoint/2010/main" val="3689202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2C99B9-A50E-4D29-A816-FA5A243C9A2E}"/>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0BB1BF23-EE13-44F7-91ED-09D8F55106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5777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C834D-4E96-43EC-9EBF-9969F368A542}"/>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E89B9BFB-5015-495A-A9C6-13B101034BCC}"/>
              </a:ext>
            </a:extLst>
          </p:cNvPr>
          <p:cNvGraphicFramePr>
            <a:graphicFrameLocks noGrp="1"/>
          </p:cNvGraphicFramePr>
          <p:nvPr>
            <p:ph type="tbl" sz="quarter" idx="13"/>
            <p:extLst>
              <p:ext uri="{D42A27DB-BD31-4B8C-83A1-F6EECF244321}">
                <p14:modId xmlns:p14="http://schemas.microsoft.com/office/powerpoint/2010/main" val="1446959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70525657"/>
                    </a:ext>
                  </a:extLst>
                </a:gridCol>
                <a:gridCol w="905256">
                  <a:extLst>
                    <a:ext uri="{9D8B030D-6E8A-4147-A177-3AD203B41FA5}">
                      <a16:colId xmlns:a16="http://schemas.microsoft.com/office/drawing/2014/main" val="3074060270"/>
                    </a:ext>
                  </a:extLst>
                </a:gridCol>
                <a:gridCol w="905256">
                  <a:extLst>
                    <a:ext uri="{9D8B030D-6E8A-4147-A177-3AD203B41FA5}">
                      <a16:colId xmlns:a16="http://schemas.microsoft.com/office/drawing/2014/main" val="3681208505"/>
                    </a:ext>
                  </a:extLst>
                </a:gridCol>
                <a:gridCol w="905256">
                  <a:extLst>
                    <a:ext uri="{9D8B030D-6E8A-4147-A177-3AD203B41FA5}">
                      <a16:colId xmlns:a16="http://schemas.microsoft.com/office/drawing/2014/main" val="4097261342"/>
                    </a:ext>
                  </a:extLst>
                </a:gridCol>
                <a:gridCol w="905256">
                  <a:extLst>
                    <a:ext uri="{9D8B030D-6E8A-4147-A177-3AD203B41FA5}">
                      <a16:colId xmlns:a16="http://schemas.microsoft.com/office/drawing/2014/main" val="1299678306"/>
                    </a:ext>
                  </a:extLst>
                </a:gridCol>
                <a:gridCol w="905256">
                  <a:extLst>
                    <a:ext uri="{9D8B030D-6E8A-4147-A177-3AD203B41FA5}">
                      <a16:colId xmlns:a16="http://schemas.microsoft.com/office/drawing/2014/main" val="349370084"/>
                    </a:ext>
                  </a:extLst>
                </a:gridCol>
                <a:gridCol w="905256">
                  <a:extLst>
                    <a:ext uri="{9D8B030D-6E8A-4147-A177-3AD203B41FA5}">
                      <a16:colId xmlns:a16="http://schemas.microsoft.com/office/drawing/2014/main" val="4231990744"/>
                    </a:ext>
                  </a:extLst>
                </a:gridCol>
                <a:gridCol w="905256">
                  <a:extLst>
                    <a:ext uri="{9D8B030D-6E8A-4147-A177-3AD203B41FA5}">
                      <a16:colId xmlns:a16="http://schemas.microsoft.com/office/drawing/2014/main" val="3685127039"/>
                    </a:ext>
                  </a:extLst>
                </a:gridCol>
                <a:gridCol w="905256">
                  <a:extLst>
                    <a:ext uri="{9D8B030D-6E8A-4147-A177-3AD203B41FA5}">
                      <a16:colId xmlns:a16="http://schemas.microsoft.com/office/drawing/2014/main" val="251077358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96757486"/>
                  </a:ext>
                </a:extLst>
              </a:tr>
              <a:tr h="370840">
                <a:tc>
                  <a:txBody>
                    <a:bodyPr/>
                    <a:lstStyle/>
                    <a:p>
                      <a:r>
                        <a:rPr lang="en-US" sz="1000"/>
                        <a:t>1746</a:t>
                      </a:r>
                    </a:p>
                  </a:txBody>
                  <a:tcPr/>
                </a:tc>
                <a:tc>
                  <a:txBody>
                    <a:bodyPr/>
                    <a:lstStyle/>
                    <a:p>
                      <a:r>
                        <a:rPr lang="en-US" sz="1000"/>
                        <a:t>-4</a:t>
                      </a:r>
                    </a:p>
                  </a:txBody>
                  <a:tcPr/>
                </a:tc>
                <a:tc>
                  <a:txBody>
                    <a:bodyPr/>
                    <a:lstStyle/>
                    <a:p>
                      <a:r>
                        <a:rPr lang="en-US" sz="1000"/>
                        <a:t>15</a:t>
                      </a:r>
                    </a:p>
                  </a:txBody>
                  <a:tcPr/>
                </a:tc>
                <a:tc>
                  <a:txBody>
                    <a:bodyPr/>
                    <a:lstStyle/>
                    <a:p>
                      <a:r>
                        <a:rPr lang="en-US" sz="1000"/>
                        <a:t>156</a:t>
                      </a:r>
                    </a:p>
                  </a:txBody>
                  <a:tcPr/>
                </a:tc>
                <a:tc>
                  <a:txBody>
                    <a:bodyPr/>
                    <a:lstStyle/>
                    <a:p>
                      <a:r>
                        <a:rPr lang="en-US" sz="1000"/>
                        <a:t>18</a:t>
                      </a:r>
                    </a:p>
                  </a:txBody>
                  <a:tcPr/>
                </a:tc>
                <a:tc>
                  <a:txBody>
                    <a:bodyPr/>
                    <a:lstStyle/>
                    <a:p>
                      <a:r>
                        <a:rPr lang="en-US" sz="1000"/>
                        <a:t>4</a:t>
                      </a:r>
                    </a:p>
                  </a:txBody>
                  <a:tcPr/>
                </a:tc>
                <a:tc>
                  <a:txBody>
                    <a:bodyPr/>
                    <a:lstStyle/>
                    <a:p>
                      <a:r>
                        <a:rPr lang="en-US" sz="1000"/>
                        <a:t>0</a:t>
                      </a:r>
                    </a:p>
                  </a:txBody>
                  <a:tcPr/>
                </a:tc>
                <a:tc>
                  <a:txBody>
                    <a:bodyPr/>
                    <a:lstStyle/>
                    <a:p>
                      <a:r>
                        <a:rPr lang="en-US" sz="1000"/>
                        <a:t>0.6789 %</a:t>
                      </a:r>
                    </a:p>
                  </a:txBody>
                  <a:tcPr/>
                </a:tc>
                <a:tc>
                  <a:txBody>
                    <a:bodyPr/>
                    <a:lstStyle/>
                    <a:p>
                      <a:r>
                        <a:rPr lang="en-US" sz="1000"/>
                        <a:t>0.0 %</a:t>
                      </a:r>
                    </a:p>
                  </a:txBody>
                  <a:tcPr/>
                </a:tc>
                <a:extLst>
                  <a:ext uri="{0D108BD9-81ED-4DB2-BD59-A6C34878D82A}">
                    <a16:rowId xmlns:a16="http://schemas.microsoft.com/office/drawing/2014/main" val="3523617488"/>
                  </a:ext>
                </a:extLst>
              </a:tr>
            </a:tbl>
          </a:graphicData>
        </a:graphic>
      </p:graphicFrame>
      <p:sp>
        <p:nvSpPr>
          <p:cNvPr id="4" name="Text Placeholder 3">
            <a:extLst>
              <a:ext uri="{FF2B5EF4-FFF2-40B4-BE49-F238E27FC236}">
                <a16:creationId xmlns:a16="http://schemas.microsoft.com/office/drawing/2014/main" id="{0865B24F-9739-4021-8D49-5E7784629908}"/>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095011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40DD8-16EA-4476-A3D5-E5B2B3797477}"/>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8A988E9D-A4DC-4464-8F53-854A31296727}"/>
              </a:ext>
            </a:extLst>
          </p:cNvPr>
          <p:cNvGraphicFramePr>
            <a:graphicFrameLocks noGrp="1"/>
          </p:cNvGraphicFramePr>
          <p:nvPr>
            <p:ph type="chart" sz="quarter" idx="13"/>
            <p:extLst>
              <p:ext uri="{D42A27DB-BD31-4B8C-83A1-F6EECF244321}">
                <p14:modId xmlns:p14="http://schemas.microsoft.com/office/powerpoint/2010/main" val="950539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EFB11F-627B-418B-9EA8-4E04BEDC88A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26A9A0E-D967-4D29-B1D1-DC942AE5E1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3365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B8198-A69A-46A2-A7C0-B340F014E8EF}"/>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E2F11394-0AD7-4CB8-A544-DC950313F3D4}"/>
              </a:ext>
            </a:extLst>
          </p:cNvPr>
          <p:cNvGraphicFramePr>
            <a:graphicFrameLocks noGrp="1"/>
          </p:cNvGraphicFramePr>
          <p:nvPr>
            <p:ph type="chart" sz="quarter" idx="13"/>
            <p:extLst>
              <p:ext uri="{D42A27DB-BD31-4B8C-83A1-F6EECF244321}">
                <p14:modId xmlns:p14="http://schemas.microsoft.com/office/powerpoint/2010/main" val="478127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B73C8A-F300-4C03-A93A-661DF9EEF5C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61BB83E-1B71-45AB-AEA5-BC2731EC0C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083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FFDC4-4D77-439E-B334-CC2F48DFC47C}"/>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C1694D8F-AFA7-46F6-B448-73004619EFA4}"/>
              </a:ext>
            </a:extLst>
          </p:cNvPr>
          <p:cNvGraphicFramePr>
            <a:graphicFrameLocks noGrp="1"/>
          </p:cNvGraphicFramePr>
          <p:nvPr>
            <p:ph type="chart" sz="quarter" idx="13"/>
            <p:extLst>
              <p:ext uri="{D42A27DB-BD31-4B8C-83A1-F6EECF244321}">
                <p14:modId xmlns:p14="http://schemas.microsoft.com/office/powerpoint/2010/main" val="475742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BEFD88-F2CC-4109-B361-6CBC2B12D78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3001E0D-4D31-432C-96B3-B4B4D7DCE9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7646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5ED43-AC0B-4EA9-8CFE-B78A93CF312F}"/>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5D59138A-57EE-47B9-9F73-B7BE57AA3DBD}"/>
              </a:ext>
            </a:extLst>
          </p:cNvPr>
          <p:cNvGraphicFramePr>
            <a:graphicFrameLocks noGrp="1"/>
          </p:cNvGraphicFramePr>
          <p:nvPr>
            <p:ph type="chart" sz="quarter" idx="13"/>
            <p:extLst>
              <p:ext uri="{D42A27DB-BD31-4B8C-83A1-F6EECF244321}">
                <p14:modId xmlns:p14="http://schemas.microsoft.com/office/powerpoint/2010/main" val="759414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DA08EC-D58C-4649-B2AD-22FF66FF9CB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C7D9F0A-857F-402E-9AAC-8D9F87E103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7692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EBBB5-E44A-4563-9C74-8029E16EFA8E}"/>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228F3428-E63A-4B53-8654-BD278AFC332D}"/>
              </a:ext>
            </a:extLst>
          </p:cNvPr>
          <p:cNvGraphicFramePr>
            <a:graphicFrameLocks noGrp="1"/>
          </p:cNvGraphicFramePr>
          <p:nvPr>
            <p:ph type="tbl" sz="quarter" idx="13"/>
            <p:extLst>
              <p:ext uri="{D42A27DB-BD31-4B8C-83A1-F6EECF244321}">
                <p14:modId xmlns:p14="http://schemas.microsoft.com/office/powerpoint/2010/main" val="1556636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22668374"/>
                    </a:ext>
                  </a:extLst>
                </a:gridCol>
                <a:gridCol w="822960">
                  <a:extLst>
                    <a:ext uri="{9D8B030D-6E8A-4147-A177-3AD203B41FA5}">
                      <a16:colId xmlns:a16="http://schemas.microsoft.com/office/drawing/2014/main" val="211303058"/>
                    </a:ext>
                  </a:extLst>
                </a:gridCol>
                <a:gridCol w="822960">
                  <a:extLst>
                    <a:ext uri="{9D8B030D-6E8A-4147-A177-3AD203B41FA5}">
                      <a16:colId xmlns:a16="http://schemas.microsoft.com/office/drawing/2014/main" val="3029721561"/>
                    </a:ext>
                  </a:extLst>
                </a:gridCol>
                <a:gridCol w="822960">
                  <a:extLst>
                    <a:ext uri="{9D8B030D-6E8A-4147-A177-3AD203B41FA5}">
                      <a16:colId xmlns:a16="http://schemas.microsoft.com/office/drawing/2014/main" val="1716443502"/>
                    </a:ext>
                  </a:extLst>
                </a:gridCol>
                <a:gridCol w="822960">
                  <a:extLst>
                    <a:ext uri="{9D8B030D-6E8A-4147-A177-3AD203B41FA5}">
                      <a16:colId xmlns:a16="http://schemas.microsoft.com/office/drawing/2014/main" val="3461758652"/>
                    </a:ext>
                  </a:extLst>
                </a:gridCol>
                <a:gridCol w="822960">
                  <a:extLst>
                    <a:ext uri="{9D8B030D-6E8A-4147-A177-3AD203B41FA5}">
                      <a16:colId xmlns:a16="http://schemas.microsoft.com/office/drawing/2014/main" val="926473067"/>
                    </a:ext>
                  </a:extLst>
                </a:gridCol>
                <a:gridCol w="822960">
                  <a:extLst>
                    <a:ext uri="{9D8B030D-6E8A-4147-A177-3AD203B41FA5}">
                      <a16:colId xmlns:a16="http://schemas.microsoft.com/office/drawing/2014/main" val="328326727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453328681"/>
                  </a:ext>
                </a:extLst>
              </a:tr>
              <a:tr h="370840">
                <a:tc>
                  <a:txBody>
                    <a:bodyPr/>
                    <a:lstStyle/>
                    <a:p>
                      <a:r>
                        <a:rPr lang="en-US" sz="1000" b="1"/>
                        <a:t>First Insurance Company of Hawaii, LTD - 2021-01-13 21:00:37</a:t>
                      </a:r>
                      <a:r>
                        <a:rPr lang="en-US" sz="1000"/>
                        <a:t>
 We’re kicking off the New Year celebrating a special milestone. On January 11th, FICOH associate Maggie H. marked 50 years of service with First Insurance Company of Hawaii. Please join us in congratulating her on this amazing accomplishment! Learn more: https://bit.ly/3oCHk9H</a:t>
                      </a:r>
                    </a:p>
                  </a:txBody>
                  <a:tcPr/>
                </a:tc>
                <a:tc>
                  <a:txBody>
                    <a:bodyPr/>
                    <a:lstStyle/>
                    <a:p>
                      <a:r>
                        <a:rPr lang="en-US" sz="1000"/>
                        <a:t>44</a:t>
                      </a:r>
                    </a:p>
                  </a:txBody>
                  <a:tcPr/>
                </a:tc>
                <a:tc>
                  <a:txBody>
                    <a:bodyPr/>
                    <a:lstStyle/>
                    <a:p>
                      <a:r>
                        <a:rPr lang="en-US" sz="1000"/>
                        <a:t>36</a:t>
                      </a:r>
                    </a:p>
                  </a:txBody>
                  <a:tcPr/>
                </a:tc>
                <a:tc>
                  <a:txBody>
                    <a:bodyPr/>
                    <a:lstStyle/>
                    <a:p>
                      <a:r>
                        <a:rPr lang="en-US" sz="1000"/>
                        <a:t>8</a:t>
                      </a:r>
                    </a:p>
                  </a:txBody>
                  <a:tcPr/>
                </a:tc>
                <a:tc>
                  <a:txBody>
                    <a:bodyPr/>
                    <a:lstStyle/>
                    <a:p>
                      <a:r>
                        <a:rPr lang="en-US" sz="1000"/>
                        <a:t>0</a:t>
                      </a:r>
                    </a:p>
                  </a:txBody>
                  <a:tcPr/>
                </a:tc>
                <a:tc>
                  <a:txBody>
                    <a:bodyPr/>
                    <a:lstStyle/>
                    <a:p>
                      <a:r>
                        <a:rPr lang="en-US" sz="1000"/>
                        <a:t>2.5143 %</a:t>
                      </a:r>
                    </a:p>
                  </a:txBody>
                  <a:tcPr/>
                </a:tc>
                <a:tc>
                  <a:txBody>
                    <a:bodyPr/>
                    <a:lstStyle/>
                    <a:p>
                      <a:r>
                        <a:rPr lang="en-US" sz="1000"/>
                        <a:t>Album</a:t>
                      </a:r>
                    </a:p>
                  </a:txBody>
                  <a:tcPr/>
                </a:tc>
                <a:extLst>
                  <a:ext uri="{0D108BD9-81ED-4DB2-BD59-A6C34878D82A}">
                    <a16:rowId xmlns:a16="http://schemas.microsoft.com/office/drawing/2014/main" val="2991154311"/>
                  </a:ext>
                </a:extLst>
              </a:tr>
              <a:tr h="370840">
                <a:tc>
                  <a:txBody>
                    <a:bodyPr/>
                    <a:lstStyle/>
                    <a:p>
                      <a:r>
                        <a:rPr lang="en-US" sz="1000" b="1"/>
                        <a:t>First Insurance Company of Hawaii, LTD - 2021-01-08 21:00:03</a:t>
                      </a:r>
                      <a:r>
                        <a:rPr lang="en-US" sz="1000"/>
                        <a:t>
 Our Admin &amp; Mail/Supply teams are starting off the New Year in style in their newly refreshed office space on the first floor of our Ward office. In addition to new carpet and cubicles, the space includes a new breakroom, storage area, computer/network room, and business continuity corner for crisis communications.
#officerefurbishment #newyear #officedesign</a:t>
                      </a:r>
                    </a:p>
                  </a:txBody>
                  <a:tcPr/>
                </a:tc>
                <a:tc>
                  <a:txBody>
                    <a:bodyPr/>
                    <a:lstStyle/>
                    <a:p>
                      <a:r>
                        <a:rPr lang="en-US" sz="1000"/>
                        <a:t>42</a:t>
                      </a:r>
                    </a:p>
                  </a:txBody>
                  <a:tcPr/>
                </a:tc>
                <a:tc>
                  <a:txBody>
                    <a:bodyPr/>
                    <a:lstStyle/>
                    <a:p>
                      <a:r>
                        <a:rPr lang="en-US" sz="1000"/>
                        <a:t>37</a:t>
                      </a:r>
                    </a:p>
                  </a:txBody>
                  <a:tcPr/>
                </a:tc>
                <a:tc>
                  <a:txBody>
                    <a:bodyPr/>
                    <a:lstStyle/>
                    <a:p>
                      <a:r>
                        <a:rPr lang="en-US" sz="1000"/>
                        <a:t>5</a:t>
                      </a:r>
                    </a:p>
                  </a:txBody>
                  <a:tcPr/>
                </a:tc>
                <a:tc>
                  <a:txBody>
                    <a:bodyPr/>
                    <a:lstStyle/>
                    <a:p>
                      <a:r>
                        <a:rPr lang="en-US" sz="1000"/>
                        <a:t>0</a:t>
                      </a:r>
                    </a:p>
                  </a:txBody>
                  <a:tcPr/>
                </a:tc>
                <a:tc>
                  <a:txBody>
                    <a:bodyPr/>
                    <a:lstStyle/>
                    <a:p>
                      <a:r>
                        <a:rPr lang="en-US" sz="1000"/>
                        <a:t>2.4014 %</a:t>
                      </a:r>
                    </a:p>
                  </a:txBody>
                  <a:tcPr/>
                </a:tc>
                <a:tc>
                  <a:txBody>
                    <a:bodyPr/>
                    <a:lstStyle/>
                    <a:p>
                      <a:r>
                        <a:rPr lang="en-US" sz="1000"/>
                        <a:t>Photo</a:t>
                      </a:r>
                    </a:p>
                  </a:txBody>
                  <a:tcPr/>
                </a:tc>
                <a:extLst>
                  <a:ext uri="{0D108BD9-81ED-4DB2-BD59-A6C34878D82A}">
                    <a16:rowId xmlns:a16="http://schemas.microsoft.com/office/drawing/2014/main" val="3927566511"/>
                  </a:ext>
                </a:extLst>
              </a:tr>
              <a:tr h="370840">
                <a:tc>
                  <a:txBody>
                    <a:bodyPr/>
                    <a:lstStyle/>
                    <a:p>
                      <a:r>
                        <a:rPr lang="en-US" sz="1000" b="1"/>
                        <a:t>First Insurance Company of Hawaii, LTD - 2021-01-19 21:00:45</a:t>
                      </a:r>
                      <a:r>
                        <a:rPr lang="en-US" sz="1000"/>
                        <a:t>
 We're excited to announce that Yuji Soda has been promoted to Assistant Vice President of Strategic Planning. Learn more: https://bit.ly/2XRXoZq</a:t>
                      </a:r>
                    </a:p>
                  </a:txBody>
                  <a:tcPr/>
                </a:tc>
                <a:tc>
                  <a:txBody>
                    <a:bodyPr/>
                    <a:lstStyle/>
                    <a:p>
                      <a:r>
                        <a:rPr lang="en-US" sz="1000"/>
                        <a:t>23</a:t>
                      </a:r>
                    </a:p>
                  </a:txBody>
                  <a:tcPr/>
                </a:tc>
                <a:tc>
                  <a:txBody>
                    <a:bodyPr/>
                    <a:lstStyle/>
                    <a:p>
                      <a:r>
                        <a:rPr lang="en-US" sz="1000"/>
                        <a:t>21</a:t>
                      </a:r>
                    </a:p>
                  </a:txBody>
                  <a:tcPr/>
                </a:tc>
                <a:tc>
                  <a:txBody>
                    <a:bodyPr/>
                    <a:lstStyle/>
                    <a:p>
                      <a:r>
                        <a:rPr lang="en-US" sz="1000"/>
                        <a:t>2</a:t>
                      </a:r>
                    </a:p>
                  </a:txBody>
                  <a:tcPr/>
                </a:tc>
                <a:tc>
                  <a:txBody>
                    <a:bodyPr/>
                    <a:lstStyle/>
                    <a:p>
                      <a:r>
                        <a:rPr lang="en-US" sz="1000"/>
                        <a:t>0</a:t>
                      </a:r>
                    </a:p>
                  </a:txBody>
                  <a:tcPr/>
                </a:tc>
                <a:tc>
                  <a:txBody>
                    <a:bodyPr/>
                    <a:lstStyle/>
                    <a:p>
                      <a:r>
                        <a:rPr lang="en-US" sz="1000"/>
                        <a:t>1.3143 %</a:t>
                      </a:r>
                    </a:p>
                  </a:txBody>
                  <a:tcPr/>
                </a:tc>
                <a:tc>
                  <a:txBody>
                    <a:bodyPr/>
                    <a:lstStyle/>
                    <a:p>
                      <a:r>
                        <a:rPr lang="en-US" sz="1000"/>
                        <a:t>Photo</a:t>
                      </a:r>
                    </a:p>
                  </a:txBody>
                  <a:tcPr/>
                </a:tc>
                <a:extLst>
                  <a:ext uri="{0D108BD9-81ED-4DB2-BD59-A6C34878D82A}">
                    <a16:rowId xmlns:a16="http://schemas.microsoft.com/office/drawing/2014/main" val="1495024955"/>
                  </a:ext>
                </a:extLst>
              </a:tr>
            </a:tbl>
          </a:graphicData>
        </a:graphic>
      </p:graphicFrame>
      <p:sp>
        <p:nvSpPr>
          <p:cNvPr id="4" name="Text Placeholder 3">
            <a:extLst>
              <a:ext uri="{FF2B5EF4-FFF2-40B4-BE49-F238E27FC236}">
                <a16:creationId xmlns:a16="http://schemas.microsoft.com/office/drawing/2014/main" id="{918E26B5-67B8-49D8-9521-03BA2DF734A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376957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1C02B-7624-4563-8F03-545ECE52A572}"/>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90BFB22B-0340-404C-A4C7-5607CDBB2EF6}"/>
              </a:ext>
            </a:extLst>
          </p:cNvPr>
          <p:cNvGraphicFramePr>
            <a:graphicFrameLocks noGrp="1"/>
          </p:cNvGraphicFramePr>
          <p:nvPr>
            <p:ph type="tbl" sz="quarter" idx="13"/>
            <p:extLst>
              <p:ext uri="{D42A27DB-BD31-4B8C-83A1-F6EECF244321}">
                <p14:modId xmlns:p14="http://schemas.microsoft.com/office/powerpoint/2010/main" val="2510736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93400979"/>
                    </a:ext>
                  </a:extLst>
                </a:gridCol>
                <a:gridCol w="576072">
                  <a:extLst>
                    <a:ext uri="{9D8B030D-6E8A-4147-A177-3AD203B41FA5}">
                      <a16:colId xmlns:a16="http://schemas.microsoft.com/office/drawing/2014/main" val="799462894"/>
                    </a:ext>
                  </a:extLst>
                </a:gridCol>
                <a:gridCol w="576072">
                  <a:extLst>
                    <a:ext uri="{9D8B030D-6E8A-4147-A177-3AD203B41FA5}">
                      <a16:colId xmlns:a16="http://schemas.microsoft.com/office/drawing/2014/main" val="525397837"/>
                    </a:ext>
                  </a:extLst>
                </a:gridCol>
                <a:gridCol w="576072">
                  <a:extLst>
                    <a:ext uri="{9D8B030D-6E8A-4147-A177-3AD203B41FA5}">
                      <a16:colId xmlns:a16="http://schemas.microsoft.com/office/drawing/2014/main" val="4194599527"/>
                    </a:ext>
                  </a:extLst>
                </a:gridCol>
                <a:gridCol w="576072">
                  <a:extLst>
                    <a:ext uri="{9D8B030D-6E8A-4147-A177-3AD203B41FA5}">
                      <a16:colId xmlns:a16="http://schemas.microsoft.com/office/drawing/2014/main" val="965845452"/>
                    </a:ext>
                  </a:extLst>
                </a:gridCol>
                <a:gridCol w="576072">
                  <a:extLst>
                    <a:ext uri="{9D8B030D-6E8A-4147-A177-3AD203B41FA5}">
                      <a16:colId xmlns:a16="http://schemas.microsoft.com/office/drawing/2014/main" val="2834909111"/>
                    </a:ext>
                  </a:extLst>
                </a:gridCol>
                <a:gridCol w="576072">
                  <a:extLst>
                    <a:ext uri="{9D8B030D-6E8A-4147-A177-3AD203B41FA5}">
                      <a16:colId xmlns:a16="http://schemas.microsoft.com/office/drawing/2014/main" val="1690532108"/>
                    </a:ext>
                  </a:extLst>
                </a:gridCol>
                <a:gridCol w="576072">
                  <a:extLst>
                    <a:ext uri="{9D8B030D-6E8A-4147-A177-3AD203B41FA5}">
                      <a16:colId xmlns:a16="http://schemas.microsoft.com/office/drawing/2014/main" val="1006570203"/>
                    </a:ext>
                  </a:extLst>
                </a:gridCol>
                <a:gridCol w="576072">
                  <a:extLst>
                    <a:ext uri="{9D8B030D-6E8A-4147-A177-3AD203B41FA5}">
                      <a16:colId xmlns:a16="http://schemas.microsoft.com/office/drawing/2014/main" val="3519816996"/>
                    </a:ext>
                  </a:extLst>
                </a:gridCol>
                <a:gridCol w="576072">
                  <a:extLst>
                    <a:ext uri="{9D8B030D-6E8A-4147-A177-3AD203B41FA5}">
                      <a16:colId xmlns:a16="http://schemas.microsoft.com/office/drawing/2014/main" val="2297415968"/>
                    </a:ext>
                  </a:extLst>
                </a:gridCol>
                <a:gridCol w="576072">
                  <a:extLst>
                    <a:ext uri="{9D8B030D-6E8A-4147-A177-3AD203B41FA5}">
                      <a16:colId xmlns:a16="http://schemas.microsoft.com/office/drawing/2014/main" val="565456497"/>
                    </a:ext>
                  </a:extLst>
                </a:gridCol>
                <a:gridCol w="576072">
                  <a:extLst>
                    <a:ext uri="{9D8B030D-6E8A-4147-A177-3AD203B41FA5}">
                      <a16:colId xmlns:a16="http://schemas.microsoft.com/office/drawing/2014/main" val="1734550344"/>
                    </a:ext>
                  </a:extLst>
                </a:gridCol>
                <a:gridCol w="576072">
                  <a:extLst>
                    <a:ext uri="{9D8B030D-6E8A-4147-A177-3AD203B41FA5}">
                      <a16:colId xmlns:a16="http://schemas.microsoft.com/office/drawing/2014/main" val="220535703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93122565"/>
                  </a:ext>
                </a:extLst>
              </a:tr>
              <a:tr h="370840">
                <a:tc>
                  <a:txBody>
                    <a:bodyPr/>
                    <a:lstStyle/>
                    <a:p>
                      <a:r>
                        <a:rPr lang="en-US" sz="1000"/>
                        <a:t>1201</a:t>
                      </a:r>
                    </a:p>
                  </a:txBody>
                  <a:tcPr/>
                </a:tc>
                <a:tc>
                  <a:txBody>
                    <a:bodyPr/>
                    <a:lstStyle/>
                    <a:p>
                      <a:r>
                        <a:rPr lang="en-US" sz="1000"/>
                        <a:t>-1</a:t>
                      </a:r>
                    </a:p>
                  </a:txBody>
                  <a:tcPr/>
                </a:tc>
                <a:tc>
                  <a:txBody>
                    <a:bodyPr/>
                    <a:lstStyle/>
                    <a:p>
                      <a:r>
                        <a:rPr lang="en-US" sz="1000"/>
                        <a:t>21</a:t>
                      </a:r>
                    </a:p>
                  </a:txBody>
                  <a:tcPr/>
                </a:tc>
                <a:tc>
                  <a:txBody>
                    <a:bodyPr/>
                    <a:lstStyle/>
                    <a:p>
                      <a:r>
                        <a:rPr lang="en-US" sz="1000"/>
                        <a:t>20</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13</a:t>
                      </a:r>
                    </a:p>
                  </a:txBody>
                  <a:tcPr/>
                </a:tc>
                <a:tc>
                  <a:txBody>
                    <a:bodyPr/>
                    <a:lstStyle/>
                    <a:p>
                      <a:r>
                        <a:rPr lang="en-US" sz="1000"/>
                        <a:t>1</a:t>
                      </a:r>
                    </a:p>
                  </a:txBody>
                  <a:tcPr/>
                </a:tc>
                <a:tc>
                  <a:txBody>
                    <a:bodyPr/>
                    <a:lstStyle/>
                    <a:p>
                      <a:r>
                        <a:rPr lang="en-US" sz="1000"/>
                        <a:t>2</a:t>
                      </a:r>
                    </a:p>
                  </a:txBody>
                  <a:tcPr/>
                </a:tc>
                <a:tc>
                  <a:txBody>
                    <a:bodyPr/>
                    <a:lstStyle/>
                    <a:p>
                      <a:r>
                        <a:rPr lang="en-US" sz="1000"/>
                        <a:t>0.0749 %</a:t>
                      </a:r>
                    </a:p>
                  </a:txBody>
                  <a:tcPr/>
                </a:tc>
                <a:tc>
                  <a:txBody>
                    <a:bodyPr/>
                    <a:lstStyle/>
                    <a:p>
                      <a:r>
                        <a:rPr lang="en-US" sz="1000"/>
                        <a:t>0.0 %</a:t>
                      </a:r>
                    </a:p>
                  </a:txBody>
                  <a:tcPr/>
                </a:tc>
                <a:extLst>
                  <a:ext uri="{0D108BD9-81ED-4DB2-BD59-A6C34878D82A}">
                    <a16:rowId xmlns:a16="http://schemas.microsoft.com/office/drawing/2014/main" val="2702651735"/>
                  </a:ext>
                </a:extLst>
              </a:tr>
            </a:tbl>
          </a:graphicData>
        </a:graphic>
      </p:graphicFrame>
      <p:sp>
        <p:nvSpPr>
          <p:cNvPr id="4" name="Text Placeholder 3">
            <a:extLst>
              <a:ext uri="{FF2B5EF4-FFF2-40B4-BE49-F238E27FC236}">
                <a16:creationId xmlns:a16="http://schemas.microsoft.com/office/drawing/2014/main" id="{ADAA3A67-2025-4604-A862-72D7D4BB5754}"/>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962984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1ECD1-A5F5-48BD-B049-DD7DA5DE9847}"/>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CC60F64A-92FC-4888-B7B2-62972B5F66C5}"/>
              </a:ext>
            </a:extLst>
          </p:cNvPr>
          <p:cNvGraphicFramePr>
            <a:graphicFrameLocks noGrp="1"/>
          </p:cNvGraphicFramePr>
          <p:nvPr>
            <p:ph type="chart" sz="quarter" idx="13"/>
            <p:extLst>
              <p:ext uri="{D42A27DB-BD31-4B8C-83A1-F6EECF244321}">
                <p14:modId xmlns:p14="http://schemas.microsoft.com/office/powerpoint/2010/main" val="957378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59BE08-FB29-4C23-9297-3BCB8FFF2E9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350A8C0-A5D5-4A9D-A535-A0E67F97E5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686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566FA-22B1-4B2E-B0B6-8728908B7228}"/>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DD8F83EF-8905-4B11-8230-992931259F5E}"/>
              </a:ext>
            </a:extLst>
          </p:cNvPr>
          <p:cNvGraphicFramePr>
            <a:graphicFrameLocks noGrp="1"/>
          </p:cNvGraphicFramePr>
          <p:nvPr>
            <p:ph type="chart" sz="quarter" idx="13"/>
            <p:extLst>
              <p:ext uri="{D42A27DB-BD31-4B8C-83A1-F6EECF244321}">
                <p14:modId xmlns:p14="http://schemas.microsoft.com/office/powerpoint/2010/main" val="3836636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399446-E433-47A7-B9AA-293285AAC36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578D6C6-2BA8-4A8A-A597-E75A0B74C5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3507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A136D-1EE3-4569-A21D-B9E11030D357}"/>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9404FAEB-13F0-4BA7-84BD-324E2A32F01F}"/>
              </a:ext>
            </a:extLst>
          </p:cNvPr>
          <p:cNvGraphicFramePr>
            <a:graphicFrameLocks noGrp="1"/>
          </p:cNvGraphicFramePr>
          <p:nvPr>
            <p:ph type="chart" sz="quarter" idx="13"/>
            <p:extLst>
              <p:ext uri="{D42A27DB-BD31-4B8C-83A1-F6EECF244321}">
                <p14:modId xmlns:p14="http://schemas.microsoft.com/office/powerpoint/2010/main" val="642839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96E828-7C5B-44F9-B8ED-8E566736ACD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3CBF189-4371-482C-889E-4F3A7EE76E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2425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7A1FF-AC46-44AA-998F-E4A12962EE41}"/>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C41B9605-A36D-4C43-9EA9-CD2AFD54618F}"/>
              </a:ext>
            </a:extLst>
          </p:cNvPr>
          <p:cNvGraphicFramePr>
            <a:graphicFrameLocks noGrp="1"/>
          </p:cNvGraphicFramePr>
          <p:nvPr>
            <p:ph type="tbl" sz="quarter" idx="13"/>
            <p:extLst>
              <p:ext uri="{D42A27DB-BD31-4B8C-83A1-F6EECF244321}">
                <p14:modId xmlns:p14="http://schemas.microsoft.com/office/powerpoint/2010/main" val="2866659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98026325"/>
                    </a:ext>
                  </a:extLst>
                </a:gridCol>
                <a:gridCol w="493776">
                  <a:extLst>
                    <a:ext uri="{9D8B030D-6E8A-4147-A177-3AD203B41FA5}">
                      <a16:colId xmlns:a16="http://schemas.microsoft.com/office/drawing/2014/main" val="516015815"/>
                    </a:ext>
                  </a:extLst>
                </a:gridCol>
                <a:gridCol w="1069848">
                  <a:extLst>
                    <a:ext uri="{9D8B030D-6E8A-4147-A177-3AD203B41FA5}">
                      <a16:colId xmlns:a16="http://schemas.microsoft.com/office/drawing/2014/main" val="1718780950"/>
                    </a:ext>
                  </a:extLst>
                </a:gridCol>
                <a:gridCol w="1069848">
                  <a:extLst>
                    <a:ext uri="{9D8B030D-6E8A-4147-A177-3AD203B41FA5}">
                      <a16:colId xmlns:a16="http://schemas.microsoft.com/office/drawing/2014/main" val="3912519720"/>
                    </a:ext>
                  </a:extLst>
                </a:gridCol>
                <a:gridCol w="1069848">
                  <a:extLst>
                    <a:ext uri="{9D8B030D-6E8A-4147-A177-3AD203B41FA5}">
                      <a16:colId xmlns:a16="http://schemas.microsoft.com/office/drawing/2014/main" val="1353127436"/>
                    </a:ext>
                  </a:extLst>
                </a:gridCol>
                <a:gridCol w="1069848">
                  <a:extLst>
                    <a:ext uri="{9D8B030D-6E8A-4147-A177-3AD203B41FA5}">
                      <a16:colId xmlns:a16="http://schemas.microsoft.com/office/drawing/2014/main" val="1998711190"/>
                    </a:ext>
                  </a:extLst>
                </a:gridCol>
                <a:gridCol w="1069848">
                  <a:extLst>
                    <a:ext uri="{9D8B030D-6E8A-4147-A177-3AD203B41FA5}">
                      <a16:colId xmlns:a16="http://schemas.microsoft.com/office/drawing/2014/main" val="742762086"/>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4059507537"/>
                  </a:ext>
                </a:extLst>
              </a:tr>
              <a:tr h="370840">
                <a:tc>
                  <a:txBody>
                    <a:bodyPr/>
                    <a:lstStyle/>
                    <a:p>
                      <a:r>
                        <a:rPr lang="en-US" sz="1000" b="1"/>
                        <a:t>@FirstInsHI - 2021-01-13 19:16:24</a:t>
                      </a:r>
                      <a:r>
                        <a:rPr lang="en-US" sz="1000"/>
                        <a:t>
 We’re kicking off the New Year celebrating a special milestone. On January 11th, Maggie H. marked 50 years of service with First Insurance Company of Hawaii. Please join us in congratulating her on this amazing accomplishment! Learn more: https://t.co/f9FAoPJCag https://t.co/YeKAJNNvgj</a:t>
                      </a:r>
                    </a:p>
                  </a:txBody>
                  <a:tcPr/>
                </a:tc>
                <a:tc>
                  <a:txBody>
                    <a:bodyPr/>
                    <a:lstStyle/>
                    <a:p>
                      <a:r>
                        <a:rPr lang="en-US" sz="1000"/>
                        <a:t>01/14/2021 01:07:40</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0.3325 %</a:t>
                      </a:r>
                    </a:p>
                  </a:txBody>
                  <a:tcPr/>
                </a:tc>
                <a:extLst>
                  <a:ext uri="{0D108BD9-81ED-4DB2-BD59-A6C34878D82A}">
                    <a16:rowId xmlns:a16="http://schemas.microsoft.com/office/drawing/2014/main" val="303937755"/>
                  </a:ext>
                </a:extLst>
              </a:tr>
              <a:tr h="370840">
                <a:tc>
                  <a:txBody>
                    <a:bodyPr/>
                    <a:lstStyle/>
                    <a:p>
                      <a:r>
                        <a:rPr lang="en-US" sz="1000" b="1"/>
                        <a:t>@FirstInsHI - 2021-01-28 14:44:15</a:t>
                      </a:r>
                      <a:r>
                        <a:rPr lang="en-US" sz="1000"/>
                        <a:t>
 Today is #DataPrivacyDay! Here are some tips from our friends at @CyberScout to keep your identify and data out of the wrong hands… https://t.co/MLQTVWGgLi
#DataPrivacyDay2021 #DataPrivacy #Cybersecurity https://t.co/fS3Rmdypi5</a:t>
                      </a:r>
                    </a:p>
                  </a:txBody>
                  <a:tcPr/>
                </a:tc>
                <a:tc>
                  <a:txBody>
                    <a:bodyPr/>
                    <a:lstStyle/>
                    <a:p>
                      <a:r>
                        <a:rPr lang="en-US" sz="1000"/>
                        <a:t>01/28/2021 19:06:44</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0.2500 %</a:t>
                      </a:r>
                    </a:p>
                  </a:txBody>
                  <a:tcPr/>
                </a:tc>
                <a:extLst>
                  <a:ext uri="{0D108BD9-81ED-4DB2-BD59-A6C34878D82A}">
                    <a16:rowId xmlns:a16="http://schemas.microsoft.com/office/drawing/2014/main" val="3530265202"/>
                  </a:ext>
                </a:extLst>
              </a:tr>
              <a:tr h="370840">
                <a:tc>
                  <a:txBody>
                    <a:bodyPr/>
                    <a:lstStyle/>
                    <a:p>
                      <a:r>
                        <a:rPr lang="en-US" sz="1000" b="1"/>
                        <a:t>@FirstInsHI - 2021-01-29 12:51:51</a:t>
                      </a:r>
                      <a:r>
                        <a:rPr lang="en-US" sz="1000"/>
                        <a:t>
 It's #AlohaFriday🌈 Photo by Giwenne N. of our Commercial Underwriting department.
#PhotoOfTheDay #Hawaii #Oahu #Rainbow https://t.co/fSofYIaLnf</a:t>
                      </a:r>
                    </a:p>
                  </a:txBody>
                  <a:tcPr/>
                </a:tc>
                <a:tc>
                  <a:txBody>
                    <a:bodyPr/>
                    <a:lstStyle/>
                    <a:p>
                      <a:r>
                        <a:rPr lang="en-US" sz="1000"/>
                        <a:t>01/29/2021 19:10:47</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0.2498 %</a:t>
                      </a:r>
                    </a:p>
                  </a:txBody>
                  <a:tcPr/>
                </a:tc>
                <a:extLst>
                  <a:ext uri="{0D108BD9-81ED-4DB2-BD59-A6C34878D82A}">
                    <a16:rowId xmlns:a16="http://schemas.microsoft.com/office/drawing/2014/main" val="2497644790"/>
                  </a:ext>
                </a:extLst>
              </a:tr>
            </a:tbl>
          </a:graphicData>
        </a:graphic>
      </p:graphicFrame>
      <p:sp>
        <p:nvSpPr>
          <p:cNvPr id="4" name="Text Placeholder 3">
            <a:extLst>
              <a:ext uri="{FF2B5EF4-FFF2-40B4-BE49-F238E27FC236}">
                <a16:creationId xmlns:a16="http://schemas.microsoft.com/office/drawing/2014/main" id="{0523B628-011B-42E8-9DA0-A18CDC8753BD}"/>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842820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68145-0CBB-458B-BD3D-EF2C88EE5F97}"/>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864B25E3-ACD9-4DBB-9DC1-614233E7AF17}"/>
              </a:ext>
            </a:extLst>
          </p:cNvPr>
          <p:cNvGraphicFramePr>
            <a:graphicFrameLocks noGrp="1"/>
          </p:cNvGraphicFramePr>
          <p:nvPr>
            <p:ph type="tbl" sz="quarter" idx="13"/>
            <p:extLst>
              <p:ext uri="{D42A27DB-BD31-4B8C-83A1-F6EECF244321}">
                <p14:modId xmlns:p14="http://schemas.microsoft.com/office/powerpoint/2010/main" val="666030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119557198"/>
                    </a:ext>
                  </a:extLst>
                </a:gridCol>
                <a:gridCol w="576072">
                  <a:extLst>
                    <a:ext uri="{9D8B030D-6E8A-4147-A177-3AD203B41FA5}">
                      <a16:colId xmlns:a16="http://schemas.microsoft.com/office/drawing/2014/main" val="194642377"/>
                    </a:ext>
                  </a:extLst>
                </a:gridCol>
                <a:gridCol w="576072">
                  <a:extLst>
                    <a:ext uri="{9D8B030D-6E8A-4147-A177-3AD203B41FA5}">
                      <a16:colId xmlns:a16="http://schemas.microsoft.com/office/drawing/2014/main" val="4046277963"/>
                    </a:ext>
                  </a:extLst>
                </a:gridCol>
                <a:gridCol w="576072">
                  <a:extLst>
                    <a:ext uri="{9D8B030D-6E8A-4147-A177-3AD203B41FA5}">
                      <a16:colId xmlns:a16="http://schemas.microsoft.com/office/drawing/2014/main" val="1101187642"/>
                    </a:ext>
                  </a:extLst>
                </a:gridCol>
                <a:gridCol w="576072">
                  <a:extLst>
                    <a:ext uri="{9D8B030D-6E8A-4147-A177-3AD203B41FA5}">
                      <a16:colId xmlns:a16="http://schemas.microsoft.com/office/drawing/2014/main" val="2281523122"/>
                    </a:ext>
                  </a:extLst>
                </a:gridCol>
                <a:gridCol w="576072">
                  <a:extLst>
                    <a:ext uri="{9D8B030D-6E8A-4147-A177-3AD203B41FA5}">
                      <a16:colId xmlns:a16="http://schemas.microsoft.com/office/drawing/2014/main" val="977738843"/>
                    </a:ext>
                  </a:extLst>
                </a:gridCol>
                <a:gridCol w="576072">
                  <a:extLst>
                    <a:ext uri="{9D8B030D-6E8A-4147-A177-3AD203B41FA5}">
                      <a16:colId xmlns:a16="http://schemas.microsoft.com/office/drawing/2014/main" val="3832783738"/>
                    </a:ext>
                  </a:extLst>
                </a:gridCol>
                <a:gridCol w="576072">
                  <a:extLst>
                    <a:ext uri="{9D8B030D-6E8A-4147-A177-3AD203B41FA5}">
                      <a16:colId xmlns:a16="http://schemas.microsoft.com/office/drawing/2014/main" val="2744969308"/>
                    </a:ext>
                  </a:extLst>
                </a:gridCol>
                <a:gridCol w="576072">
                  <a:extLst>
                    <a:ext uri="{9D8B030D-6E8A-4147-A177-3AD203B41FA5}">
                      <a16:colId xmlns:a16="http://schemas.microsoft.com/office/drawing/2014/main" val="4031904076"/>
                    </a:ext>
                  </a:extLst>
                </a:gridCol>
                <a:gridCol w="576072">
                  <a:extLst>
                    <a:ext uri="{9D8B030D-6E8A-4147-A177-3AD203B41FA5}">
                      <a16:colId xmlns:a16="http://schemas.microsoft.com/office/drawing/2014/main" val="3977593425"/>
                    </a:ext>
                  </a:extLst>
                </a:gridCol>
                <a:gridCol w="576072">
                  <a:extLst>
                    <a:ext uri="{9D8B030D-6E8A-4147-A177-3AD203B41FA5}">
                      <a16:colId xmlns:a16="http://schemas.microsoft.com/office/drawing/2014/main" val="1272703927"/>
                    </a:ext>
                  </a:extLst>
                </a:gridCol>
                <a:gridCol w="576072">
                  <a:extLst>
                    <a:ext uri="{9D8B030D-6E8A-4147-A177-3AD203B41FA5}">
                      <a16:colId xmlns:a16="http://schemas.microsoft.com/office/drawing/2014/main" val="2247957018"/>
                    </a:ext>
                  </a:extLst>
                </a:gridCol>
                <a:gridCol w="576072">
                  <a:extLst>
                    <a:ext uri="{9D8B030D-6E8A-4147-A177-3AD203B41FA5}">
                      <a16:colId xmlns:a16="http://schemas.microsoft.com/office/drawing/2014/main" val="2705976632"/>
                    </a:ext>
                  </a:extLst>
                </a:gridCol>
                <a:gridCol w="576072">
                  <a:extLst>
                    <a:ext uri="{9D8B030D-6E8A-4147-A177-3AD203B41FA5}">
                      <a16:colId xmlns:a16="http://schemas.microsoft.com/office/drawing/2014/main" val="210168350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880248492"/>
                  </a:ext>
                </a:extLst>
              </a:tr>
              <a:tr h="370840">
                <a:tc>
                  <a:txBody>
                    <a:bodyPr/>
                    <a:lstStyle/>
                    <a:p>
                      <a:r>
                        <a:rPr lang="en-US" sz="1000"/>
                        <a:t>3179</a:t>
                      </a:r>
                    </a:p>
                  </a:txBody>
                  <a:tcPr/>
                </a:tc>
                <a:tc>
                  <a:txBody>
                    <a:bodyPr/>
                    <a:lstStyle/>
                    <a:p>
                      <a:r>
                        <a:rPr lang="en-US" sz="1000"/>
                        <a:t>20</a:t>
                      </a:r>
                    </a:p>
                  </a:txBody>
                  <a:tcPr/>
                </a:tc>
                <a:tc>
                  <a:txBody>
                    <a:bodyPr/>
                    <a:lstStyle/>
                    <a:p>
                      <a:r>
                        <a:rPr lang="en-US" sz="1000"/>
                        <a:t>9</a:t>
                      </a:r>
                    </a:p>
                  </a:txBody>
                  <a:tcPr/>
                </a:tc>
                <a:tc>
                  <a:txBody>
                    <a:bodyPr/>
                    <a:lstStyle/>
                    <a:p>
                      <a:r>
                        <a:rPr lang="en-US" sz="1000"/>
                        <a:t>229</a:t>
                      </a:r>
                    </a:p>
                  </a:txBody>
                  <a:tcPr/>
                </a:tc>
                <a:tc>
                  <a:txBody>
                    <a:bodyPr/>
                    <a:lstStyle/>
                    <a:p>
                      <a:r>
                        <a:rPr lang="en-US" sz="1000"/>
                        <a:t>25.444444444444</a:t>
                      </a:r>
                    </a:p>
                  </a:txBody>
                  <a:tcPr/>
                </a:tc>
                <a:tc>
                  <a:txBody>
                    <a:bodyPr/>
                    <a:lstStyle/>
                    <a:p>
                      <a:r>
                        <a:rPr lang="en-US" sz="1000"/>
                        <a:t>12</a:t>
                      </a:r>
                    </a:p>
                  </a:txBody>
                  <a:tcPr/>
                </a:tc>
                <a:tc>
                  <a:txBody>
                    <a:bodyPr/>
                    <a:lstStyle/>
                    <a:p>
                      <a:r>
                        <a:rPr lang="en-US" sz="1000"/>
                        <a:t>7</a:t>
                      </a:r>
                    </a:p>
                  </a:txBody>
                  <a:tcPr/>
                </a:tc>
                <a:tc>
                  <a:txBody>
                    <a:bodyPr/>
                    <a:lstStyle/>
                    <a:p>
                      <a:r>
                        <a:rPr lang="en-US" sz="1000"/>
                        <a:t>0.77777777777778</a:t>
                      </a:r>
                    </a:p>
                  </a:txBody>
                  <a:tcPr/>
                </a:tc>
                <a:tc>
                  <a:txBody>
                    <a:bodyPr/>
                    <a:lstStyle/>
                    <a:p>
                      <a:r>
                        <a:rPr lang="en-US" sz="1000"/>
                        <a:t>467</a:t>
                      </a:r>
                    </a:p>
                  </a:txBody>
                  <a:tcPr/>
                </a:tc>
                <a:tc>
                  <a:txBody>
                    <a:bodyPr/>
                    <a:lstStyle/>
                    <a:p>
                      <a:r>
                        <a:rPr lang="en-US" sz="1000"/>
                        <a:t>51.888888888889</a:t>
                      </a:r>
                    </a:p>
                  </a:txBody>
                  <a:tcPr/>
                </a:tc>
                <a:tc>
                  <a:txBody>
                    <a:bodyPr/>
                    <a:lstStyle/>
                    <a:p>
                      <a:r>
                        <a:rPr lang="en-US" sz="1000"/>
                        <a:t>8418</a:t>
                      </a:r>
                    </a:p>
                  </a:txBody>
                  <a:tcPr/>
                </a:tc>
                <a:tc>
                  <a:txBody>
                    <a:bodyPr/>
                    <a:lstStyle/>
                    <a:p>
                      <a:r>
                        <a:rPr lang="en-US" sz="1000"/>
                        <a:t>935.33333333333</a:t>
                      </a:r>
                    </a:p>
                  </a:txBody>
                  <a:tcPr/>
                </a:tc>
                <a:tc>
                  <a:txBody>
                    <a:bodyPr/>
                    <a:lstStyle/>
                    <a:p>
                      <a:r>
                        <a:rPr lang="en-US" sz="1000"/>
                        <a:t>0.063854751527575 %</a:t>
                      </a:r>
                    </a:p>
                  </a:txBody>
                  <a:tcPr/>
                </a:tc>
                <a:tc>
                  <a:txBody>
                    <a:bodyPr/>
                    <a:lstStyle/>
                    <a:p>
                      <a:r>
                        <a:rPr lang="en-US" sz="1000"/>
                        <a:t>392</a:t>
                      </a:r>
                    </a:p>
                  </a:txBody>
                  <a:tcPr/>
                </a:tc>
                <a:extLst>
                  <a:ext uri="{0D108BD9-81ED-4DB2-BD59-A6C34878D82A}">
                    <a16:rowId xmlns:a16="http://schemas.microsoft.com/office/drawing/2014/main" val="2347811674"/>
                  </a:ext>
                </a:extLst>
              </a:tr>
            </a:tbl>
          </a:graphicData>
        </a:graphic>
      </p:graphicFrame>
      <p:sp>
        <p:nvSpPr>
          <p:cNvPr id="4" name="Text Placeholder 3">
            <a:extLst>
              <a:ext uri="{FF2B5EF4-FFF2-40B4-BE49-F238E27FC236}">
                <a16:creationId xmlns:a16="http://schemas.microsoft.com/office/drawing/2014/main" id="{CB8A1C2D-85CC-429F-8EDB-84E84023D842}"/>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667592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D67A7-F42A-450F-ADE3-6DB37CA9A389}"/>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7BE0E60E-AE68-4532-ACA8-19AFBCB12CA3}"/>
              </a:ext>
            </a:extLst>
          </p:cNvPr>
          <p:cNvGraphicFramePr>
            <a:graphicFrameLocks noGrp="1"/>
          </p:cNvGraphicFramePr>
          <p:nvPr>
            <p:ph type="chart" sz="quarter" idx="13"/>
            <p:extLst>
              <p:ext uri="{D42A27DB-BD31-4B8C-83A1-F6EECF244321}">
                <p14:modId xmlns:p14="http://schemas.microsoft.com/office/powerpoint/2010/main" val="2975853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D1FCFC-B718-422C-A0DB-E6EAF6E7562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65E60EB-5830-4BF2-AAD0-54363B82D5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8075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8A528-9C66-49EC-B99D-B33E5619380E}"/>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B123F172-1BA1-41C8-A62A-389AD1A5E98D}"/>
              </a:ext>
            </a:extLst>
          </p:cNvPr>
          <p:cNvGraphicFramePr>
            <a:graphicFrameLocks noGrp="1"/>
          </p:cNvGraphicFramePr>
          <p:nvPr>
            <p:ph type="chart" sz="quarter" idx="13"/>
            <p:extLst>
              <p:ext uri="{D42A27DB-BD31-4B8C-83A1-F6EECF244321}">
                <p14:modId xmlns:p14="http://schemas.microsoft.com/office/powerpoint/2010/main" val="2613634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34014F-5F83-446E-A77D-D2162163A7F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6E07CD0-28F0-43F1-8EF5-1F0497C17F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7823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1A8EA-B04B-415C-8DF7-DA85A65F14E0}"/>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A9A1E76D-1A32-488E-A467-14A02F840845}"/>
              </a:ext>
            </a:extLst>
          </p:cNvPr>
          <p:cNvGraphicFramePr>
            <a:graphicFrameLocks noGrp="1"/>
          </p:cNvGraphicFramePr>
          <p:nvPr>
            <p:ph type="chart" sz="quarter" idx="13"/>
            <p:extLst>
              <p:ext uri="{D42A27DB-BD31-4B8C-83A1-F6EECF244321}">
                <p14:modId xmlns:p14="http://schemas.microsoft.com/office/powerpoint/2010/main" val="1219441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651C16-B439-494E-B7CF-0C35356B683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F0B6E13-4433-4ABB-9CE3-CC66820B1C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9871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2C633-A43E-43E0-BCA6-1D439EC62E7C}"/>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61EC5497-6D4A-4D4F-8B2B-CE2A198BA0DC}"/>
              </a:ext>
            </a:extLst>
          </p:cNvPr>
          <p:cNvGraphicFramePr>
            <a:graphicFrameLocks noGrp="1"/>
          </p:cNvGraphicFramePr>
          <p:nvPr>
            <p:ph type="tbl" sz="quarter" idx="13"/>
            <p:extLst>
              <p:ext uri="{D42A27DB-BD31-4B8C-83A1-F6EECF244321}">
                <p14:modId xmlns:p14="http://schemas.microsoft.com/office/powerpoint/2010/main" val="3367556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64155658"/>
                    </a:ext>
                  </a:extLst>
                </a:gridCol>
                <a:gridCol w="740664">
                  <a:extLst>
                    <a:ext uri="{9D8B030D-6E8A-4147-A177-3AD203B41FA5}">
                      <a16:colId xmlns:a16="http://schemas.microsoft.com/office/drawing/2014/main" val="3725282770"/>
                    </a:ext>
                  </a:extLst>
                </a:gridCol>
                <a:gridCol w="740664">
                  <a:extLst>
                    <a:ext uri="{9D8B030D-6E8A-4147-A177-3AD203B41FA5}">
                      <a16:colId xmlns:a16="http://schemas.microsoft.com/office/drawing/2014/main" val="1217714712"/>
                    </a:ext>
                  </a:extLst>
                </a:gridCol>
                <a:gridCol w="740664">
                  <a:extLst>
                    <a:ext uri="{9D8B030D-6E8A-4147-A177-3AD203B41FA5}">
                      <a16:colId xmlns:a16="http://schemas.microsoft.com/office/drawing/2014/main" val="2387712909"/>
                    </a:ext>
                  </a:extLst>
                </a:gridCol>
                <a:gridCol w="740664">
                  <a:extLst>
                    <a:ext uri="{9D8B030D-6E8A-4147-A177-3AD203B41FA5}">
                      <a16:colId xmlns:a16="http://schemas.microsoft.com/office/drawing/2014/main" val="104838612"/>
                    </a:ext>
                  </a:extLst>
                </a:gridCol>
                <a:gridCol w="740664">
                  <a:extLst>
                    <a:ext uri="{9D8B030D-6E8A-4147-A177-3AD203B41FA5}">
                      <a16:colId xmlns:a16="http://schemas.microsoft.com/office/drawing/2014/main" val="3315286312"/>
                    </a:ext>
                  </a:extLst>
                </a:gridCol>
                <a:gridCol w="740664">
                  <a:extLst>
                    <a:ext uri="{9D8B030D-6E8A-4147-A177-3AD203B41FA5}">
                      <a16:colId xmlns:a16="http://schemas.microsoft.com/office/drawing/2014/main" val="2505175371"/>
                    </a:ext>
                  </a:extLst>
                </a:gridCol>
                <a:gridCol w="740664">
                  <a:extLst>
                    <a:ext uri="{9D8B030D-6E8A-4147-A177-3AD203B41FA5}">
                      <a16:colId xmlns:a16="http://schemas.microsoft.com/office/drawing/2014/main" val="972170220"/>
                    </a:ext>
                  </a:extLst>
                </a:gridCol>
                <a:gridCol w="740664">
                  <a:extLst>
                    <a:ext uri="{9D8B030D-6E8A-4147-A177-3AD203B41FA5}">
                      <a16:colId xmlns:a16="http://schemas.microsoft.com/office/drawing/2014/main" val="282444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86292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- 2021-01-13 19:12:17</a:t>
                      </a:r>
                      <a:r>
                        <a:rPr kumimoji="0" lang="en-US" sz="1000" b="0" i="0" u="none" strike="noStrike" kern="1200" cap="none" spc="0" normalizeH="0" baseline="0" noProof="0">
                          <a:ln>
                            <a:noFill/>
                          </a:ln>
                          <a:solidFill>
                            <a:prstClr val="black"/>
                          </a:solidFill>
                          <a:effectLst/>
                          <a:uLnTx/>
                          <a:uFillTx/>
                          <a:latin typeface="+mn-lt"/>
                          <a:ea typeface="+mn-ea"/>
                          <a:cs typeface="+mn-cs"/>
                        </a:rPr>
                        <a:t>
 We’re kicking off the New Year celebrating a special milestone. On January 11th, Maggie H. marked 50 years of service with First Insurance Company of Hawaii. Please join us in congratulating her on this amazing accomplishment! Learn more: https://bit.ly/3oCHk9H
#workanniversary #50years #insurancecareers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0.14705882352941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9689410"/>
                  </a:ext>
                </a:extLst>
              </a:tr>
            </a:tbl>
          </a:graphicData>
        </a:graphic>
      </p:graphicFrame>
      <p:sp>
        <p:nvSpPr>
          <p:cNvPr id="4" name="Text Placeholder 3">
            <a:extLst>
              <a:ext uri="{FF2B5EF4-FFF2-40B4-BE49-F238E27FC236}">
                <a16:creationId xmlns:a16="http://schemas.microsoft.com/office/drawing/2014/main" id="{1213CC35-BBCD-48B3-BE41-25A326EF4164}"/>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018449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A1343-57B8-4D3C-807C-42ED8B7327DC}"/>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1B03AF50-9DBF-4E2D-B367-2BD9A890B3F4}"/>
              </a:ext>
            </a:extLst>
          </p:cNvPr>
          <p:cNvGraphicFramePr>
            <a:graphicFrameLocks noGrp="1"/>
          </p:cNvGraphicFramePr>
          <p:nvPr>
            <p:ph type="tbl" sz="quarter" idx="13"/>
            <p:extLst>
              <p:ext uri="{D42A27DB-BD31-4B8C-83A1-F6EECF244321}">
                <p14:modId xmlns:p14="http://schemas.microsoft.com/office/powerpoint/2010/main" val="444641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53179068"/>
                    </a:ext>
                  </a:extLst>
                </a:gridCol>
                <a:gridCol w="740664">
                  <a:extLst>
                    <a:ext uri="{9D8B030D-6E8A-4147-A177-3AD203B41FA5}">
                      <a16:colId xmlns:a16="http://schemas.microsoft.com/office/drawing/2014/main" val="1061521960"/>
                    </a:ext>
                  </a:extLst>
                </a:gridCol>
                <a:gridCol w="740664">
                  <a:extLst>
                    <a:ext uri="{9D8B030D-6E8A-4147-A177-3AD203B41FA5}">
                      <a16:colId xmlns:a16="http://schemas.microsoft.com/office/drawing/2014/main" val="1195538051"/>
                    </a:ext>
                  </a:extLst>
                </a:gridCol>
                <a:gridCol w="740664">
                  <a:extLst>
                    <a:ext uri="{9D8B030D-6E8A-4147-A177-3AD203B41FA5}">
                      <a16:colId xmlns:a16="http://schemas.microsoft.com/office/drawing/2014/main" val="2575217217"/>
                    </a:ext>
                  </a:extLst>
                </a:gridCol>
                <a:gridCol w="740664">
                  <a:extLst>
                    <a:ext uri="{9D8B030D-6E8A-4147-A177-3AD203B41FA5}">
                      <a16:colId xmlns:a16="http://schemas.microsoft.com/office/drawing/2014/main" val="3225455418"/>
                    </a:ext>
                  </a:extLst>
                </a:gridCol>
                <a:gridCol w="740664">
                  <a:extLst>
                    <a:ext uri="{9D8B030D-6E8A-4147-A177-3AD203B41FA5}">
                      <a16:colId xmlns:a16="http://schemas.microsoft.com/office/drawing/2014/main" val="768089700"/>
                    </a:ext>
                  </a:extLst>
                </a:gridCol>
                <a:gridCol w="740664">
                  <a:extLst>
                    <a:ext uri="{9D8B030D-6E8A-4147-A177-3AD203B41FA5}">
                      <a16:colId xmlns:a16="http://schemas.microsoft.com/office/drawing/2014/main" val="1440016449"/>
                    </a:ext>
                  </a:extLst>
                </a:gridCol>
                <a:gridCol w="740664">
                  <a:extLst>
                    <a:ext uri="{9D8B030D-6E8A-4147-A177-3AD203B41FA5}">
                      <a16:colId xmlns:a16="http://schemas.microsoft.com/office/drawing/2014/main" val="3176071721"/>
                    </a:ext>
                  </a:extLst>
                </a:gridCol>
                <a:gridCol w="740664">
                  <a:extLst>
                    <a:ext uri="{9D8B030D-6E8A-4147-A177-3AD203B41FA5}">
                      <a16:colId xmlns:a16="http://schemas.microsoft.com/office/drawing/2014/main" val="2305267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27201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- 2021-01-19 12:50:57</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Yuji Soda has been promoted to Assistant Vice President of Strategic Planning. 
Since joining FICOH in March 2019, Soda has helped to guide several of our strategic and tactical planning efforts, including the multi-year project modernizing our systems and processes. Prior to FICOH, he spent 14 years working for our parent company Tokio Marine Group a global insurance company headquartered in Tokyo, including in sales, corporate planning and human resources.
#Promotion #TokioMarine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496334"/>
                  </a:ext>
                </a:extLst>
              </a:tr>
            </a:tbl>
          </a:graphicData>
        </a:graphic>
      </p:graphicFrame>
      <p:sp>
        <p:nvSpPr>
          <p:cNvPr id="4" name="Text Placeholder 3">
            <a:extLst>
              <a:ext uri="{FF2B5EF4-FFF2-40B4-BE49-F238E27FC236}">
                <a16:creationId xmlns:a16="http://schemas.microsoft.com/office/drawing/2014/main" id="{8582217B-12E3-4E33-A376-AC25DBFBD6E2}"/>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112482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7992B-0E3C-4981-B946-F34B8060DCB8}"/>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128B8812-A8E6-4240-9713-F7E5F2A41496}"/>
              </a:ext>
            </a:extLst>
          </p:cNvPr>
          <p:cNvGraphicFramePr>
            <a:graphicFrameLocks noGrp="1"/>
          </p:cNvGraphicFramePr>
          <p:nvPr>
            <p:ph type="tbl" sz="quarter" idx="13"/>
            <p:extLst>
              <p:ext uri="{D42A27DB-BD31-4B8C-83A1-F6EECF244321}">
                <p14:modId xmlns:p14="http://schemas.microsoft.com/office/powerpoint/2010/main" val="207692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63117611"/>
                    </a:ext>
                  </a:extLst>
                </a:gridCol>
                <a:gridCol w="740664">
                  <a:extLst>
                    <a:ext uri="{9D8B030D-6E8A-4147-A177-3AD203B41FA5}">
                      <a16:colId xmlns:a16="http://schemas.microsoft.com/office/drawing/2014/main" val="1880894010"/>
                    </a:ext>
                  </a:extLst>
                </a:gridCol>
                <a:gridCol w="740664">
                  <a:extLst>
                    <a:ext uri="{9D8B030D-6E8A-4147-A177-3AD203B41FA5}">
                      <a16:colId xmlns:a16="http://schemas.microsoft.com/office/drawing/2014/main" val="3309168482"/>
                    </a:ext>
                  </a:extLst>
                </a:gridCol>
                <a:gridCol w="740664">
                  <a:extLst>
                    <a:ext uri="{9D8B030D-6E8A-4147-A177-3AD203B41FA5}">
                      <a16:colId xmlns:a16="http://schemas.microsoft.com/office/drawing/2014/main" val="279642"/>
                    </a:ext>
                  </a:extLst>
                </a:gridCol>
                <a:gridCol w="740664">
                  <a:extLst>
                    <a:ext uri="{9D8B030D-6E8A-4147-A177-3AD203B41FA5}">
                      <a16:colId xmlns:a16="http://schemas.microsoft.com/office/drawing/2014/main" val="3038491381"/>
                    </a:ext>
                  </a:extLst>
                </a:gridCol>
                <a:gridCol w="740664">
                  <a:extLst>
                    <a:ext uri="{9D8B030D-6E8A-4147-A177-3AD203B41FA5}">
                      <a16:colId xmlns:a16="http://schemas.microsoft.com/office/drawing/2014/main" val="3270950928"/>
                    </a:ext>
                  </a:extLst>
                </a:gridCol>
                <a:gridCol w="740664">
                  <a:extLst>
                    <a:ext uri="{9D8B030D-6E8A-4147-A177-3AD203B41FA5}">
                      <a16:colId xmlns:a16="http://schemas.microsoft.com/office/drawing/2014/main" val="4099867736"/>
                    </a:ext>
                  </a:extLst>
                </a:gridCol>
                <a:gridCol w="740664">
                  <a:extLst>
                    <a:ext uri="{9D8B030D-6E8A-4147-A177-3AD203B41FA5}">
                      <a16:colId xmlns:a16="http://schemas.microsoft.com/office/drawing/2014/main" val="1211871372"/>
                    </a:ext>
                  </a:extLst>
                </a:gridCol>
                <a:gridCol w="740664">
                  <a:extLst>
                    <a:ext uri="{9D8B030D-6E8A-4147-A177-3AD203B41FA5}">
                      <a16:colId xmlns:a16="http://schemas.microsoft.com/office/drawing/2014/main" val="492633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315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- 2021-01-08 15:58:47</a:t>
                      </a:r>
                      <a:r>
                        <a:rPr kumimoji="0" lang="en-US" sz="1000" b="0" i="0" u="none" strike="noStrike" kern="1200" cap="none" spc="0" normalizeH="0" baseline="0" noProof="0">
                          <a:ln>
                            <a:noFill/>
                          </a:ln>
                          <a:solidFill>
                            <a:prstClr val="black"/>
                          </a:solidFill>
                          <a:effectLst/>
                          <a:uLnTx/>
                          <a:uFillTx/>
                          <a:latin typeface="+mn-lt"/>
                          <a:ea typeface="+mn-ea"/>
                          <a:cs typeface="+mn-cs"/>
                        </a:rPr>
                        <a:t>
 Our Admin &amp; Mail/Supply teams are starting off the New Year in style in their newly refreshed office space on the first floor of our Ward office. In addition to new carpet and cubicles, the space includes a new breakroom, storage area, computer/network room, and business continuity corner for crisis communications. 
#officerefurbishment #newyear #officedesign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0.076388888888889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5135716"/>
                  </a:ext>
                </a:extLst>
              </a:tr>
            </a:tbl>
          </a:graphicData>
        </a:graphic>
      </p:graphicFrame>
      <p:sp>
        <p:nvSpPr>
          <p:cNvPr id="4" name="Text Placeholder 3">
            <a:extLst>
              <a:ext uri="{FF2B5EF4-FFF2-40B4-BE49-F238E27FC236}">
                <a16:creationId xmlns:a16="http://schemas.microsoft.com/office/drawing/2014/main" id="{838AA6D3-AD84-4D88-A952-CB62AD42FAE2}"/>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851865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A0A6B-38CC-440D-AB7F-3888B21F57D1}"/>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52DE2F46-8356-4D33-BF04-E681A6D2199C}"/>
              </a:ext>
            </a:extLst>
          </p:cNvPr>
          <p:cNvGraphicFramePr>
            <a:graphicFrameLocks noGrp="1"/>
          </p:cNvGraphicFramePr>
          <p:nvPr>
            <p:ph type="tbl" sz="quarter" idx="13"/>
            <p:extLst>
              <p:ext uri="{D42A27DB-BD31-4B8C-83A1-F6EECF244321}">
                <p14:modId xmlns:p14="http://schemas.microsoft.com/office/powerpoint/2010/main" val="2925180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92910202"/>
                    </a:ext>
                  </a:extLst>
                </a:gridCol>
                <a:gridCol w="740664">
                  <a:extLst>
                    <a:ext uri="{9D8B030D-6E8A-4147-A177-3AD203B41FA5}">
                      <a16:colId xmlns:a16="http://schemas.microsoft.com/office/drawing/2014/main" val="640494196"/>
                    </a:ext>
                  </a:extLst>
                </a:gridCol>
                <a:gridCol w="740664">
                  <a:extLst>
                    <a:ext uri="{9D8B030D-6E8A-4147-A177-3AD203B41FA5}">
                      <a16:colId xmlns:a16="http://schemas.microsoft.com/office/drawing/2014/main" val="2570505304"/>
                    </a:ext>
                  </a:extLst>
                </a:gridCol>
                <a:gridCol w="740664">
                  <a:extLst>
                    <a:ext uri="{9D8B030D-6E8A-4147-A177-3AD203B41FA5}">
                      <a16:colId xmlns:a16="http://schemas.microsoft.com/office/drawing/2014/main" val="2183203382"/>
                    </a:ext>
                  </a:extLst>
                </a:gridCol>
                <a:gridCol w="740664">
                  <a:extLst>
                    <a:ext uri="{9D8B030D-6E8A-4147-A177-3AD203B41FA5}">
                      <a16:colId xmlns:a16="http://schemas.microsoft.com/office/drawing/2014/main" val="4204882848"/>
                    </a:ext>
                  </a:extLst>
                </a:gridCol>
                <a:gridCol w="740664">
                  <a:extLst>
                    <a:ext uri="{9D8B030D-6E8A-4147-A177-3AD203B41FA5}">
                      <a16:colId xmlns:a16="http://schemas.microsoft.com/office/drawing/2014/main" val="2422424110"/>
                    </a:ext>
                  </a:extLst>
                </a:gridCol>
                <a:gridCol w="740664">
                  <a:extLst>
                    <a:ext uri="{9D8B030D-6E8A-4147-A177-3AD203B41FA5}">
                      <a16:colId xmlns:a16="http://schemas.microsoft.com/office/drawing/2014/main" val="630966691"/>
                    </a:ext>
                  </a:extLst>
                </a:gridCol>
                <a:gridCol w="740664">
                  <a:extLst>
                    <a:ext uri="{9D8B030D-6E8A-4147-A177-3AD203B41FA5}">
                      <a16:colId xmlns:a16="http://schemas.microsoft.com/office/drawing/2014/main" val="3951351572"/>
                    </a:ext>
                  </a:extLst>
                </a:gridCol>
                <a:gridCol w="740664">
                  <a:extLst>
                    <a:ext uri="{9D8B030D-6E8A-4147-A177-3AD203B41FA5}">
                      <a16:colId xmlns:a16="http://schemas.microsoft.com/office/drawing/2014/main" val="18793961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583217383"/>
                  </a:ext>
                </a:extLst>
              </a:tr>
              <a:tr h="370840">
                <a:tc>
                  <a:txBody>
                    <a:bodyPr/>
                    <a:lstStyle/>
                    <a:p>
                      <a:r>
                        <a:rPr lang="en-US" sz="1000"/>
                        <a:t>firstinshi</a:t>
                      </a:r>
                    </a:p>
                  </a:txBody>
                  <a:tcPr/>
                </a:tc>
                <a:tc>
                  <a:txBody>
                    <a:bodyPr/>
                    <a:lstStyle/>
                    <a:p>
                      <a:r>
                        <a:rPr lang="en-US" sz="1000"/>
                        <a:t>2542</a:t>
                      </a:r>
                    </a:p>
                  </a:txBody>
                  <a:tcPr/>
                </a:tc>
                <a:tc>
                  <a:txBody>
                    <a:bodyPr/>
                    <a:lstStyle/>
                    <a:p>
                      <a:r>
                        <a:rPr lang="en-US" sz="1000"/>
                        <a:t>-8</a:t>
                      </a:r>
                    </a:p>
                  </a:txBody>
                  <a:tcPr/>
                </a:tc>
                <a:tc>
                  <a:txBody>
                    <a:bodyPr/>
                    <a:lstStyle/>
                    <a:p>
                      <a:r>
                        <a:rPr lang="en-US" sz="1000"/>
                        <a:t>4</a:t>
                      </a:r>
                    </a:p>
                  </a:txBody>
                  <a:tcPr/>
                </a:tc>
                <a:tc>
                  <a:txBody>
                    <a:bodyPr/>
                    <a:lstStyle/>
                    <a:p>
                      <a:r>
                        <a:rPr lang="en-US" sz="1000"/>
                        <a:t>3</a:t>
                      </a:r>
                    </a:p>
                  </a:txBody>
                  <a:tcPr/>
                </a:tc>
                <a:tc>
                  <a:txBody>
                    <a:bodyPr/>
                    <a:lstStyle/>
                    <a:p>
                      <a:r>
                        <a:rPr lang="en-US" sz="1000"/>
                        <a:t>1</a:t>
                      </a:r>
                    </a:p>
                  </a:txBody>
                  <a:tcPr/>
                </a:tc>
                <a:tc>
                  <a:txBody>
                    <a:bodyPr/>
                    <a:lstStyle/>
                    <a:p>
                      <a:r>
                        <a:rPr lang="en-US" sz="1000"/>
                        <a:t>8</a:t>
                      </a:r>
                    </a:p>
                  </a:txBody>
                  <a:tcPr/>
                </a:tc>
                <a:tc>
                  <a:txBody>
                    <a:bodyPr/>
                    <a:lstStyle/>
                    <a:p>
                      <a:r>
                        <a:rPr lang="en-US" sz="1000"/>
                        <a:t>232</a:t>
                      </a:r>
                    </a:p>
                  </a:txBody>
                  <a:tcPr/>
                </a:tc>
                <a:tc>
                  <a:txBody>
                    <a:bodyPr/>
                    <a:lstStyle/>
                    <a:p>
                      <a:r>
                        <a:rPr lang="en-US" sz="1000"/>
                        <a:t>6</a:t>
                      </a:r>
                    </a:p>
                  </a:txBody>
                  <a:tcPr/>
                </a:tc>
                <a:extLst>
                  <a:ext uri="{0D108BD9-81ED-4DB2-BD59-A6C34878D82A}">
                    <a16:rowId xmlns:a16="http://schemas.microsoft.com/office/drawing/2014/main" val="2178676279"/>
                  </a:ext>
                </a:extLst>
              </a:tr>
            </a:tbl>
          </a:graphicData>
        </a:graphic>
      </p:graphicFrame>
      <p:sp>
        <p:nvSpPr>
          <p:cNvPr id="4" name="Text Placeholder 3">
            <a:extLst>
              <a:ext uri="{FF2B5EF4-FFF2-40B4-BE49-F238E27FC236}">
                <a16:creationId xmlns:a16="http://schemas.microsoft.com/office/drawing/2014/main" id="{5513AB39-C610-44BD-A66D-ABDDE78EED92}"/>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619176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E03BE-C217-4D75-A97D-452ADF7FD9F4}"/>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25F44BF9-33A1-43CE-B7EE-E8DC2EF04753}"/>
              </a:ext>
            </a:extLst>
          </p:cNvPr>
          <p:cNvGraphicFramePr>
            <a:graphicFrameLocks noGrp="1"/>
          </p:cNvGraphicFramePr>
          <p:nvPr>
            <p:ph type="chart" sz="quarter" idx="13"/>
            <p:extLst>
              <p:ext uri="{D42A27DB-BD31-4B8C-83A1-F6EECF244321}">
                <p14:modId xmlns:p14="http://schemas.microsoft.com/office/powerpoint/2010/main" val="905314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A53B5C-9902-48F7-8111-4AB2D652D53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651C6DB-6010-43F7-9E16-80A716CDF1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8545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0ABC7-3DDC-4BE0-915D-E267AC695772}"/>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429B2A2B-EB5A-4DEE-92CF-F27ED22051DB}"/>
              </a:ext>
            </a:extLst>
          </p:cNvPr>
          <p:cNvGraphicFramePr>
            <a:graphicFrameLocks noGrp="1"/>
          </p:cNvGraphicFramePr>
          <p:nvPr>
            <p:ph type="chart" sz="quarter" idx="13"/>
            <p:extLst>
              <p:ext uri="{D42A27DB-BD31-4B8C-83A1-F6EECF244321}">
                <p14:modId xmlns:p14="http://schemas.microsoft.com/office/powerpoint/2010/main" val="3391277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3DE744-B5F6-4F1D-A2D2-4DAFA153F5E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5D59049-2A87-4A4A-81EB-E62DF246D8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8200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60E52-0A75-4856-AB18-BC13470CFDAC}"/>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166B8CC2-1F6E-4DA1-AE98-DCD75C492071}"/>
              </a:ext>
            </a:extLst>
          </p:cNvPr>
          <p:cNvGraphicFramePr>
            <a:graphicFrameLocks noGrp="1"/>
          </p:cNvGraphicFramePr>
          <p:nvPr>
            <p:ph type="chart" sz="quarter" idx="13"/>
            <p:extLst>
              <p:ext uri="{D42A27DB-BD31-4B8C-83A1-F6EECF244321}">
                <p14:modId xmlns:p14="http://schemas.microsoft.com/office/powerpoint/2010/main" val="4047578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10CDE0-6FFF-4D57-9A10-7E9A2815894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2512E58-0433-4676-A12A-29C340C8EA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533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5C790-0737-4B38-914B-24C757058A15}"/>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A9F4091A-3219-4875-B396-D55E3648CC4B}"/>
              </a:ext>
            </a:extLst>
          </p:cNvPr>
          <p:cNvGraphicFramePr>
            <a:graphicFrameLocks noGrp="1"/>
          </p:cNvGraphicFramePr>
          <p:nvPr>
            <p:ph type="tbl" sz="quarter" idx="13"/>
            <p:extLst>
              <p:ext uri="{D42A27DB-BD31-4B8C-83A1-F6EECF244321}">
                <p14:modId xmlns:p14="http://schemas.microsoft.com/office/powerpoint/2010/main" val="2679567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56724640"/>
                    </a:ext>
                  </a:extLst>
                </a:gridCol>
                <a:gridCol w="987552">
                  <a:extLst>
                    <a:ext uri="{9D8B030D-6E8A-4147-A177-3AD203B41FA5}">
                      <a16:colId xmlns:a16="http://schemas.microsoft.com/office/drawing/2014/main" val="2327849668"/>
                    </a:ext>
                  </a:extLst>
                </a:gridCol>
                <a:gridCol w="987552">
                  <a:extLst>
                    <a:ext uri="{9D8B030D-6E8A-4147-A177-3AD203B41FA5}">
                      <a16:colId xmlns:a16="http://schemas.microsoft.com/office/drawing/2014/main" val="1753681932"/>
                    </a:ext>
                  </a:extLst>
                </a:gridCol>
                <a:gridCol w="987552">
                  <a:extLst>
                    <a:ext uri="{9D8B030D-6E8A-4147-A177-3AD203B41FA5}">
                      <a16:colId xmlns:a16="http://schemas.microsoft.com/office/drawing/2014/main" val="2402676134"/>
                    </a:ext>
                  </a:extLst>
                </a:gridCol>
                <a:gridCol w="987552">
                  <a:extLst>
                    <a:ext uri="{9D8B030D-6E8A-4147-A177-3AD203B41FA5}">
                      <a16:colId xmlns:a16="http://schemas.microsoft.com/office/drawing/2014/main" val="206063103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488411873"/>
                  </a:ext>
                </a:extLst>
              </a:tr>
              <a:tr h="370840">
                <a:tc>
                  <a:txBody>
                    <a:bodyPr/>
                    <a:lstStyle/>
                    <a:p>
                      <a:r>
                        <a:rPr lang="en-US" sz="1000" b="1"/>
                        <a:t>firstinshi - 2021-01-13 19:59:56</a:t>
                      </a:r>
                      <a:r>
                        <a:rPr lang="en-US" sz="1000"/>
                        <a:t>
 We’re kicking off the New Year celebrating a special milestone. On January 11th, FICOH associate Maggie H. marked 50 years of service with First Insurance Company of Hawaii. Please join us in congratulating her on this amazing accomplishment! Link in bio.</a:t>
                      </a:r>
                    </a:p>
                  </a:txBody>
                  <a:tcPr/>
                </a:tc>
                <a:tc>
                  <a:txBody>
                    <a:bodyPr/>
                    <a:lstStyle/>
                    <a:p>
                      <a:r>
                        <a:rPr lang="en-US" sz="1000"/>
                        <a:t>62</a:t>
                      </a:r>
                    </a:p>
                  </a:txBody>
                  <a:tcPr/>
                </a:tc>
                <a:tc>
                  <a:txBody>
                    <a:bodyPr/>
                    <a:lstStyle/>
                    <a:p>
                      <a:r>
                        <a:rPr lang="en-US" sz="1000"/>
                        <a:t>4</a:t>
                      </a:r>
                    </a:p>
                  </a:txBody>
                  <a:tcPr/>
                </a:tc>
                <a:tc>
                  <a:txBody>
                    <a:bodyPr/>
                    <a:lstStyle/>
                    <a:p>
                      <a:r>
                        <a:rPr lang="en-US" sz="1000"/>
                        <a:t>2.5913 %</a:t>
                      </a:r>
                    </a:p>
                  </a:txBody>
                  <a:tcPr/>
                </a:tc>
                <a:tc>
                  <a:txBody>
                    <a:bodyPr/>
                    <a:lstStyle/>
                    <a:p>
                      <a:r>
                        <a:rPr lang="en-US" sz="1000"/>
                        <a:t>Carousel</a:t>
                      </a:r>
                    </a:p>
                  </a:txBody>
                  <a:tcPr/>
                </a:tc>
                <a:extLst>
                  <a:ext uri="{0D108BD9-81ED-4DB2-BD59-A6C34878D82A}">
                    <a16:rowId xmlns:a16="http://schemas.microsoft.com/office/drawing/2014/main" val="1169973535"/>
                  </a:ext>
                </a:extLst>
              </a:tr>
              <a:tr h="370840">
                <a:tc>
                  <a:txBody>
                    <a:bodyPr/>
                    <a:lstStyle/>
                    <a:p>
                      <a:r>
                        <a:rPr lang="en-US" sz="1000" b="1"/>
                        <a:t>firstinshi - 2021-01-29 20:44:25</a:t>
                      </a:r>
                      <a:r>
                        <a:rPr lang="en-US" sz="1000"/>
                        <a:t>
 As local nonprofits mobilize support for Hawaii’s growing community needs, FICOH has donated ,000 to alohaunitedway.
“FICOH is proud to continue its support of AUW and their partner agencies, whose work has been invaluable in helping struggling local residents weather the ongoing health and economic crisis." -Jeff Shonka, CEO
Click the link in our bio to learn more.
.
.
.
.
#insurancegivesback #insurance #giveback #alohafriday</a:t>
                      </a:r>
                    </a:p>
                  </a:txBody>
                  <a:tcPr/>
                </a:tc>
                <a:tc>
                  <a:txBody>
                    <a:bodyPr/>
                    <a:lstStyle/>
                    <a:p>
                      <a:r>
                        <a:rPr lang="en-US" sz="1000"/>
                        <a:t>47</a:t>
                      </a:r>
                    </a:p>
                  </a:txBody>
                  <a:tcPr/>
                </a:tc>
                <a:tc>
                  <a:txBody>
                    <a:bodyPr/>
                    <a:lstStyle/>
                    <a:p>
                      <a:r>
                        <a:rPr lang="en-US" sz="1000"/>
                        <a:t>0</a:t>
                      </a:r>
                    </a:p>
                  </a:txBody>
                  <a:tcPr/>
                </a:tc>
                <a:tc>
                  <a:txBody>
                    <a:bodyPr/>
                    <a:lstStyle/>
                    <a:p>
                      <a:r>
                        <a:rPr lang="en-US" sz="1000"/>
                        <a:t>1.8482 %</a:t>
                      </a:r>
                    </a:p>
                  </a:txBody>
                  <a:tcPr/>
                </a:tc>
                <a:tc>
                  <a:txBody>
                    <a:bodyPr/>
                    <a:lstStyle/>
                    <a:p>
                      <a:r>
                        <a:rPr lang="en-US" sz="1000"/>
                        <a:t>Image</a:t>
                      </a:r>
                    </a:p>
                  </a:txBody>
                  <a:tcPr/>
                </a:tc>
                <a:extLst>
                  <a:ext uri="{0D108BD9-81ED-4DB2-BD59-A6C34878D82A}">
                    <a16:rowId xmlns:a16="http://schemas.microsoft.com/office/drawing/2014/main" val="3188819190"/>
                  </a:ext>
                </a:extLst>
              </a:tr>
              <a:tr h="370840">
                <a:tc>
                  <a:txBody>
                    <a:bodyPr/>
                    <a:lstStyle/>
                    <a:p>
                      <a:r>
                        <a:rPr lang="en-US" sz="1000" b="1"/>
                        <a:t>firstinshi - 2021-01-19 20:47:09</a:t>
                      </a:r>
                      <a:r>
                        <a:rPr lang="en-US" sz="1000"/>
                        <a:t>
 We're excited to announce that Yuji Soda has been promoted to Assistant Vice President of Strategic Planning. Click the link in our bio to learn more.
-
Since joining FICOH in March 2019, Soda has helped to guide several of our strategic and tactical planning efforts, including the multi-year project modernizing our systems and processes. Prior to FICOH, he spent 14 years working for our parent company TokioMarine a global insurance company headquartered in Tokyo, including in sales, corporate planning and human resources. #Promotion #TokioMarine</a:t>
                      </a:r>
                    </a:p>
                  </a:txBody>
                  <a:tcPr/>
                </a:tc>
                <a:tc>
                  <a:txBody>
                    <a:bodyPr/>
                    <a:lstStyle/>
                    <a:p>
                      <a:r>
                        <a:rPr lang="en-US" sz="1000"/>
                        <a:t>37</a:t>
                      </a:r>
                    </a:p>
                  </a:txBody>
                  <a:tcPr/>
                </a:tc>
                <a:tc>
                  <a:txBody>
                    <a:bodyPr/>
                    <a:lstStyle/>
                    <a:p>
                      <a:r>
                        <a:rPr lang="en-US" sz="1000"/>
                        <a:t>0</a:t>
                      </a:r>
                    </a:p>
                  </a:txBody>
                  <a:tcPr/>
                </a:tc>
                <a:tc>
                  <a:txBody>
                    <a:bodyPr/>
                    <a:lstStyle/>
                    <a:p>
                      <a:r>
                        <a:rPr lang="en-US" sz="1000"/>
                        <a:t>1.4504 %</a:t>
                      </a:r>
                    </a:p>
                  </a:txBody>
                  <a:tcPr/>
                </a:tc>
                <a:tc>
                  <a:txBody>
                    <a:bodyPr/>
                    <a:lstStyle/>
                    <a:p>
                      <a:r>
                        <a:rPr lang="en-US" sz="1000"/>
                        <a:t>Image</a:t>
                      </a:r>
                    </a:p>
                  </a:txBody>
                  <a:tcPr/>
                </a:tc>
                <a:extLst>
                  <a:ext uri="{0D108BD9-81ED-4DB2-BD59-A6C34878D82A}">
                    <a16:rowId xmlns:a16="http://schemas.microsoft.com/office/drawing/2014/main" val="2894882661"/>
                  </a:ext>
                </a:extLst>
              </a:tr>
            </a:tbl>
          </a:graphicData>
        </a:graphic>
      </p:graphicFrame>
      <p:sp>
        <p:nvSpPr>
          <p:cNvPr id="4" name="Text Placeholder 3">
            <a:extLst>
              <a:ext uri="{FF2B5EF4-FFF2-40B4-BE49-F238E27FC236}">
                <a16:creationId xmlns:a16="http://schemas.microsoft.com/office/drawing/2014/main" id="{6B66AAF7-EC4A-4CA9-880C-6988835BBEB3}"/>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838289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7E6E3-FDBB-40FE-AFBC-3BA3E241653E}"/>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61F1BA3D-451B-4643-94CE-FD45DBA6AD1D}"/>
              </a:ext>
            </a:extLst>
          </p:cNvPr>
          <p:cNvGraphicFramePr>
            <a:graphicFrameLocks noGrp="1"/>
          </p:cNvGraphicFramePr>
          <p:nvPr>
            <p:ph type="tbl" sz="quarter" idx="13"/>
            <p:extLst>
              <p:ext uri="{D42A27DB-BD31-4B8C-83A1-F6EECF244321}">
                <p14:modId xmlns:p14="http://schemas.microsoft.com/office/powerpoint/2010/main" val="1465962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76938398"/>
                    </a:ext>
                  </a:extLst>
                </a:gridCol>
                <a:gridCol w="658368">
                  <a:extLst>
                    <a:ext uri="{9D8B030D-6E8A-4147-A177-3AD203B41FA5}">
                      <a16:colId xmlns:a16="http://schemas.microsoft.com/office/drawing/2014/main" val="3004422693"/>
                    </a:ext>
                  </a:extLst>
                </a:gridCol>
                <a:gridCol w="658368">
                  <a:extLst>
                    <a:ext uri="{9D8B030D-6E8A-4147-A177-3AD203B41FA5}">
                      <a16:colId xmlns:a16="http://schemas.microsoft.com/office/drawing/2014/main" val="2837094140"/>
                    </a:ext>
                  </a:extLst>
                </a:gridCol>
                <a:gridCol w="329184">
                  <a:extLst>
                    <a:ext uri="{9D8B030D-6E8A-4147-A177-3AD203B41FA5}">
                      <a16:colId xmlns:a16="http://schemas.microsoft.com/office/drawing/2014/main" val="208363670"/>
                    </a:ext>
                  </a:extLst>
                </a:gridCol>
                <a:gridCol w="329184">
                  <a:extLst>
                    <a:ext uri="{9D8B030D-6E8A-4147-A177-3AD203B41FA5}">
                      <a16:colId xmlns:a16="http://schemas.microsoft.com/office/drawing/2014/main" val="781576372"/>
                    </a:ext>
                  </a:extLst>
                </a:gridCol>
                <a:gridCol w="658368">
                  <a:extLst>
                    <a:ext uri="{9D8B030D-6E8A-4147-A177-3AD203B41FA5}">
                      <a16:colId xmlns:a16="http://schemas.microsoft.com/office/drawing/2014/main" val="4189835940"/>
                    </a:ext>
                  </a:extLst>
                </a:gridCol>
                <a:gridCol w="658368">
                  <a:extLst>
                    <a:ext uri="{9D8B030D-6E8A-4147-A177-3AD203B41FA5}">
                      <a16:colId xmlns:a16="http://schemas.microsoft.com/office/drawing/2014/main" val="2105600696"/>
                    </a:ext>
                  </a:extLst>
                </a:gridCol>
                <a:gridCol w="658368">
                  <a:extLst>
                    <a:ext uri="{9D8B030D-6E8A-4147-A177-3AD203B41FA5}">
                      <a16:colId xmlns:a16="http://schemas.microsoft.com/office/drawing/2014/main" val="1463595968"/>
                    </a:ext>
                  </a:extLst>
                </a:gridCol>
                <a:gridCol w="658368">
                  <a:extLst>
                    <a:ext uri="{9D8B030D-6E8A-4147-A177-3AD203B41FA5}">
                      <a16:colId xmlns:a16="http://schemas.microsoft.com/office/drawing/2014/main" val="3836621831"/>
                    </a:ext>
                  </a:extLst>
                </a:gridCol>
                <a:gridCol w="658368">
                  <a:extLst>
                    <a:ext uri="{9D8B030D-6E8A-4147-A177-3AD203B41FA5}">
                      <a16:colId xmlns:a16="http://schemas.microsoft.com/office/drawing/2014/main" val="1794426750"/>
                    </a:ext>
                  </a:extLst>
                </a:gridCol>
                <a:gridCol w="658368">
                  <a:extLst>
                    <a:ext uri="{9D8B030D-6E8A-4147-A177-3AD203B41FA5}">
                      <a16:colId xmlns:a16="http://schemas.microsoft.com/office/drawing/2014/main" val="1091718227"/>
                    </a:ext>
                  </a:extLst>
                </a:gridCol>
                <a:gridCol w="658368">
                  <a:extLst>
                    <a:ext uri="{9D8B030D-6E8A-4147-A177-3AD203B41FA5}">
                      <a16:colId xmlns:a16="http://schemas.microsoft.com/office/drawing/2014/main" val="258814293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274918319"/>
                  </a:ext>
                </a:extLst>
              </a:tr>
              <a:tr h="370840">
                <a:tc>
                  <a:txBody>
                    <a:bodyPr/>
                    <a:lstStyle/>
                    <a:p>
                      <a:r>
                        <a:rPr lang="en-US" sz="1000"/>
                        <a:t>firstinshi</a:t>
                      </a:r>
                    </a:p>
                  </a:txBody>
                  <a:tcPr/>
                </a:tc>
                <a:tc>
                  <a:txBody>
                    <a:bodyPr/>
                    <a:lstStyle/>
                    <a:p>
                      <a:r>
                        <a:rPr lang="en-US" sz="1000"/>
                        <a:t>19</a:t>
                      </a:r>
                    </a:p>
                  </a:txBody>
                  <a:tcPr/>
                </a:tc>
                <a:tc>
                  <a:txBody>
                    <a:bodyPr/>
                    <a:lstStyle/>
                    <a:p>
                      <a:r>
                        <a:rPr lang="en-US" sz="1000"/>
                        <a:t>0.7078</a:t>
                      </a:r>
                    </a:p>
                  </a:txBody>
                  <a:tcPr/>
                </a:tc>
                <a:tc>
                  <a:txBody>
                    <a:bodyPr/>
                    <a:lstStyle/>
                    <a:p>
                      <a:r>
                        <a:rPr lang="en-US" sz="1000"/>
                        <a:t>6.74</a:t>
                      </a:r>
                    </a:p>
                  </a:txBody>
                  <a:tcPr/>
                </a:tc>
                <a:tc>
                  <a:txBody>
                    <a:bodyPr/>
                    <a:lstStyle/>
                    <a:p>
                      <a:r>
                        <a:rPr lang="en-US" sz="1000"/>
                        <a:t>0.26</a:t>
                      </a:r>
                    </a:p>
                  </a:txBody>
                  <a:tcPr/>
                </a:tc>
                <a:tc>
                  <a:txBody>
                    <a:bodyPr/>
                    <a:lstStyle/>
                    <a:p>
                      <a:r>
                        <a:rPr lang="en-US" sz="1000"/>
                        <a:t>45.95</a:t>
                      </a:r>
                    </a:p>
                  </a:txBody>
                  <a:tcPr/>
                </a:tc>
                <a:tc>
                  <a:txBody>
                    <a:bodyPr/>
                    <a:lstStyle/>
                    <a:p>
                      <a:r>
                        <a:rPr lang="en-US" sz="1000"/>
                        <a:t>46.00</a:t>
                      </a:r>
                    </a:p>
                  </a:txBody>
                  <a:tcPr/>
                </a:tc>
                <a:tc>
                  <a:txBody>
                    <a:bodyPr/>
                    <a:lstStyle/>
                    <a:p>
                      <a:r>
                        <a:rPr lang="en-US" sz="1000"/>
                        <a:t>31.84</a:t>
                      </a:r>
                    </a:p>
                  </a:txBody>
                  <a:tcPr/>
                </a:tc>
                <a:tc>
                  <a:txBody>
                    <a:bodyPr/>
                    <a:lstStyle/>
                    <a:p>
                      <a:r>
                        <a:rPr lang="en-US" sz="1000"/>
                        <a:t>31.58</a:t>
                      </a:r>
                    </a:p>
                  </a:txBody>
                  <a:tcPr/>
                </a:tc>
                <a:tc>
                  <a:txBody>
                    <a:bodyPr/>
                    <a:lstStyle/>
                    <a:p>
                      <a:r>
                        <a:rPr lang="en-US" sz="1000"/>
                        <a:t>873</a:t>
                      </a:r>
                    </a:p>
                  </a:txBody>
                  <a:tcPr/>
                </a:tc>
                <a:tc>
                  <a:txBody>
                    <a:bodyPr/>
                    <a:lstStyle/>
                    <a:p>
                      <a:r>
                        <a:rPr lang="en-US" sz="1000"/>
                        <a:t>128</a:t>
                      </a:r>
                    </a:p>
                  </a:txBody>
                  <a:tcPr/>
                </a:tc>
                <a:tc>
                  <a:txBody>
                    <a:bodyPr/>
                    <a:lstStyle/>
                    <a:p>
                      <a:r>
                        <a:rPr lang="en-US" sz="1000"/>
                        <a:t>605</a:t>
                      </a:r>
                    </a:p>
                  </a:txBody>
                  <a:tcPr/>
                </a:tc>
                <a:extLst>
                  <a:ext uri="{0D108BD9-81ED-4DB2-BD59-A6C34878D82A}">
                    <a16:rowId xmlns:a16="http://schemas.microsoft.com/office/drawing/2014/main" val="3304816958"/>
                  </a:ext>
                </a:extLst>
              </a:tr>
            </a:tbl>
          </a:graphicData>
        </a:graphic>
      </p:graphicFrame>
      <p:sp>
        <p:nvSpPr>
          <p:cNvPr id="4" name="Text Placeholder 3">
            <a:extLst>
              <a:ext uri="{FF2B5EF4-FFF2-40B4-BE49-F238E27FC236}">
                <a16:creationId xmlns:a16="http://schemas.microsoft.com/office/drawing/2014/main" id="{679040DB-5FE2-4522-BFB4-1B1F28E92EE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2656931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F2044-BB8A-4155-9C50-C088223758B2}"/>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27648370-7445-4456-BB7A-B8269F77CADA}"/>
              </a:ext>
            </a:extLst>
          </p:cNvPr>
          <p:cNvGraphicFramePr>
            <a:graphicFrameLocks noGrp="1"/>
          </p:cNvGraphicFramePr>
          <p:nvPr>
            <p:ph type="tbl" sz="quarter" idx="13"/>
            <p:extLst>
              <p:ext uri="{D42A27DB-BD31-4B8C-83A1-F6EECF244321}">
                <p14:modId xmlns:p14="http://schemas.microsoft.com/office/powerpoint/2010/main" val="2402689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03181946"/>
                    </a:ext>
                  </a:extLst>
                </a:gridCol>
                <a:gridCol w="1316736">
                  <a:extLst>
                    <a:ext uri="{9D8B030D-6E8A-4147-A177-3AD203B41FA5}">
                      <a16:colId xmlns:a16="http://schemas.microsoft.com/office/drawing/2014/main" val="19728882"/>
                    </a:ext>
                  </a:extLst>
                </a:gridCol>
                <a:gridCol w="658368">
                  <a:extLst>
                    <a:ext uri="{9D8B030D-6E8A-4147-A177-3AD203B41FA5}">
                      <a16:colId xmlns:a16="http://schemas.microsoft.com/office/drawing/2014/main" val="1804679332"/>
                    </a:ext>
                  </a:extLst>
                </a:gridCol>
                <a:gridCol w="658368">
                  <a:extLst>
                    <a:ext uri="{9D8B030D-6E8A-4147-A177-3AD203B41FA5}">
                      <a16:colId xmlns:a16="http://schemas.microsoft.com/office/drawing/2014/main" val="3455117296"/>
                    </a:ext>
                  </a:extLst>
                </a:gridCol>
                <a:gridCol w="658368">
                  <a:extLst>
                    <a:ext uri="{9D8B030D-6E8A-4147-A177-3AD203B41FA5}">
                      <a16:colId xmlns:a16="http://schemas.microsoft.com/office/drawing/2014/main" val="3130191090"/>
                    </a:ext>
                  </a:extLst>
                </a:gridCol>
                <a:gridCol w="658368">
                  <a:extLst>
                    <a:ext uri="{9D8B030D-6E8A-4147-A177-3AD203B41FA5}">
                      <a16:colId xmlns:a16="http://schemas.microsoft.com/office/drawing/2014/main" val="360609459"/>
                    </a:ext>
                  </a:extLst>
                </a:gridCol>
                <a:gridCol w="658368">
                  <a:extLst>
                    <a:ext uri="{9D8B030D-6E8A-4147-A177-3AD203B41FA5}">
                      <a16:colId xmlns:a16="http://schemas.microsoft.com/office/drawing/2014/main" val="3382958128"/>
                    </a:ext>
                  </a:extLst>
                </a:gridCol>
                <a:gridCol w="658368">
                  <a:extLst>
                    <a:ext uri="{9D8B030D-6E8A-4147-A177-3AD203B41FA5}">
                      <a16:colId xmlns:a16="http://schemas.microsoft.com/office/drawing/2014/main" val="491543120"/>
                    </a:ext>
                  </a:extLst>
                </a:gridCol>
                <a:gridCol w="658368">
                  <a:extLst>
                    <a:ext uri="{9D8B030D-6E8A-4147-A177-3AD203B41FA5}">
                      <a16:colId xmlns:a16="http://schemas.microsoft.com/office/drawing/2014/main" val="264536135"/>
                    </a:ext>
                  </a:extLst>
                </a:gridCol>
                <a:gridCol w="658368">
                  <a:extLst>
                    <a:ext uri="{9D8B030D-6E8A-4147-A177-3AD203B41FA5}">
                      <a16:colId xmlns:a16="http://schemas.microsoft.com/office/drawing/2014/main" val="2608248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95542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- 2021-01-29 21:54:30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https://quintly-image-storage.s3.amazonaws.com/42a5b893a9726451877e4ab7634db126/59054aa11ada515204d317cd124836d8.jpg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01/30/2021 21:31:10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27315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- 2021-01-28 20:32:56</a:t>
                      </a:r>
                      <a:r>
                        <a:rPr kumimoji="0" lang="en-US" sz="1000" b="0" i="0" u="none" strike="noStrike" kern="1200" cap="none" spc="0" normalizeH="0" baseline="0" noProof="0">
                          <a:ln>
                            <a:noFill/>
                          </a:ln>
                          <a:solidFill>
                            <a:prstClr val="black"/>
                          </a:solidFill>
                          <a:effectLst/>
                          <a:uLnTx/>
                          <a:uFillTx/>
                          <a:latin typeface="+mn-lt"/>
                          <a:ea typeface="+mn-ea"/>
                          <a:cs typeface="+mn-cs"/>
                        </a:rPr>
                        <a:t>
 #DATAPRIVACYDAY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https://quintly-image-storage.s3.amazonaws.com/42a5b893a9726451877e4ab7634db126/b81bd059c7d646575815dfd951f3a0cd.jpg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01/29/2021 20:30:42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48290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- 2021-01-25 20:38:06</a:t>
                      </a:r>
                      <a:r>
                        <a:rPr kumimoji="0" lang="en-US" sz="1000" b="0" i="0" u="none" strike="noStrike" kern="1200" cap="none" spc="0" normalizeH="0" baseline="0" noProof="0">
                          <a:ln>
                            <a:noFill/>
                          </a:ln>
                          <a:solidFill>
                            <a:prstClr val="black"/>
                          </a:solidFill>
                          <a:effectLst/>
                          <a:uLnTx/>
                          <a:uFillTx/>
                          <a:latin typeface="+mn-lt"/>
                          <a:ea typeface="+mn-ea"/>
                          <a:cs typeface="+mn-cs"/>
                        </a:rPr>
                        <a:t>
 #IGREEL  NEW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https://quintly-image-storage.s3.amazonaws.com/42a5b893a9726451877e4ab7634db126/9f08c9bc1cdfbfbc9a409467706be5a5.jpg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01/26/2021 20:30:36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9348762"/>
                  </a:ext>
                </a:extLst>
              </a:tr>
            </a:tbl>
          </a:graphicData>
        </a:graphic>
      </p:graphicFrame>
      <p:sp>
        <p:nvSpPr>
          <p:cNvPr id="4" name="Text Placeholder 3">
            <a:extLst>
              <a:ext uri="{FF2B5EF4-FFF2-40B4-BE49-F238E27FC236}">
                <a16:creationId xmlns:a16="http://schemas.microsoft.com/office/drawing/2014/main" id="{C02CBE1C-9327-4D69-882F-E68C8569981B}"/>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88689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DD891-40C8-40A1-8CBF-B9045A2757DD}"/>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C368F1DA-0240-47F7-A4FA-512895D97AB7}"/>
              </a:ext>
            </a:extLst>
          </p:cNvPr>
          <p:cNvGraphicFramePr>
            <a:graphicFrameLocks noGrp="1"/>
          </p:cNvGraphicFramePr>
          <p:nvPr>
            <p:ph type="tbl" sz="quarter" idx="13"/>
            <p:extLst>
              <p:ext uri="{D42A27DB-BD31-4B8C-83A1-F6EECF244321}">
                <p14:modId xmlns:p14="http://schemas.microsoft.com/office/powerpoint/2010/main" val="1438428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27290879"/>
                    </a:ext>
                  </a:extLst>
                </a:gridCol>
                <a:gridCol w="1316736">
                  <a:extLst>
                    <a:ext uri="{9D8B030D-6E8A-4147-A177-3AD203B41FA5}">
                      <a16:colId xmlns:a16="http://schemas.microsoft.com/office/drawing/2014/main" val="3782248226"/>
                    </a:ext>
                  </a:extLst>
                </a:gridCol>
                <a:gridCol w="658368">
                  <a:extLst>
                    <a:ext uri="{9D8B030D-6E8A-4147-A177-3AD203B41FA5}">
                      <a16:colId xmlns:a16="http://schemas.microsoft.com/office/drawing/2014/main" val="2908719082"/>
                    </a:ext>
                  </a:extLst>
                </a:gridCol>
                <a:gridCol w="658368">
                  <a:extLst>
                    <a:ext uri="{9D8B030D-6E8A-4147-A177-3AD203B41FA5}">
                      <a16:colId xmlns:a16="http://schemas.microsoft.com/office/drawing/2014/main" val="573054825"/>
                    </a:ext>
                  </a:extLst>
                </a:gridCol>
                <a:gridCol w="658368">
                  <a:extLst>
                    <a:ext uri="{9D8B030D-6E8A-4147-A177-3AD203B41FA5}">
                      <a16:colId xmlns:a16="http://schemas.microsoft.com/office/drawing/2014/main" val="1209648582"/>
                    </a:ext>
                  </a:extLst>
                </a:gridCol>
                <a:gridCol w="658368">
                  <a:extLst>
                    <a:ext uri="{9D8B030D-6E8A-4147-A177-3AD203B41FA5}">
                      <a16:colId xmlns:a16="http://schemas.microsoft.com/office/drawing/2014/main" val="2128663516"/>
                    </a:ext>
                  </a:extLst>
                </a:gridCol>
                <a:gridCol w="658368">
                  <a:extLst>
                    <a:ext uri="{9D8B030D-6E8A-4147-A177-3AD203B41FA5}">
                      <a16:colId xmlns:a16="http://schemas.microsoft.com/office/drawing/2014/main" val="1564408623"/>
                    </a:ext>
                  </a:extLst>
                </a:gridCol>
                <a:gridCol w="658368">
                  <a:extLst>
                    <a:ext uri="{9D8B030D-6E8A-4147-A177-3AD203B41FA5}">
                      <a16:colId xmlns:a16="http://schemas.microsoft.com/office/drawing/2014/main" val="2645393558"/>
                    </a:ext>
                  </a:extLst>
                </a:gridCol>
                <a:gridCol w="658368">
                  <a:extLst>
                    <a:ext uri="{9D8B030D-6E8A-4147-A177-3AD203B41FA5}">
                      <a16:colId xmlns:a16="http://schemas.microsoft.com/office/drawing/2014/main" val="926806358"/>
                    </a:ext>
                  </a:extLst>
                </a:gridCol>
                <a:gridCol w="658368">
                  <a:extLst>
                    <a:ext uri="{9D8B030D-6E8A-4147-A177-3AD203B41FA5}">
                      <a16:colId xmlns:a16="http://schemas.microsoft.com/office/drawing/2014/main" val="4109614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8523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- 2021-01-21 18:55:35</a:t>
                      </a:r>
                      <a:r>
                        <a:rPr kumimoji="0" lang="en-US" sz="1000" b="0" i="0" u="none" strike="noStrike" kern="1200" cap="none" spc="0" normalizeH="0" baseline="0" noProof="0">
                          <a:ln>
                            <a:noFill/>
                          </a:ln>
                          <a:solidFill>
                            <a:prstClr val="black"/>
                          </a:solidFill>
                          <a:effectLst/>
                          <a:uLnTx/>
                          <a:uFillTx/>
                          <a:latin typeface="+mn-lt"/>
                          <a:ea typeface="+mn-ea"/>
                          <a:cs typeface="+mn-cs"/>
                        </a:rPr>
                        <a:t>
 CHECK OUT OUR FIRST #INSTAGRAMREEL!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https://quintly-image-storage.s3.amazonaws.com/42a5b893a9726451877e4ab7634db126/2950d11b3620666738348025451dd2eb.jpg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01/22/2021 18:30:47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47199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- 2021-01-21 12:14:28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https://quintly-image-storage.s3.amazonaws.com/42a5b893a9726451877e4ab7634db126/1a5aee4a324160fe6d75ad7d71aaec4d.jpg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01/22/2021 12:00:40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11233361"/>
                  </a:ext>
                </a:extLst>
              </a:tr>
            </a:tbl>
          </a:graphicData>
        </a:graphic>
      </p:graphicFrame>
      <p:sp>
        <p:nvSpPr>
          <p:cNvPr id="4" name="Text Placeholder 3">
            <a:extLst>
              <a:ext uri="{FF2B5EF4-FFF2-40B4-BE49-F238E27FC236}">
                <a16:creationId xmlns:a16="http://schemas.microsoft.com/office/drawing/2014/main" id="{0320193E-0035-4C1F-BF8A-724AE22C7F24}"/>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3851115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881</Words>
  <Application>Microsoft Office PowerPoint</Application>
  <PresentationFormat>On-screen Show (4:3)</PresentationFormat>
  <Paragraphs>384</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2021-02-01T20:54:57Z</dcterms:created>
  <dcterms:modified xsi:type="dcterms:W3CDTF">2021-02-01T20:55:36Z</dcterms:modified>
</cp:coreProperties>
</file>