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9" r:id="rId24"/>
    <p:sldId id="280" r:id="rId2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6"/>
      <p:bold r:id="rId27"/>
      <p:italic r:id="rId28"/>
      <p:boldItalic r:id="rId2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2.fntdata"/><Relationship Id="rId30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44166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388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C22-44A1-AB76-F6496560AD9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instagram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44166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357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C22-44A1-AB76-F6496560AD9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linkedIn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44166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17640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C22-44A1-AB76-F6496560AD9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twitter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44166</c:v>
                </c:pt>
              </c:numCache>
            </c:numRef>
          </c:cat>
          <c:val>
            <c:numRef>
              <c:f>Sheet1!$E$2</c:f>
              <c:numCache>
                <c:formatCode>General</c:formatCode>
                <c:ptCount val="1"/>
                <c:pt idx="0">
                  <c:v>204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C22-44A1-AB76-F6496560AD9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45262056"/>
        <c:axId val="245262384"/>
      </c:barChart>
      <c:dateAx>
        <c:axId val="2452620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5262384"/>
        <c:crosses val="autoZero"/>
        <c:auto val="1"/>
        <c:lblOffset val="100"/>
        <c:baseTimeUnit val="days"/>
      </c:dateAx>
      <c:valAx>
        <c:axId val="2452623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52620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Tokio Marine America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43831</c:v>
                </c:pt>
                <c:pt idx="1">
                  <c:v>43862</c:v>
                </c:pt>
                <c:pt idx="2">
                  <c:v>43891</c:v>
                </c:pt>
                <c:pt idx="3">
                  <c:v>43922</c:v>
                </c:pt>
                <c:pt idx="4">
                  <c:v>43952</c:v>
                </c:pt>
                <c:pt idx="5">
                  <c:v>43983</c:v>
                </c:pt>
                <c:pt idx="6">
                  <c:v>44013</c:v>
                </c:pt>
                <c:pt idx="7">
                  <c:v>44044</c:v>
                </c:pt>
                <c:pt idx="8">
                  <c:v>44075</c:v>
                </c:pt>
                <c:pt idx="9">
                  <c:v>44105</c:v>
                </c:pt>
                <c:pt idx="10">
                  <c:v>44136</c:v>
                </c:pt>
                <c:pt idx="11">
                  <c:v>44166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</c:v>
                </c:pt>
                <c:pt idx="1">
                  <c:v>3</c:v>
                </c:pt>
                <c:pt idx="2">
                  <c:v>2</c:v>
                </c:pt>
                <c:pt idx="3">
                  <c:v>12</c:v>
                </c:pt>
                <c:pt idx="4">
                  <c:v>10</c:v>
                </c:pt>
                <c:pt idx="5">
                  <c:v>4</c:v>
                </c:pt>
                <c:pt idx="6">
                  <c:v>9</c:v>
                </c:pt>
                <c:pt idx="7">
                  <c:v>3</c:v>
                </c:pt>
                <c:pt idx="8">
                  <c:v>0</c:v>
                </c:pt>
                <c:pt idx="9">
                  <c:v>7</c:v>
                </c:pt>
                <c:pt idx="10">
                  <c:v>7</c:v>
                </c:pt>
                <c:pt idx="11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135-4B7C-8439-9CE14421474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5233512"/>
        <c:axId val="295231216"/>
      </c:barChart>
      <c:dateAx>
        <c:axId val="2952335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231216"/>
        <c:crosses val="autoZero"/>
        <c:auto val="1"/>
        <c:lblOffset val="100"/>
        <c:baseTimeUnit val="months"/>
      </c:dateAx>
      <c:valAx>
        <c:axId val="2952312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2335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Tokio Marine America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43831</c:v>
                </c:pt>
                <c:pt idx="1">
                  <c:v>43862</c:v>
                </c:pt>
                <c:pt idx="2">
                  <c:v>43891</c:v>
                </c:pt>
                <c:pt idx="3">
                  <c:v>43922</c:v>
                </c:pt>
                <c:pt idx="4">
                  <c:v>43952</c:v>
                </c:pt>
                <c:pt idx="5">
                  <c:v>43983</c:v>
                </c:pt>
                <c:pt idx="6">
                  <c:v>44013</c:v>
                </c:pt>
                <c:pt idx="7">
                  <c:v>44044</c:v>
                </c:pt>
                <c:pt idx="8">
                  <c:v>44075</c:v>
                </c:pt>
                <c:pt idx="9">
                  <c:v>44105</c:v>
                </c:pt>
                <c:pt idx="10">
                  <c:v>44136</c:v>
                </c:pt>
                <c:pt idx="11">
                  <c:v>44166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6</c:v>
                </c:pt>
                <c:pt idx="1">
                  <c:v>7</c:v>
                </c:pt>
                <c:pt idx="2">
                  <c:v>9</c:v>
                </c:pt>
                <c:pt idx="3">
                  <c:v>9</c:v>
                </c:pt>
                <c:pt idx="4">
                  <c:v>7</c:v>
                </c:pt>
                <c:pt idx="5">
                  <c:v>8</c:v>
                </c:pt>
                <c:pt idx="6">
                  <c:v>44</c:v>
                </c:pt>
                <c:pt idx="7">
                  <c:v>5</c:v>
                </c:pt>
                <c:pt idx="8">
                  <c:v>6</c:v>
                </c:pt>
                <c:pt idx="9">
                  <c:v>15</c:v>
                </c:pt>
                <c:pt idx="10">
                  <c:v>6</c:v>
                </c:pt>
                <c:pt idx="11">
                  <c:v>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3AD-4C80-97A4-433FA1840B2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45679096"/>
        <c:axId val="245681064"/>
      </c:barChart>
      <c:dateAx>
        <c:axId val="2456790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5681064"/>
        <c:crosses val="autoZero"/>
        <c:auto val="1"/>
        <c:lblOffset val="100"/>
        <c:baseTimeUnit val="months"/>
      </c:dateAx>
      <c:valAx>
        <c:axId val="2456810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56790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Tokio Marine America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Sheet1!$A$2:$A$13</c:f>
              <c:strCache>
                <c:ptCount val="12"/>
                <c:pt idx="0">
                  <c:v>2020-01</c:v>
                </c:pt>
                <c:pt idx="1">
                  <c:v>2020-02</c:v>
                </c:pt>
                <c:pt idx="2">
                  <c:v>2020-03</c:v>
                </c:pt>
                <c:pt idx="3">
                  <c:v>2020-04</c:v>
                </c:pt>
                <c:pt idx="4">
                  <c:v>2020-05</c:v>
                </c:pt>
                <c:pt idx="5">
                  <c:v>2020-06</c:v>
                </c:pt>
                <c:pt idx="6">
                  <c:v>2020-07</c:v>
                </c:pt>
                <c:pt idx="7">
                  <c:v>2020-08</c:v>
                </c:pt>
                <c:pt idx="8">
                  <c:v>2020-09</c:v>
                </c:pt>
                <c:pt idx="9">
                  <c:v>2020-10</c:v>
                </c:pt>
                <c:pt idx="10">
                  <c:v>2020-11</c:v>
                </c:pt>
                <c:pt idx="11">
                  <c:v>2020-12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80</c:v>
                </c:pt>
                <c:pt idx="1">
                  <c:v>104</c:v>
                </c:pt>
                <c:pt idx="2">
                  <c:v>138</c:v>
                </c:pt>
                <c:pt idx="3">
                  <c:v>135</c:v>
                </c:pt>
                <c:pt idx="4">
                  <c:v>124</c:v>
                </c:pt>
                <c:pt idx="5">
                  <c:v>35</c:v>
                </c:pt>
                <c:pt idx="6">
                  <c:v>580</c:v>
                </c:pt>
                <c:pt idx="7">
                  <c:v>73</c:v>
                </c:pt>
                <c:pt idx="8">
                  <c:v>83</c:v>
                </c:pt>
                <c:pt idx="9">
                  <c:v>281</c:v>
                </c:pt>
                <c:pt idx="10">
                  <c:v>76</c:v>
                </c:pt>
                <c:pt idx="11">
                  <c:v>510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389-40FE-A67F-9541D1B54B7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5511184"/>
        <c:axId val="45510856"/>
      </c:barChart>
      <c:catAx>
        <c:axId val="455111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510856"/>
        <c:crosses val="autoZero"/>
        <c:auto val="1"/>
        <c:lblAlgn val="ctr"/>
        <c:lblOffset val="100"/>
        <c:noMultiLvlLbl val="0"/>
      </c:catAx>
      <c:valAx>
        <c:axId val="455108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5111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Tokio Marine America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43831</c:v>
                </c:pt>
                <c:pt idx="1">
                  <c:v>43862</c:v>
                </c:pt>
                <c:pt idx="2">
                  <c:v>43891</c:v>
                </c:pt>
                <c:pt idx="3">
                  <c:v>43922</c:v>
                </c:pt>
                <c:pt idx="4">
                  <c:v>43952</c:v>
                </c:pt>
                <c:pt idx="5">
                  <c:v>43983</c:v>
                </c:pt>
                <c:pt idx="6">
                  <c:v>44013</c:v>
                </c:pt>
                <c:pt idx="7">
                  <c:v>44044</c:v>
                </c:pt>
                <c:pt idx="8">
                  <c:v>44075</c:v>
                </c:pt>
                <c:pt idx="9">
                  <c:v>44105</c:v>
                </c:pt>
                <c:pt idx="10">
                  <c:v>44136</c:v>
                </c:pt>
                <c:pt idx="11">
                  <c:v>44166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1436</c:v>
                </c:pt>
                <c:pt idx="1">
                  <c:v>3469</c:v>
                </c:pt>
                <c:pt idx="2">
                  <c:v>4650</c:v>
                </c:pt>
                <c:pt idx="3">
                  <c:v>2751</c:v>
                </c:pt>
                <c:pt idx="4">
                  <c:v>2517</c:v>
                </c:pt>
                <c:pt idx="5">
                  <c:v>565</c:v>
                </c:pt>
                <c:pt idx="6">
                  <c:v>7457</c:v>
                </c:pt>
                <c:pt idx="7">
                  <c:v>1452</c:v>
                </c:pt>
                <c:pt idx="8">
                  <c:v>1935</c:v>
                </c:pt>
                <c:pt idx="9">
                  <c:v>2809</c:v>
                </c:pt>
                <c:pt idx="10">
                  <c:v>2108</c:v>
                </c:pt>
                <c:pt idx="11">
                  <c:v>4803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2F9-41A8-B86A-4C5ED0AA068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5512824"/>
        <c:axId val="45510528"/>
      </c:barChart>
      <c:dateAx>
        <c:axId val="455128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510528"/>
        <c:crosses val="autoZero"/>
        <c:auto val="1"/>
        <c:lblOffset val="100"/>
        <c:baseTimeUnit val="months"/>
      </c:dateAx>
      <c:valAx>
        <c:axId val="455105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5128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TMAmerica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43831</c:v>
                </c:pt>
                <c:pt idx="1">
                  <c:v>43862</c:v>
                </c:pt>
                <c:pt idx="2">
                  <c:v>43891</c:v>
                </c:pt>
                <c:pt idx="3">
                  <c:v>43922</c:v>
                </c:pt>
                <c:pt idx="4">
                  <c:v>43952</c:v>
                </c:pt>
                <c:pt idx="5">
                  <c:v>43983</c:v>
                </c:pt>
                <c:pt idx="6">
                  <c:v>44013</c:v>
                </c:pt>
                <c:pt idx="7">
                  <c:v>44044</c:v>
                </c:pt>
                <c:pt idx="8">
                  <c:v>44075</c:v>
                </c:pt>
                <c:pt idx="9">
                  <c:v>44105</c:v>
                </c:pt>
                <c:pt idx="10">
                  <c:v>44136</c:v>
                </c:pt>
                <c:pt idx="11">
                  <c:v>44166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5</c:v>
                </c:pt>
                <c:pt idx="2">
                  <c:v>4</c:v>
                </c:pt>
                <c:pt idx="3">
                  <c:v>7</c:v>
                </c:pt>
                <c:pt idx="4">
                  <c:v>4</c:v>
                </c:pt>
                <c:pt idx="5">
                  <c:v>4</c:v>
                </c:pt>
                <c:pt idx="6">
                  <c:v>2</c:v>
                </c:pt>
                <c:pt idx="7">
                  <c:v>1</c:v>
                </c:pt>
                <c:pt idx="8">
                  <c:v>3</c:v>
                </c:pt>
                <c:pt idx="9">
                  <c:v>5</c:v>
                </c:pt>
                <c:pt idx="10">
                  <c:v>3</c:v>
                </c:pt>
                <c:pt idx="11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B39-45FA-934D-7295827C8CD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9352288"/>
        <c:axId val="299357208"/>
      </c:barChart>
      <c:dateAx>
        <c:axId val="2993522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357208"/>
        <c:crosses val="autoZero"/>
        <c:auto val="1"/>
        <c:lblOffset val="100"/>
        <c:baseTimeUnit val="months"/>
      </c:dateAx>
      <c:valAx>
        <c:axId val="2993572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3522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TMAmerica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43831</c:v>
                </c:pt>
                <c:pt idx="1">
                  <c:v>43862</c:v>
                </c:pt>
                <c:pt idx="2">
                  <c:v>43891</c:v>
                </c:pt>
                <c:pt idx="3">
                  <c:v>43922</c:v>
                </c:pt>
                <c:pt idx="4">
                  <c:v>43952</c:v>
                </c:pt>
                <c:pt idx="5">
                  <c:v>43983</c:v>
                </c:pt>
                <c:pt idx="6">
                  <c:v>44013</c:v>
                </c:pt>
                <c:pt idx="7">
                  <c:v>44044</c:v>
                </c:pt>
                <c:pt idx="8">
                  <c:v>44075</c:v>
                </c:pt>
                <c:pt idx="9">
                  <c:v>44105</c:v>
                </c:pt>
                <c:pt idx="10">
                  <c:v>44136</c:v>
                </c:pt>
                <c:pt idx="11">
                  <c:v>44166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3</c:v>
                </c:pt>
                <c:pt idx="1">
                  <c:v>6</c:v>
                </c:pt>
                <c:pt idx="2">
                  <c:v>3</c:v>
                </c:pt>
                <c:pt idx="3">
                  <c:v>3</c:v>
                </c:pt>
                <c:pt idx="4">
                  <c:v>2</c:v>
                </c:pt>
                <c:pt idx="5">
                  <c:v>2</c:v>
                </c:pt>
                <c:pt idx="6">
                  <c:v>7</c:v>
                </c:pt>
                <c:pt idx="7">
                  <c:v>3</c:v>
                </c:pt>
                <c:pt idx="8">
                  <c:v>3</c:v>
                </c:pt>
                <c:pt idx="9">
                  <c:v>3</c:v>
                </c:pt>
                <c:pt idx="10">
                  <c:v>2</c:v>
                </c:pt>
                <c:pt idx="11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D9C-4F98-B5AD-4B1C26A9457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1842728"/>
        <c:axId val="301837808"/>
      </c:barChart>
      <c:dateAx>
        <c:axId val="3018427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1837808"/>
        <c:crosses val="autoZero"/>
        <c:auto val="1"/>
        <c:lblOffset val="100"/>
        <c:baseTimeUnit val="months"/>
      </c:dateAx>
      <c:valAx>
        <c:axId val="3018378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18427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TMAmerica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Sheet1!$A$2:$A$13</c:f>
              <c:strCache>
                <c:ptCount val="12"/>
                <c:pt idx="0">
                  <c:v>2020-01</c:v>
                </c:pt>
                <c:pt idx="1">
                  <c:v>2020-02</c:v>
                </c:pt>
                <c:pt idx="2">
                  <c:v>2020-03</c:v>
                </c:pt>
                <c:pt idx="3">
                  <c:v>2020-04</c:v>
                </c:pt>
                <c:pt idx="4">
                  <c:v>2020-05</c:v>
                </c:pt>
                <c:pt idx="5">
                  <c:v>2020-06</c:v>
                </c:pt>
                <c:pt idx="6">
                  <c:v>2020-07</c:v>
                </c:pt>
                <c:pt idx="7">
                  <c:v>2020-08</c:v>
                </c:pt>
                <c:pt idx="8">
                  <c:v>2020-09</c:v>
                </c:pt>
                <c:pt idx="9">
                  <c:v>2020-10</c:v>
                </c:pt>
                <c:pt idx="10">
                  <c:v>2020-11</c:v>
                </c:pt>
                <c:pt idx="11">
                  <c:v>2020-12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38</c:v>
                </c:pt>
                <c:pt idx="1">
                  <c:v>80</c:v>
                </c:pt>
                <c:pt idx="2">
                  <c:v>61</c:v>
                </c:pt>
                <c:pt idx="3">
                  <c:v>53</c:v>
                </c:pt>
                <c:pt idx="4">
                  <c:v>39</c:v>
                </c:pt>
                <c:pt idx="5">
                  <c:v>10</c:v>
                </c:pt>
                <c:pt idx="6">
                  <c:v>93</c:v>
                </c:pt>
                <c:pt idx="7">
                  <c:v>51</c:v>
                </c:pt>
                <c:pt idx="8">
                  <c:v>46</c:v>
                </c:pt>
                <c:pt idx="9">
                  <c:v>63</c:v>
                </c:pt>
                <c:pt idx="10">
                  <c:v>34</c:v>
                </c:pt>
                <c:pt idx="11">
                  <c:v>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267-4FF7-94F3-16E35B88032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1845352"/>
        <c:axId val="301846008"/>
      </c:barChart>
      <c:catAx>
        <c:axId val="3018453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1846008"/>
        <c:crosses val="autoZero"/>
        <c:auto val="1"/>
        <c:lblAlgn val="ctr"/>
        <c:lblOffset val="100"/>
        <c:noMultiLvlLbl val="0"/>
      </c:catAx>
      <c:valAx>
        <c:axId val="3018460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18453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Tokio Marine America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43831</c:v>
                </c:pt>
                <c:pt idx="1">
                  <c:v>43862</c:v>
                </c:pt>
                <c:pt idx="2">
                  <c:v>43891</c:v>
                </c:pt>
                <c:pt idx="3">
                  <c:v>43922</c:v>
                </c:pt>
                <c:pt idx="4">
                  <c:v>43952</c:v>
                </c:pt>
                <c:pt idx="5">
                  <c:v>43983</c:v>
                </c:pt>
                <c:pt idx="6">
                  <c:v>44013</c:v>
                </c:pt>
                <c:pt idx="7">
                  <c:v>44044</c:v>
                </c:pt>
                <c:pt idx="8">
                  <c:v>44075</c:v>
                </c:pt>
                <c:pt idx="9">
                  <c:v>44105</c:v>
                </c:pt>
                <c:pt idx="10">
                  <c:v>44136</c:v>
                </c:pt>
                <c:pt idx="11">
                  <c:v>44166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193</c:v>
                </c:pt>
                <c:pt idx="1">
                  <c:v>326</c:v>
                </c:pt>
                <c:pt idx="2">
                  <c:v>351</c:v>
                </c:pt>
                <c:pt idx="3">
                  <c:v>609</c:v>
                </c:pt>
                <c:pt idx="4">
                  <c:v>238</c:v>
                </c:pt>
                <c:pt idx="5">
                  <c:v>228</c:v>
                </c:pt>
                <c:pt idx="6">
                  <c:v>172</c:v>
                </c:pt>
                <c:pt idx="7">
                  <c:v>84</c:v>
                </c:pt>
                <c:pt idx="8">
                  <c:v>318</c:v>
                </c:pt>
                <c:pt idx="9">
                  <c:v>262</c:v>
                </c:pt>
                <c:pt idx="10">
                  <c:v>475</c:v>
                </c:pt>
                <c:pt idx="11">
                  <c:v>224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31B-4EE7-ADC6-3D204DD1ECF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4107720"/>
        <c:axId val="304109688"/>
      </c:barChart>
      <c:dateAx>
        <c:axId val="3041077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4109688"/>
        <c:crosses val="autoZero"/>
        <c:auto val="1"/>
        <c:lblOffset val="100"/>
        <c:baseTimeUnit val="months"/>
      </c:dateAx>
      <c:valAx>
        <c:axId val="3041096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41077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Tokio Marine America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Sheet1!$A$2:$A$13</c:f>
              <c:strCache>
                <c:ptCount val="12"/>
                <c:pt idx="0">
                  <c:v>2020-01</c:v>
                </c:pt>
                <c:pt idx="1">
                  <c:v>2020-02</c:v>
                </c:pt>
                <c:pt idx="2">
                  <c:v>2020-03</c:v>
                </c:pt>
                <c:pt idx="3">
                  <c:v>2020-04</c:v>
                </c:pt>
                <c:pt idx="4">
                  <c:v>2020-05</c:v>
                </c:pt>
                <c:pt idx="5">
                  <c:v>2020-06</c:v>
                </c:pt>
                <c:pt idx="6">
                  <c:v>2020-07</c:v>
                </c:pt>
                <c:pt idx="7">
                  <c:v>2020-08</c:v>
                </c:pt>
                <c:pt idx="8">
                  <c:v>2020-09</c:v>
                </c:pt>
                <c:pt idx="9">
                  <c:v>2020-10</c:v>
                </c:pt>
                <c:pt idx="10">
                  <c:v>2020-11</c:v>
                </c:pt>
                <c:pt idx="11">
                  <c:v>2020-12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66</c:v>
                </c:pt>
                <c:pt idx="1">
                  <c:v>46</c:v>
                </c:pt>
                <c:pt idx="2">
                  <c:v>50</c:v>
                </c:pt>
                <c:pt idx="3">
                  <c:v>66</c:v>
                </c:pt>
                <c:pt idx="4">
                  <c:v>46</c:v>
                </c:pt>
                <c:pt idx="5">
                  <c:v>34</c:v>
                </c:pt>
                <c:pt idx="6">
                  <c:v>44</c:v>
                </c:pt>
                <c:pt idx="7">
                  <c:v>33</c:v>
                </c:pt>
                <c:pt idx="8">
                  <c:v>82</c:v>
                </c:pt>
                <c:pt idx="9">
                  <c:v>32</c:v>
                </c:pt>
                <c:pt idx="10">
                  <c:v>39</c:v>
                </c:pt>
                <c:pt idx="11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B82-464C-9877-95070368983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4113952"/>
        <c:axId val="304114608"/>
      </c:barChart>
      <c:catAx>
        <c:axId val="3041139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4114608"/>
        <c:crosses val="autoZero"/>
        <c:auto val="1"/>
        <c:lblAlgn val="ctr"/>
        <c:lblOffset val="100"/>
        <c:noMultiLvlLbl val="0"/>
      </c:catAx>
      <c:valAx>
        <c:axId val="304114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41139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Tokio Marine America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Sheet1!$A$2:$A$13</c:f>
              <c:strCache>
                <c:ptCount val="12"/>
                <c:pt idx="0">
                  <c:v>2020-01</c:v>
                </c:pt>
                <c:pt idx="1">
                  <c:v>2020-02</c:v>
                </c:pt>
                <c:pt idx="2">
                  <c:v>2020-03</c:v>
                </c:pt>
                <c:pt idx="3">
                  <c:v>2020-04</c:v>
                </c:pt>
                <c:pt idx="4">
                  <c:v>2020-05</c:v>
                </c:pt>
                <c:pt idx="5">
                  <c:v>2020-06</c:v>
                </c:pt>
                <c:pt idx="6">
                  <c:v>2020-07</c:v>
                </c:pt>
                <c:pt idx="7">
                  <c:v>2020-08</c:v>
                </c:pt>
                <c:pt idx="8">
                  <c:v>2020-09</c:v>
                </c:pt>
                <c:pt idx="9">
                  <c:v>2020-10</c:v>
                </c:pt>
                <c:pt idx="10">
                  <c:v>2020-11</c:v>
                </c:pt>
                <c:pt idx="11">
                  <c:v>2020-12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793</c:v>
                </c:pt>
                <c:pt idx="1">
                  <c:v>609</c:v>
                </c:pt>
                <c:pt idx="2">
                  <c:v>751</c:v>
                </c:pt>
                <c:pt idx="3">
                  <c:v>994</c:v>
                </c:pt>
                <c:pt idx="4">
                  <c:v>690</c:v>
                </c:pt>
                <c:pt idx="5">
                  <c:v>172</c:v>
                </c:pt>
                <c:pt idx="6">
                  <c:v>533</c:v>
                </c:pt>
                <c:pt idx="7">
                  <c:v>463</c:v>
                </c:pt>
                <c:pt idx="8">
                  <c:v>991</c:v>
                </c:pt>
                <c:pt idx="9">
                  <c:v>546</c:v>
                </c:pt>
                <c:pt idx="10">
                  <c:v>477</c:v>
                </c:pt>
                <c:pt idx="11">
                  <c:v>502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998-482E-9C16-83A28CC924E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4122808"/>
        <c:axId val="304123136"/>
      </c:barChart>
      <c:catAx>
        <c:axId val="3041228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4123136"/>
        <c:crosses val="autoZero"/>
        <c:auto val="1"/>
        <c:lblAlgn val="ctr"/>
        <c:lblOffset val="100"/>
        <c:noMultiLvlLbl val="0"/>
      </c:catAx>
      <c:valAx>
        <c:axId val="3041231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41228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tmamerica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43831</c:v>
                </c:pt>
                <c:pt idx="1">
                  <c:v>43862</c:v>
                </c:pt>
                <c:pt idx="2">
                  <c:v>43891</c:v>
                </c:pt>
                <c:pt idx="3">
                  <c:v>43922</c:v>
                </c:pt>
                <c:pt idx="4">
                  <c:v>43952</c:v>
                </c:pt>
                <c:pt idx="5">
                  <c:v>43983</c:v>
                </c:pt>
                <c:pt idx="6">
                  <c:v>44013</c:v>
                </c:pt>
                <c:pt idx="7">
                  <c:v>44044</c:v>
                </c:pt>
                <c:pt idx="8">
                  <c:v>44075</c:v>
                </c:pt>
                <c:pt idx="9">
                  <c:v>44105</c:v>
                </c:pt>
                <c:pt idx="10">
                  <c:v>44136</c:v>
                </c:pt>
                <c:pt idx="11">
                  <c:v>44166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5</c:v>
                </c:pt>
                <c:pt idx="1">
                  <c:v>9</c:v>
                </c:pt>
                <c:pt idx="2">
                  <c:v>11</c:v>
                </c:pt>
                <c:pt idx="3">
                  <c:v>1</c:v>
                </c:pt>
                <c:pt idx="4">
                  <c:v>5</c:v>
                </c:pt>
                <c:pt idx="5">
                  <c:v>6</c:v>
                </c:pt>
                <c:pt idx="6">
                  <c:v>2</c:v>
                </c:pt>
                <c:pt idx="7">
                  <c:v>3</c:v>
                </c:pt>
                <c:pt idx="8">
                  <c:v>5</c:v>
                </c:pt>
                <c:pt idx="9">
                  <c:v>3</c:v>
                </c:pt>
                <c:pt idx="10">
                  <c:v>12</c:v>
                </c:pt>
                <c:pt idx="11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B02-42FD-8538-8B778391938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6654016"/>
        <c:axId val="306654344"/>
      </c:barChart>
      <c:dateAx>
        <c:axId val="3066540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6654344"/>
        <c:crosses val="autoZero"/>
        <c:auto val="1"/>
        <c:lblOffset val="100"/>
        <c:baseTimeUnit val="months"/>
      </c:dateAx>
      <c:valAx>
        <c:axId val="3066543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66540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tmamerica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43831</c:v>
                </c:pt>
                <c:pt idx="1">
                  <c:v>43862</c:v>
                </c:pt>
                <c:pt idx="2">
                  <c:v>43891</c:v>
                </c:pt>
                <c:pt idx="3">
                  <c:v>43922</c:v>
                </c:pt>
                <c:pt idx="4">
                  <c:v>43952</c:v>
                </c:pt>
                <c:pt idx="5">
                  <c:v>43983</c:v>
                </c:pt>
                <c:pt idx="6">
                  <c:v>44013</c:v>
                </c:pt>
                <c:pt idx="7">
                  <c:v>44044</c:v>
                </c:pt>
                <c:pt idx="8">
                  <c:v>44075</c:v>
                </c:pt>
                <c:pt idx="9">
                  <c:v>44105</c:v>
                </c:pt>
                <c:pt idx="10">
                  <c:v>44136</c:v>
                </c:pt>
                <c:pt idx="11">
                  <c:v>44166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11</c:v>
                </c:pt>
                <c:pt idx="1">
                  <c:v>12</c:v>
                </c:pt>
                <c:pt idx="2">
                  <c:v>11</c:v>
                </c:pt>
                <c:pt idx="3">
                  <c:v>11</c:v>
                </c:pt>
                <c:pt idx="4">
                  <c:v>9</c:v>
                </c:pt>
                <c:pt idx="5">
                  <c:v>11</c:v>
                </c:pt>
                <c:pt idx="6">
                  <c:v>13</c:v>
                </c:pt>
                <c:pt idx="7">
                  <c:v>9</c:v>
                </c:pt>
                <c:pt idx="8">
                  <c:v>10</c:v>
                </c:pt>
                <c:pt idx="9">
                  <c:v>10</c:v>
                </c:pt>
                <c:pt idx="10">
                  <c:v>11</c:v>
                </c:pt>
                <c:pt idx="11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D61-46DA-A258-47EEE426C5D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6622528"/>
        <c:axId val="306626136"/>
      </c:barChart>
      <c:dateAx>
        <c:axId val="3066225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6626136"/>
        <c:crosses val="autoZero"/>
        <c:auto val="1"/>
        <c:lblOffset val="100"/>
        <c:baseTimeUnit val="months"/>
      </c:dateAx>
      <c:valAx>
        <c:axId val="3066261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66225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tmamerica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Sheet1!$A$2:$A$13</c:f>
              <c:strCache>
                <c:ptCount val="12"/>
                <c:pt idx="0">
                  <c:v>2020-01</c:v>
                </c:pt>
                <c:pt idx="1">
                  <c:v>2020-02</c:v>
                </c:pt>
                <c:pt idx="2">
                  <c:v>2020-03</c:v>
                </c:pt>
                <c:pt idx="3">
                  <c:v>2020-04</c:v>
                </c:pt>
                <c:pt idx="4">
                  <c:v>2020-05</c:v>
                </c:pt>
                <c:pt idx="5">
                  <c:v>2020-06</c:v>
                </c:pt>
                <c:pt idx="6">
                  <c:v>2020-07</c:v>
                </c:pt>
                <c:pt idx="7">
                  <c:v>2020-08</c:v>
                </c:pt>
                <c:pt idx="8">
                  <c:v>2020-09</c:v>
                </c:pt>
                <c:pt idx="9">
                  <c:v>2020-10</c:v>
                </c:pt>
                <c:pt idx="10">
                  <c:v>2020-11</c:v>
                </c:pt>
                <c:pt idx="11">
                  <c:v>2020-12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133</c:v>
                </c:pt>
                <c:pt idx="1">
                  <c:v>156</c:v>
                </c:pt>
                <c:pt idx="2">
                  <c:v>141</c:v>
                </c:pt>
                <c:pt idx="3">
                  <c:v>130</c:v>
                </c:pt>
                <c:pt idx="4">
                  <c:v>129</c:v>
                </c:pt>
                <c:pt idx="5">
                  <c:v>23</c:v>
                </c:pt>
                <c:pt idx="6">
                  <c:v>145</c:v>
                </c:pt>
                <c:pt idx="7">
                  <c:v>125</c:v>
                </c:pt>
                <c:pt idx="8">
                  <c:v>119</c:v>
                </c:pt>
                <c:pt idx="9">
                  <c:v>163</c:v>
                </c:pt>
                <c:pt idx="10">
                  <c:v>122</c:v>
                </c:pt>
                <c:pt idx="11">
                  <c:v>149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924-487A-AC77-BCE797B3B60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6624168"/>
        <c:axId val="306624496"/>
      </c:barChart>
      <c:catAx>
        <c:axId val="3066241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6624496"/>
        <c:crosses val="autoZero"/>
        <c:auto val="1"/>
        <c:lblAlgn val="ctr"/>
        <c:lblOffset val="100"/>
        <c:noMultiLvlLbl val="0"/>
      </c:catAx>
      <c:valAx>
        <c:axId val="3066244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66241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F568E4-E483-4D99-AE35-08D4938BAB5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TMA Social Media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4D755C9-305A-4E1E-A17D-7F5DF446828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Philadelphia Insurance Companies</a:t>
            </a:r>
          </a:p>
        </p:txBody>
      </p:sp>
    </p:spTree>
    <p:extLst>
      <p:ext uri="{BB962C8B-B14F-4D97-AF65-F5344CB8AC3E}">
        <p14:creationId xmlns:p14="http://schemas.microsoft.com/office/powerpoint/2010/main" val="770326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96ACFE-BBAF-411A-8CE2-75ABDE981A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Audience | Tokio Marine America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6AC534E-9DA1-4CF7-AA62-BE881A22A99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6692492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079D63-D5AA-4D79-BA88-1B83751AFC9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12/01/2020 - 12/31/2020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813338-8627-449E-A660-92E1723CF0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23039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6B07AF-2E9D-4192-A3D0-2202DCBB8D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Tokio Marine America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CA9EAD8-C94B-49CB-821B-CED22514510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189670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6">
                  <a:extLst>
                    <a:ext uri="{9D8B030D-6E8A-4147-A177-3AD203B41FA5}">
                      <a16:colId xmlns:a16="http://schemas.microsoft.com/office/drawing/2014/main" val="293218504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79047422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94974189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02280277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81381354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54743035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75058361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83779847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8344002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22709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388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9.4375 %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32673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C2C1B7-26CC-420A-B79B-2691E414B7D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12/01/2020 - 12/31/2020</a:t>
            </a:r>
          </a:p>
        </p:txBody>
      </p:sp>
    </p:spTree>
    <p:extLst>
      <p:ext uri="{BB962C8B-B14F-4D97-AF65-F5344CB8AC3E}">
        <p14:creationId xmlns:p14="http://schemas.microsoft.com/office/powerpoint/2010/main" val="37159199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777EC3-D55A-4704-8B0C-8749A4AEBC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 Fans Change | Tokio Marine America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D5D2BE0-D030-42D0-A5FD-064FCF1CF13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7911743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31744A-CCD4-40FD-BA38-4646ADA1EA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01/01/2020 - 12/31/2020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019A36-F892-4807-9D44-7E38779077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13222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D9D86C-BDF9-4806-B584-32B5325728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Interactions Per Facebook Post | Tokio Marine America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7990666-3C9F-44DE-BFCD-D9F5D4722D7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5608531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A9D115-88F0-42D3-A18D-93167EA93A7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01/01/2020 - 12/31/2020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42FBF6-8EF6-4633-BE51-E64388381E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98064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FFB9FD-5D36-486B-8D69-BCBA31F34D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Total Interactions Per Month | Tokio Marine America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3D2ACBF-AD54-4DE5-B039-ED3F1384995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3752016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F58CE9-B90D-4FF9-959B-F39FA1993B8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01/01/2020 - 12/31/2020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2691B1-CF53-4304-BCD7-06279E39AF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80359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3ADE81-D785-44E6-BE20-23A6FFE060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 Impressions | Tokio Marine America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8A8067E-72C9-4758-835A-4B44BE7858E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0235967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CD367A-C651-4D54-A7E5-EBF02C9CD9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01/01/2020 - 12/31/2020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DAB759-E024-457C-91A4-F721AF56CF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25568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557882-3E2D-4FE3-BBF8-5E1C0DF34B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Tokio Marine America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543C180-C85F-4C18-ABBD-180259569CB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056227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7838801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564220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293887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204538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956905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872660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812181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39516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Tokio Marine America - 2020-12-21 19:40:08</a:t>
                      </a:r>
                      <a:r>
                        <a:rPr lang="en-US" sz="1000"/>
                        <a:t>
 TMA employees are looking forward to the holidays, but our kids are even more excited! Check out this picture of Harry's daughters in front of their Christmas tree.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113.6598 %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38156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Tokio Marine America - 2020-12-08 18:18:00</a:t>
                      </a:r>
                      <a:r>
                        <a:rPr lang="en-US" sz="1000"/>
                        <a:t>
 Tokio Marine Group participates in many activities that help offset business-related CO2 emissions, including Mangrove Planting. TMA is pleased to announce that the Tokio Marine Group has maintained it's 🌳 carbon netural status 🌳 for the seventh consecutive year. #sustainability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3.1169 %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00732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Tokio Marine America - 2020-12-14 20:41:14</a:t>
                      </a:r>
                      <a:r>
                        <a:rPr lang="en-US" sz="1000"/>
                        <a:t>
 Its not just people who enjoy the holiday season. Our furry friends seem to like it, too! Happy Holidays from TMA employees and their pets 🐶🐱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2.5840 %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48793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5166D5-38F5-45CE-B947-9A76A170161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12/01/2020 - 12/31/2020</a:t>
            </a:r>
          </a:p>
        </p:txBody>
      </p:sp>
    </p:spTree>
    <p:extLst>
      <p:ext uri="{BB962C8B-B14F-4D97-AF65-F5344CB8AC3E}">
        <p14:creationId xmlns:p14="http://schemas.microsoft.com/office/powerpoint/2010/main" val="27329636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902773-DE8F-461C-B7EF-F1C900BDB4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 | Tokio Marine America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FDCB0DA-09FC-4B22-B5DE-4226BAA8589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955651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6072">
                  <a:extLst>
                    <a:ext uri="{9D8B030D-6E8A-4147-A177-3AD203B41FA5}">
                      <a16:colId xmlns:a16="http://schemas.microsoft.com/office/drawing/2014/main" val="221991303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7615981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8792592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1241595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380225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3836216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2566772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8526095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9140992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9892850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4422681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8131382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106959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38263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1.0908 %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96563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F206C7-C888-4465-8AE0-2444DF5396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12/01/2020 - 12/31/2020</a:t>
            </a:r>
          </a:p>
        </p:txBody>
      </p:sp>
    </p:spTree>
    <p:extLst>
      <p:ext uri="{BB962C8B-B14F-4D97-AF65-F5344CB8AC3E}">
        <p14:creationId xmlns:p14="http://schemas.microsoft.com/office/powerpoint/2010/main" val="4589105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5B72E1-3430-45C9-AE0A-ED959FB1A0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Twitter Followers Change | Tokio Marine America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DCD40E3-FBFE-4461-AC7E-FC0F5396BB7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743237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0B6654-39FD-4FBD-A145-CFFB49807F7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01/01/2020 - 12/31/2020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14AFFF-7894-4DEB-92B0-52471FFB53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00270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F2AC0C-99B5-49C3-9414-F05DD7B498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Average Interactions Per Tweet | Tokio Marine America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BD3810F-49B1-4E85-A7BD-0D364180D22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8462436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2C9B21-0E1E-471B-9B32-CBA3AECAFB6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01/01/2020 - 12/31/2020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E6B9D7-DBB3-478E-AAA9-5D06426B89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04824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46B6A5-2E2C-4D48-96C3-55C6693E90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Total Interactions Per Month | Tokio Marine America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361606F-101D-4037-B0B2-CC1BF55C4B0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2531643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D0B0BB-5335-4144-AC1F-BEDCDCFFCA6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01/01/2020 - 12/31/2020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748ABE-3270-432E-BC8B-1CE3A79B9F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92605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654C2F-05DA-4707-A9D7-546BB3BF4B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Tokio Marine America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5082635-2EE7-42E5-AE13-ECB16DE35C2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84068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6">
                  <a:extLst>
                    <a:ext uri="{9D8B030D-6E8A-4147-A177-3AD203B41FA5}">
                      <a16:colId xmlns:a16="http://schemas.microsoft.com/office/drawing/2014/main" val="23024154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82691474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81672971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254591725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808011322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312735687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9646755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50385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@TokioMAmerica - 2020-12-08 18:05:04</a:t>
                      </a:r>
                      <a:r>
                        <a:rPr lang="en-US" sz="1000"/>
                        <a:t>
 Initiatives like the Mangrove Planting Project make it possible for the Tokio Marine Group to maintain their position as a 🌳 carbon neutral company 🌳 for seven consecutive years. #Sustainability #CarbonNeutrality https://t.co/C4FVxG8Co9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12/14/2020 18:07:19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2.4876 %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20443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@TokioMAmerica - 2020-12-02 19:44:53</a:t>
                      </a:r>
                      <a:r>
                        <a:rPr lang="en-US" sz="1000"/>
                        <a:t>
 The key to successful teamwork is valuing all of the players. Hear more about TMA's culture of building high performing teams from one of our underwriters! https://t.co/yPyv8dGbZY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12/07/2020 06:06:55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1.9802 %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08199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@TokioMAmerica - 2020-12-07 21:10:41</a:t>
                      </a:r>
                      <a:r>
                        <a:rPr lang="en-US" sz="1000"/>
                        <a:t>
 The claims process doesn't have to be complicated. TMA makes it easy to file a claim. https://t.co/Im0qYQpM8x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12/08/2020 06:06:51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1.4925 %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31864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362D3D-993A-4512-913D-B8B761B6F4E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12/01/2020 - 12/31/2020</a:t>
            </a:r>
          </a:p>
        </p:txBody>
      </p:sp>
    </p:spTree>
    <p:extLst>
      <p:ext uri="{BB962C8B-B14F-4D97-AF65-F5344CB8AC3E}">
        <p14:creationId xmlns:p14="http://schemas.microsoft.com/office/powerpoint/2010/main" val="6996993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F0C232-5820-4027-AB58-1C54AB6C57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Key Metrics Table | Tokio Marine America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554FD19-A016-4418-BF82-F004F2EC7FF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928793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8368">
                  <a:extLst>
                    <a:ext uri="{9D8B030D-6E8A-4147-A177-3AD203B41FA5}">
                      <a16:colId xmlns:a16="http://schemas.microsoft.com/office/drawing/2014/main" val="1141222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640924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162284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201917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903750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406277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305672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719741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420017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189888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938925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658676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45710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17640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24081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1720.0714285714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0.027128474559919 %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41875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71FB1C-D52A-4B25-BF3A-F5CA5369919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12/01/2020 - 12/31/2020</a:t>
            </a:r>
          </a:p>
        </p:txBody>
      </p:sp>
    </p:spTree>
    <p:extLst>
      <p:ext uri="{BB962C8B-B14F-4D97-AF65-F5344CB8AC3E}">
        <p14:creationId xmlns:p14="http://schemas.microsoft.com/office/powerpoint/2010/main" val="35680314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0BA807-7623-4A26-8629-2172918FCA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LinkedIn Followers Change | Tokio Marine America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56CAD0F-F6C4-4929-BAFE-B1C6B59B354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5240714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CE5101-F528-4F29-8803-6E93B5D7AF9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01/01/2020 - 12/31/2020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6CF095-AEFC-42A3-A50A-E7A3E65D69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388409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2E4A11-FDD1-4C6A-9BC3-F474C56075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Average Interactions Per LinkedIn Update | Tokio Marine America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B729972-2968-48FA-9822-35157F20866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4922921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89495F-10B8-4DCA-9A79-FD96506C8F4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01/01/2020 - 12/31/2020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1557BC-4CBA-4A74-BDAE-5E89292AEB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24450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918911-CDAA-45FD-AADF-B04DFC146A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Total Interactions Per Month | Tokio Marine America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A37285B-2EA7-4589-A14E-80FB2D72E10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9376350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D21BD5-9454-4171-8470-E69A523D952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01/01/2020 - 12/31/2020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9EA473-4BDF-49F6-A218-D649B6DDD2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450638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FBBCF1-17C9-42C1-AE55-2522825780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Posts Table | Tokio Marine America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ADA0E87-1B20-41E9-BC96-41AFDB25136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952265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6">
                  <a:extLst>
                    <a:ext uri="{9D8B030D-6E8A-4147-A177-3AD203B41FA5}">
                      <a16:colId xmlns:a16="http://schemas.microsoft.com/office/drawing/2014/main" val="102902348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0251368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9884887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0331160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6060611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467039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4901210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8218279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1598200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72345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Tokio Marine America - 2020-12-14 20:38:45</a:t>
                      </a:r>
                      <a:r>
                        <a:rPr lang="en-US" sz="1000"/>
                        <a:t>
 Some cats try to climb the Christmas tree, and some simply sit back and stare. Happy Holidays from TMA employees and their pets! #HappyHolidays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32868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Tokio Marine America - 2020-12-31 15:40:03</a:t>
                      </a:r>
                      <a:r>
                        <a:rPr lang="en-US" sz="1000"/>
                        <a:t>
 Happy New Year! To celebrate, TMA will close at 3:00 p.m. today and resume normal business hours on Monday, January 4th.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0.028352234823215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5414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Tokio Marine America - 2020-12-24 16:01:28</a:t>
                      </a:r>
                      <a:r>
                        <a:rPr lang="en-US" sz="1000"/>
                        <a:t>
 Happy Holidays! TMA will close at noon today and resume normal business hours on Monday, December 28th.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0.02908832919475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01041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BA3B40-E392-42C2-9B92-E9FD5D3ABD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12/01/2020 - 12/31/2020</a:t>
            </a:r>
          </a:p>
        </p:txBody>
      </p:sp>
    </p:spTree>
    <p:extLst>
      <p:ext uri="{BB962C8B-B14F-4D97-AF65-F5344CB8AC3E}">
        <p14:creationId xmlns:p14="http://schemas.microsoft.com/office/powerpoint/2010/main" val="172681036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F991E5-A0AB-441D-8A45-55F7009B38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Tokio Marine America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6CC5669-30CB-41A1-972D-DB85F49A470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642237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0138537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986913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977026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92951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106309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601094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693123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468570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170331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569781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19509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tmamerica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2.7981 %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6640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46BEA5-33DE-403A-A383-0BB56C42157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12/01/2020 - 12/31/2020</a:t>
            </a:r>
          </a:p>
        </p:txBody>
      </p:sp>
    </p:spTree>
    <p:extLst>
      <p:ext uri="{BB962C8B-B14F-4D97-AF65-F5344CB8AC3E}">
        <p14:creationId xmlns:p14="http://schemas.microsoft.com/office/powerpoint/2010/main" val="174545167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7342AC-AD82-49C3-AAF8-32EC85A494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| Tokio Marine America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5A651FD-2164-477A-93B4-4EF1802557D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1330656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4FEDF1-4BEB-449B-9862-93AF9FD19CB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01/01/2020 - 12/31/2020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FD9C0D-10B8-4611-990B-81DA65539E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339245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0C2CE0-FF4C-4588-AAA6-76F2796B04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Average Interactions Per Post | Tokio Marine America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FB6F457-C5B0-44AC-B068-EEC6A25F9CD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9145783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B47C4B-C79F-4109-9D51-14F3534E4F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01/01/2020 - 12/31/2020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B48505-4D0F-41CF-8434-53672CE6E3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349723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29EF97-F4CE-4182-A8F0-EA7E68AE12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Total Interactions Per Month | Tokio Marine America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B1B5189-32D8-422C-A42D-98BE668160F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4293169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270EE5-67B9-4BD2-A0C6-0D143CCA26F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01/01/2020 - 12/31/2020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63B573-3BEA-4ED6-8705-AF807CA352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037965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8B56EA-E690-41FA-8F02-35F8D32B68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Instagram Top Posts | Tokio Marine America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08826D2-5FA2-4DD3-8CA0-BD67C389722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305075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506547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8187281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64413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629895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681628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982262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219668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38585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tmamerica - 2020-12-31 16:19:15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Happy New Year! To celebrate, TMA will close at 3:00 p.m. today and resume normal business hours on Monday, January 4th. #HappyNewYear #EarlyClose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51.2885-15/133898432_102016958447990_7789448207307372102_n.jpg?_nc_cat=101&amp;ccb=2&amp;_nc_sid=8ae9d6&amp;_nc_ohc=X17uW9W-1Z0AX_Qz_sw&amp;_nc_oc=AQmgFe74fYGrscs0a7-SO4NzH5mfJuATf5Mww2D8rCXFIaPbHZ7D4CVVdpe8nGgt1hw&amp;_nc_ht=scontent-iad3-1.cdninstagram.com&amp;oh=6070c4f3b067f8f892826e00ae608d2a&amp;oe=60241F6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01/12/2021 12:07:52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4.7619 %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21441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919AB4-DC9B-4A72-8DF3-36B47615EB2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12/01/2020 - 12/31/2020</a:t>
            </a:r>
          </a:p>
        </p:txBody>
      </p:sp>
    </p:spTree>
    <p:extLst>
      <p:ext uri="{BB962C8B-B14F-4D97-AF65-F5344CB8AC3E}">
        <p14:creationId xmlns:p14="http://schemas.microsoft.com/office/powerpoint/2010/main" val="130505771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FDE737-9922-443A-8694-A19202BA9E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Instagram Top Posts | Tokio Marine America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228D8D9-0C97-4C4D-81C5-DE49CAD7EED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245942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369789947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41516762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595136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016477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87754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373714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961116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76232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tmamerica - 2020-12-14 20:37:05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TMA employees were asked to submit photos of their holiday decorations - but it looks like we're not the only ones who enjoy twinkle lights. Laurie's kitten was also impressed! #HappyHolidays #twinklelights #decorations #holidaydecorations #ChristmasCat #ChristmasKitten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https://scontent-iad3-1.cdninstagram.com/v/t51.2885-15/131302312_228280375329082_8786982319064029869_n.jpg?_nc_cat=102&amp;ccb=2&amp;_nc_sid=8ae9d6&amp;_nc_ohc=uRa5LidJjRMAX80H6ym&amp;_nc_ht=scontent-iad3-1.cdninstagram.com&amp;oh=fc28f828e04b78b68a969036cd4a4d1c&amp;oe=6022B7CC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01/12/2021 12:07:52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4.2135 %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9976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tmamerica - 2020-12-08 18:05:08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We all play a part in reducing CO2 emisisons. TMA is pleased to announce that Tokio Marine Group has achieved a 🌳 carbon neutral status 🌳 for the seventh consecutive year! #CO2 #CO2emissions #CO2emission #carbon #carbonneutral #carbonneutrality #carbonneutralcompany #treeplanting #sustainability #mangrove #mangroveforest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https://scontent-iad3-1.cdninstagram.com/v/t51.2885-15/129760564_217950613163480_738692339417661544_n.jpg?_nc_cat=110&amp;ccb=2&amp;_nc_sid=8ae9d6&amp;_nc_ohc=gnzLJa8OgAYAX_FXjiF&amp;_nc_ht=scontent-iad3-1.cdninstagram.com&amp;oh=ac95d6518fa396847a63a7f5023af2cc&amp;oe=60244967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01/12/2021 12:07:52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3.9548 %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58020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D69CCF-46F4-453E-BA7C-B20664F8481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12/01/2020 - 12/31/2020</a:t>
            </a:r>
          </a:p>
        </p:txBody>
      </p:sp>
    </p:spTree>
    <p:extLst>
      <p:ext uri="{BB962C8B-B14F-4D97-AF65-F5344CB8AC3E}">
        <p14:creationId xmlns:p14="http://schemas.microsoft.com/office/powerpoint/2010/main" val="179354785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832</Words>
  <Application>Microsoft Office PowerPoint</Application>
  <PresentationFormat>On-screen Show (4:3)</PresentationFormat>
  <Paragraphs>277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7" baseType="lpstr">
      <vt:lpstr>Arial</vt:lpstr>
      <vt:lpstr>Calibri</vt:lpstr>
      <vt:lpstr>quintly_template</vt:lpstr>
      <vt:lpstr>TMA Social Media</vt:lpstr>
      <vt:lpstr>Overall Overall Audience | Tokio Marine America</vt:lpstr>
      <vt:lpstr>Facebook Key Metrics Table | Tokio Marine America</vt:lpstr>
      <vt:lpstr>Facebook Facebook Fans Change | Tokio Marine America</vt:lpstr>
      <vt:lpstr>Facebook Average Interactions Per Facebook Post | Tokio Marine America</vt:lpstr>
      <vt:lpstr>Facebook Total Interactions Per Month | Tokio Marine America</vt:lpstr>
      <vt:lpstr>Facebook Facebook Impressions | Tokio Marine America</vt:lpstr>
      <vt:lpstr>Facebook Own Posts Table | Tokio Marine America</vt:lpstr>
      <vt:lpstr>Twitter Key Metrics Table | Tokio Marine America</vt:lpstr>
      <vt:lpstr>Twitter Twitter Followers Change | Tokio Marine America</vt:lpstr>
      <vt:lpstr>Twitter Average Interactions Per Tweet | Tokio Marine America</vt:lpstr>
      <vt:lpstr>Twitter Total Interactions Per Month | Tokio Marine America</vt:lpstr>
      <vt:lpstr>Twitter Own and Retweeted Tweets Table | Tokio Marine America</vt:lpstr>
      <vt:lpstr>LinkedIn Key Metrics Table | Tokio Marine America</vt:lpstr>
      <vt:lpstr>LinkedIn LinkedIn Followers Change | Tokio Marine America</vt:lpstr>
      <vt:lpstr>LinkedIn Average Interactions Per LinkedIn Update | Tokio Marine America</vt:lpstr>
      <vt:lpstr>LinkedIn Total Interactions Per Month | Tokio Marine America</vt:lpstr>
      <vt:lpstr>LinkedIn Posts Table | Tokio Marine America</vt:lpstr>
      <vt:lpstr>Instagram Key Metrics Table | Tokio Marine America</vt:lpstr>
      <vt:lpstr>Instagram Followers Change | Tokio Marine America</vt:lpstr>
      <vt:lpstr>Instagram Average Interactions Per Post | Tokio Marine America</vt:lpstr>
      <vt:lpstr>Instagram Total Interactions Per Month | Tokio Marine America</vt:lpstr>
      <vt:lpstr>Instagram Instagram Top Posts | Tokio Marine America - 1 of 2</vt:lpstr>
      <vt:lpstr>Instagram Instagram Top Posts | Tokio Marine America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TMA Social Media</dc:title>
  <dc:creator>Frederik Peiniger</dc:creator>
  <cp:lastModifiedBy>Frederik Peiniger</cp:lastModifiedBy>
  <cp:revision>1</cp:revision>
  <dcterms:created xsi:type="dcterms:W3CDTF">2021-01-12T15:24:10Z</dcterms:created>
  <dcterms:modified xsi:type="dcterms:W3CDTF">2021-01-12T15:24:38Z</dcterms:modified>
</cp:coreProperties>
</file>