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5" r:id="rId20"/>
    <p:sldId id="276" r:id="rId21"/>
    <p:sldId id="277"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44166</c:v>
                </c:pt>
              </c:numCache>
            </c:numRef>
          </c:cat>
          <c:val>
            <c:numRef>
              <c:f>Sheet1!$B$2</c:f>
              <c:numCache>
                <c:formatCode>General</c:formatCode>
                <c:ptCount val="1"/>
                <c:pt idx="0">
                  <c:v>388</c:v>
                </c:pt>
              </c:numCache>
            </c:numRef>
          </c:val>
          <c:extLst>
            <c:ext xmlns:c16="http://schemas.microsoft.com/office/drawing/2014/chart" uri="{C3380CC4-5D6E-409C-BE32-E72D297353CC}">
              <c16:uniqueId val="{00000000-2606-4839-91EB-C11CC3E3CB0E}"/>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44166</c:v>
                </c:pt>
              </c:numCache>
            </c:numRef>
          </c:cat>
          <c:val>
            <c:numRef>
              <c:f>Sheet1!$C$2</c:f>
              <c:numCache>
                <c:formatCode>General</c:formatCode>
                <c:ptCount val="1"/>
                <c:pt idx="0">
                  <c:v>357</c:v>
                </c:pt>
              </c:numCache>
            </c:numRef>
          </c:val>
          <c:extLst>
            <c:ext xmlns:c16="http://schemas.microsoft.com/office/drawing/2014/chart" uri="{C3380CC4-5D6E-409C-BE32-E72D297353CC}">
              <c16:uniqueId val="{00000001-2606-4839-91EB-C11CC3E3CB0E}"/>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44166</c:v>
                </c:pt>
              </c:numCache>
            </c:numRef>
          </c:cat>
          <c:val>
            <c:numRef>
              <c:f>Sheet1!$D$2</c:f>
              <c:numCache>
                <c:formatCode>General</c:formatCode>
                <c:ptCount val="1"/>
                <c:pt idx="0">
                  <c:v>17640</c:v>
                </c:pt>
              </c:numCache>
            </c:numRef>
          </c:val>
          <c:extLst>
            <c:ext xmlns:c16="http://schemas.microsoft.com/office/drawing/2014/chart" uri="{C3380CC4-5D6E-409C-BE32-E72D297353CC}">
              <c16:uniqueId val="{00000002-2606-4839-91EB-C11CC3E3CB0E}"/>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44166</c:v>
                </c:pt>
              </c:numCache>
            </c:numRef>
          </c:cat>
          <c:val>
            <c:numRef>
              <c:f>Sheet1!$E$2</c:f>
              <c:numCache>
                <c:formatCode>General</c:formatCode>
                <c:ptCount val="1"/>
                <c:pt idx="0">
                  <c:v>204</c:v>
                </c:pt>
              </c:numCache>
            </c:numRef>
          </c:val>
          <c:extLst>
            <c:ext xmlns:c16="http://schemas.microsoft.com/office/drawing/2014/chart" uri="{C3380CC4-5D6E-409C-BE32-E72D297353CC}">
              <c16:uniqueId val="{00000003-2606-4839-91EB-C11CC3E3CB0E}"/>
            </c:ext>
          </c:extLst>
        </c:ser>
        <c:dLbls>
          <c:showLegendKey val="0"/>
          <c:showVal val="0"/>
          <c:showCatName val="0"/>
          <c:showSerName val="0"/>
          <c:showPercent val="0"/>
          <c:showBubbleSize val="0"/>
        </c:dLbls>
        <c:gapWidth val="219"/>
        <c:overlap val="-27"/>
        <c:axId val="324666584"/>
        <c:axId val="324671832"/>
      </c:barChart>
      <c:dateAx>
        <c:axId val="324666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671832"/>
        <c:crosses val="autoZero"/>
        <c:auto val="1"/>
        <c:lblOffset val="100"/>
        <c:baseTimeUnit val="days"/>
      </c:dateAx>
      <c:valAx>
        <c:axId val="324671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666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2</c:v>
                </c:pt>
                <c:pt idx="1">
                  <c:v>3</c:v>
                </c:pt>
                <c:pt idx="2">
                  <c:v>2</c:v>
                </c:pt>
                <c:pt idx="3">
                  <c:v>12</c:v>
                </c:pt>
                <c:pt idx="4">
                  <c:v>10</c:v>
                </c:pt>
                <c:pt idx="5">
                  <c:v>4</c:v>
                </c:pt>
                <c:pt idx="6">
                  <c:v>9</c:v>
                </c:pt>
                <c:pt idx="7">
                  <c:v>3</c:v>
                </c:pt>
                <c:pt idx="8">
                  <c:v>0</c:v>
                </c:pt>
                <c:pt idx="9">
                  <c:v>7</c:v>
                </c:pt>
                <c:pt idx="10">
                  <c:v>7</c:v>
                </c:pt>
                <c:pt idx="11">
                  <c:v>4</c:v>
                </c:pt>
              </c:numCache>
            </c:numRef>
          </c:val>
          <c:extLst>
            <c:ext xmlns:c16="http://schemas.microsoft.com/office/drawing/2014/chart" uri="{C3380CC4-5D6E-409C-BE32-E72D297353CC}">
              <c16:uniqueId val="{00000000-6E30-45F9-9FAE-0228322B4458}"/>
            </c:ext>
          </c:extLst>
        </c:ser>
        <c:dLbls>
          <c:showLegendKey val="0"/>
          <c:showVal val="0"/>
          <c:showCatName val="0"/>
          <c:showSerName val="0"/>
          <c:showPercent val="0"/>
          <c:showBubbleSize val="0"/>
        </c:dLbls>
        <c:gapWidth val="219"/>
        <c:overlap val="-27"/>
        <c:axId val="327758584"/>
        <c:axId val="324711320"/>
      </c:barChart>
      <c:dateAx>
        <c:axId val="327758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711320"/>
        <c:crosses val="autoZero"/>
        <c:auto val="1"/>
        <c:lblOffset val="100"/>
        <c:baseTimeUnit val="months"/>
      </c:dateAx>
      <c:valAx>
        <c:axId val="324711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758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6</c:v>
                </c:pt>
                <c:pt idx="1">
                  <c:v>7</c:v>
                </c:pt>
                <c:pt idx="2">
                  <c:v>9</c:v>
                </c:pt>
                <c:pt idx="3">
                  <c:v>9</c:v>
                </c:pt>
                <c:pt idx="4">
                  <c:v>7</c:v>
                </c:pt>
                <c:pt idx="5">
                  <c:v>8</c:v>
                </c:pt>
                <c:pt idx="6">
                  <c:v>44</c:v>
                </c:pt>
                <c:pt idx="7">
                  <c:v>5</c:v>
                </c:pt>
                <c:pt idx="8">
                  <c:v>6</c:v>
                </c:pt>
                <c:pt idx="9">
                  <c:v>15</c:v>
                </c:pt>
                <c:pt idx="10">
                  <c:v>6</c:v>
                </c:pt>
                <c:pt idx="11">
                  <c:v>33</c:v>
                </c:pt>
              </c:numCache>
            </c:numRef>
          </c:val>
          <c:extLst>
            <c:ext xmlns:c16="http://schemas.microsoft.com/office/drawing/2014/chart" uri="{C3380CC4-5D6E-409C-BE32-E72D297353CC}">
              <c16:uniqueId val="{00000000-805A-4198-88F9-B763311B8A89}"/>
            </c:ext>
          </c:extLst>
        </c:ser>
        <c:dLbls>
          <c:showLegendKey val="0"/>
          <c:showVal val="0"/>
          <c:showCatName val="0"/>
          <c:showSerName val="0"/>
          <c:showPercent val="0"/>
          <c:showBubbleSize val="0"/>
        </c:dLbls>
        <c:gapWidth val="219"/>
        <c:overlap val="-27"/>
        <c:axId val="20576336"/>
        <c:axId val="20570104"/>
      </c:barChart>
      <c:dateAx>
        <c:axId val="20576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570104"/>
        <c:crosses val="autoZero"/>
        <c:auto val="1"/>
        <c:lblOffset val="100"/>
        <c:baseTimeUnit val="months"/>
      </c:dateAx>
      <c:valAx>
        <c:axId val="20570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576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1436</c:v>
                </c:pt>
                <c:pt idx="1">
                  <c:v>3469</c:v>
                </c:pt>
                <c:pt idx="2">
                  <c:v>4650</c:v>
                </c:pt>
                <c:pt idx="3">
                  <c:v>2751</c:v>
                </c:pt>
                <c:pt idx="4">
                  <c:v>2517</c:v>
                </c:pt>
                <c:pt idx="5">
                  <c:v>565</c:v>
                </c:pt>
                <c:pt idx="6">
                  <c:v>7457</c:v>
                </c:pt>
                <c:pt idx="7">
                  <c:v>1452</c:v>
                </c:pt>
                <c:pt idx="8">
                  <c:v>1935</c:v>
                </c:pt>
                <c:pt idx="9">
                  <c:v>2809</c:v>
                </c:pt>
                <c:pt idx="10">
                  <c:v>2108</c:v>
                </c:pt>
                <c:pt idx="11">
                  <c:v>4803</c:v>
                </c:pt>
              </c:numCache>
            </c:numRef>
          </c:val>
          <c:extLst>
            <c:ext xmlns:c16="http://schemas.microsoft.com/office/drawing/2014/chart" uri="{C3380CC4-5D6E-409C-BE32-E72D297353CC}">
              <c16:uniqueId val="{00000000-68A5-4301-A09A-EEA8223AB87F}"/>
            </c:ext>
          </c:extLst>
        </c:ser>
        <c:dLbls>
          <c:showLegendKey val="0"/>
          <c:showVal val="0"/>
          <c:showCatName val="0"/>
          <c:showSerName val="0"/>
          <c:showPercent val="0"/>
          <c:showBubbleSize val="0"/>
        </c:dLbls>
        <c:gapWidth val="219"/>
        <c:overlap val="-27"/>
        <c:axId val="20577320"/>
        <c:axId val="20570432"/>
      </c:barChart>
      <c:dateAx>
        <c:axId val="20577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570432"/>
        <c:crosses val="autoZero"/>
        <c:auto val="1"/>
        <c:lblOffset val="100"/>
        <c:baseTimeUnit val="months"/>
      </c:dateAx>
      <c:valAx>
        <c:axId val="20570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577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TMNAS</c:v>
                </c:pt>
              </c:strCache>
            </c:strRef>
          </c:cat>
          <c:val>
            <c:numRef>
              <c:f>Sheet1!$B$2</c:f>
              <c:numCache>
                <c:formatCode>General</c:formatCode>
                <c:ptCount val="1"/>
                <c:pt idx="0">
                  <c:v>391</c:v>
                </c:pt>
              </c:numCache>
            </c:numRef>
          </c:val>
          <c:extLst>
            <c:ext xmlns:c16="http://schemas.microsoft.com/office/drawing/2014/chart" uri="{C3380CC4-5D6E-409C-BE32-E72D297353CC}">
              <c16:uniqueId val="{00000000-AF0C-43EB-9447-FC6A80C3E315}"/>
            </c:ext>
          </c:extLst>
        </c:ser>
        <c:dLbls>
          <c:showLegendKey val="0"/>
          <c:showVal val="0"/>
          <c:showCatName val="0"/>
          <c:showSerName val="0"/>
          <c:showPercent val="0"/>
          <c:showBubbleSize val="0"/>
        </c:dLbls>
        <c:gapWidth val="219"/>
        <c:overlap val="-27"/>
        <c:axId val="329317976"/>
        <c:axId val="329318632"/>
      </c:barChart>
      <c:catAx>
        <c:axId val="329317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318632"/>
        <c:crosses val="autoZero"/>
        <c:auto val="1"/>
        <c:lblAlgn val="ctr"/>
        <c:lblOffset val="100"/>
        <c:noMultiLvlLbl val="0"/>
      </c:catAx>
      <c:valAx>
        <c:axId val="329318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317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c:v>
                </c:pt>
                <c:pt idx="1">
                  <c:v>5</c:v>
                </c:pt>
                <c:pt idx="2">
                  <c:v>4</c:v>
                </c:pt>
                <c:pt idx="3">
                  <c:v>7</c:v>
                </c:pt>
                <c:pt idx="4">
                  <c:v>4</c:v>
                </c:pt>
                <c:pt idx="5">
                  <c:v>4</c:v>
                </c:pt>
                <c:pt idx="6">
                  <c:v>2</c:v>
                </c:pt>
                <c:pt idx="7">
                  <c:v>1</c:v>
                </c:pt>
                <c:pt idx="8">
                  <c:v>3</c:v>
                </c:pt>
                <c:pt idx="9">
                  <c:v>5</c:v>
                </c:pt>
                <c:pt idx="10">
                  <c:v>3</c:v>
                </c:pt>
                <c:pt idx="11">
                  <c:v>1</c:v>
                </c:pt>
              </c:numCache>
            </c:numRef>
          </c:val>
          <c:extLst>
            <c:ext xmlns:c16="http://schemas.microsoft.com/office/drawing/2014/chart" uri="{C3380CC4-5D6E-409C-BE32-E72D297353CC}">
              <c16:uniqueId val="{00000000-AED8-4B38-A67A-6EB47AAECC70}"/>
            </c:ext>
          </c:extLst>
        </c:ser>
        <c:dLbls>
          <c:showLegendKey val="0"/>
          <c:showVal val="0"/>
          <c:showCatName val="0"/>
          <c:showSerName val="0"/>
          <c:showPercent val="0"/>
          <c:showBubbleSize val="0"/>
        </c:dLbls>
        <c:gapWidth val="219"/>
        <c:overlap val="-27"/>
        <c:axId val="333626104"/>
        <c:axId val="333620528"/>
      </c:barChart>
      <c:dateAx>
        <c:axId val="333626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620528"/>
        <c:crosses val="autoZero"/>
        <c:auto val="1"/>
        <c:lblOffset val="100"/>
        <c:baseTimeUnit val="months"/>
      </c:dateAx>
      <c:valAx>
        <c:axId val="333620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626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3</c:v>
                </c:pt>
                <c:pt idx="1">
                  <c:v>6</c:v>
                </c:pt>
                <c:pt idx="2">
                  <c:v>3</c:v>
                </c:pt>
                <c:pt idx="3">
                  <c:v>3</c:v>
                </c:pt>
                <c:pt idx="4">
                  <c:v>2</c:v>
                </c:pt>
                <c:pt idx="5">
                  <c:v>2</c:v>
                </c:pt>
                <c:pt idx="6">
                  <c:v>7</c:v>
                </c:pt>
                <c:pt idx="7">
                  <c:v>3</c:v>
                </c:pt>
                <c:pt idx="8">
                  <c:v>3</c:v>
                </c:pt>
                <c:pt idx="9">
                  <c:v>3</c:v>
                </c:pt>
                <c:pt idx="10">
                  <c:v>2</c:v>
                </c:pt>
                <c:pt idx="11">
                  <c:v>2</c:v>
                </c:pt>
              </c:numCache>
            </c:numRef>
          </c:val>
          <c:extLst>
            <c:ext xmlns:c16="http://schemas.microsoft.com/office/drawing/2014/chart" uri="{C3380CC4-5D6E-409C-BE32-E72D297353CC}">
              <c16:uniqueId val="{00000000-4822-4986-B137-7E50CE866D9E}"/>
            </c:ext>
          </c:extLst>
        </c:ser>
        <c:dLbls>
          <c:showLegendKey val="0"/>
          <c:showVal val="0"/>
          <c:showCatName val="0"/>
          <c:showSerName val="0"/>
          <c:showPercent val="0"/>
          <c:showBubbleSize val="0"/>
        </c:dLbls>
        <c:gapWidth val="219"/>
        <c:overlap val="-27"/>
        <c:axId val="333627416"/>
        <c:axId val="333622496"/>
      </c:barChart>
      <c:dateAx>
        <c:axId val="333627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622496"/>
        <c:crosses val="autoZero"/>
        <c:auto val="1"/>
        <c:lblOffset val="100"/>
        <c:baseTimeUnit val="months"/>
      </c:dateAx>
      <c:valAx>
        <c:axId val="333622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627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TMNA Services</c:v>
                </c:pt>
              </c:strCache>
            </c:strRef>
          </c:cat>
          <c:val>
            <c:numRef>
              <c:f>Sheet1!$B$2</c:f>
              <c:numCache>
                <c:formatCode>General</c:formatCode>
                <c:ptCount val="1"/>
                <c:pt idx="0">
                  <c:v>40</c:v>
                </c:pt>
              </c:numCache>
            </c:numRef>
          </c:val>
          <c:extLst>
            <c:ext xmlns:c16="http://schemas.microsoft.com/office/drawing/2014/chart" uri="{C3380CC4-5D6E-409C-BE32-E72D297353CC}">
              <c16:uniqueId val="{00000000-9FDC-4807-92AB-85598C335386}"/>
            </c:ext>
          </c:extLst>
        </c:ser>
        <c:dLbls>
          <c:showLegendKey val="0"/>
          <c:showVal val="0"/>
          <c:showCatName val="0"/>
          <c:showSerName val="0"/>
          <c:showPercent val="0"/>
          <c:showBubbleSize val="0"/>
        </c:dLbls>
        <c:gapWidth val="219"/>
        <c:overlap val="-27"/>
        <c:axId val="333835776"/>
        <c:axId val="333838072"/>
      </c:barChart>
      <c:catAx>
        <c:axId val="333835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838072"/>
        <c:crosses val="autoZero"/>
        <c:auto val="1"/>
        <c:lblAlgn val="ctr"/>
        <c:lblOffset val="100"/>
        <c:noMultiLvlLbl val="0"/>
      </c:catAx>
      <c:valAx>
        <c:axId val="333838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835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193</c:v>
                </c:pt>
                <c:pt idx="1">
                  <c:v>326</c:v>
                </c:pt>
                <c:pt idx="2">
                  <c:v>351</c:v>
                </c:pt>
                <c:pt idx="3">
                  <c:v>609</c:v>
                </c:pt>
                <c:pt idx="4">
                  <c:v>238</c:v>
                </c:pt>
                <c:pt idx="5">
                  <c:v>228</c:v>
                </c:pt>
                <c:pt idx="6">
                  <c:v>172</c:v>
                </c:pt>
                <c:pt idx="7">
                  <c:v>84</c:v>
                </c:pt>
                <c:pt idx="8">
                  <c:v>318</c:v>
                </c:pt>
                <c:pt idx="9">
                  <c:v>262</c:v>
                </c:pt>
                <c:pt idx="10">
                  <c:v>475</c:v>
                </c:pt>
                <c:pt idx="11">
                  <c:v>224</c:v>
                </c:pt>
              </c:numCache>
            </c:numRef>
          </c:val>
          <c:extLst>
            <c:ext xmlns:c16="http://schemas.microsoft.com/office/drawing/2014/chart" uri="{C3380CC4-5D6E-409C-BE32-E72D297353CC}">
              <c16:uniqueId val="{00000000-CF19-47AF-A8B3-7B5FF28EE340}"/>
            </c:ext>
          </c:extLst>
        </c:ser>
        <c:dLbls>
          <c:showLegendKey val="0"/>
          <c:showVal val="0"/>
          <c:showCatName val="0"/>
          <c:showSerName val="0"/>
          <c:showPercent val="0"/>
          <c:showBubbleSize val="0"/>
        </c:dLbls>
        <c:gapWidth val="219"/>
        <c:overlap val="-27"/>
        <c:axId val="336700792"/>
        <c:axId val="336693904"/>
      </c:barChart>
      <c:dateAx>
        <c:axId val="336700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693904"/>
        <c:crosses val="autoZero"/>
        <c:auto val="1"/>
        <c:lblOffset val="100"/>
        <c:baseTimeUnit val="months"/>
      </c:dateAx>
      <c:valAx>
        <c:axId val="336693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700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5</c:v>
                </c:pt>
                <c:pt idx="1">
                  <c:v>9</c:v>
                </c:pt>
                <c:pt idx="2">
                  <c:v>11</c:v>
                </c:pt>
                <c:pt idx="3">
                  <c:v>1</c:v>
                </c:pt>
                <c:pt idx="4">
                  <c:v>5</c:v>
                </c:pt>
                <c:pt idx="5">
                  <c:v>6</c:v>
                </c:pt>
                <c:pt idx="6">
                  <c:v>2</c:v>
                </c:pt>
                <c:pt idx="7">
                  <c:v>3</c:v>
                </c:pt>
                <c:pt idx="8">
                  <c:v>5</c:v>
                </c:pt>
                <c:pt idx="9">
                  <c:v>3</c:v>
                </c:pt>
                <c:pt idx="10">
                  <c:v>12</c:v>
                </c:pt>
                <c:pt idx="11">
                  <c:v>3</c:v>
                </c:pt>
              </c:numCache>
            </c:numRef>
          </c:val>
          <c:extLst>
            <c:ext xmlns:c16="http://schemas.microsoft.com/office/drawing/2014/chart" uri="{C3380CC4-5D6E-409C-BE32-E72D297353CC}">
              <c16:uniqueId val="{00000000-BE32-4C4F-A80E-367CB937BD41}"/>
            </c:ext>
          </c:extLst>
        </c:ser>
        <c:dLbls>
          <c:showLegendKey val="0"/>
          <c:showVal val="0"/>
          <c:showCatName val="0"/>
          <c:showSerName val="0"/>
          <c:showPercent val="0"/>
          <c:showBubbleSize val="0"/>
        </c:dLbls>
        <c:gapWidth val="219"/>
        <c:overlap val="-27"/>
        <c:axId val="336705712"/>
        <c:axId val="336706696"/>
      </c:barChart>
      <c:dateAx>
        <c:axId val="336705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706696"/>
        <c:crosses val="autoZero"/>
        <c:auto val="1"/>
        <c:lblOffset val="100"/>
        <c:baseTimeUnit val="months"/>
      </c:dateAx>
      <c:valAx>
        <c:axId val="336706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705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11</c:v>
                </c:pt>
                <c:pt idx="1">
                  <c:v>12</c:v>
                </c:pt>
                <c:pt idx="2">
                  <c:v>11</c:v>
                </c:pt>
                <c:pt idx="3">
                  <c:v>11</c:v>
                </c:pt>
                <c:pt idx="4">
                  <c:v>9</c:v>
                </c:pt>
                <c:pt idx="5">
                  <c:v>11</c:v>
                </c:pt>
                <c:pt idx="6">
                  <c:v>13</c:v>
                </c:pt>
                <c:pt idx="7">
                  <c:v>9</c:v>
                </c:pt>
                <c:pt idx="8">
                  <c:v>10</c:v>
                </c:pt>
                <c:pt idx="9">
                  <c:v>10</c:v>
                </c:pt>
                <c:pt idx="10">
                  <c:v>11</c:v>
                </c:pt>
                <c:pt idx="11">
                  <c:v>9</c:v>
                </c:pt>
              </c:numCache>
            </c:numRef>
          </c:val>
          <c:extLst>
            <c:ext xmlns:c16="http://schemas.microsoft.com/office/drawing/2014/chart" uri="{C3380CC4-5D6E-409C-BE32-E72D297353CC}">
              <c16:uniqueId val="{00000000-F1F4-4E7D-8A92-64B3F356429C}"/>
            </c:ext>
          </c:extLst>
        </c:ser>
        <c:dLbls>
          <c:showLegendKey val="0"/>
          <c:showVal val="0"/>
          <c:showCatName val="0"/>
          <c:showSerName val="0"/>
          <c:showPercent val="0"/>
          <c:showBubbleSize val="0"/>
        </c:dLbls>
        <c:gapWidth val="219"/>
        <c:overlap val="-27"/>
        <c:axId val="336888840"/>
        <c:axId val="336893760"/>
      </c:barChart>
      <c:dateAx>
        <c:axId val="336888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893760"/>
        <c:crosses val="autoZero"/>
        <c:auto val="1"/>
        <c:lblOffset val="100"/>
        <c:baseTimeUnit val="months"/>
      </c:dateAx>
      <c:valAx>
        <c:axId val="336893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888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tmna_services</c:v>
                </c:pt>
              </c:strCache>
            </c:strRef>
          </c:cat>
          <c:val>
            <c:numRef>
              <c:f>Sheet1!$B$2</c:f>
              <c:numCache>
                <c:formatCode>General</c:formatCode>
                <c:ptCount val="1"/>
                <c:pt idx="0">
                  <c:v>1733</c:v>
                </c:pt>
              </c:numCache>
            </c:numRef>
          </c:val>
          <c:extLst>
            <c:ext xmlns:c16="http://schemas.microsoft.com/office/drawing/2014/chart" uri="{C3380CC4-5D6E-409C-BE32-E72D297353CC}">
              <c16:uniqueId val="{00000000-8F35-4031-8E8F-B1DEE0F54075}"/>
            </c:ext>
          </c:extLst>
        </c:ser>
        <c:dLbls>
          <c:showLegendKey val="0"/>
          <c:showVal val="0"/>
          <c:showCatName val="0"/>
          <c:showSerName val="0"/>
          <c:showPercent val="0"/>
          <c:showBubbleSize val="0"/>
        </c:dLbls>
        <c:gapWidth val="219"/>
        <c:overlap val="-27"/>
        <c:axId val="420262784"/>
        <c:axId val="420264096"/>
      </c:barChart>
      <c:catAx>
        <c:axId val="420262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264096"/>
        <c:crosses val="autoZero"/>
        <c:auto val="1"/>
        <c:lblAlgn val="ctr"/>
        <c:lblOffset val="100"/>
        <c:noMultiLvlLbl val="0"/>
      </c:catAx>
      <c:valAx>
        <c:axId val="420264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262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5D1E1-9F75-4D7D-BB99-53B936867D83}"/>
              </a:ext>
            </a:extLst>
          </p:cNvPr>
          <p:cNvSpPr>
            <a:spLocks noGrp="1"/>
          </p:cNvSpPr>
          <p:nvPr>
            <p:ph type="ctrTitle"/>
          </p:nvPr>
        </p:nvSpPr>
        <p:spPr/>
        <p:txBody>
          <a:bodyPr/>
          <a:lstStyle/>
          <a:p>
            <a:r>
              <a:rPr lang="en-US"/>
              <a:t>TMA Quarterly Social Media</a:t>
            </a:r>
          </a:p>
        </p:txBody>
      </p:sp>
      <p:sp>
        <p:nvSpPr>
          <p:cNvPr id="3" name="Subtitle 2">
            <a:extLst>
              <a:ext uri="{FF2B5EF4-FFF2-40B4-BE49-F238E27FC236}">
                <a16:creationId xmlns:a16="http://schemas.microsoft.com/office/drawing/2014/main" id="{CD1F8B1F-E826-48AC-A197-86AE30BA189C}"/>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42642923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98B49-CE90-4862-AB57-606CDCDD56B0}"/>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BF139308-C9CC-4084-8D29-394630752BD7}"/>
              </a:ext>
            </a:extLst>
          </p:cNvPr>
          <p:cNvGraphicFramePr>
            <a:graphicFrameLocks noGrp="1"/>
          </p:cNvGraphicFramePr>
          <p:nvPr>
            <p:ph type="chart" sz="quarter" idx="13"/>
            <p:extLst>
              <p:ext uri="{D42A27DB-BD31-4B8C-83A1-F6EECF244321}">
                <p14:modId xmlns:p14="http://schemas.microsoft.com/office/powerpoint/2010/main" val="35941531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6C9C17-3644-40BA-9D5E-4108EECF6790}"/>
              </a:ext>
            </a:extLst>
          </p:cNvPr>
          <p:cNvSpPr>
            <a:spLocks noGrp="1"/>
          </p:cNvSpPr>
          <p:nvPr>
            <p:ph type="body" sz="quarter" idx="14"/>
          </p:nvPr>
        </p:nvSpPr>
        <p:spPr/>
        <p:txBody>
          <a:bodyPr/>
          <a:lstStyle/>
          <a:p>
            <a:r>
              <a:rPr lang="en-US"/>
              <a:t>12/01/2020 - 12/31/2020</a:t>
            </a:r>
          </a:p>
        </p:txBody>
      </p:sp>
      <p:sp>
        <p:nvSpPr>
          <p:cNvPr id="5" name="Footer Placeholder 4">
            <a:extLst>
              <a:ext uri="{FF2B5EF4-FFF2-40B4-BE49-F238E27FC236}">
                <a16:creationId xmlns:a16="http://schemas.microsoft.com/office/drawing/2014/main" id="{21DBD230-9F06-4899-8F64-FFB65818DA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0455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8D962-A790-4FFD-8C23-FE4EE0C959CC}"/>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088513C7-2D21-4224-ADBF-D8409E487B5B}"/>
              </a:ext>
            </a:extLst>
          </p:cNvPr>
          <p:cNvGraphicFramePr>
            <a:graphicFrameLocks noGrp="1"/>
          </p:cNvGraphicFramePr>
          <p:nvPr>
            <p:ph type="tbl" sz="quarter" idx="13"/>
            <p:extLst>
              <p:ext uri="{D42A27DB-BD31-4B8C-83A1-F6EECF244321}">
                <p14:modId xmlns:p14="http://schemas.microsoft.com/office/powerpoint/2010/main" val="3743328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245472141"/>
                    </a:ext>
                  </a:extLst>
                </a:gridCol>
                <a:gridCol w="905256">
                  <a:extLst>
                    <a:ext uri="{9D8B030D-6E8A-4147-A177-3AD203B41FA5}">
                      <a16:colId xmlns:a16="http://schemas.microsoft.com/office/drawing/2014/main" val="301722746"/>
                    </a:ext>
                  </a:extLst>
                </a:gridCol>
                <a:gridCol w="905256">
                  <a:extLst>
                    <a:ext uri="{9D8B030D-6E8A-4147-A177-3AD203B41FA5}">
                      <a16:colId xmlns:a16="http://schemas.microsoft.com/office/drawing/2014/main" val="3534042049"/>
                    </a:ext>
                  </a:extLst>
                </a:gridCol>
                <a:gridCol w="905256">
                  <a:extLst>
                    <a:ext uri="{9D8B030D-6E8A-4147-A177-3AD203B41FA5}">
                      <a16:colId xmlns:a16="http://schemas.microsoft.com/office/drawing/2014/main" val="2911206141"/>
                    </a:ext>
                  </a:extLst>
                </a:gridCol>
                <a:gridCol w="905256">
                  <a:extLst>
                    <a:ext uri="{9D8B030D-6E8A-4147-A177-3AD203B41FA5}">
                      <a16:colId xmlns:a16="http://schemas.microsoft.com/office/drawing/2014/main" val="2712705541"/>
                    </a:ext>
                  </a:extLst>
                </a:gridCol>
                <a:gridCol w="905256">
                  <a:extLst>
                    <a:ext uri="{9D8B030D-6E8A-4147-A177-3AD203B41FA5}">
                      <a16:colId xmlns:a16="http://schemas.microsoft.com/office/drawing/2014/main" val="3743169859"/>
                    </a:ext>
                  </a:extLst>
                </a:gridCol>
                <a:gridCol w="905256">
                  <a:extLst>
                    <a:ext uri="{9D8B030D-6E8A-4147-A177-3AD203B41FA5}">
                      <a16:colId xmlns:a16="http://schemas.microsoft.com/office/drawing/2014/main" val="3549108130"/>
                    </a:ext>
                  </a:extLst>
                </a:gridCol>
                <a:gridCol w="905256">
                  <a:extLst>
                    <a:ext uri="{9D8B030D-6E8A-4147-A177-3AD203B41FA5}">
                      <a16:colId xmlns:a16="http://schemas.microsoft.com/office/drawing/2014/main" val="2986167860"/>
                    </a:ext>
                  </a:extLst>
                </a:gridCol>
                <a:gridCol w="905256">
                  <a:extLst>
                    <a:ext uri="{9D8B030D-6E8A-4147-A177-3AD203B41FA5}">
                      <a16:colId xmlns:a16="http://schemas.microsoft.com/office/drawing/2014/main" val="3318206413"/>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00461429"/>
                  </a:ext>
                </a:extLst>
              </a:tr>
              <a:tr h="370840">
                <a:tc>
                  <a:txBody>
                    <a:bodyPr/>
                    <a:lstStyle/>
                    <a:p>
                      <a:r>
                        <a:rPr lang="en-US" sz="1000"/>
                        <a:t>388</a:t>
                      </a:r>
                    </a:p>
                  </a:txBody>
                  <a:tcPr/>
                </a:tc>
                <a:tc>
                  <a:txBody>
                    <a:bodyPr/>
                    <a:lstStyle/>
                    <a:p>
                      <a:r>
                        <a:rPr lang="en-US" sz="1000"/>
                        <a:t>63</a:t>
                      </a:r>
                    </a:p>
                  </a:txBody>
                  <a:tcPr/>
                </a:tc>
                <a:tc>
                  <a:txBody>
                    <a:bodyPr/>
                    <a:lstStyle/>
                    <a:p>
                      <a:r>
                        <a:rPr lang="en-US" sz="1000"/>
                        <a:t>154</a:t>
                      </a:r>
                    </a:p>
                  </a:txBody>
                  <a:tcPr/>
                </a:tc>
                <a:tc>
                  <a:txBody>
                    <a:bodyPr/>
                    <a:lstStyle/>
                    <a:p>
                      <a:r>
                        <a:rPr lang="en-US" sz="1000"/>
                        <a:t>1996</a:t>
                      </a:r>
                    </a:p>
                  </a:txBody>
                  <a:tcPr/>
                </a:tc>
                <a:tc>
                  <a:txBody>
                    <a:bodyPr/>
                    <a:lstStyle/>
                    <a:p>
                      <a:r>
                        <a:rPr lang="en-US" sz="1000"/>
                        <a:t>46</a:t>
                      </a:r>
                    </a:p>
                  </a:txBody>
                  <a:tcPr/>
                </a:tc>
                <a:tc>
                  <a:txBody>
                    <a:bodyPr/>
                    <a:lstStyle/>
                    <a:p>
                      <a:r>
                        <a:rPr lang="en-US" sz="1000"/>
                        <a:t>177</a:t>
                      </a:r>
                    </a:p>
                  </a:txBody>
                  <a:tcPr/>
                </a:tc>
                <a:tc>
                  <a:txBody>
                    <a:bodyPr/>
                    <a:lstStyle/>
                    <a:p>
                      <a:r>
                        <a:rPr lang="en-US" sz="1000"/>
                        <a:t>4</a:t>
                      </a:r>
                    </a:p>
                  </a:txBody>
                  <a:tcPr/>
                </a:tc>
                <a:tc>
                  <a:txBody>
                    <a:bodyPr/>
                    <a:lstStyle/>
                    <a:p>
                      <a:r>
                        <a:rPr lang="en-US" sz="1000"/>
                        <a:t>4.0475 %</a:t>
                      </a:r>
                    </a:p>
                  </a:txBody>
                  <a:tcPr/>
                </a:tc>
                <a:tc>
                  <a:txBody>
                    <a:bodyPr/>
                    <a:lstStyle/>
                    <a:p>
                      <a:r>
                        <a:rPr lang="en-US" sz="1000"/>
                        <a:t>0.0 %</a:t>
                      </a:r>
                    </a:p>
                  </a:txBody>
                  <a:tcPr/>
                </a:tc>
                <a:extLst>
                  <a:ext uri="{0D108BD9-81ED-4DB2-BD59-A6C34878D82A}">
                    <a16:rowId xmlns:a16="http://schemas.microsoft.com/office/drawing/2014/main" val="1219776807"/>
                  </a:ext>
                </a:extLst>
              </a:tr>
            </a:tbl>
          </a:graphicData>
        </a:graphic>
      </p:graphicFrame>
      <p:sp>
        <p:nvSpPr>
          <p:cNvPr id="4" name="Text Placeholder 3">
            <a:extLst>
              <a:ext uri="{FF2B5EF4-FFF2-40B4-BE49-F238E27FC236}">
                <a16:creationId xmlns:a16="http://schemas.microsoft.com/office/drawing/2014/main" id="{D7441637-B6DD-477A-87C7-AA9CB1004566}"/>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1838436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14945-31BE-46E9-8804-9A038ABDE40D}"/>
              </a:ext>
            </a:extLst>
          </p:cNvPr>
          <p:cNvSpPr>
            <a:spLocks noGrp="1"/>
          </p:cNvSpPr>
          <p:nvPr>
            <p:ph type="title"/>
          </p:nvPr>
        </p:nvSpPr>
        <p:spPr/>
        <p:txBody>
          <a:bodyPr/>
          <a:lstStyle/>
          <a:p>
            <a:r>
              <a:rPr lang="en-US"/>
              <a:t>Facebook Facebook Fans Change | Tokio Marine America</a:t>
            </a:r>
          </a:p>
        </p:txBody>
      </p:sp>
      <p:graphicFrame>
        <p:nvGraphicFramePr>
          <p:cNvPr id="6" name="Chart Placeholder 5">
            <a:extLst>
              <a:ext uri="{FF2B5EF4-FFF2-40B4-BE49-F238E27FC236}">
                <a16:creationId xmlns:a16="http://schemas.microsoft.com/office/drawing/2014/main" id="{C6961262-21BE-4582-A427-40EB14DB7AB4}"/>
              </a:ext>
            </a:extLst>
          </p:cNvPr>
          <p:cNvGraphicFramePr>
            <a:graphicFrameLocks noGrp="1"/>
          </p:cNvGraphicFramePr>
          <p:nvPr>
            <p:ph type="chart" sz="quarter" idx="13"/>
            <p:extLst>
              <p:ext uri="{D42A27DB-BD31-4B8C-83A1-F6EECF244321}">
                <p14:modId xmlns:p14="http://schemas.microsoft.com/office/powerpoint/2010/main" val="24630087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16522B-E873-4210-81A4-3923BA8FFD7C}"/>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1FC2A8CB-E8DE-41C4-984B-D5B0CB7F87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31958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BF918-D2EA-49FC-BB47-F7BA1D11FFA4}"/>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2A49268D-2C84-4BEC-B637-AA846CA6B291}"/>
              </a:ext>
            </a:extLst>
          </p:cNvPr>
          <p:cNvGraphicFramePr>
            <a:graphicFrameLocks noGrp="1"/>
          </p:cNvGraphicFramePr>
          <p:nvPr>
            <p:ph type="chart" sz="quarter" idx="13"/>
            <p:extLst>
              <p:ext uri="{D42A27DB-BD31-4B8C-83A1-F6EECF244321}">
                <p14:modId xmlns:p14="http://schemas.microsoft.com/office/powerpoint/2010/main" val="36686143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48F91A-D2C4-4E70-B926-0945E00C1452}"/>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AF2194E2-6893-4FE9-9634-E2CCBA1110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47184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EBBBC-9277-491C-8F01-7B790B6B7B91}"/>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94A0B4F3-3611-4B97-B019-E02EE2016F2F}"/>
              </a:ext>
            </a:extLst>
          </p:cNvPr>
          <p:cNvGraphicFramePr>
            <a:graphicFrameLocks noGrp="1"/>
          </p:cNvGraphicFramePr>
          <p:nvPr>
            <p:ph type="chart" sz="quarter" idx="13"/>
            <p:extLst>
              <p:ext uri="{D42A27DB-BD31-4B8C-83A1-F6EECF244321}">
                <p14:modId xmlns:p14="http://schemas.microsoft.com/office/powerpoint/2010/main" val="21340951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0F3394-7695-47AC-8D63-4D1A4B3B1716}"/>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066D192F-9330-4721-A43D-5D46A0AAEC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23671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0EA0C-F238-4195-95A1-320F15955DA9}"/>
              </a:ext>
            </a:extLst>
          </p:cNvPr>
          <p:cNvSpPr>
            <a:spLocks noGrp="1"/>
          </p:cNvSpPr>
          <p:nvPr>
            <p:ph type="title"/>
          </p:nvPr>
        </p:nvSpPr>
        <p:spPr/>
        <p:txBody>
          <a:bodyPr/>
          <a:lstStyle/>
          <a:p>
            <a:r>
              <a:rPr lang="en-US"/>
              <a:t>Facebook Own Posts Table | Tokio Marine America</a:t>
            </a:r>
          </a:p>
        </p:txBody>
      </p:sp>
      <p:graphicFrame>
        <p:nvGraphicFramePr>
          <p:cNvPr id="5" name="Table Placeholder 4">
            <a:extLst>
              <a:ext uri="{FF2B5EF4-FFF2-40B4-BE49-F238E27FC236}">
                <a16:creationId xmlns:a16="http://schemas.microsoft.com/office/drawing/2014/main" id="{136C2876-4B65-490B-88CA-17B172A6117D}"/>
              </a:ext>
            </a:extLst>
          </p:cNvPr>
          <p:cNvGraphicFramePr>
            <a:graphicFrameLocks noGrp="1"/>
          </p:cNvGraphicFramePr>
          <p:nvPr>
            <p:ph type="tbl" sz="quarter" idx="13"/>
            <p:extLst>
              <p:ext uri="{D42A27DB-BD31-4B8C-83A1-F6EECF244321}">
                <p14:modId xmlns:p14="http://schemas.microsoft.com/office/powerpoint/2010/main" val="984802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72698657"/>
                    </a:ext>
                  </a:extLst>
                </a:gridCol>
                <a:gridCol w="822960">
                  <a:extLst>
                    <a:ext uri="{9D8B030D-6E8A-4147-A177-3AD203B41FA5}">
                      <a16:colId xmlns:a16="http://schemas.microsoft.com/office/drawing/2014/main" val="1313085994"/>
                    </a:ext>
                  </a:extLst>
                </a:gridCol>
                <a:gridCol w="822960">
                  <a:extLst>
                    <a:ext uri="{9D8B030D-6E8A-4147-A177-3AD203B41FA5}">
                      <a16:colId xmlns:a16="http://schemas.microsoft.com/office/drawing/2014/main" val="2881060822"/>
                    </a:ext>
                  </a:extLst>
                </a:gridCol>
                <a:gridCol w="822960">
                  <a:extLst>
                    <a:ext uri="{9D8B030D-6E8A-4147-A177-3AD203B41FA5}">
                      <a16:colId xmlns:a16="http://schemas.microsoft.com/office/drawing/2014/main" val="2573630474"/>
                    </a:ext>
                  </a:extLst>
                </a:gridCol>
                <a:gridCol w="822960">
                  <a:extLst>
                    <a:ext uri="{9D8B030D-6E8A-4147-A177-3AD203B41FA5}">
                      <a16:colId xmlns:a16="http://schemas.microsoft.com/office/drawing/2014/main" val="819906220"/>
                    </a:ext>
                  </a:extLst>
                </a:gridCol>
                <a:gridCol w="822960">
                  <a:extLst>
                    <a:ext uri="{9D8B030D-6E8A-4147-A177-3AD203B41FA5}">
                      <a16:colId xmlns:a16="http://schemas.microsoft.com/office/drawing/2014/main" val="1323837530"/>
                    </a:ext>
                  </a:extLst>
                </a:gridCol>
                <a:gridCol w="822960">
                  <a:extLst>
                    <a:ext uri="{9D8B030D-6E8A-4147-A177-3AD203B41FA5}">
                      <a16:colId xmlns:a16="http://schemas.microsoft.com/office/drawing/2014/main" val="918042762"/>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4252924826"/>
                  </a:ext>
                </a:extLst>
              </a:tr>
              <a:tr h="370840">
                <a:tc>
                  <a:txBody>
                    <a:bodyPr/>
                    <a:lstStyle/>
                    <a:p>
                      <a:r>
                        <a:rPr lang="en-US" sz="1000" b="1"/>
                        <a:t>Tokio Marine America - 2020-12-21 19:40:08</a:t>
                      </a:r>
                      <a:r>
                        <a:rPr lang="en-US" sz="1000"/>
                        <a:t>
 TMA employees are looking forward to the holidays, but our kids are even more excited! Check out this picture of Harry's daughters in front of their Christmas tree.</a:t>
                      </a:r>
                    </a:p>
                  </a:txBody>
                  <a:tcPr/>
                </a:tc>
                <a:tc>
                  <a:txBody>
                    <a:bodyPr/>
                    <a:lstStyle/>
                    <a:p>
                      <a:r>
                        <a:rPr lang="en-US" sz="1000"/>
                        <a:t>441</a:t>
                      </a:r>
                    </a:p>
                  </a:txBody>
                  <a:tcPr/>
                </a:tc>
                <a:tc>
                  <a:txBody>
                    <a:bodyPr/>
                    <a:lstStyle/>
                    <a:p>
                      <a:r>
                        <a:rPr lang="en-US" sz="1000"/>
                        <a:t>431</a:t>
                      </a:r>
                    </a:p>
                  </a:txBody>
                  <a:tcPr/>
                </a:tc>
                <a:tc>
                  <a:txBody>
                    <a:bodyPr/>
                    <a:lstStyle/>
                    <a:p>
                      <a:r>
                        <a:rPr lang="en-US" sz="1000"/>
                        <a:t>5</a:t>
                      </a:r>
                    </a:p>
                  </a:txBody>
                  <a:tcPr/>
                </a:tc>
                <a:tc>
                  <a:txBody>
                    <a:bodyPr/>
                    <a:lstStyle/>
                    <a:p>
                      <a:r>
                        <a:rPr lang="en-US" sz="1000"/>
                        <a:t>5</a:t>
                      </a:r>
                    </a:p>
                  </a:txBody>
                  <a:tcPr/>
                </a:tc>
                <a:tc>
                  <a:txBody>
                    <a:bodyPr/>
                    <a:lstStyle/>
                    <a:p>
                      <a:r>
                        <a:rPr lang="en-US" sz="1000"/>
                        <a:t>113.6598 %</a:t>
                      </a:r>
                    </a:p>
                  </a:txBody>
                  <a:tcPr/>
                </a:tc>
                <a:tc>
                  <a:txBody>
                    <a:bodyPr/>
                    <a:lstStyle/>
                    <a:p>
                      <a:r>
                        <a:rPr lang="en-US" sz="1000"/>
                        <a:t>Photo</a:t>
                      </a:r>
                    </a:p>
                  </a:txBody>
                  <a:tcPr/>
                </a:tc>
                <a:extLst>
                  <a:ext uri="{0D108BD9-81ED-4DB2-BD59-A6C34878D82A}">
                    <a16:rowId xmlns:a16="http://schemas.microsoft.com/office/drawing/2014/main" val="2364506334"/>
                  </a:ext>
                </a:extLst>
              </a:tr>
              <a:tr h="370840">
                <a:tc>
                  <a:txBody>
                    <a:bodyPr/>
                    <a:lstStyle/>
                    <a:p>
                      <a:r>
                        <a:rPr lang="en-US" sz="1000" b="1"/>
                        <a:t>Tokio Marine America - 2020-12-08 18:18:00</a:t>
                      </a:r>
                      <a:r>
                        <a:rPr lang="en-US" sz="1000"/>
                        <a:t>
 Tokio Marine Group participates in many activities that help offset business-related CO2 emissions, including Mangrove Planting. TMA is pleased to announce that the Tokio Marine Group has maintained it's 🌳 carbon netural status 🌳 for the seventh consecutive year. #sustainability</a:t>
                      </a:r>
                    </a:p>
                  </a:txBody>
                  <a:tcPr/>
                </a:tc>
                <a:tc>
                  <a:txBody>
                    <a:bodyPr/>
                    <a:lstStyle/>
                    <a:p>
                      <a:r>
                        <a:rPr lang="en-US" sz="1000"/>
                        <a:t>12</a:t>
                      </a:r>
                    </a:p>
                  </a:txBody>
                  <a:tcPr/>
                </a:tc>
                <a:tc>
                  <a:txBody>
                    <a:bodyPr/>
                    <a:lstStyle/>
                    <a:p>
                      <a:r>
                        <a:rPr lang="en-US" sz="1000"/>
                        <a:t>9</a:t>
                      </a:r>
                    </a:p>
                  </a:txBody>
                  <a:tcPr/>
                </a:tc>
                <a:tc>
                  <a:txBody>
                    <a:bodyPr/>
                    <a:lstStyle/>
                    <a:p>
                      <a:r>
                        <a:rPr lang="en-US" sz="1000"/>
                        <a:t>0</a:t>
                      </a:r>
                    </a:p>
                  </a:txBody>
                  <a:tcPr/>
                </a:tc>
                <a:tc>
                  <a:txBody>
                    <a:bodyPr/>
                    <a:lstStyle/>
                    <a:p>
                      <a:r>
                        <a:rPr lang="en-US" sz="1000"/>
                        <a:t>3</a:t>
                      </a:r>
                    </a:p>
                  </a:txBody>
                  <a:tcPr/>
                </a:tc>
                <a:tc>
                  <a:txBody>
                    <a:bodyPr/>
                    <a:lstStyle/>
                    <a:p>
                      <a:r>
                        <a:rPr lang="en-US" sz="1000"/>
                        <a:t>3.1169 %</a:t>
                      </a:r>
                    </a:p>
                  </a:txBody>
                  <a:tcPr/>
                </a:tc>
                <a:tc>
                  <a:txBody>
                    <a:bodyPr/>
                    <a:lstStyle/>
                    <a:p>
                      <a:r>
                        <a:rPr lang="en-US" sz="1000"/>
                        <a:t>Photo</a:t>
                      </a:r>
                    </a:p>
                  </a:txBody>
                  <a:tcPr/>
                </a:tc>
                <a:extLst>
                  <a:ext uri="{0D108BD9-81ED-4DB2-BD59-A6C34878D82A}">
                    <a16:rowId xmlns:a16="http://schemas.microsoft.com/office/drawing/2014/main" val="587280285"/>
                  </a:ext>
                </a:extLst>
              </a:tr>
              <a:tr h="370840">
                <a:tc>
                  <a:txBody>
                    <a:bodyPr/>
                    <a:lstStyle/>
                    <a:p>
                      <a:r>
                        <a:rPr lang="en-US" sz="1000" b="1"/>
                        <a:t>Tokio Marine America - 2020-12-14 20:41:14</a:t>
                      </a:r>
                      <a:r>
                        <a:rPr lang="en-US" sz="1000"/>
                        <a:t>
 Its not just people who enjoy the holiday season. Our furry friends seem to like it, too! Happy Holidays from TMA employees and their pets 🐶🐱</a:t>
                      </a:r>
                    </a:p>
                  </a:txBody>
                  <a:tcPr/>
                </a:tc>
                <a:tc>
                  <a:txBody>
                    <a:bodyPr/>
                    <a:lstStyle/>
                    <a:p>
                      <a:r>
                        <a:rPr lang="en-US" sz="1000"/>
                        <a:t>10</a:t>
                      </a:r>
                    </a:p>
                  </a:txBody>
                  <a:tcPr/>
                </a:tc>
                <a:tc>
                  <a:txBody>
                    <a:bodyPr/>
                    <a:lstStyle/>
                    <a:p>
                      <a:r>
                        <a:rPr lang="en-US" sz="1000"/>
                        <a:t>9</a:t>
                      </a:r>
                    </a:p>
                  </a:txBody>
                  <a:tcPr/>
                </a:tc>
                <a:tc>
                  <a:txBody>
                    <a:bodyPr/>
                    <a:lstStyle/>
                    <a:p>
                      <a:r>
                        <a:rPr lang="en-US" sz="1000"/>
                        <a:t>0</a:t>
                      </a:r>
                    </a:p>
                  </a:txBody>
                  <a:tcPr/>
                </a:tc>
                <a:tc>
                  <a:txBody>
                    <a:bodyPr/>
                    <a:lstStyle/>
                    <a:p>
                      <a:r>
                        <a:rPr lang="en-US" sz="1000"/>
                        <a:t>1</a:t>
                      </a:r>
                    </a:p>
                  </a:txBody>
                  <a:tcPr/>
                </a:tc>
                <a:tc>
                  <a:txBody>
                    <a:bodyPr/>
                    <a:lstStyle/>
                    <a:p>
                      <a:r>
                        <a:rPr lang="en-US" sz="1000"/>
                        <a:t>2.5840 %</a:t>
                      </a:r>
                    </a:p>
                  </a:txBody>
                  <a:tcPr/>
                </a:tc>
                <a:tc>
                  <a:txBody>
                    <a:bodyPr/>
                    <a:lstStyle/>
                    <a:p>
                      <a:r>
                        <a:rPr lang="en-US" sz="1000"/>
                        <a:t>Photo</a:t>
                      </a:r>
                    </a:p>
                  </a:txBody>
                  <a:tcPr/>
                </a:tc>
                <a:extLst>
                  <a:ext uri="{0D108BD9-81ED-4DB2-BD59-A6C34878D82A}">
                    <a16:rowId xmlns:a16="http://schemas.microsoft.com/office/drawing/2014/main" val="400669990"/>
                  </a:ext>
                </a:extLst>
              </a:tr>
            </a:tbl>
          </a:graphicData>
        </a:graphic>
      </p:graphicFrame>
      <p:sp>
        <p:nvSpPr>
          <p:cNvPr id="4" name="Text Placeholder 3">
            <a:extLst>
              <a:ext uri="{FF2B5EF4-FFF2-40B4-BE49-F238E27FC236}">
                <a16:creationId xmlns:a16="http://schemas.microsoft.com/office/drawing/2014/main" id="{8E1B3B9C-0455-4B35-A316-68D961C783ED}"/>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1096327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805FE-3FB0-4B92-9772-80635380D4AB}"/>
              </a:ext>
            </a:extLst>
          </p:cNvPr>
          <p:cNvSpPr>
            <a:spLocks noGrp="1"/>
          </p:cNvSpPr>
          <p:nvPr>
            <p:ph type="title"/>
          </p:nvPr>
        </p:nvSpPr>
        <p:spPr/>
        <p:txBody>
          <a:bodyPr/>
          <a:lstStyle/>
          <a:p>
            <a:r>
              <a:rPr lang="en-US"/>
              <a:t>Facebook Total Interactions | TMNAS</a:t>
            </a:r>
          </a:p>
        </p:txBody>
      </p:sp>
      <p:graphicFrame>
        <p:nvGraphicFramePr>
          <p:cNvPr id="6" name="Chart Placeholder 5">
            <a:extLst>
              <a:ext uri="{FF2B5EF4-FFF2-40B4-BE49-F238E27FC236}">
                <a16:creationId xmlns:a16="http://schemas.microsoft.com/office/drawing/2014/main" id="{226C71D9-8B7B-492B-8A18-13B283BFE565}"/>
              </a:ext>
            </a:extLst>
          </p:cNvPr>
          <p:cNvGraphicFramePr>
            <a:graphicFrameLocks noGrp="1"/>
          </p:cNvGraphicFramePr>
          <p:nvPr>
            <p:ph type="chart" sz="quarter" idx="13"/>
            <p:extLst>
              <p:ext uri="{D42A27DB-BD31-4B8C-83A1-F6EECF244321}">
                <p14:modId xmlns:p14="http://schemas.microsoft.com/office/powerpoint/2010/main" val="9941081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49BEF3-2D60-4087-9EB1-7C0479EB35F7}"/>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A89C73CE-A294-4A82-B91A-CF71C38C5D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49183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2A34D-A1B7-49AB-9F21-F991FABAF14E}"/>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E7CF736B-BB67-48C3-987C-860EA0179AAD}"/>
              </a:ext>
            </a:extLst>
          </p:cNvPr>
          <p:cNvGraphicFramePr>
            <a:graphicFrameLocks noGrp="1"/>
          </p:cNvGraphicFramePr>
          <p:nvPr>
            <p:ph type="tbl" sz="quarter" idx="13"/>
            <p:extLst>
              <p:ext uri="{D42A27DB-BD31-4B8C-83A1-F6EECF244321}">
                <p14:modId xmlns:p14="http://schemas.microsoft.com/office/powerpoint/2010/main" val="1529238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748928588"/>
                    </a:ext>
                  </a:extLst>
                </a:gridCol>
                <a:gridCol w="576072">
                  <a:extLst>
                    <a:ext uri="{9D8B030D-6E8A-4147-A177-3AD203B41FA5}">
                      <a16:colId xmlns:a16="http://schemas.microsoft.com/office/drawing/2014/main" val="2357057317"/>
                    </a:ext>
                  </a:extLst>
                </a:gridCol>
                <a:gridCol w="576072">
                  <a:extLst>
                    <a:ext uri="{9D8B030D-6E8A-4147-A177-3AD203B41FA5}">
                      <a16:colId xmlns:a16="http://schemas.microsoft.com/office/drawing/2014/main" val="992720842"/>
                    </a:ext>
                  </a:extLst>
                </a:gridCol>
                <a:gridCol w="576072">
                  <a:extLst>
                    <a:ext uri="{9D8B030D-6E8A-4147-A177-3AD203B41FA5}">
                      <a16:colId xmlns:a16="http://schemas.microsoft.com/office/drawing/2014/main" val="2714051947"/>
                    </a:ext>
                  </a:extLst>
                </a:gridCol>
                <a:gridCol w="576072">
                  <a:extLst>
                    <a:ext uri="{9D8B030D-6E8A-4147-A177-3AD203B41FA5}">
                      <a16:colId xmlns:a16="http://schemas.microsoft.com/office/drawing/2014/main" val="2417652285"/>
                    </a:ext>
                  </a:extLst>
                </a:gridCol>
                <a:gridCol w="576072">
                  <a:extLst>
                    <a:ext uri="{9D8B030D-6E8A-4147-A177-3AD203B41FA5}">
                      <a16:colId xmlns:a16="http://schemas.microsoft.com/office/drawing/2014/main" val="1001768885"/>
                    </a:ext>
                  </a:extLst>
                </a:gridCol>
                <a:gridCol w="576072">
                  <a:extLst>
                    <a:ext uri="{9D8B030D-6E8A-4147-A177-3AD203B41FA5}">
                      <a16:colId xmlns:a16="http://schemas.microsoft.com/office/drawing/2014/main" val="3231279023"/>
                    </a:ext>
                  </a:extLst>
                </a:gridCol>
                <a:gridCol w="576072">
                  <a:extLst>
                    <a:ext uri="{9D8B030D-6E8A-4147-A177-3AD203B41FA5}">
                      <a16:colId xmlns:a16="http://schemas.microsoft.com/office/drawing/2014/main" val="407198348"/>
                    </a:ext>
                  </a:extLst>
                </a:gridCol>
                <a:gridCol w="576072">
                  <a:extLst>
                    <a:ext uri="{9D8B030D-6E8A-4147-A177-3AD203B41FA5}">
                      <a16:colId xmlns:a16="http://schemas.microsoft.com/office/drawing/2014/main" val="118322903"/>
                    </a:ext>
                  </a:extLst>
                </a:gridCol>
                <a:gridCol w="576072">
                  <a:extLst>
                    <a:ext uri="{9D8B030D-6E8A-4147-A177-3AD203B41FA5}">
                      <a16:colId xmlns:a16="http://schemas.microsoft.com/office/drawing/2014/main" val="2991213861"/>
                    </a:ext>
                  </a:extLst>
                </a:gridCol>
                <a:gridCol w="576072">
                  <a:extLst>
                    <a:ext uri="{9D8B030D-6E8A-4147-A177-3AD203B41FA5}">
                      <a16:colId xmlns:a16="http://schemas.microsoft.com/office/drawing/2014/main" val="3902846003"/>
                    </a:ext>
                  </a:extLst>
                </a:gridCol>
                <a:gridCol w="576072">
                  <a:extLst>
                    <a:ext uri="{9D8B030D-6E8A-4147-A177-3AD203B41FA5}">
                      <a16:colId xmlns:a16="http://schemas.microsoft.com/office/drawing/2014/main" val="3945400781"/>
                    </a:ext>
                  </a:extLst>
                </a:gridCol>
                <a:gridCol w="576072">
                  <a:extLst>
                    <a:ext uri="{9D8B030D-6E8A-4147-A177-3AD203B41FA5}">
                      <a16:colId xmlns:a16="http://schemas.microsoft.com/office/drawing/2014/main" val="424207781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7263932"/>
                  </a:ext>
                </a:extLst>
              </a:tr>
              <a:tr h="370840">
                <a:tc>
                  <a:txBody>
                    <a:bodyPr/>
                    <a:lstStyle/>
                    <a:p>
                      <a:r>
                        <a:rPr lang="en-US" sz="1000"/>
                        <a:t>204</a:t>
                      </a:r>
                    </a:p>
                  </a:txBody>
                  <a:tcPr/>
                </a:tc>
                <a:tc>
                  <a:txBody>
                    <a:bodyPr/>
                    <a:lstStyle/>
                    <a:p>
                      <a:r>
                        <a:rPr lang="en-US" sz="1000"/>
                        <a:t>40</a:t>
                      </a:r>
                    </a:p>
                  </a:txBody>
                  <a:tcPr/>
                </a:tc>
                <a:tc>
                  <a:txBody>
                    <a:bodyPr/>
                    <a:lstStyle/>
                    <a:p>
                      <a:r>
                        <a:rPr lang="en-US" sz="1000"/>
                        <a:t>168</a:t>
                      </a:r>
                    </a:p>
                  </a:txBody>
                  <a:tcPr/>
                </a:tc>
                <a:tc>
                  <a:txBody>
                    <a:bodyPr/>
                    <a:lstStyle/>
                    <a:p>
                      <a:r>
                        <a:rPr lang="en-US" sz="1000"/>
                        <a:t>155</a:t>
                      </a:r>
                    </a:p>
                  </a:txBody>
                  <a:tcPr/>
                </a:tc>
                <a:tc>
                  <a:txBody>
                    <a:bodyPr/>
                    <a:lstStyle/>
                    <a:p>
                      <a:r>
                        <a:rPr lang="en-US" sz="1000"/>
                        <a:t>3</a:t>
                      </a:r>
                    </a:p>
                  </a:txBody>
                  <a:tcPr/>
                </a:tc>
                <a:tc>
                  <a:txBody>
                    <a:bodyPr/>
                    <a:lstStyle/>
                    <a:p>
                      <a:r>
                        <a:rPr lang="en-US" sz="1000"/>
                        <a:t>10</a:t>
                      </a:r>
                    </a:p>
                  </a:txBody>
                  <a:tcPr/>
                </a:tc>
                <a:tc>
                  <a:txBody>
                    <a:bodyPr/>
                    <a:lstStyle/>
                    <a:p>
                      <a:r>
                        <a:rPr lang="en-US" sz="1000"/>
                        <a:t>175</a:t>
                      </a:r>
                    </a:p>
                  </a:txBody>
                  <a:tcPr/>
                </a:tc>
                <a:tc>
                  <a:txBody>
                    <a:bodyPr/>
                    <a:lstStyle/>
                    <a:p>
                      <a:r>
                        <a:rPr lang="en-US" sz="1000"/>
                        <a:t>172</a:t>
                      </a:r>
                    </a:p>
                  </a:txBody>
                  <a:tcPr/>
                </a:tc>
                <a:tc>
                  <a:txBody>
                    <a:bodyPr/>
                    <a:lstStyle/>
                    <a:p>
                      <a:r>
                        <a:rPr lang="en-US" sz="1000"/>
                        <a:t>418</a:t>
                      </a:r>
                    </a:p>
                  </a:txBody>
                  <a:tcPr/>
                </a:tc>
                <a:tc>
                  <a:txBody>
                    <a:bodyPr/>
                    <a:lstStyle/>
                    <a:p>
                      <a:r>
                        <a:rPr lang="en-US" sz="1000"/>
                        <a:t>7</a:t>
                      </a:r>
                    </a:p>
                  </a:txBody>
                  <a:tcPr/>
                </a:tc>
                <a:tc>
                  <a:txBody>
                    <a:bodyPr/>
                    <a:lstStyle/>
                    <a:p>
                      <a:r>
                        <a:rPr lang="en-US" sz="1000"/>
                        <a:t>38</a:t>
                      </a:r>
                    </a:p>
                  </a:txBody>
                  <a:tcPr/>
                </a:tc>
                <a:tc>
                  <a:txBody>
                    <a:bodyPr/>
                    <a:lstStyle/>
                    <a:p>
                      <a:r>
                        <a:rPr lang="en-US" sz="1000"/>
                        <a:t>2.0933 %</a:t>
                      </a:r>
                    </a:p>
                  </a:txBody>
                  <a:tcPr/>
                </a:tc>
                <a:tc>
                  <a:txBody>
                    <a:bodyPr/>
                    <a:lstStyle/>
                    <a:p>
                      <a:r>
                        <a:rPr lang="en-US" sz="1000"/>
                        <a:t>0.0 %</a:t>
                      </a:r>
                    </a:p>
                  </a:txBody>
                  <a:tcPr/>
                </a:tc>
                <a:extLst>
                  <a:ext uri="{0D108BD9-81ED-4DB2-BD59-A6C34878D82A}">
                    <a16:rowId xmlns:a16="http://schemas.microsoft.com/office/drawing/2014/main" val="997741178"/>
                  </a:ext>
                </a:extLst>
              </a:tr>
            </a:tbl>
          </a:graphicData>
        </a:graphic>
      </p:graphicFrame>
      <p:sp>
        <p:nvSpPr>
          <p:cNvPr id="4" name="Text Placeholder 3">
            <a:extLst>
              <a:ext uri="{FF2B5EF4-FFF2-40B4-BE49-F238E27FC236}">
                <a16:creationId xmlns:a16="http://schemas.microsoft.com/office/drawing/2014/main" id="{14037A35-3B61-4B03-AE8A-F23627B2AB16}"/>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16162027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29978-31EF-44CC-8B66-D47F5FA2D4ED}"/>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90815018-FC44-4390-9A37-82815A8D50B1}"/>
              </a:ext>
            </a:extLst>
          </p:cNvPr>
          <p:cNvGraphicFramePr>
            <a:graphicFrameLocks noGrp="1"/>
          </p:cNvGraphicFramePr>
          <p:nvPr>
            <p:ph type="chart" sz="quarter" idx="13"/>
            <p:extLst>
              <p:ext uri="{D42A27DB-BD31-4B8C-83A1-F6EECF244321}">
                <p14:modId xmlns:p14="http://schemas.microsoft.com/office/powerpoint/2010/main" val="26595648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ECFA51-AA5C-4A55-826F-CC2DBC3FEE5C}"/>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59488CE5-79E0-4133-B58C-9D629250B4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14671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954D2-9E67-49E2-AF85-5978AB98176D}"/>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59996D53-F173-402D-BEAD-33D78DB5FB36}"/>
              </a:ext>
            </a:extLst>
          </p:cNvPr>
          <p:cNvGraphicFramePr>
            <a:graphicFrameLocks noGrp="1"/>
          </p:cNvGraphicFramePr>
          <p:nvPr>
            <p:ph type="chart" sz="quarter" idx="13"/>
            <p:extLst>
              <p:ext uri="{D42A27DB-BD31-4B8C-83A1-F6EECF244321}">
                <p14:modId xmlns:p14="http://schemas.microsoft.com/office/powerpoint/2010/main" val="33786084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EB40C6-34E2-42EE-99D2-73DB5D4F61B9}"/>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9383934A-B2CB-4490-A660-19539CFDA5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29639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23A31-C7DA-44C5-BCA3-3FBD05DC30FB}"/>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2BB85195-A0BC-4870-B2CA-F3016B6F39CC}"/>
              </a:ext>
            </a:extLst>
          </p:cNvPr>
          <p:cNvGraphicFramePr>
            <a:graphicFrameLocks noGrp="1"/>
          </p:cNvGraphicFramePr>
          <p:nvPr>
            <p:ph type="tbl" sz="quarter" idx="13"/>
            <p:extLst>
              <p:ext uri="{D42A27DB-BD31-4B8C-83A1-F6EECF244321}">
                <p14:modId xmlns:p14="http://schemas.microsoft.com/office/powerpoint/2010/main" val="2190407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284924473"/>
                    </a:ext>
                  </a:extLst>
                </a:gridCol>
                <a:gridCol w="493776">
                  <a:extLst>
                    <a:ext uri="{9D8B030D-6E8A-4147-A177-3AD203B41FA5}">
                      <a16:colId xmlns:a16="http://schemas.microsoft.com/office/drawing/2014/main" val="2580345506"/>
                    </a:ext>
                  </a:extLst>
                </a:gridCol>
                <a:gridCol w="1069848">
                  <a:extLst>
                    <a:ext uri="{9D8B030D-6E8A-4147-A177-3AD203B41FA5}">
                      <a16:colId xmlns:a16="http://schemas.microsoft.com/office/drawing/2014/main" val="3730179384"/>
                    </a:ext>
                  </a:extLst>
                </a:gridCol>
                <a:gridCol w="1069848">
                  <a:extLst>
                    <a:ext uri="{9D8B030D-6E8A-4147-A177-3AD203B41FA5}">
                      <a16:colId xmlns:a16="http://schemas.microsoft.com/office/drawing/2014/main" val="2251077722"/>
                    </a:ext>
                  </a:extLst>
                </a:gridCol>
                <a:gridCol w="1069848">
                  <a:extLst>
                    <a:ext uri="{9D8B030D-6E8A-4147-A177-3AD203B41FA5}">
                      <a16:colId xmlns:a16="http://schemas.microsoft.com/office/drawing/2014/main" val="3359677061"/>
                    </a:ext>
                  </a:extLst>
                </a:gridCol>
                <a:gridCol w="1069848">
                  <a:extLst>
                    <a:ext uri="{9D8B030D-6E8A-4147-A177-3AD203B41FA5}">
                      <a16:colId xmlns:a16="http://schemas.microsoft.com/office/drawing/2014/main" val="3407223237"/>
                    </a:ext>
                  </a:extLst>
                </a:gridCol>
                <a:gridCol w="1069848">
                  <a:extLst>
                    <a:ext uri="{9D8B030D-6E8A-4147-A177-3AD203B41FA5}">
                      <a16:colId xmlns:a16="http://schemas.microsoft.com/office/drawing/2014/main" val="903458152"/>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3081220835"/>
                  </a:ext>
                </a:extLst>
              </a:tr>
              <a:tr h="370840">
                <a:tc>
                  <a:txBody>
                    <a:bodyPr/>
                    <a:lstStyle/>
                    <a:p>
                      <a:r>
                        <a:rPr lang="en-US" sz="1000" b="1"/>
                        <a:t>@TokioMAmerica - 2020-12-08 18:05:04</a:t>
                      </a:r>
                      <a:r>
                        <a:rPr lang="en-US" sz="1000"/>
                        <a:t>
 Initiatives like the Mangrove Planting Project make it possible for the Tokio Marine Group to maintain their position as a 🌳 carbon neutral company 🌳 for seven consecutive years. #Sustainability #CarbonNeutrality https://t.co/C4FVxG8Co9</a:t>
                      </a:r>
                    </a:p>
                  </a:txBody>
                  <a:tcPr/>
                </a:tc>
                <a:tc>
                  <a:txBody>
                    <a:bodyPr/>
                    <a:lstStyle/>
                    <a:p>
                      <a:r>
                        <a:rPr lang="en-US" sz="1000"/>
                        <a:t>12/14/2020 18:07:19</a:t>
                      </a:r>
                    </a:p>
                  </a:txBody>
                  <a:tcPr/>
                </a:tc>
                <a:tc>
                  <a:txBody>
                    <a:bodyPr/>
                    <a:lstStyle/>
                    <a:p>
                      <a:r>
                        <a:rPr lang="en-US" sz="1000"/>
                        <a:t>2</a:t>
                      </a:r>
                    </a:p>
                  </a:txBody>
                  <a:tcPr/>
                </a:tc>
                <a:tc>
                  <a:txBody>
                    <a:bodyPr/>
                    <a:lstStyle/>
                    <a:p>
                      <a:r>
                        <a:rPr lang="en-US" sz="1000"/>
                        <a:t>3</a:t>
                      </a:r>
                    </a:p>
                  </a:txBody>
                  <a:tcPr/>
                </a:tc>
                <a:tc>
                  <a:txBody>
                    <a:bodyPr/>
                    <a:lstStyle/>
                    <a:p>
                      <a:r>
                        <a:rPr lang="en-US" sz="1000"/>
                        <a:t>0</a:t>
                      </a:r>
                    </a:p>
                  </a:txBody>
                  <a:tcPr/>
                </a:tc>
                <a:tc>
                  <a:txBody>
                    <a:bodyPr/>
                    <a:lstStyle/>
                    <a:p>
                      <a:r>
                        <a:rPr lang="en-US" sz="1000"/>
                        <a:t>5</a:t>
                      </a:r>
                    </a:p>
                  </a:txBody>
                  <a:tcPr/>
                </a:tc>
                <a:tc>
                  <a:txBody>
                    <a:bodyPr/>
                    <a:lstStyle/>
                    <a:p>
                      <a:r>
                        <a:rPr lang="en-US" sz="1000"/>
                        <a:t>2.4876 %</a:t>
                      </a:r>
                    </a:p>
                  </a:txBody>
                  <a:tcPr/>
                </a:tc>
                <a:extLst>
                  <a:ext uri="{0D108BD9-81ED-4DB2-BD59-A6C34878D82A}">
                    <a16:rowId xmlns:a16="http://schemas.microsoft.com/office/drawing/2014/main" val="3886007439"/>
                  </a:ext>
                </a:extLst>
              </a:tr>
              <a:tr h="370840">
                <a:tc>
                  <a:txBody>
                    <a:bodyPr/>
                    <a:lstStyle/>
                    <a:p>
                      <a:r>
                        <a:rPr lang="en-US" sz="1000" b="1"/>
                        <a:t>@TokioMAmerica - 2020-12-02 19:44:53</a:t>
                      </a:r>
                      <a:r>
                        <a:rPr lang="en-US" sz="1000"/>
                        <a:t>
 The key to successful teamwork is valuing all of the players. Hear more about TMA's culture of building high performing teams from one of our underwriters! https://t.co/yPyv8dGbZY</a:t>
                      </a:r>
                    </a:p>
                  </a:txBody>
                  <a:tcPr/>
                </a:tc>
                <a:tc>
                  <a:txBody>
                    <a:bodyPr/>
                    <a:lstStyle/>
                    <a:p>
                      <a:r>
                        <a:rPr lang="en-US" sz="1000"/>
                        <a:t>12/07/2020 06:06:55</a:t>
                      </a:r>
                    </a:p>
                  </a:txBody>
                  <a:tcPr/>
                </a:tc>
                <a:tc>
                  <a:txBody>
                    <a:bodyPr/>
                    <a:lstStyle/>
                    <a:p>
                      <a:r>
                        <a:rPr lang="en-US" sz="1000"/>
                        <a:t>2</a:t>
                      </a:r>
                    </a:p>
                  </a:txBody>
                  <a:tcPr/>
                </a:tc>
                <a:tc>
                  <a:txBody>
                    <a:bodyPr/>
                    <a:lstStyle/>
                    <a:p>
                      <a:r>
                        <a:rPr lang="en-US" sz="1000"/>
                        <a:t>2</a:t>
                      </a:r>
                    </a:p>
                  </a:txBody>
                  <a:tcPr/>
                </a:tc>
                <a:tc>
                  <a:txBody>
                    <a:bodyPr/>
                    <a:lstStyle/>
                    <a:p>
                      <a:r>
                        <a:rPr lang="en-US" sz="1000"/>
                        <a:t>0</a:t>
                      </a:r>
                    </a:p>
                  </a:txBody>
                  <a:tcPr/>
                </a:tc>
                <a:tc>
                  <a:txBody>
                    <a:bodyPr/>
                    <a:lstStyle/>
                    <a:p>
                      <a:r>
                        <a:rPr lang="en-US" sz="1000"/>
                        <a:t>4</a:t>
                      </a:r>
                    </a:p>
                  </a:txBody>
                  <a:tcPr/>
                </a:tc>
                <a:tc>
                  <a:txBody>
                    <a:bodyPr/>
                    <a:lstStyle/>
                    <a:p>
                      <a:r>
                        <a:rPr lang="en-US" sz="1000"/>
                        <a:t>1.9802 %</a:t>
                      </a:r>
                    </a:p>
                  </a:txBody>
                  <a:tcPr/>
                </a:tc>
                <a:extLst>
                  <a:ext uri="{0D108BD9-81ED-4DB2-BD59-A6C34878D82A}">
                    <a16:rowId xmlns:a16="http://schemas.microsoft.com/office/drawing/2014/main" val="1210685888"/>
                  </a:ext>
                </a:extLst>
              </a:tr>
              <a:tr h="370840">
                <a:tc>
                  <a:txBody>
                    <a:bodyPr/>
                    <a:lstStyle/>
                    <a:p>
                      <a:r>
                        <a:rPr lang="en-US" sz="1000" b="1"/>
                        <a:t>@TokioMAmerica - 2020-12-07 21:10:41</a:t>
                      </a:r>
                      <a:r>
                        <a:rPr lang="en-US" sz="1000"/>
                        <a:t>
 The claims process doesn't have to be complicated. TMA makes it easy to file a claim. https://t.co/Im0qYQpM8x</a:t>
                      </a:r>
                    </a:p>
                  </a:txBody>
                  <a:tcPr/>
                </a:tc>
                <a:tc>
                  <a:txBody>
                    <a:bodyPr/>
                    <a:lstStyle/>
                    <a:p>
                      <a:r>
                        <a:rPr lang="en-US" sz="1000"/>
                        <a:t>12/08/2020 06:06:51</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3</a:t>
                      </a:r>
                    </a:p>
                  </a:txBody>
                  <a:tcPr/>
                </a:tc>
                <a:tc>
                  <a:txBody>
                    <a:bodyPr/>
                    <a:lstStyle/>
                    <a:p>
                      <a:r>
                        <a:rPr lang="en-US" sz="1000"/>
                        <a:t>1.4925 %</a:t>
                      </a:r>
                    </a:p>
                  </a:txBody>
                  <a:tcPr/>
                </a:tc>
                <a:extLst>
                  <a:ext uri="{0D108BD9-81ED-4DB2-BD59-A6C34878D82A}">
                    <a16:rowId xmlns:a16="http://schemas.microsoft.com/office/drawing/2014/main" val="1067169369"/>
                  </a:ext>
                </a:extLst>
              </a:tr>
            </a:tbl>
          </a:graphicData>
        </a:graphic>
      </p:graphicFrame>
      <p:sp>
        <p:nvSpPr>
          <p:cNvPr id="4" name="Text Placeholder 3">
            <a:extLst>
              <a:ext uri="{FF2B5EF4-FFF2-40B4-BE49-F238E27FC236}">
                <a16:creationId xmlns:a16="http://schemas.microsoft.com/office/drawing/2014/main" id="{4AC97E21-D738-45E0-90E2-EFFBF04F1503}"/>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8927100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7F634-A4BA-4E55-A8E1-B5E211086A37}"/>
              </a:ext>
            </a:extLst>
          </p:cNvPr>
          <p:cNvSpPr>
            <a:spLocks noGrp="1"/>
          </p:cNvSpPr>
          <p:nvPr>
            <p:ph type="title"/>
          </p:nvPr>
        </p:nvSpPr>
        <p:spPr/>
        <p:txBody>
          <a:bodyPr/>
          <a:lstStyle/>
          <a:p>
            <a:r>
              <a:rPr lang="en-US"/>
              <a:t>Twitter Total Interactions | TMNAS</a:t>
            </a:r>
          </a:p>
        </p:txBody>
      </p:sp>
      <p:graphicFrame>
        <p:nvGraphicFramePr>
          <p:cNvPr id="6" name="Chart Placeholder 5">
            <a:extLst>
              <a:ext uri="{FF2B5EF4-FFF2-40B4-BE49-F238E27FC236}">
                <a16:creationId xmlns:a16="http://schemas.microsoft.com/office/drawing/2014/main" id="{A2B9D8B1-F3FA-47EC-92D4-67D4289D67B9}"/>
              </a:ext>
            </a:extLst>
          </p:cNvPr>
          <p:cNvGraphicFramePr>
            <a:graphicFrameLocks noGrp="1"/>
          </p:cNvGraphicFramePr>
          <p:nvPr>
            <p:ph type="chart" sz="quarter" idx="13"/>
            <p:extLst>
              <p:ext uri="{D42A27DB-BD31-4B8C-83A1-F6EECF244321}">
                <p14:modId xmlns:p14="http://schemas.microsoft.com/office/powerpoint/2010/main" val="7151864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4D318A-6F16-4AEB-B14B-0A9EC7EDD096}"/>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F520F833-E8F9-4861-8628-BB9DC04B5E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70589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789C6-A586-44DF-A3C3-8A06A436374B}"/>
              </a:ext>
            </a:extLst>
          </p:cNvPr>
          <p:cNvSpPr>
            <a:spLocks noGrp="1"/>
          </p:cNvSpPr>
          <p:nvPr>
            <p:ph type="title"/>
          </p:nvPr>
        </p:nvSpPr>
        <p:spPr/>
        <p:txBody>
          <a:bodyPr/>
          <a:lstStyle/>
          <a:p>
            <a:r>
              <a:rPr lang="en-US"/>
              <a:t>LinkedIn Followers Table | Tokio Marine America</a:t>
            </a:r>
          </a:p>
        </p:txBody>
      </p:sp>
      <p:graphicFrame>
        <p:nvGraphicFramePr>
          <p:cNvPr id="5" name="Table Placeholder 4">
            <a:extLst>
              <a:ext uri="{FF2B5EF4-FFF2-40B4-BE49-F238E27FC236}">
                <a16:creationId xmlns:a16="http://schemas.microsoft.com/office/drawing/2014/main" id="{7EBE4569-81B5-4781-8BC8-02FB36776C39}"/>
              </a:ext>
            </a:extLst>
          </p:cNvPr>
          <p:cNvGraphicFramePr>
            <a:graphicFrameLocks noGrp="1"/>
          </p:cNvGraphicFramePr>
          <p:nvPr>
            <p:ph type="tbl" sz="quarter" idx="13"/>
            <p:extLst>
              <p:ext uri="{D42A27DB-BD31-4B8C-83A1-F6EECF244321}">
                <p14:modId xmlns:p14="http://schemas.microsoft.com/office/powerpoint/2010/main" val="4098430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65513417"/>
                    </a:ext>
                  </a:extLst>
                </a:gridCol>
                <a:gridCol w="4114800">
                  <a:extLst>
                    <a:ext uri="{9D8B030D-6E8A-4147-A177-3AD203B41FA5}">
                      <a16:colId xmlns:a16="http://schemas.microsoft.com/office/drawing/2014/main" val="476412841"/>
                    </a:ext>
                  </a:extLst>
                </a:gridCol>
              </a:tblGrid>
              <a:tr h="370840">
                <a:tc>
                  <a:txBody>
                    <a:bodyPr/>
                    <a:lstStyle/>
                    <a:p>
                      <a:r>
                        <a:rPr lang="en-US" sz="1000"/>
                        <a:t>Followers</a:t>
                      </a:r>
                    </a:p>
                  </a:txBody>
                  <a:tcPr/>
                </a:tc>
                <a:tc>
                  <a:txBody>
                    <a:bodyPr/>
                    <a:lstStyle/>
                    <a:p>
                      <a:r>
                        <a:rPr lang="en-US" sz="1000"/>
                        <a:t>+/-</a:t>
                      </a:r>
                    </a:p>
                  </a:txBody>
                  <a:tcPr/>
                </a:tc>
                <a:extLst>
                  <a:ext uri="{0D108BD9-81ED-4DB2-BD59-A6C34878D82A}">
                    <a16:rowId xmlns:a16="http://schemas.microsoft.com/office/drawing/2014/main" val="993168866"/>
                  </a:ext>
                </a:extLst>
              </a:tr>
              <a:tr h="370840">
                <a:tc>
                  <a:txBody>
                    <a:bodyPr/>
                    <a:lstStyle/>
                    <a:p>
                      <a:r>
                        <a:rPr lang="en-US" sz="1000"/>
                        <a:t>17640</a:t>
                      </a:r>
                    </a:p>
                  </a:txBody>
                  <a:tcPr/>
                </a:tc>
                <a:tc>
                  <a:txBody>
                    <a:bodyPr/>
                    <a:lstStyle/>
                    <a:p>
                      <a:r>
                        <a:rPr lang="en-US" sz="1000"/>
                        <a:t>3480</a:t>
                      </a:r>
                    </a:p>
                  </a:txBody>
                  <a:tcPr/>
                </a:tc>
                <a:extLst>
                  <a:ext uri="{0D108BD9-81ED-4DB2-BD59-A6C34878D82A}">
                    <a16:rowId xmlns:a16="http://schemas.microsoft.com/office/drawing/2014/main" val="3913091178"/>
                  </a:ext>
                </a:extLst>
              </a:tr>
            </a:tbl>
          </a:graphicData>
        </a:graphic>
      </p:graphicFrame>
      <p:sp>
        <p:nvSpPr>
          <p:cNvPr id="4" name="Text Placeholder 3">
            <a:extLst>
              <a:ext uri="{FF2B5EF4-FFF2-40B4-BE49-F238E27FC236}">
                <a16:creationId xmlns:a16="http://schemas.microsoft.com/office/drawing/2014/main" id="{D8777611-95DE-45D0-9A48-CE3D79783206}"/>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28802827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AD83D-EC73-4412-9EB0-B1768B609DED}"/>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B3F0E65D-53D3-43CA-80B8-B8DB3801C5D5}"/>
              </a:ext>
            </a:extLst>
          </p:cNvPr>
          <p:cNvGraphicFramePr>
            <a:graphicFrameLocks noGrp="1"/>
          </p:cNvGraphicFramePr>
          <p:nvPr>
            <p:ph type="chart" sz="quarter" idx="13"/>
            <p:extLst>
              <p:ext uri="{D42A27DB-BD31-4B8C-83A1-F6EECF244321}">
                <p14:modId xmlns:p14="http://schemas.microsoft.com/office/powerpoint/2010/main" val="25109229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05DA8E-FB25-4E7F-848E-1E1F7673EEC2}"/>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B7E7FA28-156E-4F02-A507-DB34427057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6588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80C58-EA5E-46E6-941F-31B948BE37FB}"/>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6C0D303B-724B-443E-BFDB-C3DADCAFBD30}"/>
              </a:ext>
            </a:extLst>
          </p:cNvPr>
          <p:cNvGraphicFramePr>
            <a:graphicFrameLocks noGrp="1"/>
          </p:cNvGraphicFramePr>
          <p:nvPr>
            <p:ph type="tbl" sz="quarter" idx="13"/>
            <p:extLst>
              <p:ext uri="{D42A27DB-BD31-4B8C-83A1-F6EECF244321}">
                <p14:modId xmlns:p14="http://schemas.microsoft.com/office/powerpoint/2010/main" val="3586755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18609389"/>
                    </a:ext>
                  </a:extLst>
                </a:gridCol>
                <a:gridCol w="658368">
                  <a:extLst>
                    <a:ext uri="{9D8B030D-6E8A-4147-A177-3AD203B41FA5}">
                      <a16:colId xmlns:a16="http://schemas.microsoft.com/office/drawing/2014/main" val="202647682"/>
                    </a:ext>
                  </a:extLst>
                </a:gridCol>
                <a:gridCol w="658368">
                  <a:extLst>
                    <a:ext uri="{9D8B030D-6E8A-4147-A177-3AD203B41FA5}">
                      <a16:colId xmlns:a16="http://schemas.microsoft.com/office/drawing/2014/main" val="1069315163"/>
                    </a:ext>
                  </a:extLst>
                </a:gridCol>
                <a:gridCol w="658368">
                  <a:extLst>
                    <a:ext uri="{9D8B030D-6E8A-4147-A177-3AD203B41FA5}">
                      <a16:colId xmlns:a16="http://schemas.microsoft.com/office/drawing/2014/main" val="2567127130"/>
                    </a:ext>
                  </a:extLst>
                </a:gridCol>
                <a:gridCol w="658368">
                  <a:extLst>
                    <a:ext uri="{9D8B030D-6E8A-4147-A177-3AD203B41FA5}">
                      <a16:colId xmlns:a16="http://schemas.microsoft.com/office/drawing/2014/main" val="3442837396"/>
                    </a:ext>
                  </a:extLst>
                </a:gridCol>
                <a:gridCol w="658368">
                  <a:extLst>
                    <a:ext uri="{9D8B030D-6E8A-4147-A177-3AD203B41FA5}">
                      <a16:colId xmlns:a16="http://schemas.microsoft.com/office/drawing/2014/main" val="4077826948"/>
                    </a:ext>
                  </a:extLst>
                </a:gridCol>
                <a:gridCol w="658368">
                  <a:extLst>
                    <a:ext uri="{9D8B030D-6E8A-4147-A177-3AD203B41FA5}">
                      <a16:colId xmlns:a16="http://schemas.microsoft.com/office/drawing/2014/main" val="3952633787"/>
                    </a:ext>
                  </a:extLst>
                </a:gridCol>
                <a:gridCol w="658368">
                  <a:extLst>
                    <a:ext uri="{9D8B030D-6E8A-4147-A177-3AD203B41FA5}">
                      <a16:colId xmlns:a16="http://schemas.microsoft.com/office/drawing/2014/main" val="3917272472"/>
                    </a:ext>
                  </a:extLst>
                </a:gridCol>
                <a:gridCol w="658368">
                  <a:extLst>
                    <a:ext uri="{9D8B030D-6E8A-4147-A177-3AD203B41FA5}">
                      <a16:colId xmlns:a16="http://schemas.microsoft.com/office/drawing/2014/main" val="3668568161"/>
                    </a:ext>
                  </a:extLst>
                </a:gridCol>
                <a:gridCol w="658368">
                  <a:extLst>
                    <a:ext uri="{9D8B030D-6E8A-4147-A177-3AD203B41FA5}">
                      <a16:colId xmlns:a16="http://schemas.microsoft.com/office/drawing/2014/main" val="56611917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534351269"/>
                  </a:ext>
                </a:extLst>
              </a:tr>
              <a:tr h="370840">
                <a:tc>
                  <a:txBody>
                    <a:bodyPr/>
                    <a:lstStyle/>
                    <a:p>
                      <a:r>
                        <a:rPr lang="en-US" sz="1000"/>
                        <a:t>tmamerica</a:t>
                      </a:r>
                    </a:p>
                  </a:txBody>
                  <a:tcPr/>
                </a:tc>
                <a:tc>
                  <a:txBody>
                    <a:bodyPr/>
                    <a:lstStyle/>
                    <a:p>
                      <a:r>
                        <a:rPr lang="en-US" sz="1000"/>
                        <a:t>357</a:t>
                      </a:r>
                    </a:p>
                  </a:txBody>
                  <a:tcPr/>
                </a:tc>
                <a:tc>
                  <a:txBody>
                    <a:bodyPr/>
                    <a:lstStyle/>
                    <a:p>
                      <a:r>
                        <a:rPr lang="en-US" sz="1000"/>
                        <a:t>65</a:t>
                      </a:r>
                    </a:p>
                  </a:txBody>
                  <a:tcPr/>
                </a:tc>
                <a:tc>
                  <a:txBody>
                    <a:bodyPr/>
                    <a:lstStyle/>
                    <a:p>
                      <a:r>
                        <a:rPr lang="en-US" sz="1000"/>
                        <a:t>131</a:t>
                      </a:r>
                    </a:p>
                  </a:txBody>
                  <a:tcPr/>
                </a:tc>
                <a:tc>
                  <a:txBody>
                    <a:bodyPr/>
                    <a:lstStyle/>
                    <a:p>
                      <a:r>
                        <a:rPr lang="en-US" sz="1000"/>
                        <a:t>5</a:t>
                      </a:r>
                    </a:p>
                  </a:txBody>
                  <a:tcPr/>
                </a:tc>
                <a:tc>
                  <a:txBody>
                    <a:bodyPr/>
                    <a:lstStyle/>
                    <a:p>
                      <a:r>
                        <a:rPr lang="en-US" sz="1000"/>
                        <a:t>4</a:t>
                      </a:r>
                    </a:p>
                  </a:txBody>
                  <a:tcPr/>
                </a:tc>
                <a:tc>
                  <a:txBody>
                    <a:bodyPr/>
                    <a:lstStyle/>
                    <a:p>
                      <a:r>
                        <a:rPr lang="en-US" sz="1000"/>
                        <a:t>140</a:t>
                      </a:r>
                    </a:p>
                  </a:txBody>
                  <a:tcPr/>
                </a:tc>
                <a:tc>
                  <a:txBody>
                    <a:bodyPr/>
                    <a:lstStyle/>
                    <a:p>
                      <a:r>
                        <a:rPr lang="en-US" sz="1000"/>
                        <a:t>1509</a:t>
                      </a:r>
                    </a:p>
                  </a:txBody>
                  <a:tcPr/>
                </a:tc>
                <a:tc>
                  <a:txBody>
                    <a:bodyPr/>
                    <a:lstStyle/>
                    <a:p>
                      <a:r>
                        <a:rPr lang="en-US" sz="1000"/>
                        <a:t>26</a:t>
                      </a:r>
                    </a:p>
                  </a:txBody>
                  <a:tcPr/>
                </a:tc>
                <a:tc>
                  <a:txBody>
                    <a:bodyPr/>
                    <a:lstStyle/>
                    <a:p>
                      <a:r>
                        <a:rPr lang="en-US" sz="1000"/>
                        <a:t>3.3840 %</a:t>
                      </a:r>
                    </a:p>
                  </a:txBody>
                  <a:tcPr/>
                </a:tc>
                <a:extLst>
                  <a:ext uri="{0D108BD9-81ED-4DB2-BD59-A6C34878D82A}">
                    <a16:rowId xmlns:a16="http://schemas.microsoft.com/office/drawing/2014/main" val="480789182"/>
                  </a:ext>
                </a:extLst>
              </a:tr>
            </a:tbl>
          </a:graphicData>
        </a:graphic>
      </p:graphicFrame>
      <p:sp>
        <p:nvSpPr>
          <p:cNvPr id="4" name="Text Placeholder 3">
            <a:extLst>
              <a:ext uri="{FF2B5EF4-FFF2-40B4-BE49-F238E27FC236}">
                <a16:creationId xmlns:a16="http://schemas.microsoft.com/office/drawing/2014/main" id="{E83EBD84-855F-40E2-96D4-D02FCAC04F26}"/>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32041746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44821-D6F6-4937-885E-7CD8E198A112}"/>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DAF0D104-74AB-47F2-8407-DB214D6C485B}"/>
              </a:ext>
            </a:extLst>
          </p:cNvPr>
          <p:cNvGraphicFramePr>
            <a:graphicFrameLocks noGrp="1"/>
          </p:cNvGraphicFramePr>
          <p:nvPr>
            <p:ph type="chart" sz="quarter" idx="13"/>
            <p:extLst>
              <p:ext uri="{D42A27DB-BD31-4B8C-83A1-F6EECF244321}">
                <p14:modId xmlns:p14="http://schemas.microsoft.com/office/powerpoint/2010/main" val="15827793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D5A547-8371-4267-A6F3-AB53AABB416B}"/>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D34EE41E-39F7-4BDD-848C-BDFD62DDE4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81223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FCA8E-22EA-48A4-94A7-7F18512EA43A}"/>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6EC63739-850F-4883-955D-66C73A233786}"/>
              </a:ext>
            </a:extLst>
          </p:cNvPr>
          <p:cNvGraphicFramePr>
            <a:graphicFrameLocks noGrp="1"/>
          </p:cNvGraphicFramePr>
          <p:nvPr>
            <p:ph type="chart" sz="quarter" idx="13"/>
            <p:extLst>
              <p:ext uri="{D42A27DB-BD31-4B8C-83A1-F6EECF244321}">
                <p14:modId xmlns:p14="http://schemas.microsoft.com/office/powerpoint/2010/main" val="39612116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E8A699-DD7D-40A1-868A-DCB1A9C4CB16}"/>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D439BDA4-5835-4F0B-B55B-78AE757686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06503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3426A-2FE3-48DA-B333-A0ED77467D0E}"/>
              </a:ext>
            </a:extLst>
          </p:cNvPr>
          <p:cNvSpPr>
            <a:spLocks noGrp="1"/>
          </p:cNvSpPr>
          <p:nvPr>
            <p:ph type="title"/>
          </p:nvPr>
        </p:nvSpPr>
        <p:spPr/>
        <p:txBody>
          <a:bodyPr/>
          <a:lstStyle/>
          <a:p>
            <a:r>
              <a:rPr lang="en-US"/>
              <a:t>Instagram Instagram Top Posts | Tokio Marine America - 1 of 4</a:t>
            </a:r>
          </a:p>
        </p:txBody>
      </p:sp>
      <p:graphicFrame>
        <p:nvGraphicFramePr>
          <p:cNvPr id="5" name="Table Placeholder 4">
            <a:extLst>
              <a:ext uri="{FF2B5EF4-FFF2-40B4-BE49-F238E27FC236}">
                <a16:creationId xmlns:a16="http://schemas.microsoft.com/office/drawing/2014/main" id="{C520F672-16BD-40B1-9B27-BD7227947E3A}"/>
              </a:ext>
            </a:extLst>
          </p:cNvPr>
          <p:cNvGraphicFramePr>
            <a:graphicFrameLocks noGrp="1"/>
          </p:cNvGraphicFramePr>
          <p:nvPr>
            <p:ph type="tbl" sz="quarter" idx="13"/>
            <p:extLst>
              <p:ext uri="{D42A27DB-BD31-4B8C-83A1-F6EECF244321}">
                <p14:modId xmlns:p14="http://schemas.microsoft.com/office/powerpoint/2010/main" val="3073229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08539533"/>
                    </a:ext>
                  </a:extLst>
                </a:gridCol>
                <a:gridCol w="1810512">
                  <a:extLst>
                    <a:ext uri="{9D8B030D-6E8A-4147-A177-3AD203B41FA5}">
                      <a16:colId xmlns:a16="http://schemas.microsoft.com/office/drawing/2014/main" val="724115132"/>
                    </a:ext>
                  </a:extLst>
                </a:gridCol>
                <a:gridCol w="822960">
                  <a:extLst>
                    <a:ext uri="{9D8B030D-6E8A-4147-A177-3AD203B41FA5}">
                      <a16:colId xmlns:a16="http://schemas.microsoft.com/office/drawing/2014/main" val="4203129124"/>
                    </a:ext>
                  </a:extLst>
                </a:gridCol>
                <a:gridCol w="822960">
                  <a:extLst>
                    <a:ext uri="{9D8B030D-6E8A-4147-A177-3AD203B41FA5}">
                      <a16:colId xmlns:a16="http://schemas.microsoft.com/office/drawing/2014/main" val="2774069741"/>
                    </a:ext>
                  </a:extLst>
                </a:gridCol>
                <a:gridCol w="822960">
                  <a:extLst>
                    <a:ext uri="{9D8B030D-6E8A-4147-A177-3AD203B41FA5}">
                      <a16:colId xmlns:a16="http://schemas.microsoft.com/office/drawing/2014/main" val="1777422713"/>
                    </a:ext>
                  </a:extLst>
                </a:gridCol>
                <a:gridCol w="822960">
                  <a:extLst>
                    <a:ext uri="{9D8B030D-6E8A-4147-A177-3AD203B41FA5}">
                      <a16:colId xmlns:a16="http://schemas.microsoft.com/office/drawing/2014/main" val="1553844737"/>
                    </a:ext>
                  </a:extLst>
                </a:gridCol>
                <a:gridCol w="822960">
                  <a:extLst>
                    <a:ext uri="{9D8B030D-6E8A-4147-A177-3AD203B41FA5}">
                      <a16:colId xmlns:a16="http://schemas.microsoft.com/office/drawing/2014/main" val="764815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05376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- 2020-12-31 16:19:15</a:t>
                      </a:r>
                      <a:r>
                        <a:rPr kumimoji="0" lang="en-US" sz="1000" b="0" i="0" u="none" strike="noStrike" kern="1200" cap="none" spc="0" normalizeH="0" baseline="0" noProof="0">
                          <a:ln>
                            <a:noFill/>
                          </a:ln>
                          <a:solidFill>
                            <a:prstClr val="black"/>
                          </a:solidFill>
                          <a:effectLst/>
                          <a:uLnTx/>
                          <a:uFillTx/>
                          <a:latin typeface="+mn-lt"/>
                          <a:ea typeface="+mn-ea"/>
                          <a:cs typeface="+mn-cs"/>
                        </a:rPr>
                        <a:t>
 Happy New Year! To celebrate, TMA will close at 3:00 p.m. today and resume normal business hours on Monday, January 4th. #HappyNewYear #EarlyClose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https://scontent-iad3-1.cdninstagram.com/v/t51.2885-15/133898432_102016958447990_7789448207307372102_n.jpg?_nc_cat=101&amp;ccb=2&amp;_nc_sid=8ae9d6&amp;_nc_ohc=X17uW9W-1Z0AX-r7lCr&amp;_nc_ht=scontent-iad3-1.cdninstagram.com&amp;oh=68050046ad4b19b133583dd593a2f6c6&amp;oe=60241F6A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01/11/2021 18:08:14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03626635"/>
                  </a:ext>
                </a:extLst>
              </a:tr>
            </a:tbl>
          </a:graphicData>
        </a:graphic>
      </p:graphicFrame>
      <p:sp>
        <p:nvSpPr>
          <p:cNvPr id="4" name="Text Placeholder 3">
            <a:extLst>
              <a:ext uri="{FF2B5EF4-FFF2-40B4-BE49-F238E27FC236}">
                <a16:creationId xmlns:a16="http://schemas.microsoft.com/office/drawing/2014/main" id="{12B95099-8A34-4224-9F0F-FCFDC0A17B8F}"/>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21186744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F0254-B75A-4C1F-B78B-A563B7475DFA}"/>
              </a:ext>
            </a:extLst>
          </p:cNvPr>
          <p:cNvSpPr>
            <a:spLocks noGrp="1"/>
          </p:cNvSpPr>
          <p:nvPr>
            <p:ph type="title"/>
          </p:nvPr>
        </p:nvSpPr>
        <p:spPr/>
        <p:txBody>
          <a:bodyPr/>
          <a:lstStyle/>
          <a:p>
            <a:r>
              <a:rPr lang="en-US"/>
              <a:t>Instagram Instagram Top Posts | Tokio Marine America - 2 of 4</a:t>
            </a:r>
          </a:p>
        </p:txBody>
      </p:sp>
      <p:graphicFrame>
        <p:nvGraphicFramePr>
          <p:cNvPr id="5" name="Table Placeholder 4">
            <a:extLst>
              <a:ext uri="{FF2B5EF4-FFF2-40B4-BE49-F238E27FC236}">
                <a16:creationId xmlns:a16="http://schemas.microsoft.com/office/drawing/2014/main" id="{2E59AD2B-3694-4B11-9F13-3E2A2DDAD0BF}"/>
              </a:ext>
            </a:extLst>
          </p:cNvPr>
          <p:cNvGraphicFramePr>
            <a:graphicFrameLocks noGrp="1"/>
          </p:cNvGraphicFramePr>
          <p:nvPr>
            <p:ph type="tbl" sz="quarter" idx="13"/>
            <p:extLst>
              <p:ext uri="{D42A27DB-BD31-4B8C-83A1-F6EECF244321}">
                <p14:modId xmlns:p14="http://schemas.microsoft.com/office/powerpoint/2010/main" val="3940773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52173751"/>
                    </a:ext>
                  </a:extLst>
                </a:gridCol>
                <a:gridCol w="1810512">
                  <a:extLst>
                    <a:ext uri="{9D8B030D-6E8A-4147-A177-3AD203B41FA5}">
                      <a16:colId xmlns:a16="http://schemas.microsoft.com/office/drawing/2014/main" val="1357939142"/>
                    </a:ext>
                  </a:extLst>
                </a:gridCol>
                <a:gridCol w="822960">
                  <a:extLst>
                    <a:ext uri="{9D8B030D-6E8A-4147-A177-3AD203B41FA5}">
                      <a16:colId xmlns:a16="http://schemas.microsoft.com/office/drawing/2014/main" val="2222399188"/>
                    </a:ext>
                  </a:extLst>
                </a:gridCol>
                <a:gridCol w="822960">
                  <a:extLst>
                    <a:ext uri="{9D8B030D-6E8A-4147-A177-3AD203B41FA5}">
                      <a16:colId xmlns:a16="http://schemas.microsoft.com/office/drawing/2014/main" val="1733370992"/>
                    </a:ext>
                  </a:extLst>
                </a:gridCol>
                <a:gridCol w="822960">
                  <a:extLst>
                    <a:ext uri="{9D8B030D-6E8A-4147-A177-3AD203B41FA5}">
                      <a16:colId xmlns:a16="http://schemas.microsoft.com/office/drawing/2014/main" val="306108607"/>
                    </a:ext>
                  </a:extLst>
                </a:gridCol>
                <a:gridCol w="822960">
                  <a:extLst>
                    <a:ext uri="{9D8B030D-6E8A-4147-A177-3AD203B41FA5}">
                      <a16:colId xmlns:a16="http://schemas.microsoft.com/office/drawing/2014/main" val="3050772682"/>
                    </a:ext>
                  </a:extLst>
                </a:gridCol>
                <a:gridCol w="822960">
                  <a:extLst>
                    <a:ext uri="{9D8B030D-6E8A-4147-A177-3AD203B41FA5}">
                      <a16:colId xmlns:a16="http://schemas.microsoft.com/office/drawing/2014/main" val="2637177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04244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- 2020-12-30 18:29:13</a:t>
                      </a:r>
                      <a:r>
                        <a:rPr kumimoji="0" lang="en-US" sz="1000" b="0" i="0" u="none" strike="noStrike" kern="1200" cap="none" spc="0" normalizeH="0" baseline="0" noProof="0">
                          <a:ln>
                            <a:noFill/>
                          </a:ln>
                          <a:solidFill>
                            <a:prstClr val="black"/>
                          </a:solidFill>
                          <a:effectLst/>
                          <a:uLnTx/>
                          <a:uFillTx/>
                          <a:latin typeface="+mn-lt"/>
                          <a:ea typeface="+mn-ea"/>
                          <a:cs typeface="+mn-cs"/>
                        </a:rPr>
                        <a:t>
 2020 has presented many unique challenges, especially for those who have been hit hard by the pandemic. In response, TMA employees and leadership stepped up their usual CSR efforts. In addition to our planned giving efforts, we were able to provide support to programs such as kippnj, tmcf_hbcu, directrelief, and alzassociation! We are grateful to our staff for their support and generosity. #WayToGoTeam #KIPP #DirectRelief #Walk2EndAlz #EndAlz #CSR #corporatesocialresponsibility #yearend #yearendreview #charity #donations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134095742_2877653582512559_7919327689616517989_n.jpg?_nc_cat=110&amp;ccb=2&amp;_nc_sid=8ae9d6&amp;_nc_ohc=41DaaS-HQtUAX93OoX4&amp;_nc_ht=scontent-iad3-1.cdninstagram.com&amp;oh=93873f1aabad914f515edb8cd080c706&amp;oe=60215E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01/11/2021 18:08:14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31524121"/>
                  </a:ext>
                </a:extLst>
              </a:tr>
            </a:tbl>
          </a:graphicData>
        </a:graphic>
      </p:graphicFrame>
      <p:sp>
        <p:nvSpPr>
          <p:cNvPr id="4" name="Text Placeholder 3">
            <a:extLst>
              <a:ext uri="{FF2B5EF4-FFF2-40B4-BE49-F238E27FC236}">
                <a16:creationId xmlns:a16="http://schemas.microsoft.com/office/drawing/2014/main" id="{050A5633-F7A3-4DED-A423-B0E73A9F5051}"/>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26614432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23E0F-E71E-4BC3-90CC-E5CAE9758941}"/>
              </a:ext>
            </a:extLst>
          </p:cNvPr>
          <p:cNvSpPr>
            <a:spLocks noGrp="1"/>
          </p:cNvSpPr>
          <p:nvPr>
            <p:ph type="title"/>
          </p:nvPr>
        </p:nvSpPr>
        <p:spPr/>
        <p:txBody>
          <a:bodyPr/>
          <a:lstStyle/>
          <a:p>
            <a:r>
              <a:rPr lang="en-US"/>
              <a:t>Instagram Instagram Top Posts | Tokio Marine America - 3 of 4</a:t>
            </a:r>
          </a:p>
        </p:txBody>
      </p:sp>
      <p:graphicFrame>
        <p:nvGraphicFramePr>
          <p:cNvPr id="5" name="Table Placeholder 4">
            <a:extLst>
              <a:ext uri="{FF2B5EF4-FFF2-40B4-BE49-F238E27FC236}">
                <a16:creationId xmlns:a16="http://schemas.microsoft.com/office/drawing/2014/main" id="{1E16179B-6060-4584-8F8B-DDBCD2EBCAC7}"/>
              </a:ext>
            </a:extLst>
          </p:cNvPr>
          <p:cNvGraphicFramePr>
            <a:graphicFrameLocks noGrp="1"/>
          </p:cNvGraphicFramePr>
          <p:nvPr>
            <p:ph type="tbl" sz="quarter" idx="13"/>
            <p:extLst>
              <p:ext uri="{D42A27DB-BD31-4B8C-83A1-F6EECF244321}">
                <p14:modId xmlns:p14="http://schemas.microsoft.com/office/powerpoint/2010/main" val="2889368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19285469"/>
                    </a:ext>
                  </a:extLst>
                </a:gridCol>
                <a:gridCol w="1810512">
                  <a:extLst>
                    <a:ext uri="{9D8B030D-6E8A-4147-A177-3AD203B41FA5}">
                      <a16:colId xmlns:a16="http://schemas.microsoft.com/office/drawing/2014/main" val="2854551881"/>
                    </a:ext>
                  </a:extLst>
                </a:gridCol>
                <a:gridCol w="822960">
                  <a:extLst>
                    <a:ext uri="{9D8B030D-6E8A-4147-A177-3AD203B41FA5}">
                      <a16:colId xmlns:a16="http://schemas.microsoft.com/office/drawing/2014/main" val="3224855954"/>
                    </a:ext>
                  </a:extLst>
                </a:gridCol>
                <a:gridCol w="822960">
                  <a:extLst>
                    <a:ext uri="{9D8B030D-6E8A-4147-A177-3AD203B41FA5}">
                      <a16:colId xmlns:a16="http://schemas.microsoft.com/office/drawing/2014/main" val="3129800556"/>
                    </a:ext>
                  </a:extLst>
                </a:gridCol>
                <a:gridCol w="822960">
                  <a:extLst>
                    <a:ext uri="{9D8B030D-6E8A-4147-A177-3AD203B41FA5}">
                      <a16:colId xmlns:a16="http://schemas.microsoft.com/office/drawing/2014/main" val="4214760284"/>
                    </a:ext>
                  </a:extLst>
                </a:gridCol>
                <a:gridCol w="822960">
                  <a:extLst>
                    <a:ext uri="{9D8B030D-6E8A-4147-A177-3AD203B41FA5}">
                      <a16:colId xmlns:a16="http://schemas.microsoft.com/office/drawing/2014/main" val="2018952320"/>
                    </a:ext>
                  </a:extLst>
                </a:gridCol>
                <a:gridCol w="822960">
                  <a:extLst>
                    <a:ext uri="{9D8B030D-6E8A-4147-A177-3AD203B41FA5}">
                      <a16:colId xmlns:a16="http://schemas.microsoft.com/office/drawing/2014/main" val="742129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12914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- 2020-12-28 20:28:31</a:t>
                      </a:r>
                      <a:r>
                        <a:rPr kumimoji="0" lang="en-US" sz="1000" b="0" i="0" u="none" strike="noStrike" kern="1200" cap="none" spc="0" normalizeH="0" baseline="0" noProof="0">
                          <a:ln>
                            <a:noFill/>
                          </a:ln>
                          <a:solidFill>
                            <a:prstClr val="black"/>
                          </a:solidFill>
                          <a:effectLst/>
                          <a:uLnTx/>
                          <a:uFillTx/>
                          <a:latin typeface="+mn-lt"/>
                          <a:ea typeface="+mn-ea"/>
                          <a:cs typeface="+mn-cs"/>
                        </a:rPr>
                        <a:t>
 Safety, security, and peace of mind. TMA team members like Adam are determined to put the needs of our customers first. That's what #AnshinInAction is all about! #TMAnshin #customerfeedback #customersatisfaction #customerreview #voc #personallines #claims #insuranceclaim #insuranceclaims #companymotto #corporateculture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https://scontent-iad3-1.cdninstagram.com/v/t51.2885-15/133372386_110828200908724_3404860192865189038_n.jpg?_nc_cat=106&amp;ccb=2&amp;_nc_sid=8ae9d6&amp;_nc_ohc=uYjyGhmpiEoAX_GQSyX&amp;_nc_ht=scontent-iad3-1.cdninstagram.com&amp;oh=22e47c03d41cea8a5bd0fb8da3237268&amp;oe=6022AA01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01/11/2021 18:08:14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91992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- 2020-12-24 16:01:32</a:t>
                      </a:r>
                      <a:r>
                        <a:rPr kumimoji="0" lang="en-US" sz="1000" b="0" i="0" u="none" strike="noStrike" kern="1200" cap="none" spc="0" normalizeH="0" baseline="0" noProof="0">
                          <a:ln>
                            <a:noFill/>
                          </a:ln>
                          <a:solidFill>
                            <a:prstClr val="black"/>
                          </a:solidFill>
                          <a:effectLst/>
                          <a:uLnTx/>
                          <a:uFillTx/>
                          <a:latin typeface="+mn-lt"/>
                          <a:ea typeface="+mn-ea"/>
                          <a:cs typeface="+mn-cs"/>
                        </a:rPr>
                        <a:t>
 Happy Holidays! TMA will close at noon today and resume normal business hours on Monday, December 28th. #HappyHolidays #EarlyClose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https://scontent-iad3-1.cdninstagram.com/v/t51.2885-15/132776488_742691616651658_3637311027397247004_n.jpg?_nc_cat=106&amp;ccb=2&amp;_nc_sid=8ae9d6&amp;_nc_ohc=ADpWpciHYMgAX8SZODA&amp;_nc_ht=scontent-iad3-1.cdninstagram.com&amp;oh=12d38264fe3ef3b14c013b967b1eaee2&amp;oe=6021B031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01/11/2021 18:08:14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05388052"/>
                  </a:ext>
                </a:extLst>
              </a:tr>
            </a:tbl>
          </a:graphicData>
        </a:graphic>
      </p:graphicFrame>
      <p:sp>
        <p:nvSpPr>
          <p:cNvPr id="4" name="Text Placeholder 3">
            <a:extLst>
              <a:ext uri="{FF2B5EF4-FFF2-40B4-BE49-F238E27FC236}">
                <a16:creationId xmlns:a16="http://schemas.microsoft.com/office/drawing/2014/main" id="{3813B365-D86D-46CE-BC16-529595325CDD}"/>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23934138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C440A-35B2-4EEE-A4FA-9EFED906B1A8}"/>
              </a:ext>
            </a:extLst>
          </p:cNvPr>
          <p:cNvSpPr>
            <a:spLocks noGrp="1"/>
          </p:cNvSpPr>
          <p:nvPr>
            <p:ph type="title"/>
          </p:nvPr>
        </p:nvSpPr>
        <p:spPr/>
        <p:txBody>
          <a:bodyPr/>
          <a:lstStyle/>
          <a:p>
            <a:r>
              <a:rPr lang="en-US"/>
              <a:t>Instagram Instagram Top Posts | Tokio Marine America - 4 of 4</a:t>
            </a:r>
          </a:p>
        </p:txBody>
      </p:sp>
      <p:graphicFrame>
        <p:nvGraphicFramePr>
          <p:cNvPr id="5" name="Table Placeholder 4">
            <a:extLst>
              <a:ext uri="{FF2B5EF4-FFF2-40B4-BE49-F238E27FC236}">
                <a16:creationId xmlns:a16="http://schemas.microsoft.com/office/drawing/2014/main" id="{E59E8171-840F-46E6-839B-0FD5BCAEC5D2}"/>
              </a:ext>
            </a:extLst>
          </p:cNvPr>
          <p:cNvGraphicFramePr>
            <a:graphicFrameLocks noGrp="1"/>
          </p:cNvGraphicFramePr>
          <p:nvPr>
            <p:ph type="tbl" sz="quarter" idx="13"/>
            <p:extLst>
              <p:ext uri="{D42A27DB-BD31-4B8C-83A1-F6EECF244321}">
                <p14:modId xmlns:p14="http://schemas.microsoft.com/office/powerpoint/2010/main" val="1264714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61647870"/>
                    </a:ext>
                  </a:extLst>
                </a:gridCol>
                <a:gridCol w="1810512">
                  <a:extLst>
                    <a:ext uri="{9D8B030D-6E8A-4147-A177-3AD203B41FA5}">
                      <a16:colId xmlns:a16="http://schemas.microsoft.com/office/drawing/2014/main" val="1866085362"/>
                    </a:ext>
                  </a:extLst>
                </a:gridCol>
                <a:gridCol w="822960">
                  <a:extLst>
                    <a:ext uri="{9D8B030D-6E8A-4147-A177-3AD203B41FA5}">
                      <a16:colId xmlns:a16="http://schemas.microsoft.com/office/drawing/2014/main" val="1638498907"/>
                    </a:ext>
                  </a:extLst>
                </a:gridCol>
                <a:gridCol w="822960">
                  <a:extLst>
                    <a:ext uri="{9D8B030D-6E8A-4147-A177-3AD203B41FA5}">
                      <a16:colId xmlns:a16="http://schemas.microsoft.com/office/drawing/2014/main" val="445774294"/>
                    </a:ext>
                  </a:extLst>
                </a:gridCol>
                <a:gridCol w="822960">
                  <a:extLst>
                    <a:ext uri="{9D8B030D-6E8A-4147-A177-3AD203B41FA5}">
                      <a16:colId xmlns:a16="http://schemas.microsoft.com/office/drawing/2014/main" val="3986987500"/>
                    </a:ext>
                  </a:extLst>
                </a:gridCol>
                <a:gridCol w="822960">
                  <a:extLst>
                    <a:ext uri="{9D8B030D-6E8A-4147-A177-3AD203B41FA5}">
                      <a16:colId xmlns:a16="http://schemas.microsoft.com/office/drawing/2014/main" val="2899801524"/>
                    </a:ext>
                  </a:extLst>
                </a:gridCol>
                <a:gridCol w="822960">
                  <a:extLst>
                    <a:ext uri="{9D8B030D-6E8A-4147-A177-3AD203B41FA5}">
                      <a16:colId xmlns:a16="http://schemas.microsoft.com/office/drawing/2014/main" val="3347541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37331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- 2020-12-21 19:47:41</a:t>
                      </a:r>
                      <a:r>
                        <a:rPr kumimoji="0" lang="en-US" sz="1000" b="0" i="0" u="none" strike="noStrike" kern="1200" cap="none" spc="0" normalizeH="0" baseline="0" noProof="0">
                          <a:ln>
                            <a:noFill/>
                          </a:ln>
                          <a:solidFill>
                            <a:prstClr val="black"/>
                          </a:solidFill>
                          <a:effectLst/>
                          <a:uLnTx/>
                          <a:uFillTx/>
                          <a:latin typeface="+mn-lt"/>
                          <a:ea typeface="+mn-ea"/>
                          <a:cs typeface="+mn-cs"/>
                        </a:rPr>
                        <a:t>
 TMA employees are looking forward to the holidays, but our kids are even more excited! Check out this picture of Harry's daughters in front of their Christmas tree. #christmastree #christmastrees #holidayvibes #santahat #santahats #familyphotoshoot #familypic #familypics #familyphoto #familypicture #TMAnshin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https://scontent-iad3-1.cdninstagram.com/v/t51.2885-15/132368823_229697972069050_6607218518874382352_n.jpg?_nc_cat=106&amp;ccb=2&amp;_nc_sid=8ae9d6&amp;_nc_ohc=-oiJXKl73WYAX_MpEUR&amp;_nc_ht=scontent-iad3-1.cdninstagram.com&amp;oh=833b28dd0da03bbde539bac2c3aa1451&amp;oe=6023AAF6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01/11/2021 18:08:14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96408884"/>
                  </a:ext>
                </a:extLst>
              </a:tr>
            </a:tbl>
          </a:graphicData>
        </a:graphic>
      </p:graphicFrame>
      <p:sp>
        <p:nvSpPr>
          <p:cNvPr id="4" name="Text Placeholder 3">
            <a:extLst>
              <a:ext uri="{FF2B5EF4-FFF2-40B4-BE49-F238E27FC236}">
                <a16:creationId xmlns:a16="http://schemas.microsoft.com/office/drawing/2014/main" id="{B0E2B58A-8C67-4079-AE59-B1BAA92092C1}"/>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26208078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E9EF3-3535-4E55-8294-4077A4123452}"/>
              </a:ext>
            </a:extLst>
          </p:cNvPr>
          <p:cNvSpPr>
            <a:spLocks noGrp="1"/>
          </p:cNvSpPr>
          <p:nvPr>
            <p:ph type="title"/>
          </p:nvPr>
        </p:nvSpPr>
        <p:spPr/>
        <p:txBody>
          <a:bodyPr/>
          <a:lstStyle/>
          <a:p>
            <a:r>
              <a:rPr lang="en-US"/>
              <a:t>Instagram Total Interactions | TMNAS</a:t>
            </a:r>
          </a:p>
        </p:txBody>
      </p:sp>
      <p:graphicFrame>
        <p:nvGraphicFramePr>
          <p:cNvPr id="6" name="Chart Placeholder 5">
            <a:extLst>
              <a:ext uri="{FF2B5EF4-FFF2-40B4-BE49-F238E27FC236}">
                <a16:creationId xmlns:a16="http://schemas.microsoft.com/office/drawing/2014/main" id="{6409AAFA-08FA-4871-97E6-945AE38B9AE5}"/>
              </a:ext>
            </a:extLst>
          </p:cNvPr>
          <p:cNvGraphicFramePr>
            <a:graphicFrameLocks noGrp="1"/>
          </p:cNvGraphicFramePr>
          <p:nvPr>
            <p:ph type="chart" sz="quarter" idx="13"/>
            <p:extLst>
              <p:ext uri="{D42A27DB-BD31-4B8C-83A1-F6EECF244321}">
                <p14:modId xmlns:p14="http://schemas.microsoft.com/office/powerpoint/2010/main" val="1259368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001625-9E03-40A8-A3E2-23FAC4F8D25C}"/>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E76678D1-60D2-459B-8BEC-E17C75E1E5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55830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9F17B-3566-453B-A47B-893E89FF4554}"/>
              </a:ext>
            </a:extLst>
          </p:cNvPr>
          <p:cNvSpPr>
            <a:spLocks noGrp="1"/>
          </p:cNvSpPr>
          <p:nvPr>
            <p:ph type="title"/>
          </p:nvPr>
        </p:nvSpPr>
        <p:spPr/>
        <p:txBody>
          <a:bodyPr/>
          <a:lstStyle/>
          <a:p>
            <a:r>
              <a:rPr lang="en-US"/>
              <a:t>LinkedIn Key Metrics Table | TMNAS</a:t>
            </a:r>
          </a:p>
        </p:txBody>
      </p:sp>
      <p:graphicFrame>
        <p:nvGraphicFramePr>
          <p:cNvPr id="5" name="Table Placeholder 4">
            <a:extLst>
              <a:ext uri="{FF2B5EF4-FFF2-40B4-BE49-F238E27FC236}">
                <a16:creationId xmlns:a16="http://schemas.microsoft.com/office/drawing/2014/main" id="{A278090A-05EE-486B-8059-EC32ECE6B2FB}"/>
              </a:ext>
            </a:extLst>
          </p:cNvPr>
          <p:cNvGraphicFramePr>
            <a:graphicFrameLocks noGrp="1"/>
          </p:cNvGraphicFramePr>
          <p:nvPr>
            <p:ph type="tbl" sz="quarter" idx="13"/>
            <p:extLst>
              <p:ext uri="{D42A27DB-BD31-4B8C-83A1-F6EECF244321}">
                <p14:modId xmlns:p14="http://schemas.microsoft.com/office/powerpoint/2010/main" val="2598279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799689827"/>
                    </a:ext>
                  </a:extLst>
                </a:gridCol>
                <a:gridCol w="411480">
                  <a:extLst>
                    <a:ext uri="{9D8B030D-6E8A-4147-A177-3AD203B41FA5}">
                      <a16:colId xmlns:a16="http://schemas.microsoft.com/office/drawing/2014/main" val="1886619844"/>
                    </a:ext>
                  </a:extLst>
                </a:gridCol>
                <a:gridCol w="411480">
                  <a:extLst>
                    <a:ext uri="{9D8B030D-6E8A-4147-A177-3AD203B41FA5}">
                      <a16:colId xmlns:a16="http://schemas.microsoft.com/office/drawing/2014/main" val="1870154263"/>
                    </a:ext>
                  </a:extLst>
                </a:gridCol>
                <a:gridCol w="411480">
                  <a:extLst>
                    <a:ext uri="{9D8B030D-6E8A-4147-A177-3AD203B41FA5}">
                      <a16:colId xmlns:a16="http://schemas.microsoft.com/office/drawing/2014/main" val="3285743890"/>
                    </a:ext>
                  </a:extLst>
                </a:gridCol>
                <a:gridCol w="411480">
                  <a:extLst>
                    <a:ext uri="{9D8B030D-6E8A-4147-A177-3AD203B41FA5}">
                      <a16:colId xmlns:a16="http://schemas.microsoft.com/office/drawing/2014/main" val="821788412"/>
                    </a:ext>
                  </a:extLst>
                </a:gridCol>
                <a:gridCol w="411480">
                  <a:extLst>
                    <a:ext uri="{9D8B030D-6E8A-4147-A177-3AD203B41FA5}">
                      <a16:colId xmlns:a16="http://schemas.microsoft.com/office/drawing/2014/main" val="3674385846"/>
                    </a:ext>
                  </a:extLst>
                </a:gridCol>
                <a:gridCol w="411480">
                  <a:extLst>
                    <a:ext uri="{9D8B030D-6E8A-4147-A177-3AD203B41FA5}">
                      <a16:colId xmlns:a16="http://schemas.microsoft.com/office/drawing/2014/main" val="2490123063"/>
                    </a:ext>
                  </a:extLst>
                </a:gridCol>
                <a:gridCol w="411480">
                  <a:extLst>
                    <a:ext uri="{9D8B030D-6E8A-4147-A177-3AD203B41FA5}">
                      <a16:colId xmlns:a16="http://schemas.microsoft.com/office/drawing/2014/main" val="539216869"/>
                    </a:ext>
                  </a:extLst>
                </a:gridCol>
                <a:gridCol w="411480">
                  <a:extLst>
                    <a:ext uri="{9D8B030D-6E8A-4147-A177-3AD203B41FA5}">
                      <a16:colId xmlns:a16="http://schemas.microsoft.com/office/drawing/2014/main" val="3804920811"/>
                    </a:ext>
                  </a:extLst>
                </a:gridCol>
                <a:gridCol w="411480">
                  <a:extLst>
                    <a:ext uri="{9D8B030D-6E8A-4147-A177-3AD203B41FA5}">
                      <a16:colId xmlns:a16="http://schemas.microsoft.com/office/drawing/2014/main" val="1533249635"/>
                    </a:ext>
                  </a:extLst>
                </a:gridCol>
                <a:gridCol w="411480">
                  <a:extLst>
                    <a:ext uri="{9D8B030D-6E8A-4147-A177-3AD203B41FA5}">
                      <a16:colId xmlns:a16="http://schemas.microsoft.com/office/drawing/2014/main" val="3524274975"/>
                    </a:ext>
                  </a:extLst>
                </a:gridCol>
                <a:gridCol w="411480">
                  <a:extLst>
                    <a:ext uri="{9D8B030D-6E8A-4147-A177-3AD203B41FA5}">
                      <a16:colId xmlns:a16="http://schemas.microsoft.com/office/drawing/2014/main" val="3858417113"/>
                    </a:ext>
                  </a:extLst>
                </a:gridCol>
                <a:gridCol w="411480">
                  <a:extLst>
                    <a:ext uri="{9D8B030D-6E8A-4147-A177-3AD203B41FA5}">
                      <a16:colId xmlns:a16="http://schemas.microsoft.com/office/drawing/2014/main" val="476314278"/>
                    </a:ext>
                  </a:extLst>
                </a:gridCol>
                <a:gridCol w="411480">
                  <a:extLst>
                    <a:ext uri="{9D8B030D-6E8A-4147-A177-3AD203B41FA5}">
                      <a16:colId xmlns:a16="http://schemas.microsoft.com/office/drawing/2014/main" val="4157682509"/>
                    </a:ext>
                  </a:extLst>
                </a:gridCol>
                <a:gridCol w="411480">
                  <a:extLst>
                    <a:ext uri="{9D8B030D-6E8A-4147-A177-3AD203B41FA5}">
                      <a16:colId xmlns:a16="http://schemas.microsoft.com/office/drawing/2014/main" val="3624545477"/>
                    </a:ext>
                  </a:extLst>
                </a:gridCol>
                <a:gridCol w="411480">
                  <a:extLst>
                    <a:ext uri="{9D8B030D-6E8A-4147-A177-3AD203B41FA5}">
                      <a16:colId xmlns:a16="http://schemas.microsoft.com/office/drawing/2014/main" val="2169938388"/>
                    </a:ext>
                  </a:extLst>
                </a:gridCol>
                <a:gridCol w="411480">
                  <a:extLst>
                    <a:ext uri="{9D8B030D-6E8A-4147-A177-3AD203B41FA5}">
                      <a16:colId xmlns:a16="http://schemas.microsoft.com/office/drawing/2014/main" val="85413497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1151352664"/>
                  </a:ext>
                </a:extLst>
              </a:tr>
              <a:tr h="370840">
                <a:tc>
                  <a:txBody>
                    <a:bodyPr/>
                    <a:lstStyle/>
                    <a:p>
                      <a:r>
                        <a:rPr lang="en-US" sz="1000"/>
                        <a:t>TMNA Services</a:t>
                      </a:r>
                    </a:p>
                  </a:txBody>
                  <a:tcPr/>
                </a:tc>
                <a:tc>
                  <a:txBody>
                    <a:bodyPr/>
                    <a:lstStyle/>
                    <a:p>
                      <a:r>
                        <a:rPr lang="en-US" sz="1000"/>
                        <a:t>5593</a:t>
                      </a:r>
                    </a:p>
                  </a:txBody>
                  <a:tcPr/>
                </a:tc>
                <a:tc>
                  <a:txBody>
                    <a:bodyPr/>
                    <a:lstStyle/>
                    <a:p>
                      <a:r>
                        <a:rPr lang="en-US" sz="1000"/>
                        <a:t>643</a:t>
                      </a:r>
                    </a:p>
                  </a:txBody>
                  <a:tcPr/>
                </a:tc>
                <a:tc>
                  <a:txBody>
                    <a:bodyPr/>
                    <a:lstStyle/>
                    <a:p>
                      <a:r>
                        <a:rPr lang="en-US" sz="1000"/>
                        <a:t>57</a:t>
                      </a:r>
                    </a:p>
                  </a:txBody>
                  <a:tcPr/>
                </a:tc>
                <a:tc>
                  <a:txBody>
                    <a:bodyPr/>
                    <a:lstStyle/>
                    <a:p>
                      <a:r>
                        <a:rPr lang="en-US" sz="1000"/>
                        <a:t>2408</a:t>
                      </a:r>
                    </a:p>
                  </a:txBody>
                  <a:tcPr/>
                </a:tc>
                <a:tc>
                  <a:txBody>
                    <a:bodyPr/>
                    <a:lstStyle/>
                    <a:p>
                      <a:r>
                        <a:rPr lang="en-US" sz="1000"/>
                        <a:t>42.245614035088</a:t>
                      </a:r>
                    </a:p>
                  </a:txBody>
                  <a:tcPr/>
                </a:tc>
                <a:tc>
                  <a:txBody>
                    <a:bodyPr/>
                    <a:lstStyle/>
                    <a:p>
                      <a:r>
                        <a:rPr lang="en-US" sz="1000"/>
                        <a:t>239</a:t>
                      </a:r>
                    </a:p>
                  </a:txBody>
                  <a:tcPr/>
                </a:tc>
                <a:tc>
                  <a:txBody>
                    <a:bodyPr/>
                    <a:lstStyle/>
                    <a:p>
                      <a:r>
                        <a:rPr lang="en-US" sz="1000"/>
                        <a:t>4.1929824561404</a:t>
                      </a:r>
                    </a:p>
                  </a:txBody>
                  <a:tcPr/>
                </a:tc>
                <a:tc>
                  <a:txBody>
                    <a:bodyPr/>
                    <a:lstStyle/>
                    <a:p>
                      <a:r>
                        <a:rPr lang="en-US" sz="1000"/>
                        <a:t>43</a:t>
                      </a:r>
                    </a:p>
                  </a:txBody>
                  <a:tcPr/>
                </a:tc>
                <a:tc>
                  <a:txBody>
                    <a:bodyPr/>
                    <a:lstStyle/>
                    <a:p>
                      <a:r>
                        <a:rPr lang="en-US" sz="1000"/>
                        <a:t>0.75438596491228</a:t>
                      </a:r>
                    </a:p>
                  </a:txBody>
                  <a:tcPr/>
                </a:tc>
                <a:tc>
                  <a:txBody>
                    <a:bodyPr/>
                    <a:lstStyle/>
                    <a:p>
                      <a:r>
                        <a:rPr lang="en-US" sz="1000"/>
                        <a:t>4666</a:t>
                      </a:r>
                    </a:p>
                  </a:txBody>
                  <a:tcPr/>
                </a:tc>
                <a:tc>
                  <a:txBody>
                    <a:bodyPr/>
                    <a:lstStyle/>
                    <a:p>
                      <a:r>
                        <a:rPr lang="en-US" sz="1000"/>
                        <a:t>81.859649122807</a:t>
                      </a:r>
                    </a:p>
                  </a:txBody>
                  <a:tcPr/>
                </a:tc>
                <a:tc>
                  <a:txBody>
                    <a:bodyPr/>
                    <a:lstStyle/>
                    <a:p>
                      <a:r>
                        <a:rPr lang="en-US" sz="1000"/>
                        <a:t>119239</a:t>
                      </a:r>
                    </a:p>
                  </a:txBody>
                  <a:tcPr/>
                </a:tc>
                <a:tc>
                  <a:txBody>
                    <a:bodyPr/>
                    <a:lstStyle/>
                    <a:p>
                      <a:r>
                        <a:rPr lang="en-US" sz="1000"/>
                        <a:t>2091.9122807018</a:t>
                      </a:r>
                    </a:p>
                  </a:txBody>
                  <a:tcPr/>
                </a:tc>
                <a:tc>
                  <a:txBody>
                    <a:bodyPr/>
                    <a:lstStyle/>
                    <a:p>
                      <a:r>
                        <a:rPr lang="en-US" sz="1000"/>
                        <a:t>0.058032946805556 %</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3971166870"/>
                  </a:ext>
                </a:extLst>
              </a:tr>
            </a:tbl>
          </a:graphicData>
        </a:graphic>
      </p:graphicFrame>
      <p:sp>
        <p:nvSpPr>
          <p:cNvPr id="4" name="Text Placeholder 3">
            <a:extLst>
              <a:ext uri="{FF2B5EF4-FFF2-40B4-BE49-F238E27FC236}">
                <a16:creationId xmlns:a16="http://schemas.microsoft.com/office/drawing/2014/main" id="{49B7BBA1-5885-4FFA-9F8C-DD161F237ADB}"/>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58484247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948</Words>
  <Application>Microsoft Office PowerPoint</Application>
  <PresentationFormat>On-screen Show (4:3)</PresentationFormat>
  <Paragraphs>281</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TMA Quarterly Social Media</vt:lpstr>
      <vt:lpstr>Overall Overall Audience | Tokio Marine America</vt:lpstr>
      <vt:lpstr>Facebook Key Metrics Table | Tokio Marine America</vt:lpstr>
      <vt:lpstr>Facebook Facebook Fans Change | Tokio Marine America</vt:lpstr>
      <vt:lpstr>Facebook Average Interactions Per Facebook Post | Tokio Marine America</vt:lpstr>
      <vt:lpstr>Facebook Facebook Impressions | Tokio Marine America</vt:lpstr>
      <vt:lpstr>Facebook Own Posts Table | Tokio Marine America</vt:lpstr>
      <vt:lpstr>Facebook Total Interactions | TMNAS</vt:lpstr>
      <vt:lpstr>Twitter Key Metrics Table | Tokio Marine America</vt:lpstr>
      <vt:lpstr>Twitter Twitter Followers Change | Tokio Marine America</vt:lpstr>
      <vt:lpstr>Twitter Average Interactions Per Tweet | Tokio Marine America</vt:lpstr>
      <vt:lpstr>Twitter Own and Retweeted Tweets Table | Tokio Marine America</vt:lpstr>
      <vt:lpstr>Twitter Total Interactions | TMNAS</vt:lpstr>
      <vt:lpstr>LinkedIn Followers Table | Tokio Marine America</vt:lpstr>
      <vt:lpstr>LinkedIn LinkedIn Followers Change | Tokio Marine America</vt:lpstr>
      <vt:lpstr>Instagram Key Metrics Table | Tokio Marine America</vt:lpstr>
      <vt:lpstr>Instagram Followers Change | Tokio Marine America</vt:lpstr>
      <vt:lpstr>Instagram Average Interactions Per Post | Tokio Marine America</vt:lpstr>
      <vt:lpstr>Instagram Instagram Top Posts | Tokio Marine America - 1 of 4</vt:lpstr>
      <vt:lpstr>Instagram Instagram Top Posts | Tokio Marine America - 2 of 4</vt:lpstr>
      <vt:lpstr>Instagram Instagram Top Posts | Tokio Marine America - 3 of 4</vt:lpstr>
      <vt:lpstr>Instagram Instagram Top Posts | Tokio Marine America - 4 of 4</vt:lpstr>
      <vt:lpstr>Instagram Total Interactions | TMNAS</vt:lpstr>
      <vt:lpstr>LinkedIn Key Metrics Table | TMNAS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Quarterly Social Media</dc:title>
  <dc:creator>Frederik Peiniger</dc:creator>
  <cp:lastModifiedBy>Frederik Peiniger</cp:lastModifiedBy>
  <cp:revision>1</cp:revision>
  <dcterms:created xsi:type="dcterms:W3CDTF">2021-01-11T20:22:40Z</dcterms:created>
  <dcterms:modified xsi:type="dcterms:W3CDTF">2021-01-11T20:23:10Z</dcterms:modified>
</cp:coreProperties>
</file>