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44166</c:v>
                </c:pt>
              </c:numCache>
            </c:numRef>
          </c:cat>
          <c:val>
            <c:numRef>
              <c:f>Sheet1!$B$2</c:f>
              <c:numCache>
                <c:formatCode>General</c:formatCode>
                <c:ptCount val="1"/>
                <c:pt idx="0">
                  <c:v>388</c:v>
                </c:pt>
              </c:numCache>
            </c:numRef>
          </c:val>
          <c:extLst>
            <c:ext xmlns:c16="http://schemas.microsoft.com/office/drawing/2014/chart" uri="{C3380CC4-5D6E-409C-BE32-E72D297353CC}">
              <c16:uniqueId val="{00000000-3F2C-4510-8B3B-43905EA06E5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44166</c:v>
                </c:pt>
              </c:numCache>
            </c:numRef>
          </c:cat>
          <c:val>
            <c:numRef>
              <c:f>Sheet1!$C$2</c:f>
              <c:numCache>
                <c:formatCode>General</c:formatCode>
                <c:ptCount val="1"/>
                <c:pt idx="0">
                  <c:v>357</c:v>
                </c:pt>
              </c:numCache>
            </c:numRef>
          </c:val>
          <c:extLst>
            <c:ext xmlns:c16="http://schemas.microsoft.com/office/drawing/2014/chart" uri="{C3380CC4-5D6E-409C-BE32-E72D297353CC}">
              <c16:uniqueId val="{00000001-3F2C-4510-8B3B-43905EA06E5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44166</c:v>
                </c:pt>
              </c:numCache>
            </c:numRef>
          </c:cat>
          <c:val>
            <c:numRef>
              <c:f>Sheet1!$D$2</c:f>
              <c:numCache>
                <c:formatCode>General</c:formatCode>
                <c:ptCount val="1"/>
                <c:pt idx="0">
                  <c:v>17640</c:v>
                </c:pt>
              </c:numCache>
            </c:numRef>
          </c:val>
          <c:extLst>
            <c:ext xmlns:c16="http://schemas.microsoft.com/office/drawing/2014/chart" uri="{C3380CC4-5D6E-409C-BE32-E72D297353CC}">
              <c16:uniqueId val="{00000002-3F2C-4510-8B3B-43905EA06E5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44166</c:v>
                </c:pt>
              </c:numCache>
            </c:numRef>
          </c:cat>
          <c:val>
            <c:numRef>
              <c:f>Sheet1!$E$2</c:f>
              <c:numCache>
                <c:formatCode>General</c:formatCode>
                <c:ptCount val="1"/>
                <c:pt idx="0">
                  <c:v>204</c:v>
                </c:pt>
              </c:numCache>
            </c:numRef>
          </c:val>
          <c:extLst>
            <c:ext xmlns:c16="http://schemas.microsoft.com/office/drawing/2014/chart" uri="{C3380CC4-5D6E-409C-BE32-E72D297353CC}">
              <c16:uniqueId val="{00000003-3F2C-4510-8B3B-43905EA06E5C}"/>
            </c:ext>
          </c:extLst>
        </c:ser>
        <c:dLbls>
          <c:showLegendKey val="0"/>
          <c:showVal val="0"/>
          <c:showCatName val="0"/>
          <c:showSerName val="0"/>
          <c:showPercent val="0"/>
          <c:showBubbleSize val="0"/>
        </c:dLbls>
        <c:gapWidth val="219"/>
        <c:overlap val="-27"/>
        <c:axId val="274173880"/>
        <c:axId val="274174208"/>
      </c:barChart>
      <c:dateAx>
        <c:axId val="27417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74208"/>
        <c:crosses val="autoZero"/>
        <c:auto val="1"/>
        <c:lblOffset val="100"/>
        <c:baseTimeUnit val="days"/>
      </c:dateAx>
      <c:valAx>
        <c:axId val="27417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7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c:v>
                </c:pt>
                <c:pt idx="1">
                  <c:v>3</c:v>
                </c:pt>
                <c:pt idx="2">
                  <c:v>2</c:v>
                </c:pt>
                <c:pt idx="3">
                  <c:v>12</c:v>
                </c:pt>
                <c:pt idx="4">
                  <c:v>10</c:v>
                </c:pt>
                <c:pt idx="5">
                  <c:v>4</c:v>
                </c:pt>
                <c:pt idx="6">
                  <c:v>9</c:v>
                </c:pt>
                <c:pt idx="7">
                  <c:v>3</c:v>
                </c:pt>
                <c:pt idx="8">
                  <c:v>0</c:v>
                </c:pt>
                <c:pt idx="9">
                  <c:v>7</c:v>
                </c:pt>
                <c:pt idx="10">
                  <c:v>7</c:v>
                </c:pt>
                <c:pt idx="11">
                  <c:v>4</c:v>
                </c:pt>
              </c:numCache>
            </c:numRef>
          </c:val>
          <c:extLst>
            <c:ext xmlns:c16="http://schemas.microsoft.com/office/drawing/2014/chart" uri="{C3380CC4-5D6E-409C-BE32-E72D297353CC}">
              <c16:uniqueId val="{00000000-863A-47CB-BC99-9050B40A2D7D}"/>
            </c:ext>
          </c:extLst>
        </c:ser>
        <c:dLbls>
          <c:showLegendKey val="0"/>
          <c:showVal val="0"/>
          <c:showCatName val="0"/>
          <c:showSerName val="0"/>
          <c:showPercent val="0"/>
          <c:showBubbleSize val="0"/>
        </c:dLbls>
        <c:gapWidth val="219"/>
        <c:overlap val="-27"/>
        <c:axId val="273809016"/>
        <c:axId val="273808032"/>
      </c:barChart>
      <c:dateAx>
        <c:axId val="27380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08032"/>
        <c:crosses val="autoZero"/>
        <c:auto val="1"/>
        <c:lblOffset val="100"/>
        <c:baseTimeUnit val="months"/>
      </c:dateAx>
      <c:valAx>
        <c:axId val="27380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0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9</c:v>
                </c:pt>
                <c:pt idx="3">
                  <c:v>9</c:v>
                </c:pt>
                <c:pt idx="4">
                  <c:v>7</c:v>
                </c:pt>
                <c:pt idx="5">
                  <c:v>8</c:v>
                </c:pt>
                <c:pt idx="6">
                  <c:v>44</c:v>
                </c:pt>
                <c:pt idx="7">
                  <c:v>5</c:v>
                </c:pt>
                <c:pt idx="8">
                  <c:v>6</c:v>
                </c:pt>
                <c:pt idx="9">
                  <c:v>15</c:v>
                </c:pt>
                <c:pt idx="10">
                  <c:v>6</c:v>
                </c:pt>
                <c:pt idx="11">
                  <c:v>33</c:v>
                </c:pt>
              </c:numCache>
            </c:numRef>
          </c:val>
          <c:extLst>
            <c:ext xmlns:c16="http://schemas.microsoft.com/office/drawing/2014/chart" uri="{C3380CC4-5D6E-409C-BE32-E72D297353CC}">
              <c16:uniqueId val="{00000000-E12F-4599-B930-5C2BA706B5B0}"/>
            </c:ext>
          </c:extLst>
        </c:ser>
        <c:dLbls>
          <c:showLegendKey val="0"/>
          <c:showVal val="0"/>
          <c:showCatName val="0"/>
          <c:showSerName val="0"/>
          <c:showPercent val="0"/>
          <c:showBubbleSize val="0"/>
        </c:dLbls>
        <c:gapWidth val="219"/>
        <c:overlap val="-27"/>
        <c:axId val="273809344"/>
        <c:axId val="273806720"/>
      </c:barChart>
      <c:dateAx>
        <c:axId val="27380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06720"/>
        <c:crosses val="autoZero"/>
        <c:auto val="1"/>
        <c:lblOffset val="100"/>
        <c:baseTimeUnit val="months"/>
      </c:dateAx>
      <c:valAx>
        <c:axId val="27380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1436</c:v>
                </c:pt>
                <c:pt idx="1">
                  <c:v>3469</c:v>
                </c:pt>
                <c:pt idx="2">
                  <c:v>4650</c:v>
                </c:pt>
                <c:pt idx="3">
                  <c:v>2751</c:v>
                </c:pt>
                <c:pt idx="4">
                  <c:v>2517</c:v>
                </c:pt>
                <c:pt idx="5">
                  <c:v>565</c:v>
                </c:pt>
                <c:pt idx="6">
                  <c:v>7457</c:v>
                </c:pt>
                <c:pt idx="7">
                  <c:v>1452</c:v>
                </c:pt>
                <c:pt idx="8">
                  <c:v>1935</c:v>
                </c:pt>
                <c:pt idx="9">
                  <c:v>2809</c:v>
                </c:pt>
                <c:pt idx="10">
                  <c:v>2108</c:v>
                </c:pt>
                <c:pt idx="11">
                  <c:v>4803</c:v>
                </c:pt>
              </c:numCache>
            </c:numRef>
          </c:val>
          <c:extLst>
            <c:ext xmlns:c16="http://schemas.microsoft.com/office/drawing/2014/chart" uri="{C3380CC4-5D6E-409C-BE32-E72D297353CC}">
              <c16:uniqueId val="{00000000-1B2B-4D7A-952A-73245E255E1B}"/>
            </c:ext>
          </c:extLst>
        </c:ser>
        <c:dLbls>
          <c:showLegendKey val="0"/>
          <c:showVal val="0"/>
          <c:showCatName val="0"/>
          <c:showSerName val="0"/>
          <c:showPercent val="0"/>
          <c:showBubbleSize val="0"/>
        </c:dLbls>
        <c:gapWidth val="219"/>
        <c:overlap val="-27"/>
        <c:axId val="332311368"/>
        <c:axId val="332313992"/>
      </c:barChart>
      <c:dateAx>
        <c:axId val="33231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13992"/>
        <c:crosses val="autoZero"/>
        <c:auto val="1"/>
        <c:lblOffset val="100"/>
        <c:baseTimeUnit val="months"/>
      </c:dateAx>
      <c:valAx>
        <c:axId val="33231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1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Philadelphia Insurance Companies</c:v>
                </c:pt>
              </c:strCache>
            </c:strRef>
          </c:cat>
          <c:val>
            <c:numRef>
              <c:f>Sheet1!$B$2</c:f>
              <c:numCache>
                <c:formatCode>General</c:formatCode>
                <c:ptCount val="1"/>
                <c:pt idx="0">
                  <c:v>8607</c:v>
                </c:pt>
              </c:numCache>
            </c:numRef>
          </c:val>
          <c:extLst>
            <c:ext xmlns:c16="http://schemas.microsoft.com/office/drawing/2014/chart" uri="{C3380CC4-5D6E-409C-BE32-E72D297353CC}">
              <c16:uniqueId val="{00000000-F546-4DEA-A4AA-083E472BD3DA}"/>
            </c:ext>
          </c:extLst>
        </c:ser>
        <c:dLbls>
          <c:showLegendKey val="0"/>
          <c:showVal val="0"/>
          <c:showCatName val="0"/>
          <c:showSerName val="0"/>
          <c:showPercent val="0"/>
          <c:showBubbleSize val="0"/>
        </c:dLbls>
        <c:gapWidth val="219"/>
        <c:overlap val="-27"/>
        <c:axId val="332794408"/>
        <c:axId val="332795720"/>
      </c:barChart>
      <c:catAx>
        <c:axId val="33279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95720"/>
        <c:crosses val="autoZero"/>
        <c:auto val="1"/>
        <c:lblAlgn val="ctr"/>
        <c:lblOffset val="100"/>
        <c:noMultiLvlLbl val="0"/>
      </c:catAx>
      <c:valAx>
        <c:axId val="33279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9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5</c:v>
                </c:pt>
                <c:pt idx="2">
                  <c:v>4</c:v>
                </c:pt>
                <c:pt idx="3">
                  <c:v>7</c:v>
                </c:pt>
                <c:pt idx="4">
                  <c:v>4</c:v>
                </c:pt>
                <c:pt idx="5">
                  <c:v>4</c:v>
                </c:pt>
                <c:pt idx="6">
                  <c:v>2</c:v>
                </c:pt>
                <c:pt idx="7">
                  <c:v>1</c:v>
                </c:pt>
                <c:pt idx="8">
                  <c:v>3</c:v>
                </c:pt>
                <c:pt idx="9">
                  <c:v>5</c:v>
                </c:pt>
                <c:pt idx="10">
                  <c:v>3</c:v>
                </c:pt>
                <c:pt idx="11">
                  <c:v>1</c:v>
                </c:pt>
              </c:numCache>
            </c:numRef>
          </c:val>
          <c:extLst>
            <c:ext xmlns:c16="http://schemas.microsoft.com/office/drawing/2014/chart" uri="{C3380CC4-5D6E-409C-BE32-E72D297353CC}">
              <c16:uniqueId val="{00000000-4EF6-4D49-BD44-513869BC5358}"/>
            </c:ext>
          </c:extLst>
        </c:ser>
        <c:dLbls>
          <c:showLegendKey val="0"/>
          <c:showVal val="0"/>
          <c:showCatName val="0"/>
          <c:showSerName val="0"/>
          <c:showPercent val="0"/>
          <c:showBubbleSize val="0"/>
        </c:dLbls>
        <c:gapWidth val="219"/>
        <c:overlap val="-27"/>
        <c:axId val="337178464"/>
        <c:axId val="337183712"/>
      </c:barChart>
      <c:dateAx>
        <c:axId val="33717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83712"/>
        <c:crosses val="autoZero"/>
        <c:auto val="1"/>
        <c:lblOffset val="100"/>
        <c:baseTimeUnit val="months"/>
      </c:dateAx>
      <c:valAx>
        <c:axId val="33718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7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c:v>
                </c:pt>
                <c:pt idx="1">
                  <c:v>6</c:v>
                </c:pt>
                <c:pt idx="2">
                  <c:v>3</c:v>
                </c:pt>
                <c:pt idx="3">
                  <c:v>3</c:v>
                </c:pt>
                <c:pt idx="4">
                  <c:v>2</c:v>
                </c:pt>
                <c:pt idx="5">
                  <c:v>2</c:v>
                </c:pt>
                <c:pt idx="6">
                  <c:v>7</c:v>
                </c:pt>
                <c:pt idx="7">
                  <c:v>3</c:v>
                </c:pt>
                <c:pt idx="8">
                  <c:v>3</c:v>
                </c:pt>
                <c:pt idx="9">
                  <c:v>3</c:v>
                </c:pt>
                <c:pt idx="10">
                  <c:v>2</c:v>
                </c:pt>
                <c:pt idx="11">
                  <c:v>2</c:v>
                </c:pt>
              </c:numCache>
            </c:numRef>
          </c:val>
          <c:extLst>
            <c:ext xmlns:c16="http://schemas.microsoft.com/office/drawing/2014/chart" uri="{C3380CC4-5D6E-409C-BE32-E72D297353CC}">
              <c16:uniqueId val="{00000000-BA7A-4362-8D3B-27CC11EDF552}"/>
            </c:ext>
          </c:extLst>
        </c:ser>
        <c:dLbls>
          <c:showLegendKey val="0"/>
          <c:showVal val="0"/>
          <c:showCatName val="0"/>
          <c:showSerName val="0"/>
          <c:showPercent val="0"/>
          <c:showBubbleSize val="0"/>
        </c:dLbls>
        <c:gapWidth val="219"/>
        <c:overlap val="-27"/>
        <c:axId val="337180760"/>
        <c:axId val="337176824"/>
      </c:barChart>
      <c:dateAx>
        <c:axId val="33718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76824"/>
        <c:crosses val="autoZero"/>
        <c:auto val="1"/>
        <c:lblOffset val="100"/>
        <c:baseTimeUnit val="months"/>
      </c:dateAx>
      <c:valAx>
        <c:axId val="33717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8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PHLY Insurance Co.</c:v>
                </c:pt>
              </c:strCache>
            </c:strRef>
          </c:cat>
          <c:val>
            <c:numRef>
              <c:f>Sheet1!$B$2</c:f>
              <c:numCache>
                <c:formatCode>General</c:formatCode>
                <c:ptCount val="1"/>
                <c:pt idx="0">
                  <c:v>1643</c:v>
                </c:pt>
              </c:numCache>
            </c:numRef>
          </c:val>
          <c:extLst>
            <c:ext xmlns:c16="http://schemas.microsoft.com/office/drawing/2014/chart" uri="{C3380CC4-5D6E-409C-BE32-E72D297353CC}">
              <c16:uniqueId val="{00000000-A000-4E14-9C9F-B13F45DA15F1}"/>
            </c:ext>
          </c:extLst>
        </c:ser>
        <c:dLbls>
          <c:showLegendKey val="0"/>
          <c:showVal val="0"/>
          <c:showCatName val="0"/>
          <c:showSerName val="0"/>
          <c:showPercent val="0"/>
          <c:showBubbleSize val="0"/>
        </c:dLbls>
        <c:gapWidth val="219"/>
        <c:overlap val="-27"/>
        <c:axId val="337866264"/>
        <c:axId val="337869544"/>
      </c:barChart>
      <c:catAx>
        <c:axId val="33786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9544"/>
        <c:crosses val="autoZero"/>
        <c:auto val="1"/>
        <c:lblAlgn val="ctr"/>
        <c:lblOffset val="100"/>
        <c:noMultiLvlLbl val="0"/>
      </c:catAx>
      <c:valAx>
        <c:axId val="33786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193</c:v>
                </c:pt>
                <c:pt idx="1">
                  <c:v>326</c:v>
                </c:pt>
                <c:pt idx="2">
                  <c:v>351</c:v>
                </c:pt>
                <c:pt idx="3">
                  <c:v>609</c:v>
                </c:pt>
                <c:pt idx="4">
                  <c:v>238</c:v>
                </c:pt>
                <c:pt idx="5">
                  <c:v>228</c:v>
                </c:pt>
                <c:pt idx="6">
                  <c:v>172</c:v>
                </c:pt>
                <c:pt idx="7">
                  <c:v>84</c:v>
                </c:pt>
                <c:pt idx="8">
                  <c:v>318</c:v>
                </c:pt>
                <c:pt idx="9">
                  <c:v>262</c:v>
                </c:pt>
                <c:pt idx="10">
                  <c:v>475</c:v>
                </c:pt>
                <c:pt idx="11">
                  <c:v>224</c:v>
                </c:pt>
              </c:numCache>
            </c:numRef>
          </c:val>
          <c:extLst>
            <c:ext xmlns:c16="http://schemas.microsoft.com/office/drawing/2014/chart" uri="{C3380CC4-5D6E-409C-BE32-E72D297353CC}">
              <c16:uniqueId val="{00000000-315E-4E03-9EE3-7F0577A0180B}"/>
            </c:ext>
          </c:extLst>
        </c:ser>
        <c:dLbls>
          <c:showLegendKey val="0"/>
          <c:showVal val="0"/>
          <c:showCatName val="0"/>
          <c:showSerName val="0"/>
          <c:showPercent val="0"/>
          <c:showBubbleSize val="0"/>
        </c:dLbls>
        <c:gapWidth val="219"/>
        <c:overlap val="-27"/>
        <c:axId val="337188304"/>
        <c:axId val="337191912"/>
      </c:barChart>
      <c:dateAx>
        <c:axId val="33718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91912"/>
        <c:crosses val="autoZero"/>
        <c:auto val="1"/>
        <c:lblOffset val="100"/>
        <c:baseTimeUnit val="months"/>
      </c:dateAx>
      <c:valAx>
        <c:axId val="33719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8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9</c:v>
                </c:pt>
                <c:pt idx="2">
                  <c:v>11</c:v>
                </c:pt>
                <c:pt idx="3">
                  <c:v>1</c:v>
                </c:pt>
                <c:pt idx="4">
                  <c:v>5</c:v>
                </c:pt>
                <c:pt idx="5">
                  <c:v>6</c:v>
                </c:pt>
                <c:pt idx="6">
                  <c:v>2</c:v>
                </c:pt>
                <c:pt idx="7">
                  <c:v>3</c:v>
                </c:pt>
                <c:pt idx="8">
                  <c:v>5</c:v>
                </c:pt>
                <c:pt idx="9">
                  <c:v>3</c:v>
                </c:pt>
                <c:pt idx="10">
                  <c:v>12</c:v>
                </c:pt>
                <c:pt idx="11">
                  <c:v>3</c:v>
                </c:pt>
              </c:numCache>
            </c:numRef>
          </c:val>
          <c:extLst>
            <c:ext xmlns:c16="http://schemas.microsoft.com/office/drawing/2014/chart" uri="{C3380CC4-5D6E-409C-BE32-E72D297353CC}">
              <c16:uniqueId val="{00000000-8F06-4C98-A6C2-A98450591C0B}"/>
            </c:ext>
          </c:extLst>
        </c:ser>
        <c:dLbls>
          <c:showLegendKey val="0"/>
          <c:showVal val="0"/>
          <c:showCatName val="0"/>
          <c:showSerName val="0"/>
          <c:showPercent val="0"/>
          <c:showBubbleSize val="0"/>
        </c:dLbls>
        <c:gapWidth val="219"/>
        <c:overlap val="-27"/>
        <c:axId val="397111744"/>
        <c:axId val="397116008"/>
      </c:barChart>
      <c:dateAx>
        <c:axId val="39711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16008"/>
        <c:crosses val="autoZero"/>
        <c:auto val="1"/>
        <c:lblOffset val="100"/>
        <c:baseTimeUnit val="months"/>
      </c:dateAx>
      <c:valAx>
        <c:axId val="39711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1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11</c:v>
                </c:pt>
                <c:pt idx="1">
                  <c:v>12</c:v>
                </c:pt>
                <c:pt idx="2">
                  <c:v>11</c:v>
                </c:pt>
                <c:pt idx="3">
                  <c:v>11</c:v>
                </c:pt>
                <c:pt idx="4">
                  <c:v>9</c:v>
                </c:pt>
                <c:pt idx="5">
                  <c:v>11</c:v>
                </c:pt>
                <c:pt idx="6">
                  <c:v>13</c:v>
                </c:pt>
                <c:pt idx="7">
                  <c:v>9</c:v>
                </c:pt>
                <c:pt idx="8">
                  <c:v>10</c:v>
                </c:pt>
                <c:pt idx="9">
                  <c:v>10</c:v>
                </c:pt>
                <c:pt idx="10">
                  <c:v>11</c:v>
                </c:pt>
                <c:pt idx="11">
                  <c:v>9</c:v>
                </c:pt>
              </c:numCache>
            </c:numRef>
          </c:val>
          <c:extLst>
            <c:ext xmlns:c16="http://schemas.microsoft.com/office/drawing/2014/chart" uri="{C3380CC4-5D6E-409C-BE32-E72D297353CC}">
              <c16:uniqueId val="{00000000-4A12-4305-A9E7-9886CF15E9E7}"/>
            </c:ext>
          </c:extLst>
        </c:ser>
        <c:dLbls>
          <c:showLegendKey val="0"/>
          <c:showVal val="0"/>
          <c:showCatName val="0"/>
          <c:showSerName val="0"/>
          <c:showPercent val="0"/>
          <c:showBubbleSize val="0"/>
        </c:dLbls>
        <c:gapWidth val="219"/>
        <c:overlap val="-27"/>
        <c:axId val="397114696"/>
        <c:axId val="397117320"/>
      </c:barChart>
      <c:dateAx>
        <c:axId val="39711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17320"/>
        <c:crosses val="autoZero"/>
        <c:auto val="1"/>
        <c:lblOffset val="100"/>
        <c:baseTimeUnit val="months"/>
      </c:dateAx>
      <c:valAx>
        <c:axId val="39711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1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phlyinsurance</c:v>
                </c:pt>
              </c:strCache>
            </c:strRef>
          </c:cat>
          <c:val>
            <c:numRef>
              <c:f>Sheet1!$B$2</c:f>
              <c:numCache>
                <c:formatCode>General</c:formatCode>
                <c:ptCount val="1"/>
                <c:pt idx="0">
                  <c:v>10317</c:v>
                </c:pt>
              </c:numCache>
            </c:numRef>
          </c:val>
          <c:extLst>
            <c:ext xmlns:c16="http://schemas.microsoft.com/office/drawing/2014/chart" uri="{C3380CC4-5D6E-409C-BE32-E72D297353CC}">
              <c16:uniqueId val="{00000000-909A-400F-904D-76F87679A064}"/>
            </c:ext>
          </c:extLst>
        </c:ser>
        <c:dLbls>
          <c:showLegendKey val="0"/>
          <c:showVal val="0"/>
          <c:showCatName val="0"/>
          <c:showSerName val="0"/>
          <c:showPercent val="0"/>
          <c:showBubbleSize val="0"/>
        </c:dLbls>
        <c:gapWidth val="219"/>
        <c:overlap val="-27"/>
        <c:axId val="407342312"/>
        <c:axId val="407339032"/>
      </c:barChart>
      <c:catAx>
        <c:axId val="40734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39032"/>
        <c:crosses val="autoZero"/>
        <c:auto val="1"/>
        <c:lblAlgn val="ctr"/>
        <c:lblOffset val="100"/>
        <c:noMultiLvlLbl val="0"/>
      </c:catAx>
      <c:valAx>
        <c:axId val="40733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4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52BF-0325-429A-AE75-5C7C4D4BD522}"/>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387B78A3-C140-41B0-A9AC-5B44AD6C7F7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566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1906F-72E4-4587-BC92-2DF593E2B8E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84F22D9-894A-42EE-BFFE-2313091220C0}"/>
              </a:ext>
            </a:extLst>
          </p:cNvPr>
          <p:cNvGraphicFramePr>
            <a:graphicFrameLocks noGrp="1"/>
          </p:cNvGraphicFramePr>
          <p:nvPr>
            <p:ph type="chart" sz="quarter" idx="13"/>
            <p:extLst>
              <p:ext uri="{D42A27DB-BD31-4B8C-83A1-F6EECF244321}">
                <p14:modId xmlns:p14="http://schemas.microsoft.com/office/powerpoint/2010/main" val="1875145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33DB3-F5A3-408E-86D3-A5001FA3F36E}"/>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518B7953-7C95-43C0-944A-5C9727B244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360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53CF3-5FE5-4132-8C56-FC44AF46BE0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9531950-C0CB-445F-9F61-A717A5BC2CD9}"/>
              </a:ext>
            </a:extLst>
          </p:cNvPr>
          <p:cNvGraphicFramePr>
            <a:graphicFrameLocks noGrp="1"/>
          </p:cNvGraphicFramePr>
          <p:nvPr>
            <p:ph type="tbl" sz="quarter" idx="13"/>
            <p:extLst>
              <p:ext uri="{D42A27DB-BD31-4B8C-83A1-F6EECF244321}">
                <p14:modId xmlns:p14="http://schemas.microsoft.com/office/powerpoint/2010/main" val="1729848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70636245"/>
                    </a:ext>
                  </a:extLst>
                </a:gridCol>
                <a:gridCol w="905256">
                  <a:extLst>
                    <a:ext uri="{9D8B030D-6E8A-4147-A177-3AD203B41FA5}">
                      <a16:colId xmlns:a16="http://schemas.microsoft.com/office/drawing/2014/main" val="3067898053"/>
                    </a:ext>
                  </a:extLst>
                </a:gridCol>
                <a:gridCol w="905256">
                  <a:extLst>
                    <a:ext uri="{9D8B030D-6E8A-4147-A177-3AD203B41FA5}">
                      <a16:colId xmlns:a16="http://schemas.microsoft.com/office/drawing/2014/main" val="684627694"/>
                    </a:ext>
                  </a:extLst>
                </a:gridCol>
                <a:gridCol w="905256">
                  <a:extLst>
                    <a:ext uri="{9D8B030D-6E8A-4147-A177-3AD203B41FA5}">
                      <a16:colId xmlns:a16="http://schemas.microsoft.com/office/drawing/2014/main" val="1874419846"/>
                    </a:ext>
                  </a:extLst>
                </a:gridCol>
                <a:gridCol w="905256">
                  <a:extLst>
                    <a:ext uri="{9D8B030D-6E8A-4147-A177-3AD203B41FA5}">
                      <a16:colId xmlns:a16="http://schemas.microsoft.com/office/drawing/2014/main" val="3167452800"/>
                    </a:ext>
                  </a:extLst>
                </a:gridCol>
                <a:gridCol w="905256">
                  <a:extLst>
                    <a:ext uri="{9D8B030D-6E8A-4147-A177-3AD203B41FA5}">
                      <a16:colId xmlns:a16="http://schemas.microsoft.com/office/drawing/2014/main" val="2856900502"/>
                    </a:ext>
                  </a:extLst>
                </a:gridCol>
                <a:gridCol w="905256">
                  <a:extLst>
                    <a:ext uri="{9D8B030D-6E8A-4147-A177-3AD203B41FA5}">
                      <a16:colId xmlns:a16="http://schemas.microsoft.com/office/drawing/2014/main" val="4278846245"/>
                    </a:ext>
                  </a:extLst>
                </a:gridCol>
                <a:gridCol w="905256">
                  <a:extLst>
                    <a:ext uri="{9D8B030D-6E8A-4147-A177-3AD203B41FA5}">
                      <a16:colId xmlns:a16="http://schemas.microsoft.com/office/drawing/2014/main" val="2740794488"/>
                    </a:ext>
                  </a:extLst>
                </a:gridCol>
                <a:gridCol w="905256">
                  <a:extLst>
                    <a:ext uri="{9D8B030D-6E8A-4147-A177-3AD203B41FA5}">
                      <a16:colId xmlns:a16="http://schemas.microsoft.com/office/drawing/2014/main" val="17560219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2190801"/>
                  </a:ext>
                </a:extLst>
              </a:tr>
              <a:tr h="370840">
                <a:tc>
                  <a:txBody>
                    <a:bodyPr/>
                    <a:lstStyle/>
                    <a:p>
                      <a:r>
                        <a:rPr lang="en-US" sz="1000"/>
                        <a:t>388</a:t>
                      </a:r>
                    </a:p>
                  </a:txBody>
                  <a:tcPr/>
                </a:tc>
                <a:tc>
                  <a:txBody>
                    <a:bodyPr/>
                    <a:lstStyle/>
                    <a:p>
                      <a:r>
                        <a:rPr lang="en-US" sz="1000"/>
                        <a:t>63</a:t>
                      </a:r>
                    </a:p>
                  </a:txBody>
                  <a:tcPr/>
                </a:tc>
                <a:tc>
                  <a:txBody>
                    <a:bodyPr/>
                    <a:lstStyle/>
                    <a:p>
                      <a:r>
                        <a:rPr lang="en-US" sz="1000"/>
                        <a:t>154</a:t>
                      </a:r>
                    </a:p>
                  </a:txBody>
                  <a:tcPr/>
                </a:tc>
                <a:tc>
                  <a:txBody>
                    <a:bodyPr/>
                    <a:lstStyle/>
                    <a:p>
                      <a:r>
                        <a:rPr lang="en-US" sz="1000"/>
                        <a:t>1996</a:t>
                      </a:r>
                    </a:p>
                  </a:txBody>
                  <a:tcPr/>
                </a:tc>
                <a:tc>
                  <a:txBody>
                    <a:bodyPr/>
                    <a:lstStyle/>
                    <a:p>
                      <a:r>
                        <a:rPr lang="en-US" sz="1000"/>
                        <a:t>46</a:t>
                      </a:r>
                    </a:p>
                  </a:txBody>
                  <a:tcPr/>
                </a:tc>
                <a:tc>
                  <a:txBody>
                    <a:bodyPr/>
                    <a:lstStyle/>
                    <a:p>
                      <a:r>
                        <a:rPr lang="en-US" sz="1000"/>
                        <a:t>177</a:t>
                      </a:r>
                    </a:p>
                  </a:txBody>
                  <a:tcPr/>
                </a:tc>
                <a:tc>
                  <a:txBody>
                    <a:bodyPr/>
                    <a:lstStyle/>
                    <a:p>
                      <a:r>
                        <a:rPr lang="en-US" sz="1000"/>
                        <a:t>4</a:t>
                      </a:r>
                    </a:p>
                  </a:txBody>
                  <a:tcPr/>
                </a:tc>
                <a:tc>
                  <a:txBody>
                    <a:bodyPr/>
                    <a:lstStyle/>
                    <a:p>
                      <a:r>
                        <a:rPr lang="en-US" sz="1000"/>
                        <a:t>4.0475 %</a:t>
                      </a:r>
                    </a:p>
                  </a:txBody>
                  <a:tcPr/>
                </a:tc>
                <a:tc>
                  <a:txBody>
                    <a:bodyPr/>
                    <a:lstStyle/>
                    <a:p>
                      <a:r>
                        <a:rPr lang="en-US" sz="1000"/>
                        <a:t>0.0 %</a:t>
                      </a:r>
                    </a:p>
                  </a:txBody>
                  <a:tcPr/>
                </a:tc>
                <a:extLst>
                  <a:ext uri="{0D108BD9-81ED-4DB2-BD59-A6C34878D82A}">
                    <a16:rowId xmlns:a16="http://schemas.microsoft.com/office/drawing/2014/main" val="2169967113"/>
                  </a:ext>
                </a:extLst>
              </a:tr>
            </a:tbl>
          </a:graphicData>
        </a:graphic>
      </p:graphicFrame>
      <p:sp>
        <p:nvSpPr>
          <p:cNvPr id="4" name="Text Placeholder 3">
            <a:extLst>
              <a:ext uri="{FF2B5EF4-FFF2-40B4-BE49-F238E27FC236}">
                <a16:creationId xmlns:a16="http://schemas.microsoft.com/office/drawing/2014/main" id="{7AD1690C-01B0-4DE7-8B9C-9A7AD6DF6EFE}"/>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0789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0DB8B-3011-4B30-BB73-F9CB2E7DF97F}"/>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002A569E-E6DE-40CE-B9A3-BE4EBF2A7E7F}"/>
              </a:ext>
            </a:extLst>
          </p:cNvPr>
          <p:cNvGraphicFramePr>
            <a:graphicFrameLocks noGrp="1"/>
          </p:cNvGraphicFramePr>
          <p:nvPr>
            <p:ph type="chart" sz="quarter" idx="13"/>
            <p:extLst>
              <p:ext uri="{D42A27DB-BD31-4B8C-83A1-F6EECF244321}">
                <p14:modId xmlns:p14="http://schemas.microsoft.com/office/powerpoint/2010/main" val="261543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D9FCE-E4A8-47B1-B40D-8CB13D2F416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A79C38E-ED22-4F64-B680-60C047EF6E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596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C1750-CD06-4884-B21D-79C139245CE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AEF87C81-A208-477A-8A5D-6D1662FC0F91}"/>
              </a:ext>
            </a:extLst>
          </p:cNvPr>
          <p:cNvGraphicFramePr>
            <a:graphicFrameLocks noGrp="1"/>
          </p:cNvGraphicFramePr>
          <p:nvPr>
            <p:ph type="chart" sz="quarter" idx="13"/>
            <p:extLst>
              <p:ext uri="{D42A27DB-BD31-4B8C-83A1-F6EECF244321}">
                <p14:modId xmlns:p14="http://schemas.microsoft.com/office/powerpoint/2010/main" val="2681056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AEA30-C853-45B3-B98E-64A8BFA1AB2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7A65CC6-C96D-4B37-AEA8-3413471B4C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09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E96D6-FF9D-4EEA-9F63-300EE49A57D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401E3AC3-1E9B-41EF-97F0-CC13F5770DFD}"/>
              </a:ext>
            </a:extLst>
          </p:cNvPr>
          <p:cNvGraphicFramePr>
            <a:graphicFrameLocks noGrp="1"/>
          </p:cNvGraphicFramePr>
          <p:nvPr>
            <p:ph type="chart" sz="quarter" idx="13"/>
            <p:extLst>
              <p:ext uri="{D42A27DB-BD31-4B8C-83A1-F6EECF244321}">
                <p14:modId xmlns:p14="http://schemas.microsoft.com/office/powerpoint/2010/main" val="2991815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10B24-9299-498C-99BA-625773738C4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A9B1D6E-6A8B-427B-B833-17710DE47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83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27EC8-F2C3-4DB0-A2F9-A474601A2A12}"/>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D96DCD90-0605-44EA-A614-822000197831}"/>
              </a:ext>
            </a:extLst>
          </p:cNvPr>
          <p:cNvGraphicFramePr>
            <a:graphicFrameLocks noGrp="1"/>
          </p:cNvGraphicFramePr>
          <p:nvPr>
            <p:ph type="tbl" sz="quarter" idx="13"/>
            <p:extLst>
              <p:ext uri="{D42A27DB-BD31-4B8C-83A1-F6EECF244321}">
                <p14:modId xmlns:p14="http://schemas.microsoft.com/office/powerpoint/2010/main" val="369872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4685567"/>
                    </a:ext>
                  </a:extLst>
                </a:gridCol>
                <a:gridCol w="822960">
                  <a:extLst>
                    <a:ext uri="{9D8B030D-6E8A-4147-A177-3AD203B41FA5}">
                      <a16:colId xmlns:a16="http://schemas.microsoft.com/office/drawing/2014/main" val="61618462"/>
                    </a:ext>
                  </a:extLst>
                </a:gridCol>
                <a:gridCol w="822960">
                  <a:extLst>
                    <a:ext uri="{9D8B030D-6E8A-4147-A177-3AD203B41FA5}">
                      <a16:colId xmlns:a16="http://schemas.microsoft.com/office/drawing/2014/main" val="3908756800"/>
                    </a:ext>
                  </a:extLst>
                </a:gridCol>
                <a:gridCol w="822960">
                  <a:extLst>
                    <a:ext uri="{9D8B030D-6E8A-4147-A177-3AD203B41FA5}">
                      <a16:colId xmlns:a16="http://schemas.microsoft.com/office/drawing/2014/main" val="3802779980"/>
                    </a:ext>
                  </a:extLst>
                </a:gridCol>
                <a:gridCol w="822960">
                  <a:extLst>
                    <a:ext uri="{9D8B030D-6E8A-4147-A177-3AD203B41FA5}">
                      <a16:colId xmlns:a16="http://schemas.microsoft.com/office/drawing/2014/main" val="3173419075"/>
                    </a:ext>
                  </a:extLst>
                </a:gridCol>
                <a:gridCol w="822960">
                  <a:extLst>
                    <a:ext uri="{9D8B030D-6E8A-4147-A177-3AD203B41FA5}">
                      <a16:colId xmlns:a16="http://schemas.microsoft.com/office/drawing/2014/main" val="798699147"/>
                    </a:ext>
                  </a:extLst>
                </a:gridCol>
                <a:gridCol w="822960">
                  <a:extLst>
                    <a:ext uri="{9D8B030D-6E8A-4147-A177-3AD203B41FA5}">
                      <a16:colId xmlns:a16="http://schemas.microsoft.com/office/drawing/2014/main" val="204114991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96655703"/>
                  </a:ext>
                </a:extLst>
              </a:tr>
              <a:tr h="370840">
                <a:tc>
                  <a:txBody>
                    <a:bodyPr/>
                    <a:lstStyle/>
                    <a:p>
                      <a:r>
                        <a:rPr lang="en-US" sz="1000" b="1"/>
                        <a:t>Tokio Marine America - 2020-12-21 19:40:08</a:t>
                      </a:r>
                      <a:r>
                        <a:rPr lang="en-US" sz="1000"/>
                        <a:t>
 TMA employees are looking forward to the holidays, but our kids are even more excited! Check out this picture of Harry's daughters in front of their Christmas tree.</a:t>
                      </a:r>
                    </a:p>
                  </a:txBody>
                  <a:tcPr/>
                </a:tc>
                <a:tc>
                  <a:txBody>
                    <a:bodyPr/>
                    <a:lstStyle/>
                    <a:p>
                      <a:r>
                        <a:rPr lang="en-US" sz="1000"/>
                        <a:t>441</a:t>
                      </a:r>
                    </a:p>
                  </a:txBody>
                  <a:tcPr/>
                </a:tc>
                <a:tc>
                  <a:txBody>
                    <a:bodyPr/>
                    <a:lstStyle/>
                    <a:p>
                      <a:r>
                        <a:rPr lang="en-US" sz="1000"/>
                        <a:t>431</a:t>
                      </a:r>
                    </a:p>
                  </a:txBody>
                  <a:tcPr/>
                </a:tc>
                <a:tc>
                  <a:txBody>
                    <a:bodyPr/>
                    <a:lstStyle/>
                    <a:p>
                      <a:r>
                        <a:rPr lang="en-US" sz="1000"/>
                        <a:t>5</a:t>
                      </a:r>
                    </a:p>
                  </a:txBody>
                  <a:tcPr/>
                </a:tc>
                <a:tc>
                  <a:txBody>
                    <a:bodyPr/>
                    <a:lstStyle/>
                    <a:p>
                      <a:r>
                        <a:rPr lang="en-US" sz="1000"/>
                        <a:t>5</a:t>
                      </a:r>
                    </a:p>
                  </a:txBody>
                  <a:tcPr/>
                </a:tc>
                <a:tc>
                  <a:txBody>
                    <a:bodyPr/>
                    <a:lstStyle/>
                    <a:p>
                      <a:r>
                        <a:rPr lang="en-US" sz="1000"/>
                        <a:t>113.6598 %</a:t>
                      </a:r>
                    </a:p>
                  </a:txBody>
                  <a:tcPr/>
                </a:tc>
                <a:tc>
                  <a:txBody>
                    <a:bodyPr/>
                    <a:lstStyle/>
                    <a:p>
                      <a:r>
                        <a:rPr lang="en-US" sz="1000"/>
                        <a:t>Photo</a:t>
                      </a:r>
                    </a:p>
                  </a:txBody>
                  <a:tcPr/>
                </a:tc>
                <a:extLst>
                  <a:ext uri="{0D108BD9-81ED-4DB2-BD59-A6C34878D82A}">
                    <a16:rowId xmlns:a16="http://schemas.microsoft.com/office/drawing/2014/main" val="1671902894"/>
                  </a:ext>
                </a:extLst>
              </a:tr>
              <a:tr h="370840">
                <a:tc>
                  <a:txBody>
                    <a:bodyPr/>
                    <a:lstStyle/>
                    <a:p>
                      <a:r>
                        <a:rPr lang="en-US" sz="1000" b="1"/>
                        <a:t>Tokio Marine America - 2020-12-08 18:18:00</a:t>
                      </a:r>
                      <a:r>
                        <a:rPr lang="en-US" sz="1000"/>
                        <a:t>
 Tokio Marine Group participates in many activities that help offset business-related CO2 emissions, including Mangrove Planting. TMA is pleased to announce that the Tokio Marine Group has maintained it's 🌳 carbon netural status 🌳 for the seventh consecutive year. #sustainability</a:t>
                      </a:r>
                    </a:p>
                  </a:txBody>
                  <a:tcPr/>
                </a:tc>
                <a:tc>
                  <a:txBody>
                    <a:bodyPr/>
                    <a:lstStyle/>
                    <a:p>
                      <a:r>
                        <a:rPr lang="en-US" sz="1000"/>
                        <a:t>12</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3.1169 %</a:t>
                      </a:r>
                    </a:p>
                  </a:txBody>
                  <a:tcPr/>
                </a:tc>
                <a:tc>
                  <a:txBody>
                    <a:bodyPr/>
                    <a:lstStyle/>
                    <a:p>
                      <a:r>
                        <a:rPr lang="en-US" sz="1000"/>
                        <a:t>Photo</a:t>
                      </a:r>
                    </a:p>
                  </a:txBody>
                  <a:tcPr/>
                </a:tc>
                <a:extLst>
                  <a:ext uri="{0D108BD9-81ED-4DB2-BD59-A6C34878D82A}">
                    <a16:rowId xmlns:a16="http://schemas.microsoft.com/office/drawing/2014/main" val="68317766"/>
                  </a:ext>
                </a:extLst>
              </a:tr>
              <a:tr h="370840">
                <a:tc>
                  <a:txBody>
                    <a:bodyPr/>
                    <a:lstStyle/>
                    <a:p>
                      <a:r>
                        <a:rPr lang="en-US" sz="1000" b="1"/>
                        <a:t>Tokio Marine America - 2020-12-14 20:41:14</a:t>
                      </a:r>
                      <a:r>
                        <a:rPr lang="en-US" sz="1000"/>
                        <a:t>
 Its not just people who enjoy the holiday season. Our furry friends seem to like it, too! Happy Holidays from TMA employees and their pets 🐶🐱</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2.5840 %</a:t>
                      </a:r>
                    </a:p>
                  </a:txBody>
                  <a:tcPr/>
                </a:tc>
                <a:tc>
                  <a:txBody>
                    <a:bodyPr/>
                    <a:lstStyle/>
                    <a:p>
                      <a:r>
                        <a:rPr lang="en-US" sz="1000"/>
                        <a:t>Photo</a:t>
                      </a:r>
                    </a:p>
                  </a:txBody>
                  <a:tcPr/>
                </a:tc>
                <a:extLst>
                  <a:ext uri="{0D108BD9-81ED-4DB2-BD59-A6C34878D82A}">
                    <a16:rowId xmlns:a16="http://schemas.microsoft.com/office/drawing/2014/main" val="127150779"/>
                  </a:ext>
                </a:extLst>
              </a:tr>
            </a:tbl>
          </a:graphicData>
        </a:graphic>
      </p:graphicFrame>
      <p:sp>
        <p:nvSpPr>
          <p:cNvPr id="4" name="Text Placeholder 3">
            <a:extLst>
              <a:ext uri="{FF2B5EF4-FFF2-40B4-BE49-F238E27FC236}">
                <a16:creationId xmlns:a16="http://schemas.microsoft.com/office/drawing/2014/main" id="{697B1EC8-1D7F-49F1-8DF0-3F40E129745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605039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36C4C-F66B-410C-B329-3F8F74206A99}"/>
              </a:ext>
            </a:extLst>
          </p:cNvPr>
          <p:cNvSpPr>
            <a:spLocks noGrp="1"/>
          </p:cNvSpPr>
          <p:nvPr>
            <p:ph type="title"/>
          </p:nvPr>
        </p:nvSpPr>
        <p:spPr/>
        <p:txBody>
          <a:bodyPr/>
          <a:lstStyle/>
          <a:p>
            <a:r>
              <a:rPr lang="en-US"/>
              <a:t>Facebook Total Interactions | Philadelphia Insurance</a:t>
            </a:r>
          </a:p>
        </p:txBody>
      </p:sp>
      <p:graphicFrame>
        <p:nvGraphicFramePr>
          <p:cNvPr id="6" name="Chart Placeholder 5">
            <a:extLst>
              <a:ext uri="{FF2B5EF4-FFF2-40B4-BE49-F238E27FC236}">
                <a16:creationId xmlns:a16="http://schemas.microsoft.com/office/drawing/2014/main" id="{9EA94D3C-30F4-4381-ABDD-CC7015560096}"/>
              </a:ext>
            </a:extLst>
          </p:cNvPr>
          <p:cNvGraphicFramePr>
            <a:graphicFrameLocks noGrp="1"/>
          </p:cNvGraphicFramePr>
          <p:nvPr>
            <p:ph type="chart" sz="quarter" idx="13"/>
            <p:extLst>
              <p:ext uri="{D42A27DB-BD31-4B8C-83A1-F6EECF244321}">
                <p14:modId xmlns:p14="http://schemas.microsoft.com/office/powerpoint/2010/main" val="586498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B03D0-E9A2-4589-A940-3E97F0BB65C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CE454A5-4D74-466F-96CA-EB43FEB7A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84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1253-69A5-4B05-BED7-55D8A0C9696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713BC31-6422-45AD-8D1F-E862A041F94B}"/>
              </a:ext>
            </a:extLst>
          </p:cNvPr>
          <p:cNvGraphicFramePr>
            <a:graphicFrameLocks noGrp="1"/>
          </p:cNvGraphicFramePr>
          <p:nvPr>
            <p:ph type="tbl" sz="quarter" idx="13"/>
            <p:extLst>
              <p:ext uri="{D42A27DB-BD31-4B8C-83A1-F6EECF244321}">
                <p14:modId xmlns:p14="http://schemas.microsoft.com/office/powerpoint/2010/main" val="77535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1168045"/>
                    </a:ext>
                  </a:extLst>
                </a:gridCol>
                <a:gridCol w="576072">
                  <a:extLst>
                    <a:ext uri="{9D8B030D-6E8A-4147-A177-3AD203B41FA5}">
                      <a16:colId xmlns:a16="http://schemas.microsoft.com/office/drawing/2014/main" val="3253561778"/>
                    </a:ext>
                  </a:extLst>
                </a:gridCol>
                <a:gridCol w="576072">
                  <a:extLst>
                    <a:ext uri="{9D8B030D-6E8A-4147-A177-3AD203B41FA5}">
                      <a16:colId xmlns:a16="http://schemas.microsoft.com/office/drawing/2014/main" val="3101056580"/>
                    </a:ext>
                  </a:extLst>
                </a:gridCol>
                <a:gridCol w="576072">
                  <a:extLst>
                    <a:ext uri="{9D8B030D-6E8A-4147-A177-3AD203B41FA5}">
                      <a16:colId xmlns:a16="http://schemas.microsoft.com/office/drawing/2014/main" val="1817319185"/>
                    </a:ext>
                  </a:extLst>
                </a:gridCol>
                <a:gridCol w="576072">
                  <a:extLst>
                    <a:ext uri="{9D8B030D-6E8A-4147-A177-3AD203B41FA5}">
                      <a16:colId xmlns:a16="http://schemas.microsoft.com/office/drawing/2014/main" val="3146714107"/>
                    </a:ext>
                  </a:extLst>
                </a:gridCol>
                <a:gridCol w="576072">
                  <a:extLst>
                    <a:ext uri="{9D8B030D-6E8A-4147-A177-3AD203B41FA5}">
                      <a16:colId xmlns:a16="http://schemas.microsoft.com/office/drawing/2014/main" val="3434961014"/>
                    </a:ext>
                  </a:extLst>
                </a:gridCol>
                <a:gridCol w="576072">
                  <a:extLst>
                    <a:ext uri="{9D8B030D-6E8A-4147-A177-3AD203B41FA5}">
                      <a16:colId xmlns:a16="http://schemas.microsoft.com/office/drawing/2014/main" val="4090278507"/>
                    </a:ext>
                  </a:extLst>
                </a:gridCol>
                <a:gridCol w="576072">
                  <a:extLst>
                    <a:ext uri="{9D8B030D-6E8A-4147-A177-3AD203B41FA5}">
                      <a16:colId xmlns:a16="http://schemas.microsoft.com/office/drawing/2014/main" val="4225472268"/>
                    </a:ext>
                  </a:extLst>
                </a:gridCol>
                <a:gridCol w="576072">
                  <a:extLst>
                    <a:ext uri="{9D8B030D-6E8A-4147-A177-3AD203B41FA5}">
                      <a16:colId xmlns:a16="http://schemas.microsoft.com/office/drawing/2014/main" val="3650182680"/>
                    </a:ext>
                  </a:extLst>
                </a:gridCol>
                <a:gridCol w="576072">
                  <a:extLst>
                    <a:ext uri="{9D8B030D-6E8A-4147-A177-3AD203B41FA5}">
                      <a16:colId xmlns:a16="http://schemas.microsoft.com/office/drawing/2014/main" val="4263959466"/>
                    </a:ext>
                  </a:extLst>
                </a:gridCol>
                <a:gridCol w="576072">
                  <a:extLst>
                    <a:ext uri="{9D8B030D-6E8A-4147-A177-3AD203B41FA5}">
                      <a16:colId xmlns:a16="http://schemas.microsoft.com/office/drawing/2014/main" val="3865052147"/>
                    </a:ext>
                  </a:extLst>
                </a:gridCol>
                <a:gridCol w="576072">
                  <a:extLst>
                    <a:ext uri="{9D8B030D-6E8A-4147-A177-3AD203B41FA5}">
                      <a16:colId xmlns:a16="http://schemas.microsoft.com/office/drawing/2014/main" val="1877550504"/>
                    </a:ext>
                  </a:extLst>
                </a:gridCol>
                <a:gridCol w="576072">
                  <a:extLst>
                    <a:ext uri="{9D8B030D-6E8A-4147-A177-3AD203B41FA5}">
                      <a16:colId xmlns:a16="http://schemas.microsoft.com/office/drawing/2014/main" val="418289106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79230449"/>
                  </a:ext>
                </a:extLst>
              </a:tr>
              <a:tr h="370840">
                <a:tc>
                  <a:txBody>
                    <a:bodyPr/>
                    <a:lstStyle/>
                    <a:p>
                      <a:r>
                        <a:rPr lang="en-US" sz="1000"/>
                        <a:t>204</a:t>
                      </a:r>
                    </a:p>
                  </a:txBody>
                  <a:tcPr/>
                </a:tc>
                <a:tc>
                  <a:txBody>
                    <a:bodyPr/>
                    <a:lstStyle/>
                    <a:p>
                      <a:r>
                        <a:rPr lang="en-US" sz="1000"/>
                        <a:t>40</a:t>
                      </a:r>
                    </a:p>
                  </a:txBody>
                  <a:tcPr/>
                </a:tc>
                <a:tc>
                  <a:txBody>
                    <a:bodyPr/>
                    <a:lstStyle/>
                    <a:p>
                      <a:r>
                        <a:rPr lang="en-US" sz="1000"/>
                        <a:t>168</a:t>
                      </a:r>
                    </a:p>
                  </a:txBody>
                  <a:tcPr/>
                </a:tc>
                <a:tc>
                  <a:txBody>
                    <a:bodyPr/>
                    <a:lstStyle/>
                    <a:p>
                      <a:r>
                        <a:rPr lang="en-US" sz="1000"/>
                        <a:t>155</a:t>
                      </a:r>
                    </a:p>
                  </a:txBody>
                  <a:tcPr/>
                </a:tc>
                <a:tc>
                  <a:txBody>
                    <a:bodyPr/>
                    <a:lstStyle/>
                    <a:p>
                      <a:r>
                        <a:rPr lang="en-US" sz="1000"/>
                        <a:t>3</a:t>
                      </a:r>
                    </a:p>
                  </a:txBody>
                  <a:tcPr/>
                </a:tc>
                <a:tc>
                  <a:txBody>
                    <a:bodyPr/>
                    <a:lstStyle/>
                    <a:p>
                      <a:r>
                        <a:rPr lang="en-US" sz="1000"/>
                        <a:t>10</a:t>
                      </a:r>
                    </a:p>
                  </a:txBody>
                  <a:tcPr/>
                </a:tc>
                <a:tc>
                  <a:txBody>
                    <a:bodyPr/>
                    <a:lstStyle/>
                    <a:p>
                      <a:r>
                        <a:rPr lang="en-US" sz="1000"/>
                        <a:t>175</a:t>
                      </a:r>
                    </a:p>
                  </a:txBody>
                  <a:tcPr/>
                </a:tc>
                <a:tc>
                  <a:txBody>
                    <a:bodyPr/>
                    <a:lstStyle/>
                    <a:p>
                      <a:r>
                        <a:rPr lang="en-US" sz="1000"/>
                        <a:t>172</a:t>
                      </a:r>
                    </a:p>
                  </a:txBody>
                  <a:tcPr/>
                </a:tc>
                <a:tc>
                  <a:txBody>
                    <a:bodyPr/>
                    <a:lstStyle/>
                    <a:p>
                      <a:r>
                        <a:rPr lang="en-US" sz="1000"/>
                        <a:t>418</a:t>
                      </a:r>
                    </a:p>
                  </a:txBody>
                  <a:tcPr/>
                </a:tc>
                <a:tc>
                  <a:txBody>
                    <a:bodyPr/>
                    <a:lstStyle/>
                    <a:p>
                      <a:r>
                        <a:rPr lang="en-US" sz="1000"/>
                        <a:t>7</a:t>
                      </a:r>
                    </a:p>
                  </a:txBody>
                  <a:tcPr/>
                </a:tc>
                <a:tc>
                  <a:txBody>
                    <a:bodyPr/>
                    <a:lstStyle/>
                    <a:p>
                      <a:r>
                        <a:rPr lang="en-US" sz="1000"/>
                        <a:t>38</a:t>
                      </a:r>
                    </a:p>
                  </a:txBody>
                  <a:tcPr/>
                </a:tc>
                <a:tc>
                  <a:txBody>
                    <a:bodyPr/>
                    <a:lstStyle/>
                    <a:p>
                      <a:r>
                        <a:rPr lang="en-US" sz="1000"/>
                        <a:t>2.0933 %</a:t>
                      </a:r>
                    </a:p>
                  </a:txBody>
                  <a:tcPr/>
                </a:tc>
                <a:tc>
                  <a:txBody>
                    <a:bodyPr/>
                    <a:lstStyle/>
                    <a:p>
                      <a:r>
                        <a:rPr lang="en-US" sz="1000"/>
                        <a:t>0.0 %</a:t>
                      </a:r>
                    </a:p>
                  </a:txBody>
                  <a:tcPr/>
                </a:tc>
                <a:extLst>
                  <a:ext uri="{0D108BD9-81ED-4DB2-BD59-A6C34878D82A}">
                    <a16:rowId xmlns:a16="http://schemas.microsoft.com/office/drawing/2014/main" val="3152424822"/>
                  </a:ext>
                </a:extLst>
              </a:tr>
            </a:tbl>
          </a:graphicData>
        </a:graphic>
      </p:graphicFrame>
      <p:sp>
        <p:nvSpPr>
          <p:cNvPr id="4" name="Text Placeholder 3">
            <a:extLst>
              <a:ext uri="{FF2B5EF4-FFF2-40B4-BE49-F238E27FC236}">
                <a16:creationId xmlns:a16="http://schemas.microsoft.com/office/drawing/2014/main" id="{0BB3787B-0AD1-4D0E-9433-C9E1A1A7E870}"/>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40426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ADEC1-3E10-40BA-91FE-87535FA86EB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0784288-E3A0-433A-BA74-F1B2FDD507CF}"/>
              </a:ext>
            </a:extLst>
          </p:cNvPr>
          <p:cNvGraphicFramePr>
            <a:graphicFrameLocks noGrp="1"/>
          </p:cNvGraphicFramePr>
          <p:nvPr>
            <p:ph type="chart" sz="quarter" idx="13"/>
            <p:extLst>
              <p:ext uri="{D42A27DB-BD31-4B8C-83A1-F6EECF244321}">
                <p14:modId xmlns:p14="http://schemas.microsoft.com/office/powerpoint/2010/main" val="200046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3E93ED-FE85-45F8-9BB1-9C5BCEE661E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DD31F64-53FE-4B82-B237-24A6EA941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982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42CC0-04B4-47D2-8E17-62977764AF1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6620A65-F10E-4FBB-AD9C-738EE72CD594}"/>
              </a:ext>
            </a:extLst>
          </p:cNvPr>
          <p:cNvGraphicFramePr>
            <a:graphicFrameLocks noGrp="1"/>
          </p:cNvGraphicFramePr>
          <p:nvPr>
            <p:ph type="chart" sz="quarter" idx="13"/>
            <p:extLst>
              <p:ext uri="{D42A27DB-BD31-4B8C-83A1-F6EECF244321}">
                <p14:modId xmlns:p14="http://schemas.microsoft.com/office/powerpoint/2010/main" val="2415629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EF4FF-BC09-4CC5-9F4F-3D2BC5E287C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170EA93-4BD7-4FB3-8C39-2095ED1FBE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434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99377-BD1E-4BC9-8FB8-7F871CDED84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742D5BE1-A6AA-4DD0-BE5A-E65EE6116175}"/>
              </a:ext>
            </a:extLst>
          </p:cNvPr>
          <p:cNvGraphicFramePr>
            <a:graphicFrameLocks noGrp="1"/>
          </p:cNvGraphicFramePr>
          <p:nvPr>
            <p:ph type="tbl" sz="quarter" idx="13"/>
            <p:extLst>
              <p:ext uri="{D42A27DB-BD31-4B8C-83A1-F6EECF244321}">
                <p14:modId xmlns:p14="http://schemas.microsoft.com/office/powerpoint/2010/main" val="81828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44024952"/>
                    </a:ext>
                  </a:extLst>
                </a:gridCol>
                <a:gridCol w="493776">
                  <a:extLst>
                    <a:ext uri="{9D8B030D-6E8A-4147-A177-3AD203B41FA5}">
                      <a16:colId xmlns:a16="http://schemas.microsoft.com/office/drawing/2014/main" val="898612974"/>
                    </a:ext>
                  </a:extLst>
                </a:gridCol>
                <a:gridCol w="1069848">
                  <a:extLst>
                    <a:ext uri="{9D8B030D-6E8A-4147-A177-3AD203B41FA5}">
                      <a16:colId xmlns:a16="http://schemas.microsoft.com/office/drawing/2014/main" val="2284029700"/>
                    </a:ext>
                  </a:extLst>
                </a:gridCol>
                <a:gridCol w="1069848">
                  <a:extLst>
                    <a:ext uri="{9D8B030D-6E8A-4147-A177-3AD203B41FA5}">
                      <a16:colId xmlns:a16="http://schemas.microsoft.com/office/drawing/2014/main" val="846656219"/>
                    </a:ext>
                  </a:extLst>
                </a:gridCol>
                <a:gridCol w="1069848">
                  <a:extLst>
                    <a:ext uri="{9D8B030D-6E8A-4147-A177-3AD203B41FA5}">
                      <a16:colId xmlns:a16="http://schemas.microsoft.com/office/drawing/2014/main" val="999931080"/>
                    </a:ext>
                  </a:extLst>
                </a:gridCol>
                <a:gridCol w="1069848">
                  <a:extLst>
                    <a:ext uri="{9D8B030D-6E8A-4147-A177-3AD203B41FA5}">
                      <a16:colId xmlns:a16="http://schemas.microsoft.com/office/drawing/2014/main" val="3041663709"/>
                    </a:ext>
                  </a:extLst>
                </a:gridCol>
                <a:gridCol w="1069848">
                  <a:extLst>
                    <a:ext uri="{9D8B030D-6E8A-4147-A177-3AD203B41FA5}">
                      <a16:colId xmlns:a16="http://schemas.microsoft.com/office/drawing/2014/main" val="119619844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572510549"/>
                  </a:ext>
                </a:extLst>
              </a:tr>
              <a:tr h="370840">
                <a:tc>
                  <a:txBody>
                    <a:bodyPr/>
                    <a:lstStyle/>
                    <a:p>
                      <a:r>
                        <a:rPr lang="en-US" sz="1000" b="1"/>
                        <a:t>@TokioMAmerica - 2020-12-08 18:05:04</a:t>
                      </a:r>
                      <a:r>
                        <a:rPr lang="en-US" sz="1000"/>
                        <a:t>
 Initiatives like the Mangrove Planting Project make it possible for the Tokio Marine Group to maintain their position as a 🌳 carbon neutral company 🌳 for seven consecutive years. #Sustainability #CarbonNeutrality https://t.co/C4FVxG8Co9</a:t>
                      </a:r>
                    </a:p>
                  </a:txBody>
                  <a:tcPr/>
                </a:tc>
                <a:tc>
                  <a:txBody>
                    <a:bodyPr/>
                    <a:lstStyle/>
                    <a:p>
                      <a:r>
                        <a:rPr lang="en-US" sz="1000"/>
                        <a:t>12/14/2020 18:07:19</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2.4876 %</a:t>
                      </a:r>
                    </a:p>
                  </a:txBody>
                  <a:tcPr/>
                </a:tc>
                <a:extLst>
                  <a:ext uri="{0D108BD9-81ED-4DB2-BD59-A6C34878D82A}">
                    <a16:rowId xmlns:a16="http://schemas.microsoft.com/office/drawing/2014/main" val="35508047"/>
                  </a:ext>
                </a:extLst>
              </a:tr>
              <a:tr h="370840">
                <a:tc>
                  <a:txBody>
                    <a:bodyPr/>
                    <a:lstStyle/>
                    <a:p>
                      <a:r>
                        <a:rPr lang="en-US" sz="1000" b="1"/>
                        <a:t>@TokioMAmerica - 2020-12-02 19:44:53</a:t>
                      </a:r>
                      <a:r>
                        <a:rPr lang="en-US" sz="1000"/>
                        <a:t>
 The key to successful teamwork is valuing all of the players. Hear more about TMA's culture of building high performing teams from one of our underwriters! https://t.co/yPyv8dGbZY</a:t>
                      </a:r>
                    </a:p>
                  </a:txBody>
                  <a:tcPr/>
                </a:tc>
                <a:tc>
                  <a:txBody>
                    <a:bodyPr/>
                    <a:lstStyle/>
                    <a:p>
                      <a:r>
                        <a:rPr lang="en-US" sz="1000"/>
                        <a:t>12/07/2020 06:06:55</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1.9802 %</a:t>
                      </a:r>
                    </a:p>
                  </a:txBody>
                  <a:tcPr/>
                </a:tc>
                <a:extLst>
                  <a:ext uri="{0D108BD9-81ED-4DB2-BD59-A6C34878D82A}">
                    <a16:rowId xmlns:a16="http://schemas.microsoft.com/office/drawing/2014/main" val="2407328780"/>
                  </a:ext>
                </a:extLst>
              </a:tr>
              <a:tr h="370840">
                <a:tc>
                  <a:txBody>
                    <a:bodyPr/>
                    <a:lstStyle/>
                    <a:p>
                      <a:r>
                        <a:rPr lang="en-US" sz="1000" b="1"/>
                        <a:t>@TokioMAmerica - 2020-12-07 21:10:41</a:t>
                      </a:r>
                      <a:r>
                        <a:rPr lang="en-US" sz="1000"/>
                        <a:t>
 The claims process doesn't have to be complicated. TMA makes it easy to file a claim. https://t.co/Im0qYQpM8x</a:t>
                      </a:r>
                    </a:p>
                  </a:txBody>
                  <a:tcPr/>
                </a:tc>
                <a:tc>
                  <a:txBody>
                    <a:bodyPr/>
                    <a:lstStyle/>
                    <a:p>
                      <a:r>
                        <a:rPr lang="en-US" sz="1000"/>
                        <a:t>12/08/2020 06:06:51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1.4925 %</a:t>
                      </a:r>
                    </a:p>
                  </a:txBody>
                  <a:tcPr/>
                </a:tc>
                <a:extLst>
                  <a:ext uri="{0D108BD9-81ED-4DB2-BD59-A6C34878D82A}">
                    <a16:rowId xmlns:a16="http://schemas.microsoft.com/office/drawing/2014/main" val="929283490"/>
                  </a:ext>
                </a:extLst>
              </a:tr>
            </a:tbl>
          </a:graphicData>
        </a:graphic>
      </p:graphicFrame>
      <p:sp>
        <p:nvSpPr>
          <p:cNvPr id="4" name="Text Placeholder 3">
            <a:extLst>
              <a:ext uri="{FF2B5EF4-FFF2-40B4-BE49-F238E27FC236}">
                <a16:creationId xmlns:a16="http://schemas.microsoft.com/office/drawing/2014/main" id="{9EEEC431-36CE-4D9C-880B-4476FEFC5A2D}"/>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92336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FBCC-55A7-4AEC-BFC5-FDE609EC13BC}"/>
              </a:ext>
            </a:extLst>
          </p:cNvPr>
          <p:cNvSpPr>
            <a:spLocks noGrp="1"/>
          </p:cNvSpPr>
          <p:nvPr>
            <p:ph type="title"/>
          </p:nvPr>
        </p:nvSpPr>
        <p:spPr/>
        <p:txBody>
          <a:bodyPr/>
          <a:lstStyle/>
          <a:p>
            <a:r>
              <a:rPr lang="en-US"/>
              <a:t>Twitter Total Interactions | Philadelphia Insurance</a:t>
            </a:r>
          </a:p>
        </p:txBody>
      </p:sp>
      <p:graphicFrame>
        <p:nvGraphicFramePr>
          <p:cNvPr id="6" name="Chart Placeholder 5">
            <a:extLst>
              <a:ext uri="{FF2B5EF4-FFF2-40B4-BE49-F238E27FC236}">
                <a16:creationId xmlns:a16="http://schemas.microsoft.com/office/drawing/2014/main" id="{43BB6758-3035-4F3B-9D33-20F26939943B}"/>
              </a:ext>
            </a:extLst>
          </p:cNvPr>
          <p:cNvGraphicFramePr>
            <a:graphicFrameLocks noGrp="1"/>
          </p:cNvGraphicFramePr>
          <p:nvPr>
            <p:ph type="chart" sz="quarter" idx="13"/>
            <p:extLst>
              <p:ext uri="{D42A27DB-BD31-4B8C-83A1-F6EECF244321}">
                <p14:modId xmlns:p14="http://schemas.microsoft.com/office/powerpoint/2010/main" val="543581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967A8-D137-4791-BB99-8A99A76C8B8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8F6EBD0-2AD6-4FE1-A887-283801F95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17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70023-237D-40BF-A1AA-C2A0012720A3}"/>
              </a:ext>
            </a:extLst>
          </p:cNvPr>
          <p:cNvSpPr>
            <a:spLocks noGrp="1"/>
          </p:cNvSpPr>
          <p:nvPr>
            <p:ph type="title"/>
          </p:nvPr>
        </p:nvSpPr>
        <p:spPr/>
        <p:txBody>
          <a:bodyPr/>
          <a:lstStyle/>
          <a:p>
            <a:r>
              <a:rPr lang="en-US"/>
              <a:t>LinkedIn Followers Table | Tokio Marine America</a:t>
            </a:r>
          </a:p>
        </p:txBody>
      </p:sp>
      <p:graphicFrame>
        <p:nvGraphicFramePr>
          <p:cNvPr id="5" name="Table Placeholder 4">
            <a:extLst>
              <a:ext uri="{FF2B5EF4-FFF2-40B4-BE49-F238E27FC236}">
                <a16:creationId xmlns:a16="http://schemas.microsoft.com/office/drawing/2014/main" id="{CEF0FE72-60CD-4F06-B27B-F2B7F478B79C}"/>
              </a:ext>
            </a:extLst>
          </p:cNvPr>
          <p:cNvGraphicFramePr>
            <a:graphicFrameLocks noGrp="1"/>
          </p:cNvGraphicFramePr>
          <p:nvPr>
            <p:ph type="tbl" sz="quarter" idx="13"/>
            <p:extLst>
              <p:ext uri="{D42A27DB-BD31-4B8C-83A1-F6EECF244321}">
                <p14:modId xmlns:p14="http://schemas.microsoft.com/office/powerpoint/2010/main" val="3001122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8481923"/>
                    </a:ext>
                  </a:extLst>
                </a:gridCol>
                <a:gridCol w="4114800">
                  <a:extLst>
                    <a:ext uri="{9D8B030D-6E8A-4147-A177-3AD203B41FA5}">
                      <a16:colId xmlns:a16="http://schemas.microsoft.com/office/drawing/2014/main" val="4278745836"/>
                    </a:ext>
                  </a:extLst>
                </a:gridCol>
              </a:tblGrid>
              <a:tr h="370840">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1065499494"/>
                  </a:ext>
                </a:extLst>
              </a:tr>
              <a:tr h="370840">
                <a:tc>
                  <a:txBody>
                    <a:bodyPr/>
                    <a:lstStyle/>
                    <a:p>
                      <a:r>
                        <a:rPr lang="en-US" sz="1000"/>
                        <a:t>17640</a:t>
                      </a:r>
                    </a:p>
                  </a:txBody>
                  <a:tcPr/>
                </a:tc>
                <a:tc>
                  <a:txBody>
                    <a:bodyPr/>
                    <a:lstStyle/>
                    <a:p>
                      <a:r>
                        <a:rPr lang="en-US" sz="1000"/>
                        <a:t>3480</a:t>
                      </a:r>
                    </a:p>
                  </a:txBody>
                  <a:tcPr/>
                </a:tc>
                <a:extLst>
                  <a:ext uri="{0D108BD9-81ED-4DB2-BD59-A6C34878D82A}">
                    <a16:rowId xmlns:a16="http://schemas.microsoft.com/office/drawing/2014/main" val="3900430896"/>
                  </a:ext>
                </a:extLst>
              </a:tr>
            </a:tbl>
          </a:graphicData>
        </a:graphic>
      </p:graphicFrame>
      <p:sp>
        <p:nvSpPr>
          <p:cNvPr id="4" name="Text Placeholder 3">
            <a:extLst>
              <a:ext uri="{FF2B5EF4-FFF2-40B4-BE49-F238E27FC236}">
                <a16:creationId xmlns:a16="http://schemas.microsoft.com/office/drawing/2014/main" id="{0E147F0B-F1B8-4F50-9065-4A6DD3C6F177}"/>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644311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82599-BEDB-4811-BC4A-5A0D46C797AA}"/>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1BB6436-C399-4DDA-9C8A-E07C2278BCBF}"/>
              </a:ext>
            </a:extLst>
          </p:cNvPr>
          <p:cNvGraphicFramePr>
            <a:graphicFrameLocks noGrp="1"/>
          </p:cNvGraphicFramePr>
          <p:nvPr>
            <p:ph type="chart" sz="quarter" idx="13"/>
            <p:extLst>
              <p:ext uri="{D42A27DB-BD31-4B8C-83A1-F6EECF244321}">
                <p14:modId xmlns:p14="http://schemas.microsoft.com/office/powerpoint/2010/main" val="1806062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26265-1F8E-4EA0-92E8-CD3D3B592B6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C1DFA03-AC86-42EA-A9C5-D7DE85792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519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A856-C8FD-4109-903C-A4898A0F660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BCD550E-5640-407D-B478-C255B0DB41BE}"/>
              </a:ext>
            </a:extLst>
          </p:cNvPr>
          <p:cNvGraphicFramePr>
            <a:graphicFrameLocks noGrp="1"/>
          </p:cNvGraphicFramePr>
          <p:nvPr>
            <p:ph type="tbl" sz="quarter" idx="13"/>
            <p:extLst>
              <p:ext uri="{D42A27DB-BD31-4B8C-83A1-F6EECF244321}">
                <p14:modId xmlns:p14="http://schemas.microsoft.com/office/powerpoint/2010/main" val="211008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5829583"/>
                    </a:ext>
                  </a:extLst>
                </a:gridCol>
                <a:gridCol w="658368">
                  <a:extLst>
                    <a:ext uri="{9D8B030D-6E8A-4147-A177-3AD203B41FA5}">
                      <a16:colId xmlns:a16="http://schemas.microsoft.com/office/drawing/2014/main" val="2517614717"/>
                    </a:ext>
                  </a:extLst>
                </a:gridCol>
                <a:gridCol w="658368">
                  <a:extLst>
                    <a:ext uri="{9D8B030D-6E8A-4147-A177-3AD203B41FA5}">
                      <a16:colId xmlns:a16="http://schemas.microsoft.com/office/drawing/2014/main" val="3201366507"/>
                    </a:ext>
                  </a:extLst>
                </a:gridCol>
                <a:gridCol w="658368">
                  <a:extLst>
                    <a:ext uri="{9D8B030D-6E8A-4147-A177-3AD203B41FA5}">
                      <a16:colId xmlns:a16="http://schemas.microsoft.com/office/drawing/2014/main" val="349203790"/>
                    </a:ext>
                  </a:extLst>
                </a:gridCol>
                <a:gridCol w="658368">
                  <a:extLst>
                    <a:ext uri="{9D8B030D-6E8A-4147-A177-3AD203B41FA5}">
                      <a16:colId xmlns:a16="http://schemas.microsoft.com/office/drawing/2014/main" val="1098160607"/>
                    </a:ext>
                  </a:extLst>
                </a:gridCol>
                <a:gridCol w="658368">
                  <a:extLst>
                    <a:ext uri="{9D8B030D-6E8A-4147-A177-3AD203B41FA5}">
                      <a16:colId xmlns:a16="http://schemas.microsoft.com/office/drawing/2014/main" val="345295785"/>
                    </a:ext>
                  </a:extLst>
                </a:gridCol>
                <a:gridCol w="658368">
                  <a:extLst>
                    <a:ext uri="{9D8B030D-6E8A-4147-A177-3AD203B41FA5}">
                      <a16:colId xmlns:a16="http://schemas.microsoft.com/office/drawing/2014/main" val="682558751"/>
                    </a:ext>
                  </a:extLst>
                </a:gridCol>
                <a:gridCol w="658368">
                  <a:extLst>
                    <a:ext uri="{9D8B030D-6E8A-4147-A177-3AD203B41FA5}">
                      <a16:colId xmlns:a16="http://schemas.microsoft.com/office/drawing/2014/main" val="3585058832"/>
                    </a:ext>
                  </a:extLst>
                </a:gridCol>
                <a:gridCol w="658368">
                  <a:extLst>
                    <a:ext uri="{9D8B030D-6E8A-4147-A177-3AD203B41FA5}">
                      <a16:colId xmlns:a16="http://schemas.microsoft.com/office/drawing/2014/main" val="1820790053"/>
                    </a:ext>
                  </a:extLst>
                </a:gridCol>
                <a:gridCol w="658368">
                  <a:extLst>
                    <a:ext uri="{9D8B030D-6E8A-4147-A177-3AD203B41FA5}">
                      <a16:colId xmlns:a16="http://schemas.microsoft.com/office/drawing/2014/main" val="35869589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6173489"/>
                  </a:ext>
                </a:extLst>
              </a:tr>
              <a:tr h="370840">
                <a:tc>
                  <a:txBody>
                    <a:bodyPr/>
                    <a:lstStyle/>
                    <a:p>
                      <a:r>
                        <a:rPr lang="en-US" sz="1000"/>
                        <a:t>tmamerica</a:t>
                      </a:r>
                    </a:p>
                  </a:txBody>
                  <a:tcPr/>
                </a:tc>
                <a:tc>
                  <a:txBody>
                    <a:bodyPr/>
                    <a:lstStyle/>
                    <a:p>
                      <a:r>
                        <a:rPr lang="en-US" sz="1000"/>
                        <a:t>357</a:t>
                      </a:r>
                    </a:p>
                  </a:txBody>
                  <a:tcPr/>
                </a:tc>
                <a:tc>
                  <a:txBody>
                    <a:bodyPr/>
                    <a:lstStyle/>
                    <a:p>
                      <a:r>
                        <a:rPr lang="en-US" sz="1000"/>
                        <a:t>65</a:t>
                      </a:r>
                    </a:p>
                  </a:txBody>
                  <a:tcPr/>
                </a:tc>
                <a:tc>
                  <a:txBody>
                    <a:bodyPr/>
                    <a:lstStyle/>
                    <a:p>
                      <a:r>
                        <a:rPr lang="en-US" sz="1000"/>
                        <a:t>131</a:t>
                      </a:r>
                    </a:p>
                  </a:txBody>
                  <a:tcPr/>
                </a:tc>
                <a:tc>
                  <a:txBody>
                    <a:bodyPr/>
                    <a:lstStyle/>
                    <a:p>
                      <a:r>
                        <a:rPr lang="en-US" sz="1000"/>
                        <a:t>5</a:t>
                      </a:r>
                    </a:p>
                  </a:txBody>
                  <a:tcPr/>
                </a:tc>
                <a:tc>
                  <a:txBody>
                    <a:bodyPr/>
                    <a:lstStyle/>
                    <a:p>
                      <a:r>
                        <a:rPr lang="en-US" sz="1000"/>
                        <a:t>4</a:t>
                      </a:r>
                    </a:p>
                  </a:txBody>
                  <a:tcPr/>
                </a:tc>
                <a:tc>
                  <a:txBody>
                    <a:bodyPr/>
                    <a:lstStyle/>
                    <a:p>
                      <a:r>
                        <a:rPr lang="en-US" sz="1000"/>
                        <a:t>140</a:t>
                      </a:r>
                    </a:p>
                  </a:txBody>
                  <a:tcPr/>
                </a:tc>
                <a:tc>
                  <a:txBody>
                    <a:bodyPr/>
                    <a:lstStyle/>
                    <a:p>
                      <a:r>
                        <a:rPr lang="en-US" sz="1000"/>
                        <a:t>1509</a:t>
                      </a:r>
                    </a:p>
                  </a:txBody>
                  <a:tcPr/>
                </a:tc>
                <a:tc>
                  <a:txBody>
                    <a:bodyPr/>
                    <a:lstStyle/>
                    <a:p>
                      <a:r>
                        <a:rPr lang="en-US" sz="1000"/>
                        <a:t>26</a:t>
                      </a:r>
                    </a:p>
                  </a:txBody>
                  <a:tcPr/>
                </a:tc>
                <a:tc>
                  <a:txBody>
                    <a:bodyPr/>
                    <a:lstStyle/>
                    <a:p>
                      <a:r>
                        <a:rPr lang="en-US" sz="1000"/>
                        <a:t>3.3840 %</a:t>
                      </a:r>
                    </a:p>
                  </a:txBody>
                  <a:tcPr/>
                </a:tc>
                <a:extLst>
                  <a:ext uri="{0D108BD9-81ED-4DB2-BD59-A6C34878D82A}">
                    <a16:rowId xmlns:a16="http://schemas.microsoft.com/office/drawing/2014/main" val="1755736078"/>
                  </a:ext>
                </a:extLst>
              </a:tr>
            </a:tbl>
          </a:graphicData>
        </a:graphic>
      </p:graphicFrame>
      <p:sp>
        <p:nvSpPr>
          <p:cNvPr id="4" name="Text Placeholder 3">
            <a:extLst>
              <a:ext uri="{FF2B5EF4-FFF2-40B4-BE49-F238E27FC236}">
                <a16:creationId xmlns:a16="http://schemas.microsoft.com/office/drawing/2014/main" id="{4467CDDA-F6C3-4090-9832-5BCC16A728D7}"/>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92492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E1E03-8E7E-4F43-97E5-82F9CB46033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D91FD76-35CF-4728-8356-E1FBB9FBD523}"/>
              </a:ext>
            </a:extLst>
          </p:cNvPr>
          <p:cNvGraphicFramePr>
            <a:graphicFrameLocks noGrp="1"/>
          </p:cNvGraphicFramePr>
          <p:nvPr>
            <p:ph type="chart" sz="quarter" idx="13"/>
            <p:extLst>
              <p:ext uri="{D42A27DB-BD31-4B8C-83A1-F6EECF244321}">
                <p14:modId xmlns:p14="http://schemas.microsoft.com/office/powerpoint/2010/main" val="2316845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28F61-6CCE-4978-8D52-6CABB46AB62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51138C5-51EE-458D-814B-632F4463D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0742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45D4-A46B-418C-8649-484BD4C43A9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C45336C0-BC0D-408E-A642-BBE80AF494F7}"/>
              </a:ext>
            </a:extLst>
          </p:cNvPr>
          <p:cNvGraphicFramePr>
            <a:graphicFrameLocks noGrp="1"/>
          </p:cNvGraphicFramePr>
          <p:nvPr>
            <p:ph type="chart" sz="quarter" idx="13"/>
            <p:extLst>
              <p:ext uri="{D42A27DB-BD31-4B8C-83A1-F6EECF244321}">
                <p14:modId xmlns:p14="http://schemas.microsoft.com/office/powerpoint/2010/main" val="3065962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E24143-D43E-4B24-95D0-C50C41F8B99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F8BE537-6E3D-4888-A6E2-69681337F9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150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731A7-C9FA-4454-9537-4C7772A42241}"/>
              </a:ext>
            </a:extLst>
          </p:cNvPr>
          <p:cNvSpPr>
            <a:spLocks noGrp="1"/>
          </p:cNvSpPr>
          <p:nvPr>
            <p:ph type="title"/>
          </p:nvPr>
        </p:nvSpPr>
        <p:spPr/>
        <p:txBody>
          <a:bodyPr/>
          <a:lstStyle/>
          <a:p>
            <a:r>
              <a:rPr lang="en-US"/>
              <a:t>Instagram Instagram Top Posts | Tokio Marine America - 1 of 4</a:t>
            </a:r>
          </a:p>
        </p:txBody>
      </p:sp>
      <p:graphicFrame>
        <p:nvGraphicFramePr>
          <p:cNvPr id="5" name="Table Placeholder 4">
            <a:extLst>
              <a:ext uri="{FF2B5EF4-FFF2-40B4-BE49-F238E27FC236}">
                <a16:creationId xmlns:a16="http://schemas.microsoft.com/office/drawing/2014/main" id="{00D3A56C-2446-483E-84A1-F43AD98371E3}"/>
              </a:ext>
            </a:extLst>
          </p:cNvPr>
          <p:cNvGraphicFramePr>
            <a:graphicFrameLocks noGrp="1"/>
          </p:cNvGraphicFramePr>
          <p:nvPr>
            <p:ph type="tbl" sz="quarter" idx="13"/>
            <p:extLst>
              <p:ext uri="{D42A27DB-BD31-4B8C-83A1-F6EECF244321}">
                <p14:modId xmlns:p14="http://schemas.microsoft.com/office/powerpoint/2010/main" val="421516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3967306"/>
                    </a:ext>
                  </a:extLst>
                </a:gridCol>
                <a:gridCol w="1810512">
                  <a:extLst>
                    <a:ext uri="{9D8B030D-6E8A-4147-A177-3AD203B41FA5}">
                      <a16:colId xmlns:a16="http://schemas.microsoft.com/office/drawing/2014/main" val="3408659855"/>
                    </a:ext>
                  </a:extLst>
                </a:gridCol>
                <a:gridCol w="822960">
                  <a:extLst>
                    <a:ext uri="{9D8B030D-6E8A-4147-A177-3AD203B41FA5}">
                      <a16:colId xmlns:a16="http://schemas.microsoft.com/office/drawing/2014/main" val="1824066885"/>
                    </a:ext>
                  </a:extLst>
                </a:gridCol>
                <a:gridCol w="822960">
                  <a:extLst>
                    <a:ext uri="{9D8B030D-6E8A-4147-A177-3AD203B41FA5}">
                      <a16:colId xmlns:a16="http://schemas.microsoft.com/office/drawing/2014/main" val="3142162661"/>
                    </a:ext>
                  </a:extLst>
                </a:gridCol>
                <a:gridCol w="822960">
                  <a:extLst>
                    <a:ext uri="{9D8B030D-6E8A-4147-A177-3AD203B41FA5}">
                      <a16:colId xmlns:a16="http://schemas.microsoft.com/office/drawing/2014/main" val="247921974"/>
                    </a:ext>
                  </a:extLst>
                </a:gridCol>
                <a:gridCol w="822960">
                  <a:extLst>
                    <a:ext uri="{9D8B030D-6E8A-4147-A177-3AD203B41FA5}">
                      <a16:colId xmlns:a16="http://schemas.microsoft.com/office/drawing/2014/main" val="3818442545"/>
                    </a:ext>
                  </a:extLst>
                </a:gridCol>
                <a:gridCol w="822960">
                  <a:extLst>
                    <a:ext uri="{9D8B030D-6E8A-4147-A177-3AD203B41FA5}">
                      <a16:colId xmlns:a16="http://schemas.microsoft.com/office/drawing/2014/main" val="299494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021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- 2020-12-31 16:19:15</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To celebrate, TMA will close at 3:00 p.m. today and resume normal business hours on Monday, January 4th. #HappyNewYear #EarlyClose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https://scontent-iad3-1.cdninstagram.com/v/t51.2885-15/133898432_102016958447990_7789448207307372102_n.jpg?_nc_cat=101&amp;ccb=2&amp;_nc_sid=8ae9d6&amp;_nc_ohc=X17uW9W-1Z0AX-r7lCr&amp;_nc_ht=scontent-iad3-1.cdninstagram.com&amp;oh=68050046ad4b19b133583dd593a2f6c6&amp;oe=60241F6A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7810730"/>
                  </a:ext>
                </a:extLst>
              </a:tr>
            </a:tbl>
          </a:graphicData>
        </a:graphic>
      </p:graphicFrame>
      <p:sp>
        <p:nvSpPr>
          <p:cNvPr id="4" name="Text Placeholder 3">
            <a:extLst>
              <a:ext uri="{FF2B5EF4-FFF2-40B4-BE49-F238E27FC236}">
                <a16:creationId xmlns:a16="http://schemas.microsoft.com/office/drawing/2014/main" id="{2BA4F2C4-159C-49B5-B8D3-4C319AA734B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142260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F54E-7422-4C6A-8368-A7C8333D3E04}"/>
              </a:ext>
            </a:extLst>
          </p:cNvPr>
          <p:cNvSpPr>
            <a:spLocks noGrp="1"/>
          </p:cNvSpPr>
          <p:nvPr>
            <p:ph type="title"/>
          </p:nvPr>
        </p:nvSpPr>
        <p:spPr/>
        <p:txBody>
          <a:bodyPr/>
          <a:lstStyle/>
          <a:p>
            <a:r>
              <a:rPr lang="en-US"/>
              <a:t>Instagram Instagram Top Posts | Tokio Marine America - 2 of 4</a:t>
            </a:r>
          </a:p>
        </p:txBody>
      </p:sp>
      <p:graphicFrame>
        <p:nvGraphicFramePr>
          <p:cNvPr id="5" name="Table Placeholder 4">
            <a:extLst>
              <a:ext uri="{FF2B5EF4-FFF2-40B4-BE49-F238E27FC236}">
                <a16:creationId xmlns:a16="http://schemas.microsoft.com/office/drawing/2014/main" id="{7CD3D46F-8E70-4F18-BA08-6CE5A8693645}"/>
              </a:ext>
            </a:extLst>
          </p:cNvPr>
          <p:cNvGraphicFramePr>
            <a:graphicFrameLocks noGrp="1"/>
          </p:cNvGraphicFramePr>
          <p:nvPr>
            <p:ph type="tbl" sz="quarter" idx="13"/>
            <p:extLst>
              <p:ext uri="{D42A27DB-BD31-4B8C-83A1-F6EECF244321}">
                <p14:modId xmlns:p14="http://schemas.microsoft.com/office/powerpoint/2010/main" val="941451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4772573"/>
                    </a:ext>
                  </a:extLst>
                </a:gridCol>
                <a:gridCol w="1810512">
                  <a:extLst>
                    <a:ext uri="{9D8B030D-6E8A-4147-A177-3AD203B41FA5}">
                      <a16:colId xmlns:a16="http://schemas.microsoft.com/office/drawing/2014/main" val="1124707199"/>
                    </a:ext>
                  </a:extLst>
                </a:gridCol>
                <a:gridCol w="822960">
                  <a:extLst>
                    <a:ext uri="{9D8B030D-6E8A-4147-A177-3AD203B41FA5}">
                      <a16:colId xmlns:a16="http://schemas.microsoft.com/office/drawing/2014/main" val="2587144418"/>
                    </a:ext>
                  </a:extLst>
                </a:gridCol>
                <a:gridCol w="822960">
                  <a:extLst>
                    <a:ext uri="{9D8B030D-6E8A-4147-A177-3AD203B41FA5}">
                      <a16:colId xmlns:a16="http://schemas.microsoft.com/office/drawing/2014/main" val="4159476029"/>
                    </a:ext>
                  </a:extLst>
                </a:gridCol>
                <a:gridCol w="822960">
                  <a:extLst>
                    <a:ext uri="{9D8B030D-6E8A-4147-A177-3AD203B41FA5}">
                      <a16:colId xmlns:a16="http://schemas.microsoft.com/office/drawing/2014/main" val="864550905"/>
                    </a:ext>
                  </a:extLst>
                </a:gridCol>
                <a:gridCol w="822960">
                  <a:extLst>
                    <a:ext uri="{9D8B030D-6E8A-4147-A177-3AD203B41FA5}">
                      <a16:colId xmlns:a16="http://schemas.microsoft.com/office/drawing/2014/main" val="1833430594"/>
                    </a:ext>
                  </a:extLst>
                </a:gridCol>
                <a:gridCol w="822960">
                  <a:extLst>
                    <a:ext uri="{9D8B030D-6E8A-4147-A177-3AD203B41FA5}">
                      <a16:colId xmlns:a16="http://schemas.microsoft.com/office/drawing/2014/main" val="1949353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882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- 2020-12-30 18:29:13</a:t>
                      </a:r>
                      <a:r>
                        <a:rPr kumimoji="0" lang="en-US" sz="1000" b="0" i="0" u="none" strike="noStrike" kern="1200" cap="none" spc="0" normalizeH="0" baseline="0" noProof="0">
                          <a:ln>
                            <a:noFill/>
                          </a:ln>
                          <a:solidFill>
                            <a:prstClr val="black"/>
                          </a:solidFill>
                          <a:effectLst/>
                          <a:uLnTx/>
                          <a:uFillTx/>
                          <a:latin typeface="+mn-lt"/>
                          <a:ea typeface="+mn-ea"/>
                          <a:cs typeface="+mn-cs"/>
                        </a:rPr>
                        <a:t>
 2020 has presented many unique challenges, especially for those who have been hit hard by the pandemic. In response, TMA employees and leadership stepped up their usual CSR efforts. In addition to our planned giving efforts, we were able to provide support to programs such as kippnj, tmcf_hbcu, directrelief, and alzassociation! We are grateful to our staff for their support and generosity. #WayToGoTeam #KIPP #DirectRelief #Walk2EndAlz #EndAlz #CSR #corporatesocialresponsibility #yearend #yearendreview #charity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134095742_2877653582512559_7919327689616517989_n.jpg?_nc_cat=110&amp;ccb=2&amp;_nc_sid=8ae9d6&amp;_nc_ohc=41DaaS-HQtUAX93OoX4&amp;_nc_ht=scontent-iad3-1.cdninstagram.com&amp;oh=93873f1aabad914f515edb8cd080c706&amp;oe=60215E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9133112"/>
                  </a:ext>
                </a:extLst>
              </a:tr>
            </a:tbl>
          </a:graphicData>
        </a:graphic>
      </p:graphicFrame>
      <p:sp>
        <p:nvSpPr>
          <p:cNvPr id="4" name="Text Placeholder 3">
            <a:extLst>
              <a:ext uri="{FF2B5EF4-FFF2-40B4-BE49-F238E27FC236}">
                <a16:creationId xmlns:a16="http://schemas.microsoft.com/office/drawing/2014/main" id="{C6225C7D-F8DD-410E-8931-D8A13FE4A9D4}"/>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844140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8BB6D-4BA2-48FE-9839-273456CAC5DE}"/>
              </a:ext>
            </a:extLst>
          </p:cNvPr>
          <p:cNvSpPr>
            <a:spLocks noGrp="1"/>
          </p:cNvSpPr>
          <p:nvPr>
            <p:ph type="title"/>
          </p:nvPr>
        </p:nvSpPr>
        <p:spPr/>
        <p:txBody>
          <a:bodyPr/>
          <a:lstStyle/>
          <a:p>
            <a:r>
              <a:rPr lang="en-US"/>
              <a:t>Instagram Instagram Top Posts | Tokio Marine America - 3 of 4</a:t>
            </a:r>
          </a:p>
        </p:txBody>
      </p:sp>
      <p:graphicFrame>
        <p:nvGraphicFramePr>
          <p:cNvPr id="5" name="Table Placeholder 4">
            <a:extLst>
              <a:ext uri="{FF2B5EF4-FFF2-40B4-BE49-F238E27FC236}">
                <a16:creationId xmlns:a16="http://schemas.microsoft.com/office/drawing/2014/main" id="{50D81994-7219-4C1C-BB57-A0D683799681}"/>
              </a:ext>
            </a:extLst>
          </p:cNvPr>
          <p:cNvGraphicFramePr>
            <a:graphicFrameLocks noGrp="1"/>
          </p:cNvGraphicFramePr>
          <p:nvPr>
            <p:ph type="tbl" sz="quarter" idx="13"/>
            <p:extLst>
              <p:ext uri="{D42A27DB-BD31-4B8C-83A1-F6EECF244321}">
                <p14:modId xmlns:p14="http://schemas.microsoft.com/office/powerpoint/2010/main" val="4099603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9354741"/>
                    </a:ext>
                  </a:extLst>
                </a:gridCol>
                <a:gridCol w="1810512">
                  <a:extLst>
                    <a:ext uri="{9D8B030D-6E8A-4147-A177-3AD203B41FA5}">
                      <a16:colId xmlns:a16="http://schemas.microsoft.com/office/drawing/2014/main" val="2554648431"/>
                    </a:ext>
                  </a:extLst>
                </a:gridCol>
                <a:gridCol w="822960">
                  <a:extLst>
                    <a:ext uri="{9D8B030D-6E8A-4147-A177-3AD203B41FA5}">
                      <a16:colId xmlns:a16="http://schemas.microsoft.com/office/drawing/2014/main" val="3254397077"/>
                    </a:ext>
                  </a:extLst>
                </a:gridCol>
                <a:gridCol w="822960">
                  <a:extLst>
                    <a:ext uri="{9D8B030D-6E8A-4147-A177-3AD203B41FA5}">
                      <a16:colId xmlns:a16="http://schemas.microsoft.com/office/drawing/2014/main" val="2584745438"/>
                    </a:ext>
                  </a:extLst>
                </a:gridCol>
                <a:gridCol w="822960">
                  <a:extLst>
                    <a:ext uri="{9D8B030D-6E8A-4147-A177-3AD203B41FA5}">
                      <a16:colId xmlns:a16="http://schemas.microsoft.com/office/drawing/2014/main" val="4292112045"/>
                    </a:ext>
                  </a:extLst>
                </a:gridCol>
                <a:gridCol w="822960">
                  <a:extLst>
                    <a:ext uri="{9D8B030D-6E8A-4147-A177-3AD203B41FA5}">
                      <a16:colId xmlns:a16="http://schemas.microsoft.com/office/drawing/2014/main" val="576523561"/>
                    </a:ext>
                  </a:extLst>
                </a:gridCol>
                <a:gridCol w="822960">
                  <a:extLst>
                    <a:ext uri="{9D8B030D-6E8A-4147-A177-3AD203B41FA5}">
                      <a16:colId xmlns:a16="http://schemas.microsoft.com/office/drawing/2014/main" val="1048230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673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- 2020-12-28 20:28:31</a:t>
                      </a:r>
                      <a:r>
                        <a:rPr kumimoji="0" lang="en-US" sz="1000" b="0" i="0" u="none" strike="noStrike" kern="1200" cap="none" spc="0" normalizeH="0" baseline="0" noProof="0">
                          <a:ln>
                            <a:noFill/>
                          </a:ln>
                          <a:solidFill>
                            <a:prstClr val="black"/>
                          </a:solidFill>
                          <a:effectLst/>
                          <a:uLnTx/>
                          <a:uFillTx/>
                          <a:latin typeface="+mn-lt"/>
                          <a:ea typeface="+mn-ea"/>
                          <a:cs typeface="+mn-cs"/>
                        </a:rPr>
                        <a:t>
 Safety, security, and peace of mind. TMA team members like Adam are determined to put the needs of our customers first. That's what #AnshinInAction is all about! #TMAnshin #customerfeedback #customersatisfaction #customerreview #voc #personallines #claims #insuranceclaim #insuranceclaims #companymotto #corporateculture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https://scontent-iad3-1.cdninstagram.com/v/t51.2885-15/133372386_110828200908724_3404860192865189038_n.jpg?_nc_cat=106&amp;ccb=2&amp;_nc_sid=8ae9d6&amp;_nc_ohc=uYjyGhmpiEoAX_GQSyX&amp;_nc_ht=scontent-iad3-1.cdninstagram.com&amp;oh=22e47c03d41cea8a5bd0fb8da3237268&amp;oe=6022AA01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68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- 2020-12-24 16:01:32</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and resume normal business hours on Monday, December 28th. #HappyHolidays #EarlyClose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https://scontent-iad3-1.cdninstagram.com/v/t51.2885-15/132776488_742691616651658_3637311027397247004_n.jpg?_nc_cat=106&amp;ccb=2&amp;_nc_sid=8ae9d6&amp;_nc_ohc=ADpWpciHYMgAX8SZODA&amp;_nc_ht=scontent-iad3-1.cdninstagram.com&amp;oh=12d38264fe3ef3b14c013b967b1eaee2&amp;oe=6021B031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3534785"/>
                  </a:ext>
                </a:extLst>
              </a:tr>
            </a:tbl>
          </a:graphicData>
        </a:graphic>
      </p:graphicFrame>
      <p:sp>
        <p:nvSpPr>
          <p:cNvPr id="4" name="Text Placeholder 3">
            <a:extLst>
              <a:ext uri="{FF2B5EF4-FFF2-40B4-BE49-F238E27FC236}">
                <a16:creationId xmlns:a16="http://schemas.microsoft.com/office/drawing/2014/main" id="{51B8EDB1-3EB3-49B0-B59A-234B5643F05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909029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F3894-269A-49F8-9F72-85DEC6B161AB}"/>
              </a:ext>
            </a:extLst>
          </p:cNvPr>
          <p:cNvSpPr>
            <a:spLocks noGrp="1"/>
          </p:cNvSpPr>
          <p:nvPr>
            <p:ph type="title"/>
          </p:nvPr>
        </p:nvSpPr>
        <p:spPr/>
        <p:txBody>
          <a:bodyPr/>
          <a:lstStyle/>
          <a:p>
            <a:r>
              <a:rPr lang="en-US"/>
              <a:t>Instagram Instagram Top Posts | Tokio Marine America - 4 of 4</a:t>
            </a:r>
          </a:p>
        </p:txBody>
      </p:sp>
      <p:graphicFrame>
        <p:nvGraphicFramePr>
          <p:cNvPr id="5" name="Table Placeholder 4">
            <a:extLst>
              <a:ext uri="{FF2B5EF4-FFF2-40B4-BE49-F238E27FC236}">
                <a16:creationId xmlns:a16="http://schemas.microsoft.com/office/drawing/2014/main" id="{251B8A74-D194-4904-ACAD-B528EE00C44F}"/>
              </a:ext>
            </a:extLst>
          </p:cNvPr>
          <p:cNvGraphicFramePr>
            <a:graphicFrameLocks noGrp="1"/>
          </p:cNvGraphicFramePr>
          <p:nvPr>
            <p:ph type="tbl" sz="quarter" idx="13"/>
            <p:extLst>
              <p:ext uri="{D42A27DB-BD31-4B8C-83A1-F6EECF244321}">
                <p14:modId xmlns:p14="http://schemas.microsoft.com/office/powerpoint/2010/main" val="939975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44717420"/>
                    </a:ext>
                  </a:extLst>
                </a:gridCol>
                <a:gridCol w="1810512">
                  <a:extLst>
                    <a:ext uri="{9D8B030D-6E8A-4147-A177-3AD203B41FA5}">
                      <a16:colId xmlns:a16="http://schemas.microsoft.com/office/drawing/2014/main" val="673155945"/>
                    </a:ext>
                  </a:extLst>
                </a:gridCol>
                <a:gridCol w="822960">
                  <a:extLst>
                    <a:ext uri="{9D8B030D-6E8A-4147-A177-3AD203B41FA5}">
                      <a16:colId xmlns:a16="http://schemas.microsoft.com/office/drawing/2014/main" val="2024499117"/>
                    </a:ext>
                  </a:extLst>
                </a:gridCol>
                <a:gridCol w="822960">
                  <a:extLst>
                    <a:ext uri="{9D8B030D-6E8A-4147-A177-3AD203B41FA5}">
                      <a16:colId xmlns:a16="http://schemas.microsoft.com/office/drawing/2014/main" val="1814198084"/>
                    </a:ext>
                  </a:extLst>
                </a:gridCol>
                <a:gridCol w="822960">
                  <a:extLst>
                    <a:ext uri="{9D8B030D-6E8A-4147-A177-3AD203B41FA5}">
                      <a16:colId xmlns:a16="http://schemas.microsoft.com/office/drawing/2014/main" val="4087376579"/>
                    </a:ext>
                  </a:extLst>
                </a:gridCol>
                <a:gridCol w="822960">
                  <a:extLst>
                    <a:ext uri="{9D8B030D-6E8A-4147-A177-3AD203B41FA5}">
                      <a16:colId xmlns:a16="http://schemas.microsoft.com/office/drawing/2014/main" val="712738919"/>
                    </a:ext>
                  </a:extLst>
                </a:gridCol>
                <a:gridCol w="822960">
                  <a:extLst>
                    <a:ext uri="{9D8B030D-6E8A-4147-A177-3AD203B41FA5}">
                      <a16:colId xmlns:a16="http://schemas.microsoft.com/office/drawing/2014/main" val="731881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50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- 2020-12-21 19:47:41</a:t>
                      </a:r>
                      <a:r>
                        <a:rPr kumimoji="0" lang="en-US" sz="1000" b="0" i="0" u="none" strike="noStrike" kern="1200" cap="none" spc="0" normalizeH="0" baseline="0" noProof="0">
                          <a:ln>
                            <a:noFill/>
                          </a:ln>
                          <a:solidFill>
                            <a:prstClr val="black"/>
                          </a:solidFill>
                          <a:effectLst/>
                          <a:uLnTx/>
                          <a:uFillTx/>
                          <a:latin typeface="+mn-lt"/>
                          <a:ea typeface="+mn-ea"/>
                          <a:cs typeface="+mn-cs"/>
                        </a:rPr>
                        <a:t>
 TMA employees are looking forward to the holidays, but our kids are even more excited! Check out this picture of Harry's daughters in front of their Christmas tree. #christmastree #christmastrees #holidayvibes #santahat #santahats #familyphotoshoot #familypic #familypics #familyphoto #familypicture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https://scontent-iad3-1.cdninstagram.com/v/t51.2885-15/132368823_229697972069050_6607218518874382352_n.jpg?_nc_cat=106&amp;ccb=2&amp;_nc_sid=8ae9d6&amp;_nc_ohc=-oiJXKl73WYAX_MpEUR&amp;_nc_ht=scontent-iad3-1.cdninstagram.com&amp;oh=833b28dd0da03bbde539bac2c3aa1451&amp;oe=6023AAF6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01/11/2021 18:08:14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6910371"/>
                  </a:ext>
                </a:extLst>
              </a:tr>
            </a:tbl>
          </a:graphicData>
        </a:graphic>
      </p:graphicFrame>
      <p:sp>
        <p:nvSpPr>
          <p:cNvPr id="4" name="Text Placeholder 3">
            <a:extLst>
              <a:ext uri="{FF2B5EF4-FFF2-40B4-BE49-F238E27FC236}">
                <a16:creationId xmlns:a16="http://schemas.microsoft.com/office/drawing/2014/main" id="{3293BF51-4B5A-4749-813B-159E7FF6D69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280386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1976D-4C1D-4E67-BAC7-097A7880C255}"/>
              </a:ext>
            </a:extLst>
          </p:cNvPr>
          <p:cNvSpPr>
            <a:spLocks noGrp="1"/>
          </p:cNvSpPr>
          <p:nvPr>
            <p:ph type="title"/>
          </p:nvPr>
        </p:nvSpPr>
        <p:spPr/>
        <p:txBody>
          <a:bodyPr/>
          <a:lstStyle/>
          <a:p>
            <a:r>
              <a:rPr lang="en-US"/>
              <a:t>Instagram Total Interactions | Philadelphia Insurance</a:t>
            </a:r>
          </a:p>
        </p:txBody>
      </p:sp>
      <p:graphicFrame>
        <p:nvGraphicFramePr>
          <p:cNvPr id="6" name="Chart Placeholder 5">
            <a:extLst>
              <a:ext uri="{FF2B5EF4-FFF2-40B4-BE49-F238E27FC236}">
                <a16:creationId xmlns:a16="http://schemas.microsoft.com/office/drawing/2014/main" id="{3DBEC266-1C0D-4B18-BEC2-C682CD00DE20}"/>
              </a:ext>
            </a:extLst>
          </p:cNvPr>
          <p:cNvGraphicFramePr>
            <a:graphicFrameLocks noGrp="1"/>
          </p:cNvGraphicFramePr>
          <p:nvPr>
            <p:ph type="chart" sz="quarter" idx="13"/>
            <p:extLst>
              <p:ext uri="{D42A27DB-BD31-4B8C-83A1-F6EECF244321}">
                <p14:modId xmlns:p14="http://schemas.microsoft.com/office/powerpoint/2010/main" val="1277198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8027D8-BC32-4E0D-B451-1297604B687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7DA39AF-E461-42E1-A072-DD78E5C36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262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A4D52-C4D4-404B-9716-3428C4DA564F}"/>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14C083D-0C39-43F1-A5B2-9630891C32D2}"/>
              </a:ext>
            </a:extLst>
          </p:cNvPr>
          <p:cNvGraphicFramePr>
            <a:graphicFrameLocks noGrp="1"/>
          </p:cNvGraphicFramePr>
          <p:nvPr>
            <p:ph type="tbl" sz="quarter" idx="13"/>
            <p:extLst>
              <p:ext uri="{D42A27DB-BD31-4B8C-83A1-F6EECF244321}">
                <p14:modId xmlns:p14="http://schemas.microsoft.com/office/powerpoint/2010/main" val="1852187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00117346"/>
                    </a:ext>
                  </a:extLst>
                </a:gridCol>
                <a:gridCol w="658368">
                  <a:extLst>
                    <a:ext uri="{9D8B030D-6E8A-4147-A177-3AD203B41FA5}">
                      <a16:colId xmlns:a16="http://schemas.microsoft.com/office/drawing/2014/main" val="2617863569"/>
                    </a:ext>
                  </a:extLst>
                </a:gridCol>
                <a:gridCol w="658368">
                  <a:extLst>
                    <a:ext uri="{9D8B030D-6E8A-4147-A177-3AD203B41FA5}">
                      <a16:colId xmlns:a16="http://schemas.microsoft.com/office/drawing/2014/main" val="708667712"/>
                    </a:ext>
                  </a:extLst>
                </a:gridCol>
                <a:gridCol w="329184">
                  <a:extLst>
                    <a:ext uri="{9D8B030D-6E8A-4147-A177-3AD203B41FA5}">
                      <a16:colId xmlns:a16="http://schemas.microsoft.com/office/drawing/2014/main" val="1887531297"/>
                    </a:ext>
                  </a:extLst>
                </a:gridCol>
                <a:gridCol w="329184">
                  <a:extLst>
                    <a:ext uri="{9D8B030D-6E8A-4147-A177-3AD203B41FA5}">
                      <a16:colId xmlns:a16="http://schemas.microsoft.com/office/drawing/2014/main" val="1986446608"/>
                    </a:ext>
                  </a:extLst>
                </a:gridCol>
                <a:gridCol w="658368">
                  <a:extLst>
                    <a:ext uri="{9D8B030D-6E8A-4147-A177-3AD203B41FA5}">
                      <a16:colId xmlns:a16="http://schemas.microsoft.com/office/drawing/2014/main" val="2404271335"/>
                    </a:ext>
                  </a:extLst>
                </a:gridCol>
                <a:gridCol w="658368">
                  <a:extLst>
                    <a:ext uri="{9D8B030D-6E8A-4147-A177-3AD203B41FA5}">
                      <a16:colId xmlns:a16="http://schemas.microsoft.com/office/drawing/2014/main" val="1545087046"/>
                    </a:ext>
                  </a:extLst>
                </a:gridCol>
                <a:gridCol w="658368">
                  <a:extLst>
                    <a:ext uri="{9D8B030D-6E8A-4147-A177-3AD203B41FA5}">
                      <a16:colId xmlns:a16="http://schemas.microsoft.com/office/drawing/2014/main" val="102119014"/>
                    </a:ext>
                  </a:extLst>
                </a:gridCol>
                <a:gridCol w="658368">
                  <a:extLst>
                    <a:ext uri="{9D8B030D-6E8A-4147-A177-3AD203B41FA5}">
                      <a16:colId xmlns:a16="http://schemas.microsoft.com/office/drawing/2014/main" val="1878509901"/>
                    </a:ext>
                  </a:extLst>
                </a:gridCol>
                <a:gridCol w="658368">
                  <a:extLst>
                    <a:ext uri="{9D8B030D-6E8A-4147-A177-3AD203B41FA5}">
                      <a16:colId xmlns:a16="http://schemas.microsoft.com/office/drawing/2014/main" val="2825748929"/>
                    </a:ext>
                  </a:extLst>
                </a:gridCol>
                <a:gridCol w="658368">
                  <a:extLst>
                    <a:ext uri="{9D8B030D-6E8A-4147-A177-3AD203B41FA5}">
                      <a16:colId xmlns:a16="http://schemas.microsoft.com/office/drawing/2014/main" val="1728143909"/>
                    </a:ext>
                  </a:extLst>
                </a:gridCol>
                <a:gridCol w="658368">
                  <a:extLst>
                    <a:ext uri="{9D8B030D-6E8A-4147-A177-3AD203B41FA5}">
                      <a16:colId xmlns:a16="http://schemas.microsoft.com/office/drawing/2014/main" val="214583082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837320952"/>
                  </a:ext>
                </a:extLst>
              </a:tr>
              <a:tr h="370840">
                <a:tc>
                  <a:txBody>
                    <a:bodyPr/>
                    <a:lstStyle/>
                    <a:p>
                      <a:r>
                        <a:rPr lang="en-US" sz="1000"/>
                        <a:t>phlyinsurance</a:t>
                      </a:r>
                    </a:p>
                  </a:txBody>
                  <a:tcPr/>
                </a:tc>
                <a:tc>
                  <a:txBody>
                    <a:bodyPr/>
                    <a:lstStyle/>
                    <a:p>
                      <a:r>
                        <a:rPr lang="en-US" sz="1000"/>
                        <a:t>102</a:t>
                      </a:r>
                    </a:p>
                  </a:txBody>
                  <a:tcPr/>
                </a:tc>
                <a:tc>
                  <a:txBody>
                    <a:bodyPr/>
                    <a:lstStyle/>
                    <a:p>
                      <a:r>
                        <a:rPr lang="en-US" sz="1000"/>
                        <a:t>0.8807</a:t>
                      </a:r>
                    </a:p>
                  </a:txBody>
                  <a:tcPr/>
                </a:tc>
                <a:tc>
                  <a:txBody>
                    <a:bodyPr/>
                    <a:lstStyle/>
                    <a:p>
                      <a:r>
                        <a:rPr lang="en-US" sz="1000"/>
                        <a:t>17.32</a:t>
                      </a:r>
                    </a:p>
                  </a:txBody>
                  <a:tcPr/>
                </a:tc>
                <a:tc>
                  <a:txBody>
                    <a:bodyPr/>
                    <a:lstStyle/>
                    <a:p>
                      <a:r>
                        <a:rPr lang="en-US" sz="1000"/>
                        <a:t>0.22</a:t>
                      </a:r>
                    </a:p>
                  </a:txBody>
                  <a:tcPr/>
                </a:tc>
                <a:tc>
                  <a:txBody>
                    <a:bodyPr/>
                    <a:lstStyle/>
                    <a:p>
                      <a:r>
                        <a:rPr lang="en-US" sz="1000"/>
                        <a:t>290.04</a:t>
                      </a:r>
                    </a:p>
                  </a:txBody>
                  <a:tcPr/>
                </a:tc>
                <a:tc>
                  <a:txBody>
                    <a:bodyPr/>
                    <a:lstStyle/>
                    <a:p>
                      <a:r>
                        <a:rPr lang="en-US" sz="1000"/>
                        <a:t>239.75</a:t>
                      </a:r>
                    </a:p>
                  </a:txBody>
                  <a:tcPr/>
                </a:tc>
                <a:tc>
                  <a:txBody>
                    <a:bodyPr/>
                    <a:lstStyle/>
                    <a:p>
                      <a:r>
                        <a:rPr lang="en-US" sz="1000"/>
                        <a:t>214.51</a:t>
                      </a:r>
                    </a:p>
                  </a:txBody>
                  <a:tcPr/>
                </a:tc>
                <a:tc>
                  <a:txBody>
                    <a:bodyPr/>
                    <a:lstStyle/>
                    <a:p>
                      <a:r>
                        <a:rPr lang="en-US" sz="1000"/>
                        <a:t>214.29</a:t>
                      </a:r>
                    </a:p>
                  </a:txBody>
                  <a:tcPr/>
                </a:tc>
                <a:tc>
                  <a:txBody>
                    <a:bodyPr/>
                    <a:lstStyle/>
                    <a:p>
                      <a:r>
                        <a:rPr lang="en-US" sz="1000"/>
                        <a:t>29584</a:t>
                      </a:r>
                    </a:p>
                  </a:txBody>
                  <a:tcPr/>
                </a:tc>
                <a:tc>
                  <a:txBody>
                    <a:bodyPr/>
                    <a:lstStyle/>
                    <a:p>
                      <a:r>
                        <a:rPr lang="en-US" sz="1000"/>
                        <a:t>1767</a:t>
                      </a:r>
                    </a:p>
                  </a:txBody>
                  <a:tcPr/>
                </a:tc>
                <a:tc>
                  <a:txBody>
                    <a:bodyPr/>
                    <a:lstStyle/>
                    <a:p>
                      <a:r>
                        <a:rPr lang="en-US" sz="1000"/>
                        <a:t>21880</a:t>
                      </a:r>
                    </a:p>
                  </a:txBody>
                  <a:tcPr/>
                </a:tc>
                <a:extLst>
                  <a:ext uri="{0D108BD9-81ED-4DB2-BD59-A6C34878D82A}">
                    <a16:rowId xmlns:a16="http://schemas.microsoft.com/office/drawing/2014/main" val="532964863"/>
                  </a:ext>
                </a:extLst>
              </a:tr>
            </a:tbl>
          </a:graphicData>
        </a:graphic>
      </p:graphicFrame>
      <p:sp>
        <p:nvSpPr>
          <p:cNvPr id="4" name="Text Placeholder 3">
            <a:extLst>
              <a:ext uri="{FF2B5EF4-FFF2-40B4-BE49-F238E27FC236}">
                <a16:creationId xmlns:a16="http://schemas.microsoft.com/office/drawing/2014/main" id="{4FE9B4D4-7967-4353-AE6E-221769315474}"/>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468965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1A6D2-0468-4776-B133-70DE47667D9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BE6AAF7-3671-4BCE-984D-EFFA15CFB173}"/>
              </a:ext>
            </a:extLst>
          </p:cNvPr>
          <p:cNvGraphicFramePr>
            <a:graphicFrameLocks noGrp="1"/>
          </p:cNvGraphicFramePr>
          <p:nvPr>
            <p:ph type="tbl" sz="quarter" idx="13"/>
            <p:extLst>
              <p:ext uri="{D42A27DB-BD31-4B8C-83A1-F6EECF244321}">
                <p14:modId xmlns:p14="http://schemas.microsoft.com/office/powerpoint/2010/main" val="201965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8348797"/>
                    </a:ext>
                  </a:extLst>
                </a:gridCol>
                <a:gridCol w="411480">
                  <a:extLst>
                    <a:ext uri="{9D8B030D-6E8A-4147-A177-3AD203B41FA5}">
                      <a16:colId xmlns:a16="http://schemas.microsoft.com/office/drawing/2014/main" val="1421193962"/>
                    </a:ext>
                  </a:extLst>
                </a:gridCol>
                <a:gridCol w="411480">
                  <a:extLst>
                    <a:ext uri="{9D8B030D-6E8A-4147-A177-3AD203B41FA5}">
                      <a16:colId xmlns:a16="http://schemas.microsoft.com/office/drawing/2014/main" val="3547182458"/>
                    </a:ext>
                  </a:extLst>
                </a:gridCol>
                <a:gridCol w="411480">
                  <a:extLst>
                    <a:ext uri="{9D8B030D-6E8A-4147-A177-3AD203B41FA5}">
                      <a16:colId xmlns:a16="http://schemas.microsoft.com/office/drawing/2014/main" val="3204127443"/>
                    </a:ext>
                  </a:extLst>
                </a:gridCol>
                <a:gridCol w="411480">
                  <a:extLst>
                    <a:ext uri="{9D8B030D-6E8A-4147-A177-3AD203B41FA5}">
                      <a16:colId xmlns:a16="http://schemas.microsoft.com/office/drawing/2014/main" val="2783454875"/>
                    </a:ext>
                  </a:extLst>
                </a:gridCol>
                <a:gridCol w="411480">
                  <a:extLst>
                    <a:ext uri="{9D8B030D-6E8A-4147-A177-3AD203B41FA5}">
                      <a16:colId xmlns:a16="http://schemas.microsoft.com/office/drawing/2014/main" val="2337301440"/>
                    </a:ext>
                  </a:extLst>
                </a:gridCol>
                <a:gridCol w="411480">
                  <a:extLst>
                    <a:ext uri="{9D8B030D-6E8A-4147-A177-3AD203B41FA5}">
                      <a16:colId xmlns:a16="http://schemas.microsoft.com/office/drawing/2014/main" val="3943763060"/>
                    </a:ext>
                  </a:extLst>
                </a:gridCol>
                <a:gridCol w="411480">
                  <a:extLst>
                    <a:ext uri="{9D8B030D-6E8A-4147-A177-3AD203B41FA5}">
                      <a16:colId xmlns:a16="http://schemas.microsoft.com/office/drawing/2014/main" val="1597300521"/>
                    </a:ext>
                  </a:extLst>
                </a:gridCol>
                <a:gridCol w="411480">
                  <a:extLst>
                    <a:ext uri="{9D8B030D-6E8A-4147-A177-3AD203B41FA5}">
                      <a16:colId xmlns:a16="http://schemas.microsoft.com/office/drawing/2014/main" val="829445856"/>
                    </a:ext>
                  </a:extLst>
                </a:gridCol>
                <a:gridCol w="411480">
                  <a:extLst>
                    <a:ext uri="{9D8B030D-6E8A-4147-A177-3AD203B41FA5}">
                      <a16:colId xmlns:a16="http://schemas.microsoft.com/office/drawing/2014/main" val="2846559171"/>
                    </a:ext>
                  </a:extLst>
                </a:gridCol>
                <a:gridCol w="411480">
                  <a:extLst>
                    <a:ext uri="{9D8B030D-6E8A-4147-A177-3AD203B41FA5}">
                      <a16:colId xmlns:a16="http://schemas.microsoft.com/office/drawing/2014/main" val="2583876512"/>
                    </a:ext>
                  </a:extLst>
                </a:gridCol>
                <a:gridCol w="411480">
                  <a:extLst>
                    <a:ext uri="{9D8B030D-6E8A-4147-A177-3AD203B41FA5}">
                      <a16:colId xmlns:a16="http://schemas.microsoft.com/office/drawing/2014/main" val="4218750203"/>
                    </a:ext>
                  </a:extLst>
                </a:gridCol>
                <a:gridCol w="411480">
                  <a:extLst>
                    <a:ext uri="{9D8B030D-6E8A-4147-A177-3AD203B41FA5}">
                      <a16:colId xmlns:a16="http://schemas.microsoft.com/office/drawing/2014/main" val="38065672"/>
                    </a:ext>
                  </a:extLst>
                </a:gridCol>
                <a:gridCol w="411480">
                  <a:extLst>
                    <a:ext uri="{9D8B030D-6E8A-4147-A177-3AD203B41FA5}">
                      <a16:colId xmlns:a16="http://schemas.microsoft.com/office/drawing/2014/main" val="1753631530"/>
                    </a:ext>
                  </a:extLst>
                </a:gridCol>
                <a:gridCol w="411480">
                  <a:extLst>
                    <a:ext uri="{9D8B030D-6E8A-4147-A177-3AD203B41FA5}">
                      <a16:colId xmlns:a16="http://schemas.microsoft.com/office/drawing/2014/main" val="4277898289"/>
                    </a:ext>
                  </a:extLst>
                </a:gridCol>
                <a:gridCol w="411480">
                  <a:extLst>
                    <a:ext uri="{9D8B030D-6E8A-4147-A177-3AD203B41FA5}">
                      <a16:colId xmlns:a16="http://schemas.microsoft.com/office/drawing/2014/main" val="3496979122"/>
                    </a:ext>
                  </a:extLst>
                </a:gridCol>
                <a:gridCol w="411480">
                  <a:extLst>
                    <a:ext uri="{9D8B030D-6E8A-4147-A177-3AD203B41FA5}">
                      <a16:colId xmlns:a16="http://schemas.microsoft.com/office/drawing/2014/main" val="26587601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677014897"/>
                  </a:ext>
                </a:extLst>
              </a:tr>
              <a:tr h="370840">
                <a:tc>
                  <a:txBody>
                    <a:bodyPr/>
                    <a:lstStyle/>
                    <a:p>
                      <a:r>
                        <a:rPr lang="en-US" sz="1000"/>
                        <a:t>Philadelphia Insurance Companies</a:t>
                      </a:r>
                    </a:p>
                  </a:txBody>
                  <a:tcPr/>
                </a:tc>
                <a:tc>
                  <a:txBody>
                    <a:bodyPr/>
                    <a:lstStyle/>
                    <a:p>
                      <a:r>
                        <a:rPr lang="en-US" sz="1000"/>
                        <a:t>27542</a:t>
                      </a:r>
                    </a:p>
                  </a:txBody>
                  <a:tcPr/>
                </a:tc>
                <a:tc>
                  <a:txBody>
                    <a:bodyPr/>
                    <a:lstStyle/>
                    <a:p>
                      <a:r>
                        <a:rPr lang="en-US" sz="1000"/>
                        <a:t>4865</a:t>
                      </a:r>
                    </a:p>
                  </a:txBody>
                  <a:tcPr/>
                </a:tc>
                <a:tc>
                  <a:txBody>
                    <a:bodyPr/>
                    <a:lstStyle/>
                    <a:p>
                      <a:r>
                        <a:rPr lang="en-US" sz="1000"/>
                        <a:t>268</a:t>
                      </a:r>
                    </a:p>
                  </a:txBody>
                  <a:tcPr/>
                </a:tc>
                <a:tc>
                  <a:txBody>
                    <a:bodyPr/>
                    <a:lstStyle/>
                    <a:p>
                      <a:r>
                        <a:rPr lang="en-US" sz="1000"/>
                        <a:t>18666</a:t>
                      </a:r>
                    </a:p>
                  </a:txBody>
                  <a:tcPr/>
                </a:tc>
                <a:tc>
                  <a:txBody>
                    <a:bodyPr/>
                    <a:lstStyle/>
                    <a:p>
                      <a:r>
                        <a:rPr lang="en-US" sz="1000"/>
                        <a:t>71.24427480916</a:t>
                      </a:r>
                    </a:p>
                  </a:txBody>
                  <a:tcPr/>
                </a:tc>
                <a:tc>
                  <a:txBody>
                    <a:bodyPr/>
                    <a:lstStyle/>
                    <a:p>
                      <a:r>
                        <a:rPr lang="en-US" sz="1000"/>
                        <a:t>664</a:t>
                      </a:r>
                    </a:p>
                  </a:txBody>
                  <a:tcPr/>
                </a:tc>
                <a:tc>
                  <a:txBody>
                    <a:bodyPr/>
                    <a:lstStyle/>
                    <a:p>
                      <a:r>
                        <a:rPr lang="en-US" sz="1000"/>
                        <a:t>2.5343511450382</a:t>
                      </a:r>
                    </a:p>
                  </a:txBody>
                  <a:tcPr/>
                </a:tc>
                <a:tc>
                  <a:txBody>
                    <a:bodyPr/>
                    <a:lstStyle/>
                    <a:p>
                      <a:r>
                        <a:rPr lang="en-US" sz="1000"/>
                        <a:t>2359</a:t>
                      </a:r>
                    </a:p>
                  </a:txBody>
                  <a:tcPr/>
                </a:tc>
                <a:tc>
                  <a:txBody>
                    <a:bodyPr/>
                    <a:lstStyle/>
                    <a:p>
                      <a:r>
                        <a:rPr lang="en-US" sz="1000"/>
                        <a:t>9.0038167938931</a:t>
                      </a:r>
                    </a:p>
                  </a:txBody>
                  <a:tcPr/>
                </a:tc>
                <a:tc>
                  <a:txBody>
                    <a:bodyPr/>
                    <a:lstStyle/>
                    <a:p>
                      <a:r>
                        <a:rPr lang="en-US" sz="1000"/>
                        <a:t>31691</a:t>
                      </a:r>
                    </a:p>
                  </a:txBody>
                  <a:tcPr/>
                </a:tc>
                <a:tc>
                  <a:txBody>
                    <a:bodyPr/>
                    <a:lstStyle/>
                    <a:p>
                      <a:r>
                        <a:rPr lang="en-US" sz="1000"/>
                        <a:t>120.95801526718</a:t>
                      </a:r>
                    </a:p>
                  </a:txBody>
                  <a:tcPr/>
                </a:tc>
                <a:tc>
                  <a:txBody>
                    <a:bodyPr/>
                    <a:lstStyle/>
                    <a:p>
                      <a:r>
                        <a:rPr lang="en-US" sz="1000"/>
                        <a:t>873091</a:t>
                      </a:r>
                    </a:p>
                  </a:txBody>
                  <a:tcPr/>
                </a:tc>
                <a:tc>
                  <a:txBody>
                    <a:bodyPr/>
                    <a:lstStyle/>
                    <a:p>
                      <a:r>
                        <a:rPr lang="en-US" sz="1000"/>
                        <a:t>3332.4083969466</a:t>
                      </a:r>
                    </a:p>
                  </a:txBody>
                  <a:tcPr/>
                </a:tc>
                <a:tc>
                  <a:txBody>
                    <a:bodyPr/>
                    <a:lstStyle/>
                    <a:p>
                      <a:r>
                        <a:rPr lang="en-US" sz="1000"/>
                        <a:t>0.051135852330313 %</a:t>
                      </a:r>
                    </a:p>
                  </a:txBody>
                  <a:tcPr/>
                </a:tc>
                <a:tc>
                  <a:txBody>
                    <a:bodyPr/>
                    <a:lstStyle/>
                    <a:p>
                      <a:r>
                        <a:rPr lang="en-US" sz="1000"/>
                        <a:t>54111</a:t>
                      </a:r>
                    </a:p>
                  </a:txBody>
                  <a:tcPr/>
                </a:tc>
                <a:tc>
                  <a:txBody>
                    <a:bodyPr/>
                    <a:lstStyle/>
                    <a:p>
                      <a:r>
                        <a:rPr lang="en-US" sz="1000"/>
                        <a:t>16385.328866667</a:t>
                      </a:r>
                    </a:p>
                  </a:txBody>
                  <a:tcPr/>
                </a:tc>
                <a:extLst>
                  <a:ext uri="{0D108BD9-81ED-4DB2-BD59-A6C34878D82A}">
                    <a16:rowId xmlns:a16="http://schemas.microsoft.com/office/drawing/2014/main" val="961116240"/>
                  </a:ext>
                </a:extLst>
              </a:tr>
            </a:tbl>
          </a:graphicData>
        </a:graphic>
      </p:graphicFrame>
      <p:sp>
        <p:nvSpPr>
          <p:cNvPr id="4" name="Text Placeholder 3">
            <a:extLst>
              <a:ext uri="{FF2B5EF4-FFF2-40B4-BE49-F238E27FC236}">
                <a16:creationId xmlns:a16="http://schemas.microsoft.com/office/drawing/2014/main" id="{C43A33A5-AC64-4093-8A1F-FECDBEA838D8}"/>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7983195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1015</Words>
  <Application>Microsoft Office PowerPoint</Application>
  <PresentationFormat>On-screen Show (4:3)</PresentationFormat>
  <Paragraphs>307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Facebook Total Interactions | Philadelphia Insurance</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Philadelphia Insurance</vt:lpstr>
      <vt:lpstr>LinkedIn Followers Table | Tokio Marine America</vt:lpstr>
      <vt:lpstr>LinkedIn LinkedIn Followers Change | Tokio Marine America</vt:lpstr>
      <vt:lpstr>Instagram Key Metrics Table | Tokio Marine America</vt:lpstr>
      <vt:lpstr>Instagram Followers Change | Tokio Marine America</vt:lpstr>
      <vt:lpstr>Instagram Average Interactions Per Post | Tokio Marine America</vt:lpstr>
      <vt:lpstr>Instagram Instagram Top Posts | Tokio Marine America - 1 of 4</vt:lpstr>
      <vt:lpstr>Instagram Instagram Top Posts | Tokio Marine America - 2 of 4</vt:lpstr>
      <vt:lpstr>Instagram Instagram Top Posts | Tokio Marine America - 3 of 4</vt:lpstr>
      <vt:lpstr>Instagram Instagram Top Posts | Tokio Marine America - 4 of 4</vt:lpstr>
      <vt:lpstr>Instagram Total Interactions | Philadelphia Insurance</vt:lpstr>
      <vt:lpstr>Instagram Stories Key Metrics Table | Philadelphia Insurance</vt:lpstr>
      <vt:lpstr>LinkedIn Key Metrics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Peiniger</dc:creator>
  <cp:lastModifiedBy>Frederik Peiniger</cp:lastModifiedBy>
  <cp:revision>1</cp:revision>
  <dcterms:created xsi:type="dcterms:W3CDTF">2021-01-11T19:55:00Z</dcterms:created>
  <dcterms:modified xsi:type="dcterms:W3CDTF">2021-01-11T19:55:32Z</dcterms:modified>
</cp:coreProperties>
</file>