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 id="284" r:id="rId28"/>
    <p:sldId id="285" r:id="rId29"/>
    <p:sldId id="286" r:id="rId30"/>
    <p:sldId id="287" r:id="rId31"/>
    <p:sldId id="288" r:id="rId32"/>
  </p:sldIdLst>
  <p:sldSz cx="9144000" cy="6858000" type="screen4x3"/>
  <p:notesSz cx="6858000" cy="9144000"/>
  <p:embeddedFontLst>
    <p:embeddedFont>
      <p:font typeface="Calibri" panose="020F0502020204030204"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92" autoAdjust="0"/>
  </p:normalViewPr>
  <p:slideViewPr>
    <p:cSldViewPr snapToGrid="0">
      <p:cViewPr varScale="1">
        <p:scale>
          <a:sx n="59" d="100"/>
          <a:sy n="59" d="100"/>
        </p:scale>
        <p:origin x="84" y="57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44166</c:v>
                </c:pt>
              </c:numCache>
            </c:numRef>
          </c:cat>
          <c:val>
            <c:numRef>
              <c:f>Sheet1!$B$2</c:f>
              <c:numCache>
                <c:formatCode>General</c:formatCode>
                <c:ptCount val="1"/>
                <c:pt idx="0">
                  <c:v>1750</c:v>
                </c:pt>
              </c:numCache>
            </c:numRef>
          </c:val>
          <c:extLst>
            <c:ext xmlns:c16="http://schemas.microsoft.com/office/drawing/2014/chart" uri="{C3380CC4-5D6E-409C-BE32-E72D297353CC}">
              <c16:uniqueId val="{00000000-36C7-4E23-BD0D-51F6C9FBB48C}"/>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44166</c:v>
                </c:pt>
              </c:numCache>
            </c:numRef>
          </c:cat>
          <c:val>
            <c:numRef>
              <c:f>Sheet1!$C$2</c:f>
              <c:numCache>
                <c:formatCode>General</c:formatCode>
                <c:ptCount val="1"/>
                <c:pt idx="0">
                  <c:v>2550</c:v>
                </c:pt>
              </c:numCache>
            </c:numRef>
          </c:val>
          <c:extLst>
            <c:ext xmlns:c16="http://schemas.microsoft.com/office/drawing/2014/chart" uri="{C3380CC4-5D6E-409C-BE32-E72D297353CC}">
              <c16:uniqueId val="{00000001-36C7-4E23-BD0D-51F6C9FBB48C}"/>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44166</c:v>
                </c:pt>
              </c:numCache>
            </c:numRef>
          </c:cat>
          <c:val>
            <c:numRef>
              <c:f>Sheet1!$D$2</c:f>
              <c:numCache>
                <c:formatCode>General</c:formatCode>
                <c:ptCount val="1"/>
                <c:pt idx="0">
                  <c:v>3159</c:v>
                </c:pt>
              </c:numCache>
            </c:numRef>
          </c:val>
          <c:extLst>
            <c:ext xmlns:c16="http://schemas.microsoft.com/office/drawing/2014/chart" uri="{C3380CC4-5D6E-409C-BE32-E72D297353CC}">
              <c16:uniqueId val="{00000002-36C7-4E23-BD0D-51F6C9FBB48C}"/>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44166</c:v>
                </c:pt>
              </c:numCache>
            </c:numRef>
          </c:cat>
          <c:val>
            <c:numRef>
              <c:f>Sheet1!$E$2</c:f>
              <c:numCache>
                <c:formatCode>General</c:formatCode>
                <c:ptCount val="1"/>
                <c:pt idx="0">
                  <c:v>1202</c:v>
                </c:pt>
              </c:numCache>
            </c:numRef>
          </c:val>
          <c:extLst>
            <c:ext xmlns:c16="http://schemas.microsoft.com/office/drawing/2014/chart" uri="{C3380CC4-5D6E-409C-BE32-E72D297353CC}">
              <c16:uniqueId val="{00000003-36C7-4E23-BD0D-51F6C9FBB48C}"/>
            </c:ext>
          </c:extLst>
        </c:ser>
        <c:dLbls>
          <c:showLegendKey val="0"/>
          <c:showVal val="0"/>
          <c:showCatName val="0"/>
          <c:showSerName val="0"/>
          <c:showPercent val="0"/>
          <c:showBubbleSize val="0"/>
        </c:dLbls>
        <c:gapWidth val="219"/>
        <c:overlap val="-27"/>
        <c:axId val="282404368"/>
        <c:axId val="282406992"/>
      </c:barChart>
      <c:dateAx>
        <c:axId val="282404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406992"/>
        <c:crosses val="autoZero"/>
        <c:auto val="1"/>
        <c:lblOffset val="100"/>
        <c:baseTimeUnit val="days"/>
      </c:dateAx>
      <c:valAx>
        <c:axId val="282406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404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5</c:v>
                </c:pt>
                <c:pt idx="1">
                  <c:v>5</c:v>
                </c:pt>
                <c:pt idx="2">
                  <c:v>-4</c:v>
                </c:pt>
                <c:pt idx="3">
                  <c:v>2</c:v>
                </c:pt>
                <c:pt idx="4">
                  <c:v>-1</c:v>
                </c:pt>
                <c:pt idx="5">
                  <c:v>-1</c:v>
                </c:pt>
                <c:pt idx="6">
                  <c:v>3</c:v>
                </c:pt>
                <c:pt idx="7">
                  <c:v>40</c:v>
                </c:pt>
                <c:pt idx="8">
                  <c:v>3</c:v>
                </c:pt>
                <c:pt idx="9">
                  <c:v>-3</c:v>
                </c:pt>
                <c:pt idx="10">
                  <c:v>-3</c:v>
                </c:pt>
                <c:pt idx="11">
                  <c:v>1</c:v>
                </c:pt>
              </c:numCache>
            </c:numRef>
          </c:val>
          <c:extLst>
            <c:ext xmlns:c16="http://schemas.microsoft.com/office/drawing/2014/chart" uri="{C3380CC4-5D6E-409C-BE32-E72D297353CC}">
              <c16:uniqueId val="{00000000-9D5B-470D-947A-E99A8E94A9BC}"/>
            </c:ext>
          </c:extLst>
        </c:ser>
        <c:dLbls>
          <c:showLegendKey val="0"/>
          <c:showVal val="0"/>
          <c:showCatName val="0"/>
          <c:showSerName val="0"/>
          <c:showPercent val="0"/>
          <c:showBubbleSize val="0"/>
        </c:dLbls>
        <c:gapWidth val="219"/>
        <c:overlap val="-27"/>
        <c:axId val="328141312"/>
        <c:axId val="328142296"/>
      </c:barChart>
      <c:dateAx>
        <c:axId val="328141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142296"/>
        <c:crosses val="autoZero"/>
        <c:auto val="1"/>
        <c:lblOffset val="100"/>
        <c:baseTimeUnit val="months"/>
      </c:dateAx>
      <c:valAx>
        <c:axId val="328142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141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16</c:v>
                </c:pt>
                <c:pt idx="1">
                  <c:v>15</c:v>
                </c:pt>
                <c:pt idx="2">
                  <c:v>13</c:v>
                </c:pt>
                <c:pt idx="3">
                  <c:v>13</c:v>
                </c:pt>
                <c:pt idx="4">
                  <c:v>17</c:v>
                </c:pt>
                <c:pt idx="5">
                  <c:v>21</c:v>
                </c:pt>
                <c:pt idx="6">
                  <c:v>10</c:v>
                </c:pt>
                <c:pt idx="7">
                  <c:v>23</c:v>
                </c:pt>
                <c:pt idx="8">
                  <c:v>13</c:v>
                </c:pt>
                <c:pt idx="9">
                  <c:v>10</c:v>
                </c:pt>
                <c:pt idx="10">
                  <c:v>16</c:v>
                </c:pt>
                <c:pt idx="11">
                  <c:v>12</c:v>
                </c:pt>
              </c:numCache>
            </c:numRef>
          </c:val>
          <c:extLst>
            <c:ext xmlns:c16="http://schemas.microsoft.com/office/drawing/2014/chart" uri="{C3380CC4-5D6E-409C-BE32-E72D297353CC}">
              <c16:uniqueId val="{00000000-0E4E-447A-807F-8D4157F32BC6}"/>
            </c:ext>
          </c:extLst>
        </c:ser>
        <c:dLbls>
          <c:showLegendKey val="0"/>
          <c:showVal val="0"/>
          <c:showCatName val="0"/>
          <c:showSerName val="0"/>
          <c:showPercent val="0"/>
          <c:showBubbleSize val="0"/>
        </c:dLbls>
        <c:gapWidth val="219"/>
        <c:overlap val="-27"/>
        <c:axId val="324211832"/>
        <c:axId val="324210192"/>
      </c:barChart>
      <c:dateAx>
        <c:axId val="324211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210192"/>
        <c:crosses val="autoZero"/>
        <c:auto val="1"/>
        <c:lblOffset val="100"/>
        <c:baseTimeUnit val="months"/>
      </c:dateAx>
      <c:valAx>
        <c:axId val="324210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211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323</c:v>
                </c:pt>
                <c:pt idx="1">
                  <c:v>207</c:v>
                </c:pt>
                <c:pt idx="2">
                  <c:v>130</c:v>
                </c:pt>
                <c:pt idx="3">
                  <c:v>123</c:v>
                </c:pt>
                <c:pt idx="4">
                  <c:v>252</c:v>
                </c:pt>
                <c:pt idx="5">
                  <c:v>70</c:v>
                </c:pt>
                <c:pt idx="6">
                  <c:v>127</c:v>
                </c:pt>
                <c:pt idx="7">
                  <c:v>375</c:v>
                </c:pt>
                <c:pt idx="8">
                  <c:v>166</c:v>
                </c:pt>
                <c:pt idx="9">
                  <c:v>203</c:v>
                </c:pt>
                <c:pt idx="10">
                  <c:v>219</c:v>
                </c:pt>
                <c:pt idx="11">
                  <c:v>229</c:v>
                </c:pt>
              </c:numCache>
            </c:numRef>
          </c:val>
          <c:extLst>
            <c:ext xmlns:c16="http://schemas.microsoft.com/office/drawing/2014/chart" uri="{C3380CC4-5D6E-409C-BE32-E72D297353CC}">
              <c16:uniqueId val="{00000000-E925-4464-9AE6-4597083F98EF}"/>
            </c:ext>
          </c:extLst>
        </c:ser>
        <c:dLbls>
          <c:showLegendKey val="0"/>
          <c:showVal val="0"/>
          <c:showCatName val="0"/>
          <c:showSerName val="0"/>
          <c:showPercent val="0"/>
          <c:showBubbleSize val="0"/>
        </c:dLbls>
        <c:gapWidth val="219"/>
        <c:overlap val="-27"/>
        <c:axId val="328734792"/>
        <c:axId val="328737088"/>
      </c:barChart>
      <c:catAx>
        <c:axId val="32873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737088"/>
        <c:crosses val="autoZero"/>
        <c:auto val="1"/>
        <c:lblAlgn val="ctr"/>
        <c:lblOffset val="100"/>
        <c:noMultiLvlLbl val="0"/>
      </c:catAx>
      <c:valAx>
        <c:axId val="328737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734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7294</c:v>
                </c:pt>
                <c:pt idx="1">
                  <c:v>8063</c:v>
                </c:pt>
                <c:pt idx="2">
                  <c:v>4786</c:v>
                </c:pt>
                <c:pt idx="3">
                  <c:v>3938</c:v>
                </c:pt>
                <c:pt idx="4">
                  <c:v>5729</c:v>
                </c:pt>
                <c:pt idx="5">
                  <c:v>3229</c:v>
                </c:pt>
                <c:pt idx="6">
                  <c:v>5979</c:v>
                </c:pt>
                <c:pt idx="7">
                  <c:v>9887</c:v>
                </c:pt>
                <c:pt idx="8">
                  <c:v>4839</c:v>
                </c:pt>
                <c:pt idx="9">
                  <c:v>6553</c:v>
                </c:pt>
                <c:pt idx="10">
                  <c:v>4595</c:v>
                </c:pt>
                <c:pt idx="11">
                  <c:v>6379</c:v>
                </c:pt>
              </c:numCache>
            </c:numRef>
          </c:val>
          <c:extLst>
            <c:ext xmlns:c16="http://schemas.microsoft.com/office/drawing/2014/chart" uri="{C3380CC4-5D6E-409C-BE32-E72D297353CC}">
              <c16:uniqueId val="{00000000-119B-43F5-9F7A-62B77FE4430C}"/>
            </c:ext>
          </c:extLst>
        </c:ser>
        <c:dLbls>
          <c:showLegendKey val="0"/>
          <c:showVal val="0"/>
          <c:showCatName val="0"/>
          <c:showSerName val="0"/>
          <c:showPercent val="0"/>
          <c:showBubbleSize val="0"/>
        </c:dLbls>
        <c:gapWidth val="219"/>
        <c:overlap val="-27"/>
        <c:axId val="328737416"/>
        <c:axId val="328735120"/>
      </c:barChart>
      <c:dateAx>
        <c:axId val="328737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735120"/>
        <c:crosses val="autoZero"/>
        <c:auto val="1"/>
        <c:lblOffset val="100"/>
        <c:baseTimeUnit val="months"/>
      </c:dateAx>
      <c:valAx>
        <c:axId val="328735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737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-4</c:v>
                </c:pt>
                <c:pt idx="1">
                  <c:v>10</c:v>
                </c:pt>
                <c:pt idx="2">
                  <c:v>-10</c:v>
                </c:pt>
                <c:pt idx="3">
                  <c:v>5</c:v>
                </c:pt>
                <c:pt idx="4">
                  <c:v>-20</c:v>
                </c:pt>
                <c:pt idx="5">
                  <c:v>0</c:v>
                </c:pt>
                <c:pt idx="6">
                  <c:v>-2</c:v>
                </c:pt>
                <c:pt idx="7">
                  <c:v>5</c:v>
                </c:pt>
                <c:pt idx="8">
                  <c:v>2</c:v>
                </c:pt>
                <c:pt idx="9">
                  <c:v>-4</c:v>
                </c:pt>
                <c:pt idx="10">
                  <c:v>2</c:v>
                </c:pt>
                <c:pt idx="11">
                  <c:v>3</c:v>
                </c:pt>
              </c:numCache>
            </c:numRef>
          </c:val>
          <c:extLst>
            <c:ext xmlns:c16="http://schemas.microsoft.com/office/drawing/2014/chart" uri="{C3380CC4-5D6E-409C-BE32-E72D297353CC}">
              <c16:uniqueId val="{00000000-FB77-4074-9CD4-21486F49D92B}"/>
            </c:ext>
          </c:extLst>
        </c:ser>
        <c:dLbls>
          <c:showLegendKey val="0"/>
          <c:showVal val="0"/>
          <c:showCatName val="0"/>
          <c:showSerName val="0"/>
          <c:showPercent val="0"/>
          <c:showBubbleSize val="0"/>
        </c:dLbls>
        <c:gapWidth val="219"/>
        <c:overlap val="-27"/>
        <c:axId val="329261048"/>
        <c:axId val="329260720"/>
      </c:barChart>
      <c:dateAx>
        <c:axId val="329261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260720"/>
        <c:crosses val="autoZero"/>
        <c:auto val="1"/>
        <c:lblOffset val="100"/>
        <c:baseTimeUnit val="months"/>
      </c:dateAx>
      <c:valAx>
        <c:axId val="329260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261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1</c:v>
                </c:pt>
                <c:pt idx="1">
                  <c:v>4</c:v>
                </c:pt>
                <c:pt idx="2">
                  <c:v>1</c:v>
                </c:pt>
                <c:pt idx="3">
                  <c:v>1</c:v>
                </c:pt>
                <c:pt idx="4">
                  <c:v>2</c:v>
                </c:pt>
                <c:pt idx="5">
                  <c:v>2</c:v>
                </c:pt>
                <c:pt idx="6">
                  <c:v>1</c:v>
                </c:pt>
                <c:pt idx="7">
                  <c:v>1</c:v>
                </c:pt>
                <c:pt idx="8">
                  <c:v>0</c:v>
                </c:pt>
                <c:pt idx="9">
                  <c:v>1</c:v>
                </c:pt>
                <c:pt idx="10">
                  <c:v>1</c:v>
                </c:pt>
                <c:pt idx="11">
                  <c:v>0</c:v>
                </c:pt>
              </c:numCache>
            </c:numRef>
          </c:val>
          <c:extLst>
            <c:ext xmlns:c16="http://schemas.microsoft.com/office/drawing/2014/chart" uri="{C3380CC4-5D6E-409C-BE32-E72D297353CC}">
              <c16:uniqueId val="{00000000-6754-4044-853B-BC271D4D8893}"/>
            </c:ext>
          </c:extLst>
        </c:ser>
        <c:dLbls>
          <c:showLegendKey val="0"/>
          <c:showVal val="0"/>
          <c:showCatName val="0"/>
          <c:showSerName val="0"/>
          <c:showPercent val="0"/>
          <c:showBubbleSize val="0"/>
        </c:dLbls>
        <c:gapWidth val="219"/>
        <c:overlap val="-27"/>
        <c:axId val="333859752"/>
        <c:axId val="333858112"/>
      </c:barChart>
      <c:dateAx>
        <c:axId val="333859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858112"/>
        <c:crosses val="autoZero"/>
        <c:auto val="1"/>
        <c:lblOffset val="100"/>
        <c:baseTimeUnit val="months"/>
      </c:dateAx>
      <c:valAx>
        <c:axId val="333858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859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31</c:v>
                </c:pt>
                <c:pt idx="1">
                  <c:v>100</c:v>
                </c:pt>
                <c:pt idx="2">
                  <c:v>10</c:v>
                </c:pt>
                <c:pt idx="3">
                  <c:v>16</c:v>
                </c:pt>
                <c:pt idx="4">
                  <c:v>30</c:v>
                </c:pt>
                <c:pt idx="5">
                  <c:v>8</c:v>
                </c:pt>
                <c:pt idx="6">
                  <c:v>15</c:v>
                </c:pt>
                <c:pt idx="7">
                  <c:v>26</c:v>
                </c:pt>
                <c:pt idx="8">
                  <c:v>13</c:v>
                </c:pt>
                <c:pt idx="9">
                  <c:v>25</c:v>
                </c:pt>
                <c:pt idx="10">
                  <c:v>20</c:v>
                </c:pt>
                <c:pt idx="11">
                  <c:v>17</c:v>
                </c:pt>
              </c:numCache>
            </c:numRef>
          </c:val>
          <c:extLst>
            <c:ext xmlns:c16="http://schemas.microsoft.com/office/drawing/2014/chart" uri="{C3380CC4-5D6E-409C-BE32-E72D297353CC}">
              <c16:uniqueId val="{00000000-3FD8-4F2C-8815-5488BE411966}"/>
            </c:ext>
          </c:extLst>
        </c:ser>
        <c:dLbls>
          <c:showLegendKey val="0"/>
          <c:showVal val="0"/>
          <c:showCatName val="0"/>
          <c:showSerName val="0"/>
          <c:showPercent val="0"/>
          <c:showBubbleSize val="0"/>
        </c:dLbls>
        <c:gapWidth val="219"/>
        <c:overlap val="-27"/>
        <c:axId val="333861720"/>
        <c:axId val="333857784"/>
      </c:barChart>
      <c:catAx>
        <c:axId val="333861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857784"/>
        <c:crosses val="autoZero"/>
        <c:auto val="1"/>
        <c:lblAlgn val="ctr"/>
        <c:lblOffset val="100"/>
        <c:noMultiLvlLbl val="0"/>
      </c:catAx>
      <c:valAx>
        <c:axId val="333857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861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123</c:v>
                </c:pt>
                <c:pt idx="1">
                  <c:v>208</c:v>
                </c:pt>
                <c:pt idx="2">
                  <c:v>161</c:v>
                </c:pt>
                <c:pt idx="3">
                  <c:v>198</c:v>
                </c:pt>
                <c:pt idx="4">
                  <c:v>228</c:v>
                </c:pt>
                <c:pt idx="5">
                  <c:v>115</c:v>
                </c:pt>
                <c:pt idx="6">
                  <c:v>130</c:v>
                </c:pt>
                <c:pt idx="7">
                  <c:v>79</c:v>
                </c:pt>
                <c:pt idx="8">
                  <c:v>54</c:v>
                </c:pt>
                <c:pt idx="9">
                  <c:v>35</c:v>
                </c:pt>
                <c:pt idx="10">
                  <c:v>42</c:v>
                </c:pt>
                <c:pt idx="11">
                  <c:v>46</c:v>
                </c:pt>
              </c:numCache>
            </c:numRef>
          </c:val>
          <c:extLst>
            <c:ext xmlns:c16="http://schemas.microsoft.com/office/drawing/2014/chart" uri="{C3380CC4-5D6E-409C-BE32-E72D297353CC}">
              <c16:uniqueId val="{00000000-C086-47F9-8E92-3C6631B09408}"/>
            </c:ext>
          </c:extLst>
        </c:ser>
        <c:dLbls>
          <c:showLegendKey val="0"/>
          <c:showVal val="0"/>
          <c:showCatName val="0"/>
          <c:showSerName val="0"/>
          <c:showPercent val="0"/>
          <c:showBubbleSize val="0"/>
        </c:dLbls>
        <c:gapWidth val="219"/>
        <c:overlap val="-27"/>
        <c:axId val="336697976"/>
        <c:axId val="336702240"/>
      </c:barChart>
      <c:dateAx>
        <c:axId val="336697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702240"/>
        <c:crosses val="autoZero"/>
        <c:auto val="1"/>
        <c:lblOffset val="100"/>
        <c:baseTimeUnit val="months"/>
      </c:dateAx>
      <c:valAx>
        <c:axId val="336702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697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68</c:v>
                </c:pt>
                <c:pt idx="1">
                  <c:v>30</c:v>
                </c:pt>
                <c:pt idx="2">
                  <c:v>31</c:v>
                </c:pt>
                <c:pt idx="3">
                  <c:v>35</c:v>
                </c:pt>
                <c:pt idx="4">
                  <c:v>52</c:v>
                </c:pt>
                <c:pt idx="5">
                  <c:v>53</c:v>
                </c:pt>
                <c:pt idx="6">
                  <c:v>37</c:v>
                </c:pt>
                <c:pt idx="7">
                  <c:v>43</c:v>
                </c:pt>
                <c:pt idx="8">
                  <c:v>32</c:v>
                </c:pt>
                <c:pt idx="9">
                  <c:v>28</c:v>
                </c:pt>
                <c:pt idx="10">
                  <c:v>45</c:v>
                </c:pt>
                <c:pt idx="11">
                  <c:v>20</c:v>
                </c:pt>
              </c:numCache>
            </c:numRef>
          </c:val>
          <c:extLst>
            <c:ext xmlns:c16="http://schemas.microsoft.com/office/drawing/2014/chart" uri="{C3380CC4-5D6E-409C-BE32-E72D297353CC}">
              <c16:uniqueId val="{00000000-10D3-4D03-89B2-829D5DD139C1}"/>
            </c:ext>
          </c:extLst>
        </c:ser>
        <c:dLbls>
          <c:showLegendKey val="0"/>
          <c:showVal val="0"/>
          <c:showCatName val="0"/>
          <c:showSerName val="0"/>
          <c:showPercent val="0"/>
          <c:showBubbleSize val="0"/>
        </c:dLbls>
        <c:gapWidth val="219"/>
        <c:overlap val="-27"/>
        <c:axId val="339236688"/>
        <c:axId val="339234064"/>
      </c:barChart>
      <c:catAx>
        <c:axId val="339236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234064"/>
        <c:crosses val="autoZero"/>
        <c:auto val="1"/>
        <c:lblAlgn val="ctr"/>
        <c:lblOffset val="100"/>
        <c:noMultiLvlLbl val="0"/>
      </c:catAx>
      <c:valAx>
        <c:axId val="339234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236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409</c:v>
                </c:pt>
                <c:pt idx="1">
                  <c:v>340</c:v>
                </c:pt>
                <c:pt idx="2">
                  <c:v>191</c:v>
                </c:pt>
                <c:pt idx="3">
                  <c:v>70</c:v>
                </c:pt>
                <c:pt idx="4">
                  <c:v>369</c:v>
                </c:pt>
                <c:pt idx="5">
                  <c:v>53</c:v>
                </c:pt>
                <c:pt idx="6">
                  <c:v>189</c:v>
                </c:pt>
                <c:pt idx="7">
                  <c:v>219</c:v>
                </c:pt>
                <c:pt idx="8">
                  <c:v>161</c:v>
                </c:pt>
                <c:pt idx="9">
                  <c:v>224</c:v>
                </c:pt>
                <c:pt idx="10">
                  <c:v>320</c:v>
                </c:pt>
                <c:pt idx="11">
                  <c:v>354</c:v>
                </c:pt>
              </c:numCache>
            </c:numRef>
          </c:val>
          <c:extLst>
            <c:ext xmlns:c16="http://schemas.microsoft.com/office/drawing/2014/chart" uri="{C3380CC4-5D6E-409C-BE32-E72D297353CC}">
              <c16:uniqueId val="{00000000-B896-41AF-9C20-FCA2B30EEDD3}"/>
            </c:ext>
          </c:extLst>
        </c:ser>
        <c:dLbls>
          <c:showLegendKey val="0"/>
          <c:showVal val="0"/>
          <c:showCatName val="0"/>
          <c:showSerName val="0"/>
          <c:showPercent val="0"/>
          <c:showBubbleSize val="0"/>
        </c:dLbls>
        <c:gapWidth val="219"/>
        <c:overlap val="-27"/>
        <c:axId val="339237672"/>
        <c:axId val="339238000"/>
      </c:barChart>
      <c:catAx>
        <c:axId val="339237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238000"/>
        <c:crosses val="autoZero"/>
        <c:auto val="1"/>
        <c:lblAlgn val="ctr"/>
        <c:lblOffset val="100"/>
        <c:noMultiLvlLbl val="0"/>
      </c:catAx>
      <c:valAx>
        <c:axId val="339238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237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-4</c:v>
                </c:pt>
                <c:pt idx="1">
                  <c:v>7</c:v>
                </c:pt>
                <c:pt idx="2">
                  <c:v>58</c:v>
                </c:pt>
                <c:pt idx="3">
                  <c:v>1</c:v>
                </c:pt>
                <c:pt idx="4">
                  <c:v>-3</c:v>
                </c:pt>
                <c:pt idx="5">
                  <c:v>-3</c:v>
                </c:pt>
                <c:pt idx="6">
                  <c:v>-2</c:v>
                </c:pt>
                <c:pt idx="7">
                  <c:v>10</c:v>
                </c:pt>
                <c:pt idx="8">
                  <c:v>-2</c:v>
                </c:pt>
                <c:pt idx="9">
                  <c:v>-5</c:v>
                </c:pt>
                <c:pt idx="10">
                  <c:v>1</c:v>
                </c:pt>
                <c:pt idx="11">
                  <c:v>2</c:v>
                </c:pt>
              </c:numCache>
            </c:numRef>
          </c:val>
          <c:extLst>
            <c:ext xmlns:c16="http://schemas.microsoft.com/office/drawing/2014/chart" uri="{C3380CC4-5D6E-409C-BE32-E72D297353CC}">
              <c16:uniqueId val="{00000000-1BCC-42C3-855F-D3EE05A808D3}"/>
            </c:ext>
          </c:extLst>
        </c:ser>
        <c:dLbls>
          <c:showLegendKey val="0"/>
          <c:showVal val="0"/>
          <c:showCatName val="0"/>
          <c:showSerName val="0"/>
          <c:showPercent val="0"/>
          <c:showBubbleSize val="0"/>
        </c:dLbls>
        <c:gapWidth val="219"/>
        <c:overlap val="-27"/>
        <c:axId val="406750224"/>
        <c:axId val="406751536"/>
      </c:barChart>
      <c:dateAx>
        <c:axId val="406750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751536"/>
        <c:crosses val="autoZero"/>
        <c:auto val="1"/>
        <c:lblOffset val="100"/>
        <c:baseTimeUnit val="months"/>
      </c:dateAx>
      <c:valAx>
        <c:axId val="406751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750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33</c:v>
                </c:pt>
                <c:pt idx="1">
                  <c:v>39</c:v>
                </c:pt>
                <c:pt idx="2">
                  <c:v>101</c:v>
                </c:pt>
                <c:pt idx="3">
                  <c:v>35</c:v>
                </c:pt>
                <c:pt idx="4">
                  <c:v>45</c:v>
                </c:pt>
                <c:pt idx="5">
                  <c:v>50</c:v>
                </c:pt>
                <c:pt idx="6">
                  <c:v>32</c:v>
                </c:pt>
                <c:pt idx="7">
                  <c:v>35</c:v>
                </c:pt>
                <c:pt idx="8">
                  <c:v>51</c:v>
                </c:pt>
                <c:pt idx="9">
                  <c:v>31</c:v>
                </c:pt>
                <c:pt idx="10">
                  <c:v>33</c:v>
                </c:pt>
                <c:pt idx="11">
                  <c:v>36</c:v>
                </c:pt>
              </c:numCache>
            </c:numRef>
          </c:val>
          <c:extLst>
            <c:ext xmlns:c16="http://schemas.microsoft.com/office/drawing/2014/chart" uri="{C3380CC4-5D6E-409C-BE32-E72D297353CC}">
              <c16:uniqueId val="{00000000-3E29-4D4C-91E1-A29AD95E0680}"/>
            </c:ext>
          </c:extLst>
        </c:ser>
        <c:dLbls>
          <c:showLegendKey val="0"/>
          <c:showVal val="0"/>
          <c:showCatName val="0"/>
          <c:showSerName val="0"/>
          <c:showPercent val="0"/>
          <c:showBubbleSize val="0"/>
        </c:dLbls>
        <c:gapWidth val="219"/>
        <c:overlap val="-27"/>
        <c:axId val="406749240"/>
        <c:axId val="406758424"/>
      </c:barChart>
      <c:dateAx>
        <c:axId val="406749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758424"/>
        <c:crosses val="autoZero"/>
        <c:auto val="1"/>
        <c:lblOffset val="100"/>
        <c:baseTimeUnit val="months"/>
      </c:dateAx>
      <c:valAx>
        <c:axId val="406758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749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503</c:v>
                </c:pt>
                <c:pt idx="1">
                  <c:v>353</c:v>
                </c:pt>
                <c:pt idx="2">
                  <c:v>713</c:v>
                </c:pt>
                <c:pt idx="3">
                  <c:v>287</c:v>
                </c:pt>
                <c:pt idx="4">
                  <c:v>504</c:v>
                </c:pt>
                <c:pt idx="5">
                  <c:v>203</c:v>
                </c:pt>
                <c:pt idx="6">
                  <c:v>328</c:v>
                </c:pt>
                <c:pt idx="7">
                  <c:v>322</c:v>
                </c:pt>
                <c:pt idx="8">
                  <c:v>612</c:v>
                </c:pt>
                <c:pt idx="9">
                  <c:v>475</c:v>
                </c:pt>
                <c:pt idx="10">
                  <c:v>367</c:v>
                </c:pt>
                <c:pt idx="11">
                  <c:v>470</c:v>
                </c:pt>
              </c:numCache>
            </c:numRef>
          </c:val>
          <c:extLst>
            <c:ext xmlns:c16="http://schemas.microsoft.com/office/drawing/2014/chart" uri="{C3380CC4-5D6E-409C-BE32-E72D297353CC}">
              <c16:uniqueId val="{00000000-E755-4B92-BBA4-F33CB0971926}"/>
            </c:ext>
          </c:extLst>
        </c:ser>
        <c:dLbls>
          <c:showLegendKey val="0"/>
          <c:showVal val="0"/>
          <c:showCatName val="0"/>
          <c:showSerName val="0"/>
          <c:showPercent val="0"/>
          <c:showBubbleSize val="0"/>
        </c:dLbls>
        <c:gapWidth val="219"/>
        <c:overlap val="-27"/>
        <c:axId val="406756784"/>
        <c:axId val="406757112"/>
      </c:barChart>
      <c:catAx>
        <c:axId val="406756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757112"/>
        <c:crosses val="autoZero"/>
        <c:auto val="1"/>
        <c:lblAlgn val="ctr"/>
        <c:lblOffset val="100"/>
        <c:noMultiLvlLbl val="0"/>
      </c:catAx>
      <c:valAx>
        <c:axId val="406757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756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36A73-873E-4FCE-97FC-29F8166CEDB5}"/>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F5084E8C-26FD-42AB-9249-F2A820054B63}"/>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5693364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449D5-2445-45B2-BD14-5E74FFE2A48D}"/>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3BD72850-C0F8-484E-8C8F-535BA7F8D1FF}"/>
              </a:ext>
            </a:extLst>
          </p:cNvPr>
          <p:cNvGraphicFramePr>
            <a:graphicFrameLocks noGrp="1"/>
          </p:cNvGraphicFramePr>
          <p:nvPr>
            <p:ph type="chart" sz="quarter" idx="13"/>
            <p:extLst>
              <p:ext uri="{D42A27DB-BD31-4B8C-83A1-F6EECF244321}">
                <p14:modId xmlns:p14="http://schemas.microsoft.com/office/powerpoint/2010/main" val="11760301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5B4462-8383-4F3D-9198-B029F7978BA1}"/>
              </a:ext>
            </a:extLst>
          </p:cNvPr>
          <p:cNvSpPr>
            <a:spLocks noGrp="1"/>
          </p:cNvSpPr>
          <p:nvPr>
            <p:ph type="body" sz="quarter" idx="14"/>
          </p:nvPr>
        </p:nvSpPr>
        <p:spPr/>
        <p:txBody>
          <a:bodyPr/>
          <a:lstStyle/>
          <a:p>
            <a:r>
              <a:rPr lang="en-US"/>
              <a:t>12/01/2020 - 12/31/2020</a:t>
            </a:r>
          </a:p>
        </p:txBody>
      </p:sp>
      <p:sp>
        <p:nvSpPr>
          <p:cNvPr id="5" name="Footer Placeholder 4">
            <a:extLst>
              <a:ext uri="{FF2B5EF4-FFF2-40B4-BE49-F238E27FC236}">
                <a16:creationId xmlns:a16="http://schemas.microsoft.com/office/drawing/2014/main" id="{B34655A5-2837-4FB1-823A-2414F8CE1B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125623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20BEED-968E-4B6F-B5E1-8E46B53B7E1A}"/>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F744989D-77B5-4706-9217-0D0E2172FCDE}"/>
              </a:ext>
            </a:extLst>
          </p:cNvPr>
          <p:cNvGraphicFramePr>
            <a:graphicFrameLocks noGrp="1"/>
          </p:cNvGraphicFramePr>
          <p:nvPr>
            <p:ph type="tbl" sz="quarter" idx="13"/>
            <p:extLst>
              <p:ext uri="{D42A27DB-BD31-4B8C-83A1-F6EECF244321}">
                <p14:modId xmlns:p14="http://schemas.microsoft.com/office/powerpoint/2010/main" val="34869204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4155726189"/>
                    </a:ext>
                  </a:extLst>
                </a:gridCol>
                <a:gridCol w="905256">
                  <a:extLst>
                    <a:ext uri="{9D8B030D-6E8A-4147-A177-3AD203B41FA5}">
                      <a16:colId xmlns:a16="http://schemas.microsoft.com/office/drawing/2014/main" val="2069478504"/>
                    </a:ext>
                  </a:extLst>
                </a:gridCol>
                <a:gridCol w="905256">
                  <a:extLst>
                    <a:ext uri="{9D8B030D-6E8A-4147-A177-3AD203B41FA5}">
                      <a16:colId xmlns:a16="http://schemas.microsoft.com/office/drawing/2014/main" val="3298489955"/>
                    </a:ext>
                  </a:extLst>
                </a:gridCol>
                <a:gridCol w="905256">
                  <a:extLst>
                    <a:ext uri="{9D8B030D-6E8A-4147-A177-3AD203B41FA5}">
                      <a16:colId xmlns:a16="http://schemas.microsoft.com/office/drawing/2014/main" val="3875516473"/>
                    </a:ext>
                  </a:extLst>
                </a:gridCol>
                <a:gridCol w="905256">
                  <a:extLst>
                    <a:ext uri="{9D8B030D-6E8A-4147-A177-3AD203B41FA5}">
                      <a16:colId xmlns:a16="http://schemas.microsoft.com/office/drawing/2014/main" val="659551627"/>
                    </a:ext>
                  </a:extLst>
                </a:gridCol>
                <a:gridCol w="905256">
                  <a:extLst>
                    <a:ext uri="{9D8B030D-6E8A-4147-A177-3AD203B41FA5}">
                      <a16:colId xmlns:a16="http://schemas.microsoft.com/office/drawing/2014/main" val="1086139671"/>
                    </a:ext>
                  </a:extLst>
                </a:gridCol>
                <a:gridCol w="905256">
                  <a:extLst>
                    <a:ext uri="{9D8B030D-6E8A-4147-A177-3AD203B41FA5}">
                      <a16:colId xmlns:a16="http://schemas.microsoft.com/office/drawing/2014/main" val="914414766"/>
                    </a:ext>
                  </a:extLst>
                </a:gridCol>
                <a:gridCol w="905256">
                  <a:extLst>
                    <a:ext uri="{9D8B030D-6E8A-4147-A177-3AD203B41FA5}">
                      <a16:colId xmlns:a16="http://schemas.microsoft.com/office/drawing/2014/main" val="2656121472"/>
                    </a:ext>
                  </a:extLst>
                </a:gridCol>
                <a:gridCol w="905256">
                  <a:extLst>
                    <a:ext uri="{9D8B030D-6E8A-4147-A177-3AD203B41FA5}">
                      <a16:colId xmlns:a16="http://schemas.microsoft.com/office/drawing/2014/main" val="659738847"/>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642223134"/>
                  </a:ext>
                </a:extLst>
              </a:tr>
              <a:tr h="370840">
                <a:tc>
                  <a:txBody>
                    <a:bodyPr/>
                    <a:lstStyle/>
                    <a:p>
                      <a:r>
                        <a:rPr lang="en-US" sz="1000"/>
                        <a:t>1750</a:t>
                      </a:r>
                    </a:p>
                  </a:txBody>
                  <a:tcPr/>
                </a:tc>
                <a:tc>
                  <a:txBody>
                    <a:bodyPr/>
                    <a:lstStyle/>
                    <a:p>
                      <a:r>
                        <a:rPr lang="en-US" sz="1000"/>
                        <a:t>1</a:t>
                      </a:r>
                    </a:p>
                  </a:txBody>
                  <a:tcPr/>
                </a:tc>
                <a:tc>
                  <a:txBody>
                    <a:bodyPr/>
                    <a:lstStyle/>
                    <a:p>
                      <a:r>
                        <a:rPr lang="en-US" sz="1000"/>
                        <a:t>16</a:t>
                      </a:r>
                    </a:p>
                  </a:txBody>
                  <a:tcPr/>
                </a:tc>
                <a:tc>
                  <a:txBody>
                    <a:bodyPr/>
                    <a:lstStyle/>
                    <a:p>
                      <a:r>
                        <a:rPr lang="en-US" sz="1000"/>
                        <a:t>205</a:t>
                      </a:r>
                    </a:p>
                  </a:txBody>
                  <a:tcPr/>
                </a:tc>
                <a:tc>
                  <a:txBody>
                    <a:bodyPr/>
                    <a:lstStyle/>
                    <a:p>
                      <a:r>
                        <a:rPr lang="en-US" sz="1000"/>
                        <a:t>12</a:t>
                      </a:r>
                    </a:p>
                  </a:txBody>
                  <a:tcPr/>
                </a:tc>
                <a:tc>
                  <a:txBody>
                    <a:bodyPr/>
                    <a:lstStyle/>
                    <a:p>
                      <a:r>
                        <a:rPr lang="en-US" sz="1000"/>
                        <a:t>12</a:t>
                      </a:r>
                    </a:p>
                  </a:txBody>
                  <a:tcPr/>
                </a:tc>
                <a:tc>
                  <a:txBody>
                    <a:bodyPr/>
                    <a:lstStyle/>
                    <a:p>
                      <a:r>
                        <a:rPr lang="en-US" sz="1000"/>
                        <a:t>0</a:t>
                      </a:r>
                    </a:p>
                  </a:txBody>
                  <a:tcPr/>
                </a:tc>
                <a:tc>
                  <a:txBody>
                    <a:bodyPr/>
                    <a:lstStyle/>
                    <a:p>
                      <a:r>
                        <a:rPr lang="en-US" sz="1000"/>
                        <a:t>0.8183 %</a:t>
                      </a:r>
                    </a:p>
                  </a:txBody>
                  <a:tcPr/>
                </a:tc>
                <a:tc>
                  <a:txBody>
                    <a:bodyPr/>
                    <a:lstStyle/>
                    <a:p>
                      <a:r>
                        <a:rPr lang="en-US" sz="1000"/>
                        <a:t>0.0 %</a:t>
                      </a:r>
                    </a:p>
                  </a:txBody>
                  <a:tcPr/>
                </a:tc>
                <a:extLst>
                  <a:ext uri="{0D108BD9-81ED-4DB2-BD59-A6C34878D82A}">
                    <a16:rowId xmlns:a16="http://schemas.microsoft.com/office/drawing/2014/main" val="2484896814"/>
                  </a:ext>
                </a:extLst>
              </a:tr>
            </a:tbl>
          </a:graphicData>
        </a:graphic>
      </p:graphicFrame>
      <p:sp>
        <p:nvSpPr>
          <p:cNvPr id="4" name="Text Placeholder 3">
            <a:extLst>
              <a:ext uri="{FF2B5EF4-FFF2-40B4-BE49-F238E27FC236}">
                <a16:creationId xmlns:a16="http://schemas.microsoft.com/office/drawing/2014/main" id="{E8671F7D-9109-4DEB-9130-6EB0AA10EAF4}"/>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27388308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70D32-339C-40C3-8C5E-733C33FF68E6}"/>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22177FC6-BDD7-4A39-A4BE-BFA87E9D3225}"/>
              </a:ext>
            </a:extLst>
          </p:cNvPr>
          <p:cNvGraphicFramePr>
            <a:graphicFrameLocks noGrp="1"/>
          </p:cNvGraphicFramePr>
          <p:nvPr>
            <p:ph type="chart" sz="quarter" idx="13"/>
            <p:extLst>
              <p:ext uri="{D42A27DB-BD31-4B8C-83A1-F6EECF244321}">
                <p14:modId xmlns:p14="http://schemas.microsoft.com/office/powerpoint/2010/main" val="31729555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89F337-4F5A-4AD4-A820-5F3E0DD5B9D4}"/>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D757F62F-CA43-4095-B65E-A01E3FF8A0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539590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58B4F-9F39-4670-993F-416784CF7953}"/>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7B172243-B2F1-43FD-BA26-50F01CE15398}"/>
              </a:ext>
            </a:extLst>
          </p:cNvPr>
          <p:cNvGraphicFramePr>
            <a:graphicFrameLocks noGrp="1"/>
          </p:cNvGraphicFramePr>
          <p:nvPr>
            <p:ph type="chart" sz="quarter" idx="13"/>
            <p:extLst>
              <p:ext uri="{D42A27DB-BD31-4B8C-83A1-F6EECF244321}">
                <p14:modId xmlns:p14="http://schemas.microsoft.com/office/powerpoint/2010/main" val="28759622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347B16-9E6B-4682-9A6C-D27B1D38902D}"/>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79BB0D62-D4F3-474A-8605-3DE33591AD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781491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9D4E7-90D4-47F7-ACF9-3D7A81E82B25}"/>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0BA6ED6C-0EB4-4960-9193-A9550058402D}"/>
              </a:ext>
            </a:extLst>
          </p:cNvPr>
          <p:cNvGraphicFramePr>
            <a:graphicFrameLocks noGrp="1"/>
          </p:cNvGraphicFramePr>
          <p:nvPr>
            <p:ph type="chart" sz="quarter" idx="13"/>
            <p:extLst>
              <p:ext uri="{D42A27DB-BD31-4B8C-83A1-F6EECF244321}">
                <p14:modId xmlns:p14="http://schemas.microsoft.com/office/powerpoint/2010/main" val="1543860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275C7B-710D-424E-861F-9B595C73DD04}"/>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7117FEA0-B88E-4FEC-8C28-CEDE7CDD03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914406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EC311-1A6C-494C-B277-2F14C4F273C2}"/>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1FDC1817-A0EE-4DFB-A2D7-576B4A116CB7}"/>
              </a:ext>
            </a:extLst>
          </p:cNvPr>
          <p:cNvGraphicFramePr>
            <a:graphicFrameLocks noGrp="1"/>
          </p:cNvGraphicFramePr>
          <p:nvPr>
            <p:ph type="chart" sz="quarter" idx="13"/>
            <p:extLst>
              <p:ext uri="{D42A27DB-BD31-4B8C-83A1-F6EECF244321}">
                <p14:modId xmlns:p14="http://schemas.microsoft.com/office/powerpoint/2010/main" val="21624904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62535B-C82E-497C-AC89-C628CF648CB3}"/>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D3B33946-65F6-4948-AEC2-4A84EBCF58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505322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55D1E-03B2-4714-9DCC-D7CE565999EB}"/>
              </a:ext>
            </a:extLst>
          </p:cNvPr>
          <p:cNvSpPr>
            <a:spLocks noGrp="1"/>
          </p:cNvSpPr>
          <p:nvPr>
            <p:ph type="title"/>
          </p:nvPr>
        </p:nvSpPr>
        <p:spPr/>
        <p:txBody>
          <a:bodyPr/>
          <a:lstStyle/>
          <a:p>
            <a:r>
              <a:rPr lang="en-US"/>
              <a:t>Facebook Own Posts Table | FICOH</a:t>
            </a:r>
          </a:p>
        </p:txBody>
      </p:sp>
      <p:graphicFrame>
        <p:nvGraphicFramePr>
          <p:cNvPr id="5" name="Table Placeholder 4">
            <a:extLst>
              <a:ext uri="{FF2B5EF4-FFF2-40B4-BE49-F238E27FC236}">
                <a16:creationId xmlns:a16="http://schemas.microsoft.com/office/drawing/2014/main" id="{8512DC24-B207-4AE8-9CCA-DF653AF2452F}"/>
              </a:ext>
            </a:extLst>
          </p:cNvPr>
          <p:cNvGraphicFramePr>
            <a:graphicFrameLocks noGrp="1"/>
          </p:cNvGraphicFramePr>
          <p:nvPr>
            <p:ph type="tbl" sz="quarter" idx="13"/>
            <p:extLst>
              <p:ext uri="{D42A27DB-BD31-4B8C-83A1-F6EECF244321}">
                <p14:modId xmlns:p14="http://schemas.microsoft.com/office/powerpoint/2010/main" val="41856979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11489904"/>
                    </a:ext>
                  </a:extLst>
                </a:gridCol>
                <a:gridCol w="822960">
                  <a:extLst>
                    <a:ext uri="{9D8B030D-6E8A-4147-A177-3AD203B41FA5}">
                      <a16:colId xmlns:a16="http://schemas.microsoft.com/office/drawing/2014/main" val="2622925710"/>
                    </a:ext>
                  </a:extLst>
                </a:gridCol>
                <a:gridCol w="822960">
                  <a:extLst>
                    <a:ext uri="{9D8B030D-6E8A-4147-A177-3AD203B41FA5}">
                      <a16:colId xmlns:a16="http://schemas.microsoft.com/office/drawing/2014/main" val="996794096"/>
                    </a:ext>
                  </a:extLst>
                </a:gridCol>
                <a:gridCol w="822960">
                  <a:extLst>
                    <a:ext uri="{9D8B030D-6E8A-4147-A177-3AD203B41FA5}">
                      <a16:colId xmlns:a16="http://schemas.microsoft.com/office/drawing/2014/main" val="3499399386"/>
                    </a:ext>
                  </a:extLst>
                </a:gridCol>
                <a:gridCol w="822960">
                  <a:extLst>
                    <a:ext uri="{9D8B030D-6E8A-4147-A177-3AD203B41FA5}">
                      <a16:colId xmlns:a16="http://schemas.microsoft.com/office/drawing/2014/main" val="3237163499"/>
                    </a:ext>
                  </a:extLst>
                </a:gridCol>
                <a:gridCol w="822960">
                  <a:extLst>
                    <a:ext uri="{9D8B030D-6E8A-4147-A177-3AD203B41FA5}">
                      <a16:colId xmlns:a16="http://schemas.microsoft.com/office/drawing/2014/main" val="1184387852"/>
                    </a:ext>
                  </a:extLst>
                </a:gridCol>
                <a:gridCol w="822960">
                  <a:extLst>
                    <a:ext uri="{9D8B030D-6E8A-4147-A177-3AD203B41FA5}">
                      <a16:colId xmlns:a16="http://schemas.microsoft.com/office/drawing/2014/main" val="904962494"/>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291634781"/>
                  </a:ext>
                </a:extLst>
              </a:tr>
              <a:tr h="370840">
                <a:tc>
                  <a:txBody>
                    <a:bodyPr/>
                    <a:lstStyle/>
                    <a:p>
                      <a:r>
                        <a:rPr lang="en-US" sz="1000" b="1"/>
                        <a:t>First Insurance Company of Hawaii, LTD - 2020-12-16 20:57:11</a:t>
                      </a:r>
                      <a:r>
                        <a:rPr lang="en-US" sz="1000"/>
                        <a:t>
 For our second car donation of this holiday season, we teamed up with C &amp; H Body &amp; Fender, Inc. &amp; Helping Hands Hawaii to gift the Hayno family a 2013 Toyota Highlander. 
Mahalo to our community partners for the donated services and labor. FICOH is proud to work in collaboration with such amazing organizations! 
#giftofgiving #holidaygiving #adoptafamily</a:t>
                      </a:r>
                    </a:p>
                  </a:txBody>
                  <a:tcPr/>
                </a:tc>
                <a:tc>
                  <a:txBody>
                    <a:bodyPr/>
                    <a:lstStyle/>
                    <a:p>
                      <a:r>
                        <a:rPr lang="en-US" sz="1000"/>
                        <a:t>32</a:t>
                      </a:r>
                    </a:p>
                  </a:txBody>
                  <a:tcPr/>
                </a:tc>
                <a:tc>
                  <a:txBody>
                    <a:bodyPr/>
                    <a:lstStyle/>
                    <a:p>
                      <a:r>
                        <a:rPr lang="en-US" sz="1000"/>
                        <a:t>23</a:t>
                      </a:r>
                    </a:p>
                  </a:txBody>
                  <a:tcPr/>
                </a:tc>
                <a:tc>
                  <a:txBody>
                    <a:bodyPr/>
                    <a:lstStyle/>
                    <a:p>
                      <a:r>
                        <a:rPr lang="en-US" sz="1000"/>
                        <a:t>5</a:t>
                      </a:r>
                    </a:p>
                  </a:txBody>
                  <a:tcPr/>
                </a:tc>
                <a:tc>
                  <a:txBody>
                    <a:bodyPr/>
                    <a:lstStyle/>
                    <a:p>
                      <a:r>
                        <a:rPr lang="en-US" sz="1000"/>
                        <a:t>4</a:t>
                      </a:r>
                    </a:p>
                  </a:txBody>
                  <a:tcPr/>
                </a:tc>
                <a:tc>
                  <a:txBody>
                    <a:bodyPr/>
                    <a:lstStyle/>
                    <a:p>
                      <a:r>
                        <a:rPr lang="en-US" sz="1000"/>
                        <a:t>1.8286 %</a:t>
                      </a:r>
                    </a:p>
                  </a:txBody>
                  <a:tcPr/>
                </a:tc>
                <a:tc>
                  <a:txBody>
                    <a:bodyPr/>
                    <a:lstStyle/>
                    <a:p>
                      <a:r>
                        <a:rPr lang="en-US" sz="1000"/>
                        <a:t>Album</a:t>
                      </a:r>
                    </a:p>
                  </a:txBody>
                  <a:tcPr/>
                </a:tc>
                <a:extLst>
                  <a:ext uri="{0D108BD9-81ED-4DB2-BD59-A6C34878D82A}">
                    <a16:rowId xmlns:a16="http://schemas.microsoft.com/office/drawing/2014/main" val="2797533425"/>
                  </a:ext>
                </a:extLst>
              </a:tr>
              <a:tr h="370840">
                <a:tc>
                  <a:txBody>
                    <a:bodyPr/>
                    <a:lstStyle/>
                    <a:p>
                      <a:r>
                        <a:rPr lang="en-US" sz="1000" b="1"/>
                        <a:t>First Insurance Company of Hawaii, LTD - 2020-12-07 21:00:50</a:t>
                      </a:r>
                      <a:r>
                        <a:rPr lang="en-US" sz="1000"/>
                        <a:t>
 It’s beginning to look a lot like Christmas at FICOH!🎄Our Ward and West Oahu offices are ready for the holidays and decked out with festive lights and décor.</a:t>
                      </a:r>
                    </a:p>
                  </a:txBody>
                  <a:tcPr/>
                </a:tc>
                <a:tc>
                  <a:txBody>
                    <a:bodyPr/>
                    <a:lstStyle/>
                    <a:p>
                      <a:r>
                        <a:rPr lang="en-US" sz="1000"/>
                        <a:t>30</a:t>
                      </a:r>
                    </a:p>
                  </a:txBody>
                  <a:tcPr/>
                </a:tc>
                <a:tc>
                  <a:txBody>
                    <a:bodyPr/>
                    <a:lstStyle/>
                    <a:p>
                      <a:r>
                        <a:rPr lang="en-US" sz="1000"/>
                        <a:t>29</a:t>
                      </a:r>
                    </a:p>
                  </a:txBody>
                  <a:tcPr/>
                </a:tc>
                <a:tc>
                  <a:txBody>
                    <a:bodyPr/>
                    <a:lstStyle/>
                    <a:p>
                      <a:r>
                        <a:rPr lang="en-US" sz="1000"/>
                        <a:t>1</a:t>
                      </a:r>
                    </a:p>
                  </a:txBody>
                  <a:tcPr/>
                </a:tc>
                <a:tc>
                  <a:txBody>
                    <a:bodyPr/>
                    <a:lstStyle/>
                    <a:p>
                      <a:r>
                        <a:rPr lang="en-US" sz="1000"/>
                        <a:t>0</a:t>
                      </a:r>
                    </a:p>
                  </a:txBody>
                  <a:tcPr/>
                </a:tc>
                <a:tc>
                  <a:txBody>
                    <a:bodyPr/>
                    <a:lstStyle/>
                    <a:p>
                      <a:r>
                        <a:rPr lang="en-US" sz="1000"/>
                        <a:t>1.7162 %</a:t>
                      </a:r>
                    </a:p>
                  </a:txBody>
                  <a:tcPr/>
                </a:tc>
                <a:tc>
                  <a:txBody>
                    <a:bodyPr/>
                    <a:lstStyle/>
                    <a:p>
                      <a:r>
                        <a:rPr lang="en-US" sz="1000"/>
                        <a:t>Album</a:t>
                      </a:r>
                    </a:p>
                  </a:txBody>
                  <a:tcPr/>
                </a:tc>
                <a:extLst>
                  <a:ext uri="{0D108BD9-81ED-4DB2-BD59-A6C34878D82A}">
                    <a16:rowId xmlns:a16="http://schemas.microsoft.com/office/drawing/2014/main" val="3660180069"/>
                  </a:ext>
                </a:extLst>
              </a:tr>
              <a:tr h="370840">
                <a:tc>
                  <a:txBody>
                    <a:bodyPr/>
                    <a:lstStyle/>
                    <a:p>
                      <a:r>
                        <a:rPr lang="en-US" sz="1000" b="1"/>
                        <a:t>First Insurance Company of Hawaii, LTD - 2020-12-10 21:00:25</a:t>
                      </a:r>
                      <a:r>
                        <a:rPr lang="en-US" sz="1000"/>
                        <a:t>
 Two FICOH associates celebrated special milestones in 2020, a much-needed bright spot in an otherwise rough year. Diane O. and Lois Y. marked 50 years of service with First Insurance Company of Hawaii.
Lois and Diane join fellow associate Charla C. in FICOH's "50+ Club." We are proud of and grateful of these associates, who have demonstrated resilience and adaptability in their commitment to FICOH.
Congratulations!
#WorkAnniversary #TeamFICOH #Dedication #TokioMarine #Insurance #InsuranceCareers</a:t>
                      </a:r>
                    </a:p>
                  </a:txBody>
                  <a:tcPr/>
                </a:tc>
                <a:tc>
                  <a:txBody>
                    <a:bodyPr/>
                    <a:lstStyle/>
                    <a:p>
                      <a:r>
                        <a:rPr lang="en-US" sz="1000"/>
                        <a:t>30</a:t>
                      </a:r>
                    </a:p>
                  </a:txBody>
                  <a:tcPr/>
                </a:tc>
                <a:tc>
                  <a:txBody>
                    <a:bodyPr/>
                    <a:lstStyle/>
                    <a:p>
                      <a:r>
                        <a:rPr lang="en-US" sz="1000"/>
                        <a:t>29</a:t>
                      </a:r>
                    </a:p>
                  </a:txBody>
                  <a:tcPr/>
                </a:tc>
                <a:tc>
                  <a:txBody>
                    <a:bodyPr/>
                    <a:lstStyle/>
                    <a:p>
                      <a:r>
                        <a:rPr lang="en-US" sz="1000"/>
                        <a:t>1</a:t>
                      </a:r>
                    </a:p>
                  </a:txBody>
                  <a:tcPr/>
                </a:tc>
                <a:tc>
                  <a:txBody>
                    <a:bodyPr/>
                    <a:lstStyle/>
                    <a:p>
                      <a:r>
                        <a:rPr lang="en-US" sz="1000"/>
                        <a:t>0</a:t>
                      </a:r>
                    </a:p>
                  </a:txBody>
                  <a:tcPr/>
                </a:tc>
                <a:tc>
                  <a:txBody>
                    <a:bodyPr/>
                    <a:lstStyle/>
                    <a:p>
                      <a:r>
                        <a:rPr lang="en-US" sz="1000"/>
                        <a:t>1.7143 %</a:t>
                      </a:r>
                    </a:p>
                  </a:txBody>
                  <a:tcPr/>
                </a:tc>
                <a:tc>
                  <a:txBody>
                    <a:bodyPr/>
                    <a:lstStyle/>
                    <a:p>
                      <a:r>
                        <a:rPr lang="en-US" sz="1000"/>
                        <a:t>Album</a:t>
                      </a:r>
                    </a:p>
                  </a:txBody>
                  <a:tcPr/>
                </a:tc>
                <a:extLst>
                  <a:ext uri="{0D108BD9-81ED-4DB2-BD59-A6C34878D82A}">
                    <a16:rowId xmlns:a16="http://schemas.microsoft.com/office/drawing/2014/main" val="4161271808"/>
                  </a:ext>
                </a:extLst>
              </a:tr>
            </a:tbl>
          </a:graphicData>
        </a:graphic>
      </p:graphicFrame>
      <p:sp>
        <p:nvSpPr>
          <p:cNvPr id="4" name="Text Placeholder 3">
            <a:extLst>
              <a:ext uri="{FF2B5EF4-FFF2-40B4-BE49-F238E27FC236}">
                <a16:creationId xmlns:a16="http://schemas.microsoft.com/office/drawing/2014/main" id="{FFD72633-591E-416A-8469-12105C97E0A4}"/>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11110906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9913D-2DAC-4BAD-B397-A7D83148BBC4}"/>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1EF0B9AC-CC4D-4EE4-A312-BBBEE2C9F991}"/>
              </a:ext>
            </a:extLst>
          </p:cNvPr>
          <p:cNvGraphicFramePr>
            <a:graphicFrameLocks noGrp="1"/>
          </p:cNvGraphicFramePr>
          <p:nvPr>
            <p:ph type="tbl" sz="quarter" idx="13"/>
            <p:extLst>
              <p:ext uri="{D42A27DB-BD31-4B8C-83A1-F6EECF244321}">
                <p14:modId xmlns:p14="http://schemas.microsoft.com/office/powerpoint/2010/main" val="39633119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005529829"/>
                    </a:ext>
                  </a:extLst>
                </a:gridCol>
                <a:gridCol w="576072">
                  <a:extLst>
                    <a:ext uri="{9D8B030D-6E8A-4147-A177-3AD203B41FA5}">
                      <a16:colId xmlns:a16="http://schemas.microsoft.com/office/drawing/2014/main" val="78181443"/>
                    </a:ext>
                  </a:extLst>
                </a:gridCol>
                <a:gridCol w="576072">
                  <a:extLst>
                    <a:ext uri="{9D8B030D-6E8A-4147-A177-3AD203B41FA5}">
                      <a16:colId xmlns:a16="http://schemas.microsoft.com/office/drawing/2014/main" val="1305141832"/>
                    </a:ext>
                  </a:extLst>
                </a:gridCol>
                <a:gridCol w="576072">
                  <a:extLst>
                    <a:ext uri="{9D8B030D-6E8A-4147-A177-3AD203B41FA5}">
                      <a16:colId xmlns:a16="http://schemas.microsoft.com/office/drawing/2014/main" val="1313889059"/>
                    </a:ext>
                  </a:extLst>
                </a:gridCol>
                <a:gridCol w="576072">
                  <a:extLst>
                    <a:ext uri="{9D8B030D-6E8A-4147-A177-3AD203B41FA5}">
                      <a16:colId xmlns:a16="http://schemas.microsoft.com/office/drawing/2014/main" val="3686873925"/>
                    </a:ext>
                  </a:extLst>
                </a:gridCol>
                <a:gridCol w="576072">
                  <a:extLst>
                    <a:ext uri="{9D8B030D-6E8A-4147-A177-3AD203B41FA5}">
                      <a16:colId xmlns:a16="http://schemas.microsoft.com/office/drawing/2014/main" val="3670253487"/>
                    </a:ext>
                  </a:extLst>
                </a:gridCol>
                <a:gridCol w="576072">
                  <a:extLst>
                    <a:ext uri="{9D8B030D-6E8A-4147-A177-3AD203B41FA5}">
                      <a16:colId xmlns:a16="http://schemas.microsoft.com/office/drawing/2014/main" val="2019638081"/>
                    </a:ext>
                  </a:extLst>
                </a:gridCol>
                <a:gridCol w="576072">
                  <a:extLst>
                    <a:ext uri="{9D8B030D-6E8A-4147-A177-3AD203B41FA5}">
                      <a16:colId xmlns:a16="http://schemas.microsoft.com/office/drawing/2014/main" val="1975430486"/>
                    </a:ext>
                  </a:extLst>
                </a:gridCol>
                <a:gridCol w="576072">
                  <a:extLst>
                    <a:ext uri="{9D8B030D-6E8A-4147-A177-3AD203B41FA5}">
                      <a16:colId xmlns:a16="http://schemas.microsoft.com/office/drawing/2014/main" val="4280310726"/>
                    </a:ext>
                  </a:extLst>
                </a:gridCol>
                <a:gridCol w="576072">
                  <a:extLst>
                    <a:ext uri="{9D8B030D-6E8A-4147-A177-3AD203B41FA5}">
                      <a16:colId xmlns:a16="http://schemas.microsoft.com/office/drawing/2014/main" val="1196505875"/>
                    </a:ext>
                  </a:extLst>
                </a:gridCol>
                <a:gridCol w="576072">
                  <a:extLst>
                    <a:ext uri="{9D8B030D-6E8A-4147-A177-3AD203B41FA5}">
                      <a16:colId xmlns:a16="http://schemas.microsoft.com/office/drawing/2014/main" val="847873055"/>
                    </a:ext>
                  </a:extLst>
                </a:gridCol>
                <a:gridCol w="576072">
                  <a:extLst>
                    <a:ext uri="{9D8B030D-6E8A-4147-A177-3AD203B41FA5}">
                      <a16:colId xmlns:a16="http://schemas.microsoft.com/office/drawing/2014/main" val="1445909331"/>
                    </a:ext>
                  </a:extLst>
                </a:gridCol>
                <a:gridCol w="576072">
                  <a:extLst>
                    <a:ext uri="{9D8B030D-6E8A-4147-A177-3AD203B41FA5}">
                      <a16:colId xmlns:a16="http://schemas.microsoft.com/office/drawing/2014/main" val="3381224327"/>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351448733"/>
                  </a:ext>
                </a:extLst>
              </a:tr>
              <a:tr h="370840">
                <a:tc>
                  <a:txBody>
                    <a:bodyPr/>
                    <a:lstStyle/>
                    <a:p>
                      <a:r>
                        <a:rPr lang="en-US" sz="1000"/>
                        <a:t>1202</a:t>
                      </a:r>
                    </a:p>
                  </a:txBody>
                  <a:tcPr/>
                </a:tc>
                <a:tc>
                  <a:txBody>
                    <a:bodyPr/>
                    <a:lstStyle/>
                    <a:p>
                      <a:r>
                        <a:rPr lang="en-US" sz="1000"/>
                        <a:t>3</a:t>
                      </a:r>
                    </a:p>
                  </a:txBody>
                  <a:tcPr/>
                </a:tc>
                <a:tc>
                  <a:txBody>
                    <a:bodyPr/>
                    <a:lstStyle/>
                    <a:p>
                      <a:r>
                        <a:rPr lang="en-US" sz="1000"/>
                        <a:t>33</a:t>
                      </a:r>
                    </a:p>
                  </a:txBody>
                  <a:tcPr/>
                </a:tc>
                <a:tc>
                  <a:txBody>
                    <a:bodyPr/>
                    <a:lstStyle/>
                    <a:p>
                      <a:r>
                        <a:rPr lang="en-US" sz="1000"/>
                        <a:t>25</a:t>
                      </a:r>
                    </a:p>
                  </a:txBody>
                  <a:tcPr/>
                </a:tc>
                <a:tc>
                  <a:txBody>
                    <a:bodyPr/>
                    <a:lstStyle/>
                    <a:p>
                      <a:r>
                        <a:rPr lang="en-US" sz="1000"/>
                        <a:t>2</a:t>
                      </a:r>
                    </a:p>
                  </a:txBody>
                  <a:tcPr/>
                </a:tc>
                <a:tc>
                  <a:txBody>
                    <a:bodyPr/>
                    <a:lstStyle/>
                    <a:p>
                      <a:r>
                        <a:rPr lang="en-US" sz="1000"/>
                        <a:t>6</a:t>
                      </a:r>
                    </a:p>
                  </a:txBody>
                  <a:tcPr/>
                </a:tc>
                <a:tc>
                  <a:txBody>
                    <a:bodyPr/>
                    <a:lstStyle/>
                    <a:p>
                      <a:r>
                        <a:rPr lang="en-US" sz="1000"/>
                        <a:t>1</a:t>
                      </a:r>
                    </a:p>
                  </a:txBody>
                  <a:tcPr/>
                </a:tc>
                <a:tc>
                  <a:txBody>
                    <a:bodyPr/>
                    <a:lstStyle/>
                    <a:p>
                      <a:r>
                        <a:rPr lang="en-US" sz="1000"/>
                        <a:t>1</a:t>
                      </a:r>
                    </a:p>
                  </a:txBody>
                  <a:tcPr/>
                </a:tc>
                <a:tc>
                  <a:txBody>
                    <a:bodyPr/>
                    <a:lstStyle/>
                    <a:p>
                      <a:r>
                        <a:rPr lang="en-US" sz="1000"/>
                        <a:t>16</a:t>
                      </a:r>
                    </a:p>
                  </a:txBody>
                  <a:tcPr/>
                </a:tc>
                <a:tc>
                  <a:txBody>
                    <a:bodyPr/>
                    <a:lstStyle/>
                    <a:p>
                      <a:r>
                        <a:rPr lang="en-US" sz="1000"/>
                        <a:t>0</a:t>
                      </a:r>
                    </a:p>
                  </a:txBody>
                  <a:tcPr/>
                </a:tc>
                <a:tc>
                  <a:txBody>
                    <a:bodyPr/>
                    <a:lstStyle/>
                    <a:p>
                      <a:r>
                        <a:rPr lang="en-US" sz="1000"/>
                        <a:t>1</a:t>
                      </a:r>
                    </a:p>
                  </a:txBody>
                  <a:tcPr/>
                </a:tc>
                <a:tc>
                  <a:txBody>
                    <a:bodyPr/>
                    <a:lstStyle/>
                    <a:p>
                      <a:r>
                        <a:rPr lang="en-US" sz="1000"/>
                        <a:t>0.0567 %</a:t>
                      </a:r>
                    </a:p>
                  </a:txBody>
                  <a:tcPr/>
                </a:tc>
                <a:tc>
                  <a:txBody>
                    <a:bodyPr/>
                    <a:lstStyle/>
                    <a:p>
                      <a:r>
                        <a:rPr lang="en-US" sz="1000"/>
                        <a:t>0.0 %</a:t>
                      </a:r>
                    </a:p>
                  </a:txBody>
                  <a:tcPr/>
                </a:tc>
                <a:extLst>
                  <a:ext uri="{0D108BD9-81ED-4DB2-BD59-A6C34878D82A}">
                    <a16:rowId xmlns:a16="http://schemas.microsoft.com/office/drawing/2014/main" val="2159115191"/>
                  </a:ext>
                </a:extLst>
              </a:tr>
            </a:tbl>
          </a:graphicData>
        </a:graphic>
      </p:graphicFrame>
      <p:sp>
        <p:nvSpPr>
          <p:cNvPr id="4" name="Text Placeholder 3">
            <a:extLst>
              <a:ext uri="{FF2B5EF4-FFF2-40B4-BE49-F238E27FC236}">
                <a16:creationId xmlns:a16="http://schemas.microsoft.com/office/drawing/2014/main" id="{686284C0-8236-4A4C-B984-3BE2E2C35791}"/>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33604900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8E76FE-CE3B-43C4-9E82-5F32E1DB8239}"/>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4DAD7D99-E146-43C1-985C-5032D64E58AE}"/>
              </a:ext>
            </a:extLst>
          </p:cNvPr>
          <p:cNvGraphicFramePr>
            <a:graphicFrameLocks noGrp="1"/>
          </p:cNvGraphicFramePr>
          <p:nvPr>
            <p:ph type="chart" sz="quarter" idx="13"/>
            <p:extLst>
              <p:ext uri="{D42A27DB-BD31-4B8C-83A1-F6EECF244321}">
                <p14:modId xmlns:p14="http://schemas.microsoft.com/office/powerpoint/2010/main" val="6266750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1988942-D3E7-4417-9E10-A7CCA764E9AA}"/>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06333E03-0EEA-4FB9-8DA1-23A693483D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096625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517B1-8EF7-4261-B10E-9AD497F22B07}"/>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67E893AE-4B43-49A3-8418-99C283FC6B50}"/>
              </a:ext>
            </a:extLst>
          </p:cNvPr>
          <p:cNvGraphicFramePr>
            <a:graphicFrameLocks noGrp="1"/>
          </p:cNvGraphicFramePr>
          <p:nvPr>
            <p:ph type="chart" sz="quarter" idx="13"/>
            <p:extLst>
              <p:ext uri="{D42A27DB-BD31-4B8C-83A1-F6EECF244321}">
                <p14:modId xmlns:p14="http://schemas.microsoft.com/office/powerpoint/2010/main" val="22589116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D288B7-FE20-4B47-8ADD-DE3EC1ED3BBB}"/>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EABF3F87-3295-43C7-A149-DE7ED69240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06821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1EAE6-3BFF-4B57-B54B-3F87F116D5D8}"/>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00AC42AA-43CA-42A3-96AC-A0A1C80D44D8}"/>
              </a:ext>
            </a:extLst>
          </p:cNvPr>
          <p:cNvGraphicFramePr>
            <a:graphicFrameLocks noGrp="1"/>
          </p:cNvGraphicFramePr>
          <p:nvPr>
            <p:ph type="chart" sz="quarter" idx="13"/>
            <p:extLst>
              <p:ext uri="{D42A27DB-BD31-4B8C-83A1-F6EECF244321}">
                <p14:modId xmlns:p14="http://schemas.microsoft.com/office/powerpoint/2010/main" val="20288418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1F3B342-1E10-47E5-ABBF-905585AD1589}"/>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9551F1EF-3D31-4A5B-8823-2C168EB695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606835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86F35-EADB-450D-9332-15BF7B268AE5}"/>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437760B9-37CB-4323-8620-8A8696353C01}"/>
              </a:ext>
            </a:extLst>
          </p:cNvPr>
          <p:cNvGraphicFramePr>
            <a:graphicFrameLocks noGrp="1"/>
          </p:cNvGraphicFramePr>
          <p:nvPr>
            <p:ph type="tbl" sz="quarter" idx="13"/>
            <p:extLst>
              <p:ext uri="{D42A27DB-BD31-4B8C-83A1-F6EECF244321}">
                <p14:modId xmlns:p14="http://schemas.microsoft.com/office/powerpoint/2010/main" val="11423939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046114518"/>
                    </a:ext>
                  </a:extLst>
                </a:gridCol>
                <a:gridCol w="493776">
                  <a:extLst>
                    <a:ext uri="{9D8B030D-6E8A-4147-A177-3AD203B41FA5}">
                      <a16:colId xmlns:a16="http://schemas.microsoft.com/office/drawing/2014/main" val="1533961206"/>
                    </a:ext>
                  </a:extLst>
                </a:gridCol>
                <a:gridCol w="1069848">
                  <a:extLst>
                    <a:ext uri="{9D8B030D-6E8A-4147-A177-3AD203B41FA5}">
                      <a16:colId xmlns:a16="http://schemas.microsoft.com/office/drawing/2014/main" val="1754229312"/>
                    </a:ext>
                  </a:extLst>
                </a:gridCol>
                <a:gridCol w="1069848">
                  <a:extLst>
                    <a:ext uri="{9D8B030D-6E8A-4147-A177-3AD203B41FA5}">
                      <a16:colId xmlns:a16="http://schemas.microsoft.com/office/drawing/2014/main" val="2150673284"/>
                    </a:ext>
                  </a:extLst>
                </a:gridCol>
                <a:gridCol w="1069848">
                  <a:extLst>
                    <a:ext uri="{9D8B030D-6E8A-4147-A177-3AD203B41FA5}">
                      <a16:colId xmlns:a16="http://schemas.microsoft.com/office/drawing/2014/main" val="3299228888"/>
                    </a:ext>
                  </a:extLst>
                </a:gridCol>
                <a:gridCol w="1069848">
                  <a:extLst>
                    <a:ext uri="{9D8B030D-6E8A-4147-A177-3AD203B41FA5}">
                      <a16:colId xmlns:a16="http://schemas.microsoft.com/office/drawing/2014/main" val="2269162607"/>
                    </a:ext>
                  </a:extLst>
                </a:gridCol>
                <a:gridCol w="1069848">
                  <a:extLst>
                    <a:ext uri="{9D8B030D-6E8A-4147-A177-3AD203B41FA5}">
                      <a16:colId xmlns:a16="http://schemas.microsoft.com/office/drawing/2014/main" val="3500938032"/>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2937571217"/>
                  </a:ext>
                </a:extLst>
              </a:tr>
              <a:tr h="370840">
                <a:tc>
                  <a:txBody>
                    <a:bodyPr/>
                    <a:lstStyle/>
                    <a:p>
                      <a:r>
                        <a:rPr lang="en-US" sz="1000" b="1"/>
                        <a:t>@FirstInsHI - 2020-12-01 18:08:37</a:t>
                      </a:r>
                      <a:r>
                        <a:rPr lang="en-US" sz="1000"/>
                        <a:t>
 #GivingTuesday - @MakeAWishHawaii creates life-changing wishes for children with critical illnesses. Give through their #GivingTuesday2020 Triple Match Challenge today: https://t.co/47qgW0jJW3
#Throwback to last year's #JingleRockRun! https://t.co/zcHyelU3SL</a:t>
                      </a:r>
                    </a:p>
                  </a:txBody>
                  <a:tcPr/>
                </a:tc>
                <a:tc>
                  <a:txBody>
                    <a:bodyPr/>
                    <a:lstStyle/>
                    <a:p>
                      <a:r>
                        <a:rPr lang="en-US" sz="1000"/>
                        <a:t>01/06/2021 07:06:48</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2</a:t>
                      </a:r>
                    </a:p>
                  </a:txBody>
                  <a:tcPr/>
                </a:tc>
                <a:tc>
                  <a:txBody>
                    <a:bodyPr/>
                    <a:lstStyle/>
                    <a:p>
                      <a:r>
                        <a:rPr lang="en-US" sz="1000"/>
                        <a:t>0.1667 %</a:t>
                      </a:r>
                    </a:p>
                  </a:txBody>
                  <a:tcPr/>
                </a:tc>
                <a:extLst>
                  <a:ext uri="{0D108BD9-81ED-4DB2-BD59-A6C34878D82A}">
                    <a16:rowId xmlns:a16="http://schemas.microsoft.com/office/drawing/2014/main" val="3278086374"/>
                  </a:ext>
                </a:extLst>
              </a:tr>
              <a:tr h="370840">
                <a:tc>
                  <a:txBody>
                    <a:bodyPr/>
                    <a:lstStyle/>
                    <a:p>
                      <a:r>
                        <a:rPr lang="en-US" sz="1000" b="1"/>
                        <a:t>@FirstInsHI - 2020-12-01 18:13:11</a:t>
                      </a:r>
                      <a:r>
                        <a:rPr lang="en-US" sz="1000"/>
                        <a:t>
 #GivingTuesday - Our friends at @HelpingHandsHI work hard to develop community self-sufficiency &amp;amp; resilience in our community by providing guidance, household goods &amp;amp; opportunities for empowerment.
Please consider donating here: https://t.co/WWNazOdcjn https://t.co/cTBqdS4W1D</a:t>
                      </a:r>
                    </a:p>
                  </a:txBody>
                  <a:tcPr/>
                </a:tc>
                <a:tc>
                  <a:txBody>
                    <a:bodyPr/>
                    <a:lstStyle/>
                    <a:p>
                      <a:r>
                        <a:rPr lang="en-US" sz="1000"/>
                        <a:t>12/02/2020 01:06:59</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2</a:t>
                      </a:r>
                    </a:p>
                  </a:txBody>
                  <a:tcPr/>
                </a:tc>
                <a:tc>
                  <a:txBody>
                    <a:bodyPr/>
                    <a:lstStyle/>
                    <a:p>
                      <a:r>
                        <a:rPr lang="en-US" sz="1000"/>
                        <a:t>0.1667 %</a:t>
                      </a:r>
                    </a:p>
                  </a:txBody>
                  <a:tcPr/>
                </a:tc>
                <a:extLst>
                  <a:ext uri="{0D108BD9-81ED-4DB2-BD59-A6C34878D82A}">
                    <a16:rowId xmlns:a16="http://schemas.microsoft.com/office/drawing/2014/main" val="4148082107"/>
                  </a:ext>
                </a:extLst>
              </a:tr>
              <a:tr h="370840">
                <a:tc>
                  <a:txBody>
                    <a:bodyPr/>
                    <a:lstStyle/>
                    <a:p>
                      <a:r>
                        <a:rPr lang="en-US" sz="1000" b="1"/>
                        <a:t>@FirstInsHI - 2020-12-15 20:16:32</a:t>
                      </a:r>
                      <a:r>
                        <a:rPr lang="en-US" sz="1000"/>
                        <a:t>
 Every semester, FICOH provides @uhmanoa &amp;amp; @ShidlerCollege students with professional and development opportunities through our internship program. Here’s what they had to say about their virtual experience:  https://t.co/swxLbOnrux via @YouTube</a:t>
                      </a:r>
                    </a:p>
                  </a:txBody>
                  <a:tcPr/>
                </a:tc>
                <a:tc>
                  <a:txBody>
                    <a:bodyPr/>
                    <a:lstStyle/>
                    <a:p>
                      <a:r>
                        <a:rPr lang="en-US" sz="1000"/>
                        <a:t>12/18/2020 19:07:18</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2</a:t>
                      </a:r>
                    </a:p>
                  </a:txBody>
                  <a:tcPr/>
                </a:tc>
                <a:tc>
                  <a:txBody>
                    <a:bodyPr/>
                    <a:lstStyle/>
                    <a:p>
                      <a:r>
                        <a:rPr lang="en-US" sz="1000"/>
                        <a:t>0.1664 %</a:t>
                      </a:r>
                    </a:p>
                  </a:txBody>
                  <a:tcPr/>
                </a:tc>
                <a:extLst>
                  <a:ext uri="{0D108BD9-81ED-4DB2-BD59-A6C34878D82A}">
                    <a16:rowId xmlns:a16="http://schemas.microsoft.com/office/drawing/2014/main" val="2616677275"/>
                  </a:ext>
                </a:extLst>
              </a:tr>
            </a:tbl>
          </a:graphicData>
        </a:graphic>
      </p:graphicFrame>
      <p:sp>
        <p:nvSpPr>
          <p:cNvPr id="4" name="Text Placeholder 3">
            <a:extLst>
              <a:ext uri="{FF2B5EF4-FFF2-40B4-BE49-F238E27FC236}">
                <a16:creationId xmlns:a16="http://schemas.microsoft.com/office/drawing/2014/main" id="{D05A502F-5750-4EE8-A502-D631BB6C7B8C}"/>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33076378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CAC0B-B1D9-4B37-9646-B011CF85FD98}"/>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2BDE841D-B6E6-4E25-ADBC-ACB936847A90}"/>
              </a:ext>
            </a:extLst>
          </p:cNvPr>
          <p:cNvGraphicFramePr>
            <a:graphicFrameLocks noGrp="1"/>
          </p:cNvGraphicFramePr>
          <p:nvPr>
            <p:ph type="tbl" sz="quarter" idx="13"/>
            <p:extLst>
              <p:ext uri="{D42A27DB-BD31-4B8C-83A1-F6EECF244321}">
                <p14:modId xmlns:p14="http://schemas.microsoft.com/office/powerpoint/2010/main" val="40999083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387326468"/>
                    </a:ext>
                  </a:extLst>
                </a:gridCol>
                <a:gridCol w="576072">
                  <a:extLst>
                    <a:ext uri="{9D8B030D-6E8A-4147-A177-3AD203B41FA5}">
                      <a16:colId xmlns:a16="http://schemas.microsoft.com/office/drawing/2014/main" val="4225043272"/>
                    </a:ext>
                  </a:extLst>
                </a:gridCol>
                <a:gridCol w="576072">
                  <a:extLst>
                    <a:ext uri="{9D8B030D-6E8A-4147-A177-3AD203B41FA5}">
                      <a16:colId xmlns:a16="http://schemas.microsoft.com/office/drawing/2014/main" val="1735241764"/>
                    </a:ext>
                  </a:extLst>
                </a:gridCol>
                <a:gridCol w="576072">
                  <a:extLst>
                    <a:ext uri="{9D8B030D-6E8A-4147-A177-3AD203B41FA5}">
                      <a16:colId xmlns:a16="http://schemas.microsoft.com/office/drawing/2014/main" val="455582379"/>
                    </a:ext>
                  </a:extLst>
                </a:gridCol>
                <a:gridCol w="576072">
                  <a:extLst>
                    <a:ext uri="{9D8B030D-6E8A-4147-A177-3AD203B41FA5}">
                      <a16:colId xmlns:a16="http://schemas.microsoft.com/office/drawing/2014/main" val="2131860042"/>
                    </a:ext>
                  </a:extLst>
                </a:gridCol>
                <a:gridCol w="576072">
                  <a:extLst>
                    <a:ext uri="{9D8B030D-6E8A-4147-A177-3AD203B41FA5}">
                      <a16:colId xmlns:a16="http://schemas.microsoft.com/office/drawing/2014/main" val="1285605858"/>
                    </a:ext>
                  </a:extLst>
                </a:gridCol>
                <a:gridCol w="576072">
                  <a:extLst>
                    <a:ext uri="{9D8B030D-6E8A-4147-A177-3AD203B41FA5}">
                      <a16:colId xmlns:a16="http://schemas.microsoft.com/office/drawing/2014/main" val="1838840913"/>
                    </a:ext>
                  </a:extLst>
                </a:gridCol>
                <a:gridCol w="576072">
                  <a:extLst>
                    <a:ext uri="{9D8B030D-6E8A-4147-A177-3AD203B41FA5}">
                      <a16:colId xmlns:a16="http://schemas.microsoft.com/office/drawing/2014/main" val="3992343665"/>
                    </a:ext>
                  </a:extLst>
                </a:gridCol>
                <a:gridCol w="576072">
                  <a:extLst>
                    <a:ext uri="{9D8B030D-6E8A-4147-A177-3AD203B41FA5}">
                      <a16:colId xmlns:a16="http://schemas.microsoft.com/office/drawing/2014/main" val="2431386100"/>
                    </a:ext>
                  </a:extLst>
                </a:gridCol>
                <a:gridCol w="576072">
                  <a:extLst>
                    <a:ext uri="{9D8B030D-6E8A-4147-A177-3AD203B41FA5}">
                      <a16:colId xmlns:a16="http://schemas.microsoft.com/office/drawing/2014/main" val="3151593211"/>
                    </a:ext>
                  </a:extLst>
                </a:gridCol>
                <a:gridCol w="576072">
                  <a:extLst>
                    <a:ext uri="{9D8B030D-6E8A-4147-A177-3AD203B41FA5}">
                      <a16:colId xmlns:a16="http://schemas.microsoft.com/office/drawing/2014/main" val="2905326809"/>
                    </a:ext>
                  </a:extLst>
                </a:gridCol>
                <a:gridCol w="576072">
                  <a:extLst>
                    <a:ext uri="{9D8B030D-6E8A-4147-A177-3AD203B41FA5}">
                      <a16:colId xmlns:a16="http://schemas.microsoft.com/office/drawing/2014/main" val="2369851704"/>
                    </a:ext>
                  </a:extLst>
                </a:gridCol>
                <a:gridCol w="576072">
                  <a:extLst>
                    <a:ext uri="{9D8B030D-6E8A-4147-A177-3AD203B41FA5}">
                      <a16:colId xmlns:a16="http://schemas.microsoft.com/office/drawing/2014/main" val="852109044"/>
                    </a:ext>
                  </a:extLst>
                </a:gridCol>
                <a:gridCol w="576072">
                  <a:extLst>
                    <a:ext uri="{9D8B030D-6E8A-4147-A177-3AD203B41FA5}">
                      <a16:colId xmlns:a16="http://schemas.microsoft.com/office/drawing/2014/main" val="1097904199"/>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3108505695"/>
                  </a:ext>
                </a:extLst>
              </a:tr>
              <a:tr h="370840">
                <a:tc>
                  <a:txBody>
                    <a:bodyPr/>
                    <a:lstStyle/>
                    <a:p>
                      <a:r>
                        <a:rPr lang="en-US" sz="1000"/>
                        <a:t>3159</a:t>
                      </a:r>
                    </a:p>
                  </a:txBody>
                  <a:tcPr/>
                </a:tc>
                <a:tc>
                  <a:txBody>
                    <a:bodyPr/>
                    <a:lstStyle/>
                    <a:p>
                      <a:r>
                        <a:rPr lang="en-US" sz="1000"/>
                        <a:t>46</a:t>
                      </a:r>
                    </a:p>
                  </a:txBody>
                  <a:tcPr/>
                </a:tc>
                <a:tc>
                  <a:txBody>
                    <a:bodyPr/>
                    <a:lstStyle/>
                    <a:p>
                      <a:r>
                        <a:rPr lang="en-US" sz="1000"/>
                        <a:t>17</a:t>
                      </a:r>
                    </a:p>
                  </a:txBody>
                  <a:tcPr/>
                </a:tc>
                <a:tc>
                  <a:txBody>
                    <a:bodyPr/>
                    <a:lstStyle/>
                    <a:p>
                      <a:r>
                        <a:rPr lang="en-US" sz="1000"/>
                        <a:t>347</a:t>
                      </a:r>
                    </a:p>
                  </a:txBody>
                  <a:tcPr/>
                </a:tc>
                <a:tc>
                  <a:txBody>
                    <a:bodyPr/>
                    <a:lstStyle/>
                    <a:p>
                      <a:r>
                        <a:rPr lang="en-US" sz="1000"/>
                        <a:t>34.7</a:t>
                      </a:r>
                    </a:p>
                  </a:txBody>
                  <a:tcPr/>
                </a:tc>
                <a:tc>
                  <a:txBody>
                    <a:bodyPr/>
                    <a:lstStyle/>
                    <a:p>
                      <a:r>
                        <a:rPr lang="en-US" sz="1000"/>
                        <a:t>3</a:t>
                      </a:r>
                    </a:p>
                  </a:txBody>
                  <a:tcPr/>
                </a:tc>
                <a:tc>
                  <a:txBody>
                    <a:bodyPr/>
                    <a:lstStyle/>
                    <a:p>
                      <a:r>
                        <a:rPr lang="en-US" sz="1000"/>
                        <a:t>4</a:t>
                      </a:r>
                    </a:p>
                  </a:txBody>
                  <a:tcPr/>
                </a:tc>
                <a:tc>
                  <a:txBody>
                    <a:bodyPr/>
                    <a:lstStyle/>
                    <a:p>
                      <a:r>
                        <a:rPr lang="en-US" sz="1000"/>
                        <a:t>0.4</a:t>
                      </a:r>
                    </a:p>
                  </a:txBody>
                  <a:tcPr/>
                </a:tc>
                <a:tc>
                  <a:txBody>
                    <a:bodyPr/>
                    <a:lstStyle/>
                    <a:p>
                      <a:r>
                        <a:rPr lang="en-US" sz="1000"/>
                        <a:t>856</a:t>
                      </a:r>
                    </a:p>
                  </a:txBody>
                  <a:tcPr/>
                </a:tc>
                <a:tc>
                  <a:txBody>
                    <a:bodyPr/>
                    <a:lstStyle/>
                    <a:p>
                      <a:r>
                        <a:rPr lang="en-US" sz="1000"/>
                        <a:t>85.6</a:t>
                      </a:r>
                    </a:p>
                  </a:txBody>
                  <a:tcPr/>
                </a:tc>
                <a:tc>
                  <a:txBody>
                    <a:bodyPr/>
                    <a:lstStyle/>
                    <a:p>
                      <a:r>
                        <a:rPr lang="en-US" sz="1000"/>
                        <a:t>12226</a:t>
                      </a:r>
                    </a:p>
                  </a:txBody>
                  <a:tcPr/>
                </a:tc>
                <a:tc>
                  <a:txBody>
                    <a:bodyPr/>
                    <a:lstStyle/>
                    <a:p>
                      <a:r>
                        <a:rPr lang="en-US" sz="1000"/>
                        <a:t>1222.6</a:t>
                      </a:r>
                    </a:p>
                  </a:txBody>
                  <a:tcPr/>
                </a:tc>
                <a:tc>
                  <a:txBody>
                    <a:bodyPr/>
                    <a:lstStyle/>
                    <a:p>
                      <a:r>
                        <a:rPr lang="en-US" sz="1000"/>
                        <a:t>0.078947990896101 %</a:t>
                      </a:r>
                    </a:p>
                  </a:txBody>
                  <a:tcPr/>
                </a:tc>
                <a:tc>
                  <a:txBody>
                    <a:bodyPr/>
                    <a:lstStyle/>
                    <a:p>
                      <a:r>
                        <a:rPr lang="en-US" sz="1000"/>
                        <a:t>470</a:t>
                      </a:r>
                    </a:p>
                  </a:txBody>
                  <a:tcPr/>
                </a:tc>
                <a:extLst>
                  <a:ext uri="{0D108BD9-81ED-4DB2-BD59-A6C34878D82A}">
                    <a16:rowId xmlns:a16="http://schemas.microsoft.com/office/drawing/2014/main" val="2837048756"/>
                  </a:ext>
                </a:extLst>
              </a:tr>
            </a:tbl>
          </a:graphicData>
        </a:graphic>
      </p:graphicFrame>
      <p:sp>
        <p:nvSpPr>
          <p:cNvPr id="4" name="Text Placeholder 3">
            <a:extLst>
              <a:ext uri="{FF2B5EF4-FFF2-40B4-BE49-F238E27FC236}">
                <a16:creationId xmlns:a16="http://schemas.microsoft.com/office/drawing/2014/main" id="{B56D3A86-61EF-48A6-B6B3-1FBDB5517770}"/>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1548943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77C9D-3826-4177-9C6E-AE8DE2FAD491}"/>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CACA1F22-A6FE-4210-831A-B6FBDD6701CB}"/>
              </a:ext>
            </a:extLst>
          </p:cNvPr>
          <p:cNvGraphicFramePr>
            <a:graphicFrameLocks noGrp="1"/>
          </p:cNvGraphicFramePr>
          <p:nvPr>
            <p:ph type="chart" sz="quarter" idx="13"/>
            <p:extLst>
              <p:ext uri="{D42A27DB-BD31-4B8C-83A1-F6EECF244321}">
                <p14:modId xmlns:p14="http://schemas.microsoft.com/office/powerpoint/2010/main" val="19107585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5A0718E-E65E-4A85-B2CA-CF5678CACD1A}"/>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1A9AE324-BBDB-4FA8-84F3-6B560354D4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36413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A0BC2-143D-4AFE-939E-98F6C770972E}"/>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B0281BF6-0BA0-4A53-8CD9-BF938EDF1B9E}"/>
              </a:ext>
            </a:extLst>
          </p:cNvPr>
          <p:cNvGraphicFramePr>
            <a:graphicFrameLocks noGrp="1"/>
          </p:cNvGraphicFramePr>
          <p:nvPr>
            <p:ph type="chart" sz="quarter" idx="13"/>
            <p:extLst>
              <p:ext uri="{D42A27DB-BD31-4B8C-83A1-F6EECF244321}">
                <p14:modId xmlns:p14="http://schemas.microsoft.com/office/powerpoint/2010/main" val="29050617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7DE52B-0ED5-4BFB-8505-0A0570756D88}"/>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04BB00AD-D91E-4BFF-8E09-98BA577E65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551904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518D52-973B-43E4-A7D6-1D8328088B7F}"/>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A7EEDA53-B73F-4702-B68C-83089CCE0427}"/>
              </a:ext>
            </a:extLst>
          </p:cNvPr>
          <p:cNvGraphicFramePr>
            <a:graphicFrameLocks noGrp="1"/>
          </p:cNvGraphicFramePr>
          <p:nvPr>
            <p:ph type="chart" sz="quarter" idx="13"/>
            <p:extLst>
              <p:ext uri="{D42A27DB-BD31-4B8C-83A1-F6EECF244321}">
                <p14:modId xmlns:p14="http://schemas.microsoft.com/office/powerpoint/2010/main" val="7092076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057993-EF76-4AF0-8B15-C6F0733D10BC}"/>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C10F49AA-96D5-4321-81B8-7A229E0731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005361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D8886-C627-44CA-BCD4-39CD7C075ECB}"/>
              </a:ext>
            </a:extLst>
          </p:cNvPr>
          <p:cNvSpPr>
            <a:spLocks noGrp="1"/>
          </p:cNvSpPr>
          <p:nvPr>
            <p:ph type="title"/>
          </p:nvPr>
        </p:nvSpPr>
        <p:spPr/>
        <p:txBody>
          <a:bodyPr/>
          <a:lstStyle/>
          <a:p>
            <a:r>
              <a:rPr lang="en-US"/>
              <a:t>LinkedIn Posts Table | FICOH - 1 of 3</a:t>
            </a:r>
          </a:p>
        </p:txBody>
      </p:sp>
      <p:graphicFrame>
        <p:nvGraphicFramePr>
          <p:cNvPr id="5" name="Table Placeholder 4">
            <a:extLst>
              <a:ext uri="{FF2B5EF4-FFF2-40B4-BE49-F238E27FC236}">
                <a16:creationId xmlns:a16="http://schemas.microsoft.com/office/drawing/2014/main" id="{E39DCF8F-FEB1-4ACC-9135-5EBC82F4050A}"/>
              </a:ext>
            </a:extLst>
          </p:cNvPr>
          <p:cNvGraphicFramePr>
            <a:graphicFrameLocks noGrp="1"/>
          </p:cNvGraphicFramePr>
          <p:nvPr>
            <p:ph type="tbl" sz="quarter" idx="13"/>
            <p:extLst>
              <p:ext uri="{D42A27DB-BD31-4B8C-83A1-F6EECF244321}">
                <p14:modId xmlns:p14="http://schemas.microsoft.com/office/powerpoint/2010/main" val="36527506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209645651"/>
                    </a:ext>
                  </a:extLst>
                </a:gridCol>
                <a:gridCol w="740664">
                  <a:extLst>
                    <a:ext uri="{9D8B030D-6E8A-4147-A177-3AD203B41FA5}">
                      <a16:colId xmlns:a16="http://schemas.microsoft.com/office/drawing/2014/main" val="3599850390"/>
                    </a:ext>
                  </a:extLst>
                </a:gridCol>
                <a:gridCol w="740664">
                  <a:extLst>
                    <a:ext uri="{9D8B030D-6E8A-4147-A177-3AD203B41FA5}">
                      <a16:colId xmlns:a16="http://schemas.microsoft.com/office/drawing/2014/main" val="2603266706"/>
                    </a:ext>
                  </a:extLst>
                </a:gridCol>
                <a:gridCol w="740664">
                  <a:extLst>
                    <a:ext uri="{9D8B030D-6E8A-4147-A177-3AD203B41FA5}">
                      <a16:colId xmlns:a16="http://schemas.microsoft.com/office/drawing/2014/main" val="1027588158"/>
                    </a:ext>
                  </a:extLst>
                </a:gridCol>
                <a:gridCol w="740664">
                  <a:extLst>
                    <a:ext uri="{9D8B030D-6E8A-4147-A177-3AD203B41FA5}">
                      <a16:colId xmlns:a16="http://schemas.microsoft.com/office/drawing/2014/main" val="681293136"/>
                    </a:ext>
                  </a:extLst>
                </a:gridCol>
                <a:gridCol w="740664">
                  <a:extLst>
                    <a:ext uri="{9D8B030D-6E8A-4147-A177-3AD203B41FA5}">
                      <a16:colId xmlns:a16="http://schemas.microsoft.com/office/drawing/2014/main" val="4061324693"/>
                    </a:ext>
                  </a:extLst>
                </a:gridCol>
                <a:gridCol w="740664">
                  <a:extLst>
                    <a:ext uri="{9D8B030D-6E8A-4147-A177-3AD203B41FA5}">
                      <a16:colId xmlns:a16="http://schemas.microsoft.com/office/drawing/2014/main" val="1677461481"/>
                    </a:ext>
                  </a:extLst>
                </a:gridCol>
                <a:gridCol w="740664">
                  <a:extLst>
                    <a:ext uri="{9D8B030D-6E8A-4147-A177-3AD203B41FA5}">
                      <a16:colId xmlns:a16="http://schemas.microsoft.com/office/drawing/2014/main" val="2544877163"/>
                    </a:ext>
                  </a:extLst>
                </a:gridCol>
                <a:gridCol w="740664">
                  <a:extLst>
                    <a:ext uri="{9D8B030D-6E8A-4147-A177-3AD203B41FA5}">
                      <a16:colId xmlns:a16="http://schemas.microsoft.com/office/drawing/2014/main" val="843841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747595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- 2020-12-08 13:32:01</a:t>
                      </a:r>
                      <a:r>
                        <a:rPr kumimoji="0" lang="en-US" sz="1000" b="0" i="0" u="none" strike="noStrike" kern="1200" cap="none" spc="0" normalizeH="0" baseline="0" noProof="0">
                          <a:ln>
                            <a:noFill/>
                          </a:ln>
                          <a:solidFill>
                            <a:prstClr val="black"/>
                          </a:solidFill>
                          <a:effectLst/>
                          <a:uLnTx/>
                          <a:uFillTx/>
                          <a:latin typeface="+mn-lt"/>
                          <a:ea typeface="+mn-ea"/>
                          <a:cs typeface="+mn-cs"/>
                        </a:rPr>
                        <a:t>
 It’s beginning to look a lot like Christmas at FICOH! Our Ward and West Oahu offices are ready for the holidays and decked out with festive lights and décor.
#holidaydecor #HolidaySeason #OfficeDecor #holidayspirit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0.2176414189837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84545898"/>
                  </a:ext>
                </a:extLst>
              </a:tr>
            </a:tbl>
          </a:graphicData>
        </a:graphic>
      </p:graphicFrame>
      <p:sp>
        <p:nvSpPr>
          <p:cNvPr id="4" name="Text Placeholder 3">
            <a:extLst>
              <a:ext uri="{FF2B5EF4-FFF2-40B4-BE49-F238E27FC236}">
                <a16:creationId xmlns:a16="http://schemas.microsoft.com/office/drawing/2014/main" id="{3E0E60C1-F23C-4942-9421-209E526BABEE}"/>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6796638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59CDA7-7510-42FF-8892-EFBD38B37F00}"/>
              </a:ext>
            </a:extLst>
          </p:cNvPr>
          <p:cNvSpPr>
            <a:spLocks noGrp="1"/>
          </p:cNvSpPr>
          <p:nvPr>
            <p:ph type="title"/>
          </p:nvPr>
        </p:nvSpPr>
        <p:spPr/>
        <p:txBody>
          <a:bodyPr/>
          <a:lstStyle/>
          <a:p>
            <a:r>
              <a:rPr lang="en-US"/>
              <a:t>LinkedIn Posts Table | FICOH - 2 of 3</a:t>
            </a:r>
          </a:p>
        </p:txBody>
      </p:sp>
      <p:graphicFrame>
        <p:nvGraphicFramePr>
          <p:cNvPr id="5" name="Table Placeholder 4">
            <a:extLst>
              <a:ext uri="{FF2B5EF4-FFF2-40B4-BE49-F238E27FC236}">
                <a16:creationId xmlns:a16="http://schemas.microsoft.com/office/drawing/2014/main" id="{30D43801-C104-4E5C-9D33-112FCA4A5E50}"/>
              </a:ext>
            </a:extLst>
          </p:cNvPr>
          <p:cNvGraphicFramePr>
            <a:graphicFrameLocks noGrp="1"/>
          </p:cNvGraphicFramePr>
          <p:nvPr>
            <p:ph type="tbl" sz="quarter" idx="13"/>
            <p:extLst>
              <p:ext uri="{D42A27DB-BD31-4B8C-83A1-F6EECF244321}">
                <p14:modId xmlns:p14="http://schemas.microsoft.com/office/powerpoint/2010/main" val="8905650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471360855"/>
                    </a:ext>
                  </a:extLst>
                </a:gridCol>
                <a:gridCol w="740664">
                  <a:extLst>
                    <a:ext uri="{9D8B030D-6E8A-4147-A177-3AD203B41FA5}">
                      <a16:colId xmlns:a16="http://schemas.microsoft.com/office/drawing/2014/main" val="3159362605"/>
                    </a:ext>
                  </a:extLst>
                </a:gridCol>
                <a:gridCol w="740664">
                  <a:extLst>
                    <a:ext uri="{9D8B030D-6E8A-4147-A177-3AD203B41FA5}">
                      <a16:colId xmlns:a16="http://schemas.microsoft.com/office/drawing/2014/main" val="336048935"/>
                    </a:ext>
                  </a:extLst>
                </a:gridCol>
                <a:gridCol w="740664">
                  <a:extLst>
                    <a:ext uri="{9D8B030D-6E8A-4147-A177-3AD203B41FA5}">
                      <a16:colId xmlns:a16="http://schemas.microsoft.com/office/drawing/2014/main" val="3212746709"/>
                    </a:ext>
                  </a:extLst>
                </a:gridCol>
                <a:gridCol w="740664">
                  <a:extLst>
                    <a:ext uri="{9D8B030D-6E8A-4147-A177-3AD203B41FA5}">
                      <a16:colId xmlns:a16="http://schemas.microsoft.com/office/drawing/2014/main" val="4083713366"/>
                    </a:ext>
                  </a:extLst>
                </a:gridCol>
                <a:gridCol w="740664">
                  <a:extLst>
                    <a:ext uri="{9D8B030D-6E8A-4147-A177-3AD203B41FA5}">
                      <a16:colId xmlns:a16="http://schemas.microsoft.com/office/drawing/2014/main" val="413915270"/>
                    </a:ext>
                  </a:extLst>
                </a:gridCol>
                <a:gridCol w="740664">
                  <a:extLst>
                    <a:ext uri="{9D8B030D-6E8A-4147-A177-3AD203B41FA5}">
                      <a16:colId xmlns:a16="http://schemas.microsoft.com/office/drawing/2014/main" val="3465891616"/>
                    </a:ext>
                  </a:extLst>
                </a:gridCol>
                <a:gridCol w="740664">
                  <a:extLst>
                    <a:ext uri="{9D8B030D-6E8A-4147-A177-3AD203B41FA5}">
                      <a16:colId xmlns:a16="http://schemas.microsoft.com/office/drawing/2014/main" val="1522662523"/>
                    </a:ext>
                  </a:extLst>
                </a:gridCol>
                <a:gridCol w="740664">
                  <a:extLst>
                    <a:ext uri="{9D8B030D-6E8A-4147-A177-3AD203B41FA5}">
                      <a16:colId xmlns:a16="http://schemas.microsoft.com/office/drawing/2014/main" val="36939747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963244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- 2020-12-10 18:57:46</a:t>
                      </a:r>
                      <a:r>
                        <a:rPr kumimoji="0" lang="en-US" sz="1000" b="0" i="0" u="none" strike="noStrike" kern="1200" cap="none" spc="0" normalizeH="0" baseline="0" noProof="0">
                          <a:ln>
                            <a:noFill/>
                          </a:ln>
                          <a:solidFill>
                            <a:prstClr val="black"/>
                          </a:solidFill>
                          <a:effectLst/>
                          <a:uLnTx/>
                          <a:uFillTx/>
                          <a:latin typeface="+mn-lt"/>
                          <a:ea typeface="+mn-ea"/>
                          <a:cs typeface="+mn-cs"/>
                        </a:rPr>
                        <a:t>
 Two FICOH associates celebrated special milestones in 2020, a much-needed bright spot in an otherwise rough year. Diane O. and Lois Y. marked 50 years of service with First Insurance Company of Hawaii. 
Lois and Diane join fellow associate Charla C. in FICOH's "50+ Club." We are proud of and grateful of these associates, who have demonstrated resilience and adaptability in their commitment to FICOH. 
Congratulations!
#WorkAnniversary #TeamFICOH #Dedication #TokioMarine #Insurance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0.11991701244813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4503506"/>
                  </a:ext>
                </a:extLst>
              </a:tr>
            </a:tbl>
          </a:graphicData>
        </a:graphic>
      </p:graphicFrame>
      <p:sp>
        <p:nvSpPr>
          <p:cNvPr id="4" name="Text Placeholder 3">
            <a:extLst>
              <a:ext uri="{FF2B5EF4-FFF2-40B4-BE49-F238E27FC236}">
                <a16:creationId xmlns:a16="http://schemas.microsoft.com/office/drawing/2014/main" id="{6D84979B-F4A6-4BDD-99C5-09929538CD0C}"/>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8380014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B1566F-81E0-41DE-88A8-7F48CA3E5264}"/>
              </a:ext>
            </a:extLst>
          </p:cNvPr>
          <p:cNvSpPr>
            <a:spLocks noGrp="1"/>
          </p:cNvSpPr>
          <p:nvPr>
            <p:ph type="title"/>
          </p:nvPr>
        </p:nvSpPr>
        <p:spPr/>
        <p:txBody>
          <a:bodyPr/>
          <a:lstStyle/>
          <a:p>
            <a:r>
              <a:rPr lang="en-US"/>
              <a:t>LinkedIn Posts Table | FICOH - 3 of 3</a:t>
            </a:r>
          </a:p>
        </p:txBody>
      </p:sp>
      <p:graphicFrame>
        <p:nvGraphicFramePr>
          <p:cNvPr id="5" name="Table Placeholder 4">
            <a:extLst>
              <a:ext uri="{FF2B5EF4-FFF2-40B4-BE49-F238E27FC236}">
                <a16:creationId xmlns:a16="http://schemas.microsoft.com/office/drawing/2014/main" id="{1CAEABEF-1060-4408-B1B5-549C35AC6A9B}"/>
              </a:ext>
            </a:extLst>
          </p:cNvPr>
          <p:cNvGraphicFramePr>
            <a:graphicFrameLocks noGrp="1"/>
          </p:cNvGraphicFramePr>
          <p:nvPr>
            <p:ph type="tbl" sz="quarter" idx="13"/>
            <p:extLst>
              <p:ext uri="{D42A27DB-BD31-4B8C-83A1-F6EECF244321}">
                <p14:modId xmlns:p14="http://schemas.microsoft.com/office/powerpoint/2010/main" val="39869051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70457761"/>
                    </a:ext>
                  </a:extLst>
                </a:gridCol>
                <a:gridCol w="740664">
                  <a:extLst>
                    <a:ext uri="{9D8B030D-6E8A-4147-A177-3AD203B41FA5}">
                      <a16:colId xmlns:a16="http://schemas.microsoft.com/office/drawing/2014/main" val="3333182424"/>
                    </a:ext>
                  </a:extLst>
                </a:gridCol>
                <a:gridCol w="740664">
                  <a:extLst>
                    <a:ext uri="{9D8B030D-6E8A-4147-A177-3AD203B41FA5}">
                      <a16:colId xmlns:a16="http://schemas.microsoft.com/office/drawing/2014/main" val="3706783557"/>
                    </a:ext>
                  </a:extLst>
                </a:gridCol>
                <a:gridCol w="740664">
                  <a:extLst>
                    <a:ext uri="{9D8B030D-6E8A-4147-A177-3AD203B41FA5}">
                      <a16:colId xmlns:a16="http://schemas.microsoft.com/office/drawing/2014/main" val="1720791142"/>
                    </a:ext>
                  </a:extLst>
                </a:gridCol>
                <a:gridCol w="740664">
                  <a:extLst>
                    <a:ext uri="{9D8B030D-6E8A-4147-A177-3AD203B41FA5}">
                      <a16:colId xmlns:a16="http://schemas.microsoft.com/office/drawing/2014/main" val="2583926108"/>
                    </a:ext>
                  </a:extLst>
                </a:gridCol>
                <a:gridCol w="740664">
                  <a:extLst>
                    <a:ext uri="{9D8B030D-6E8A-4147-A177-3AD203B41FA5}">
                      <a16:colId xmlns:a16="http://schemas.microsoft.com/office/drawing/2014/main" val="666446226"/>
                    </a:ext>
                  </a:extLst>
                </a:gridCol>
                <a:gridCol w="740664">
                  <a:extLst>
                    <a:ext uri="{9D8B030D-6E8A-4147-A177-3AD203B41FA5}">
                      <a16:colId xmlns:a16="http://schemas.microsoft.com/office/drawing/2014/main" val="3167048806"/>
                    </a:ext>
                  </a:extLst>
                </a:gridCol>
                <a:gridCol w="740664">
                  <a:extLst>
                    <a:ext uri="{9D8B030D-6E8A-4147-A177-3AD203B41FA5}">
                      <a16:colId xmlns:a16="http://schemas.microsoft.com/office/drawing/2014/main" val="2723553788"/>
                    </a:ext>
                  </a:extLst>
                </a:gridCol>
                <a:gridCol w="740664">
                  <a:extLst>
                    <a:ext uri="{9D8B030D-6E8A-4147-A177-3AD203B41FA5}">
                      <a16:colId xmlns:a16="http://schemas.microsoft.com/office/drawing/2014/main" val="36405064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290154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- 2020-12-14 17:55:39</a:t>
                      </a:r>
                      <a:r>
                        <a:rPr kumimoji="0" lang="en-US" sz="1000" b="0" i="0" u="none" strike="noStrike" kern="1200" cap="none" spc="0" normalizeH="0" baseline="0" noProof="0">
                          <a:ln>
                            <a:noFill/>
                          </a:ln>
                          <a:solidFill>
                            <a:prstClr val="black"/>
                          </a:solidFill>
                          <a:effectLst/>
                          <a:uLnTx/>
                          <a:uFillTx/>
                          <a:latin typeface="+mn-lt"/>
                          <a:ea typeface="+mn-ea"/>
                          <a:cs typeface="+mn-cs"/>
                        </a:rPr>
                        <a:t>
 AM Best, a global credit rating agency that focuses on the insurance industry, has reaffirmed the superior Financial Strength Rating (FSR) of A+ for First Insurance Company of Hawaii. FICOH has maintained a FSR rating of A (excellent) or higher since 1997. 
Learn more: 
https://lnkd.in/gXkWMND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0.047457627118644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32072469"/>
                  </a:ext>
                </a:extLst>
              </a:tr>
            </a:tbl>
          </a:graphicData>
        </a:graphic>
      </p:graphicFrame>
      <p:sp>
        <p:nvSpPr>
          <p:cNvPr id="4" name="Text Placeholder 3">
            <a:extLst>
              <a:ext uri="{FF2B5EF4-FFF2-40B4-BE49-F238E27FC236}">
                <a16:creationId xmlns:a16="http://schemas.microsoft.com/office/drawing/2014/main" id="{9F97AAEC-2E2C-40FA-A2B6-AED0764284E5}"/>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2977144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B007E-8691-413C-A08E-07B1D9CFE116}"/>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FE89B4B0-82E8-406D-82D0-65C7191A41E7}"/>
              </a:ext>
            </a:extLst>
          </p:cNvPr>
          <p:cNvGraphicFramePr>
            <a:graphicFrameLocks noGrp="1"/>
          </p:cNvGraphicFramePr>
          <p:nvPr>
            <p:ph type="tbl" sz="quarter" idx="13"/>
            <p:extLst>
              <p:ext uri="{D42A27DB-BD31-4B8C-83A1-F6EECF244321}">
                <p14:modId xmlns:p14="http://schemas.microsoft.com/office/powerpoint/2010/main" val="12760106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925503239"/>
                    </a:ext>
                  </a:extLst>
                </a:gridCol>
                <a:gridCol w="740664">
                  <a:extLst>
                    <a:ext uri="{9D8B030D-6E8A-4147-A177-3AD203B41FA5}">
                      <a16:colId xmlns:a16="http://schemas.microsoft.com/office/drawing/2014/main" val="4002789205"/>
                    </a:ext>
                  </a:extLst>
                </a:gridCol>
                <a:gridCol w="740664">
                  <a:extLst>
                    <a:ext uri="{9D8B030D-6E8A-4147-A177-3AD203B41FA5}">
                      <a16:colId xmlns:a16="http://schemas.microsoft.com/office/drawing/2014/main" val="725687445"/>
                    </a:ext>
                  </a:extLst>
                </a:gridCol>
                <a:gridCol w="740664">
                  <a:extLst>
                    <a:ext uri="{9D8B030D-6E8A-4147-A177-3AD203B41FA5}">
                      <a16:colId xmlns:a16="http://schemas.microsoft.com/office/drawing/2014/main" val="3642913093"/>
                    </a:ext>
                  </a:extLst>
                </a:gridCol>
                <a:gridCol w="740664">
                  <a:extLst>
                    <a:ext uri="{9D8B030D-6E8A-4147-A177-3AD203B41FA5}">
                      <a16:colId xmlns:a16="http://schemas.microsoft.com/office/drawing/2014/main" val="280368462"/>
                    </a:ext>
                  </a:extLst>
                </a:gridCol>
                <a:gridCol w="740664">
                  <a:extLst>
                    <a:ext uri="{9D8B030D-6E8A-4147-A177-3AD203B41FA5}">
                      <a16:colId xmlns:a16="http://schemas.microsoft.com/office/drawing/2014/main" val="716660182"/>
                    </a:ext>
                  </a:extLst>
                </a:gridCol>
                <a:gridCol w="740664">
                  <a:extLst>
                    <a:ext uri="{9D8B030D-6E8A-4147-A177-3AD203B41FA5}">
                      <a16:colId xmlns:a16="http://schemas.microsoft.com/office/drawing/2014/main" val="2344628612"/>
                    </a:ext>
                  </a:extLst>
                </a:gridCol>
                <a:gridCol w="740664">
                  <a:extLst>
                    <a:ext uri="{9D8B030D-6E8A-4147-A177-3AD203B41FA5}">
                      <a16:colId xmlns:a16="http://schemas.microsoft.com/office/drawing/2014/main" val="1456853077"/>
                    </a:ext>
                  </a:extLst>
                </a:gridCol>
                <a:gridCol w="740664">
                  <a:extLst>
                    <a:ext uri="{9D8B030D-6E8A-4147-A177-3AD203B41FA5}">
                      <a16:colId xmlns:a16="http://schemas.microsoft.com/office/drawing/2014/main" val="176072272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extLst>
                  <a:ext uri="{0D108BD9-81ED-4DB2-BD59-A6C34878D82A}">
                    <a16:rowId xmlns:a16="http://schemas.microsoft.com/office/drawing/2014/main" val="3294215194"/>
                  </a:ext>
                </a:extLst>
              </a:tr>
              <a:tr h="370840">
                <a:tc>
                  <a:txBody>
                    <a:bodyPr/>
                    <a:lstStyle/>
                    <a:p>
                      <a:r>
                        <a:rPr lang="en-US" sz="1000"/>
                        <a:t>firstinshi</a:t>
                      </a:r>
                    </a:p>
                  </a:txBody>
                  <a:tcPr/>
                </a:tc>
                <a:tc>
                  <a:txBody>
                    <a:bodyPr/>
                    <a:lstStyle/>
                    <a:p>
                      <a:r>
                        <a:rPr lang="en-US" sz="1000"/>
                        <a:t>2550</a:t>
                      </a:r>
                    </a:p>
                  </a:txBody>
                  <a:tcPr/>
                </a:tc>
                <a:tc>
                  <a:txBody>
                    <a:bodyPr/>
                    <a:lstStyle/>
                    <a:p>
                      <a:r>
                        <a:rPr lang="en-US" sz="1000"/>
                        <a:t>2</a:t>
                      </a:r>
                    </a:p>
                  </a:txBody>
                  <a:tcPr/>
                </a:tc>
                <a:tc>
                  <a:txBody>
                    <a:bodyPr/>
                    <a:lstStyle/>
                    <a:p>
                      <a:r>
                        <a:rPr lang="en-US" sz="1000"/>
                        <a:t>5</a:t>
                      </a:r>
                    </a:p>
                  </a:txBody>
                  <a:tcPr/>
                </a:tc>
                <a:tc>
                  <a:txBody>
                    <a:bodyPr/>
                    <a:lstStyle/>
                    <a:p>
                      <a:r>
                        <a:rPr lang="en-US" sz="1000"/>
                        <a:t>7</a:t>
                      </a:r>
                    </a:p>
                  </a:txBody>
                  <a:tcPr/>
                </a:tc>
                <a:tc>
                  <a:txBody>
                    <a:bodyPr/>
                    <a:lstStyle/>
                    <a:p>
                      <a:r>
                        <a:rPr lang="en-US" sz="1000"/>
                        <a:t>1</a:t>
                      </a:r>
                    </a:p>
                  </a:txBody>
                  <a:tcPr/>
                </a:tc>
                <a:tc>
                  <a:txBody>
                    <a:bodyPr/>
                    <a:lstStyle/>
                    <a:p>
                      <a:r>
                        <a:rPr lang="en-US" sz="1000"/>
                        <a:t>13</a:t>
                      </a:r>
                    </a:p>
                  </a:txBody>
                  <a:tcPr/>
                </a:tc>
                <a:tc>
                  <a:txBody>
                    <a:bodyPr/>
                    <a:lstStyle/>
                    <a:p>
                      <a:r>
                        <a:rPr lang="en-US" sz="1000"/>
                        <a:t>460</a:t>
                      </a:r>
                    </a:p>
                  </a:txBody>
                  <a:tcPr/>
                </a:tc>
                <a:tc>
                  <a:txBody>
                    <a:bodyPr/>
                    <a:lstStyle/>
                    <a:p>
                      <a:r>
                        <a:rPr lang="en-US" sz="1000"/>
                        <a:t>10</a:t>
                      </a:r>
                    </a:p>
                  </a:txBody>
                  <a:tcPr/>
                </a:tc>
                <a:extLst>
                  <a:ext uri="{0D108BD9-81ED-4DB2-BD59-A6C34878D82A}">
                    <a16:rowId xmlns:a16="http://schemas.microsoft.com/office/drawing/2014/main" val="2627940582"/>
                  </a:ext>
                </a:extLst>
              </a:tr>
            </a:tbl>
          </a:graphicData>
        </a:graphic>
      </p:graphicFrame>
      <p:sp>
        <p:nvSpPr>
          <p:cNvPr id="4" name="Text Placeholder 3">
            <a:extLst>
              <a:ext uri="{FF2B5EF4-FFF2-40B4-BE49-F238E27FC236}">
                <a16:creationId xmlns:a16="http://schemas.microsoft.com/office/drawing/2014/main" id="{F8023F4E-FDE2-4C4B-AE31-37273BC15CA5}"/>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6596498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181D9-C029-4CB3-AD8B-2AC4DB558660}"/>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F67B3DBA-F163-420C-80E5-AB8F828C4F60}"/>
              </a:ext>
            </a:extLst>
          </p:cNvPr>
          <p:cNvGraphicFramePr>
            <a:graphicFrameLocks noGrp="1"/>
          </p:cNvGraphicFramePr>
          <p:nvPr>
            <p:ph type="chart" sz="quarter" idx="13"/>
            <p:extLst>
              <p:ext uri="{D42A27DB-BD31-4B8C-83A1-F6EECF244321}">
                <p14:modId xmlns:p14="http://schemas.microsoft.com/office/powerpoint/2010/main" val="7364965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1202C2-69E5-46E7-B261-C3B86968E927}"/>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92E8E397-306B-4A86-88AF-69DA25CB14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402018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BAEB9-52DB-48AB-8C61-84B4C1022E0E}"/>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8DC4393A-6BE9-48DC-8A93-3F5298D0EEE1}"/>
              </a:ext>
            </a:extLst>
          </p:cNvPr>
          <p:cNvGraphicFramePr>
            <a:graphicFrameLocks noGrp="1"/>
          </p:cNvGraphicFramePr>
          <p:nvPr>
            <p:ph type="chart" sz="quarter" idx="13"/>
            <p:extLst>
              <p:ext uri="{D42A27DB-BD31-4B8C-83A1-F6EECF244321}">
                <p14:modId xmlns:p14="http://schemas.microsoft.com/office/powerpoint/2010/main" val="3986600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8655CE9-C7DA-4024-B884-AD80796559D9}"/>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4F7B94DC-BA7A-4B3C-8E46-CF09C30A26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180099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F1AF80-A7DD-4ED1-8D55-6291EFD20FAC}"/>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E3C0816B-03A9-43CF-935A-AB293EE1B9CC}"/>
              </a:ext>
            </a:extLst>
          </p:cNvPr>
          <p:cNvGraphicFramePr>
            <a:graphicFrameLocks noGrp="1"/>
          </p:cNvGraphicFramePr>
          <p:nvPr>
            <p:ph type="chart" sz="quarter" idx="13"/>
            <p:extLst>
              <p:ext uri="{D42A27DB-BD31-4B8C-83A1-F6EECF244321}">
                <p14:modId xmlns:p14="http://schemas.microsoft.com/office/powerpoint/2010/main" val="5231997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20F221-1F22-4C3F-AE79-BB604CD7801F}"/>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F813384E-4CFC-485F-BF25-9A2CD394BB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274089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191D0-D244-4288-8D69-B4D56911520E}"/>
              </a:ext>
            </a:extLst>
          </p:cNvPr>
          <p:cNvSpPr>
            <a:spLocks noGrp="1"/>
          </p:cNvSpPr>
          <p:nvPr>
            <p:ph type="title"/>
          </p:nvPr>
        </p:nvSpPr>
        <p:spPr/>
        <p:txBody>
          <a:bodyPr/>
          <a:lstStyle/>
          <a:p>
            <a:r>
              <a:rPr lang="en-US"/>
              <a:t>Instagram Top Instagram Posts Table | FICOH</a:t>
            </a:r>
          </a:p>
        </p:txBody>
      </p:sp>
      <p:graphicFrame>
        <p:nvGraphicFramePr>
          <p:cNvPr id="5" name="Table Placeholder 4">
            <a:extLst>
              <a:ext uri="{FF2B5EF4-FFF2-40B4-BE49-F238E27FC236}">
                <a16:creationId xmlns:a16="http://schemas.microsoft.com/office/drawing/2014/main" id="{93B95E3D-76CC-4BDD-A02E-F6AED48775B3}"/>
              </a:ext>
            </a:extLst>
          </p:cNvPr>
          <p:cNvGraphicFramePr>
            <a:graphicFrameLocks noGrp="1"/>
          </p:cNvGraphicFramePr>
          <p:nvPr>
            <p:ph type="tbl" sz="quarter" idx="13"/>
            <p:extLst>
              <p:ext uri="{D42A27DB-BD31-4B8C-83A1-F6EECF244321}">
                <p14:modId xmlns:p14="http://schemas.microsoft.com/office/powerpoint/2010/main" val="7367568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353379340"/>
                    </a:ext>
                  </a:extLst>
                </a:gridCol>
                <a:gridCol w="987552">
                  <a:extLst>
                    <a:ext uri="{9D8B030D-6E8A-4147-A177-3AD203B41FA5}">
                      <a16:colId xmlns:a16="http://schemas.microsoft.com/office/drawing/2014/main" val="3410824436"/>
                    </a:ext>
                  </a:extLst>
                </a:gridCol>
                <a:gridCol w="987552">
                  <a:extLst>
                    <a:ext uri="{9D8B030D-6E8A-4147-A177-3AD203B41FA5}">
                      <a16:colId xmlns:a16="http://schemas.microsoft.com/office/drawing/2014/main" val="3726724505"/>
                    </a:ext>
                  </a:extLst>
                </a:gridCol>
                <a:gridCol w="987552">
                  <a:extLst>
                    <a:ext uri="{9D8B030D-6E8A-4147-A177-3AD203B41FA5}">
                      <a16:colId xmlns:a16="http://schemas.microsoft.com/office/drawing/2014/main" val="219152021"/>
                    </a:ext>
                  </a:extLst>
                </a:gridCol>
                <a:gridCol w="987552">
                  <a:extLst>
                    <a:ext uri="{9D8B030D-6E8A-4147-A177-3AD203B41FA5}">
                      <a16:colId xmlns:a16="http://schemas.microsoft.com/office/drawing/2014/main" val="3978501605"/>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2401191439"/>
                  </a:ext>
                </a:extLst>
              </a:tr>
              <a:tr h="370840">
                <a:tc>
                  <a:txBody>
                    <a:bodyPr/>
                    <a:lstStyle/>
                    <a:p>
                      <a:r>
                        <a:rPr lang="en-US" sz="1000" b="1"/>
                        <a:t>firstinshi - 2020-12-07 21:00:06</a:t>
                      </a:r>
                      <a:r>
                        <a:rPr lang="en-US" sz="1000"/>
                        <a:t>
 It’s beginning to look a lot like Christmas at FICOH!🎄Our Ward and West Oahu offices are ready for the holidays and decked out with festive lights and décor.
#happyholidays #holidaydecorating #festivedecor</a:t>
                      </a:r>
                    </a:p>
                  </a:txBody>
                  <a:tcPr/>
                </a:tc>
                <a:tc>
                  <a:txBody>
                    <a:bodyPr/>
                    <a:lstStyle/>
                    <a:p>
                      <a:r>
                        <a:rPr lang="en-US" sz="1000"/>
                        <a:t>61</a:t>
                      </a:r>
                    </a:p>
                  </a:txBody>
                  <a:tcPr/>
                </a:tc>
                <a:tc>
                  <a:txBody>
                    <a:bodyPr/>
                    <a:lstStyle/>
                    <a:p>
                      <a:r>
                        <a:rPr lang="en-US" sz="1000"/>
                        <a:t>0</a:t>
                      </a:r>
                    </a:p>
                  </a:txBody>
                  <a:tcPr/>
                </a:tc>
                <a:tc>
                  <a:txBody>
                    <a:bodyPr/>
                    <a:lstStyle/>
                    <a:p>
                      <a:r>
                        <a:rPr lang="en-US" sz="1000"/>
                        <a:t>2.3865 %</a:t>
                      </a:r>
                    </a:p>
                  </a:txBody>
                  <a:tcPr/>
                </a:tc>
                <a:tc>
                  <a:txBody>
                    <a:bodyPr/>
                    <a:lstStyle/>
                    <a:p>
                      <a:r>
                        <a:rPr lang="en-US" sz="1000"/>
                        <a:t>Carousel</a:t>
                      </a:r>
                    </a:p>
                  </a:txBody>
                  <a:tcPr/>
                </a:tc>
                <a:extLst>
                  <a:ext uri="{0D108BD9-81ED-4DB2-BD59-A6C34878D82A}">
                    <a16:rowId xmlns:a16="http://schemas.microsoft.com/office/drawing/2014/main" val="2028771770"/>
                  </a:ext>
                </a:extLst>
              </a:tr>
              <a:tr h="370840">
                <a:tc>
                  <a:txBody>
                    <a:bodyPr/>
                    <a:lstStyle/>
                    <a:p>
                      <a:r>
                        <a:rPr lang="en-US" sz="1000" b="1"/>
                        <a:t>firstinshi - 2020-12-10 21:00:36</a:t>
                      </a:r>
                      <a:r>
                        <a:rPr lang="en-US" sz="1000"/>
                        <a:t>
 Two FICOH associates celebrated special milestones in 2020, a much-needed bright spot in an otherwise rough year. Diane O. and Lois Y. marked 50 years of service with First Insurance Company of Hawaii!
Lois and Diane join fellow associate Charla C. in FICOH's "50+ Club." We are proud of and grateful of these associates, who have demonstrated resilience and adaptability in their commitment to FICOH.
Congratulations!
#WorkAnniversary #TeamFICOH #Dedication #TokioMarine #Insurance #InsuranceCareers #hawaiibusiness</a:t>
                      </a:r>
                    </a:p>
                  </a:txBody>
                  <a:tcPr/>
                </a:tc>
                <a:tc>
                  <a:txBody>
                    <a:bodyPr/>
                    <a:lstStyle/>
                    <a:p>
                      <a:r>
                        <a:rPr lang="en-US" sz="1000"/>
                        <a:t>50</a:t>
                      </a:r>
                    </a:p>
                  </a:txBody>
                  <a:tcPr/>
                </a:tc>
                <a:tc>
                  <a:txBody>
                    <a:bodyPr/>
                    <a:lstStyle/>
                    <a:p>
                      <a:r>
                        <a:rPr lang="en-US" sz="1000"/>
                        <a:t>0</a:t>
                      </a:r>
                    </a:p>
                  </a:txBody>
                  <a:tcPr/>
                </a:tc>
                <a:tc>
                  <a:txBody>
                    <a:bodyPr/>
                    <a:lstStyle/>
                    <a:p>
                      <a:r>
                        <a:rPr lang="en-US" sz="1000"/>
                        <a:t>1.9569 %</a:t>
                      </a:r>
                    </a:p>
                  </a:txBody>
                  <a:tcPr/>
                </a:tc>
                <a:tc>
                  <a:txBody>
                    <a:bodyPr/>
                    <a:lstStyle/>
                    <a:p>
                      <a:r>
                        <a:rPr lang="en-US" sz="1000"/>
                        <a:t>Carousel</a:t>
                      </a:r>
                    </a:p>
                  </a:txBody>
                  <a:tcPr/>
                </a:tc>
                <a:extLst>
                  <a:ext uri="{0D108BD9-81ED-4DB2-BD59-A6C34878D82A}">
                    <a16:rowId xmlns:a16="http://schemas.microsoft.com/office/drawing/2014/main" val="1032575386"/>
                  </a:ext>
                </a:extLst>
              </a:tr>
              <a:tr h="370840">
                <a:tc>
                  <a:txBody>
                    <a:bodyPr/>
                    <a:lstStyle/>
                    <a:p>
                      <a:r>
                        <a:rPr lang="en-US" sz="1000" b="1"/>
                        <a:t>firstinshi - 2020-12-11 20:46:59</a:t>
                      </a:r>
                      <a:r>
                        <a:rPr lang="en-US" sz="1000"/>
                        <a:t>
 In the spirit of the holiday season, FICOH, helpinghandshawaii, unibodyautotech, and napahawaii teamed up to gift the Tolentino family a 2007 Toyota Camry.
When we work together, we can accomplish amazing things. Mahalo to our community partners for the donated materials, services and labor! The Tolentino’s were identified as a deserving client through Helping Hands Hawaii's Adopt a Family Program.
#holidaygiving #AdoptAFamily #teamficoh</a:t>
                      </a:r>
                    </a:p>
                  </a:txBody>
                  <a:tcPr/>
                </a:tc>
                <a:tc>
                  <a:txBody>
                    <a:bodyPr/>
                    <a:lstStyle/>
                    <a:p>
                      <a:r>
                        <a:rPr lang="en-US" sz="1000"/>
                        <a:t>47</a:t>
                      </a:r>
                    </a:p>
                  </a:txBody>
                  <a:tcPr/>
                </a:tc>
                <a:tc>
                  <a:txBody>
                    <a:bodyPr/>
                    <a:lstStyle/>
                    <a:p>
                      <a:r>
                        <a:rPr lang="en-US" sz="1000"/>
                        <a:t>2</a:t>
                      </a:r>
                    </a:p>
                  </a:txBody>
                  <a:tcPr/>
                </a:tc>
                <a:tc>
                  <a:txBody>
                    <a:bodyPr/>
                    <a:lstStyle/>
                    <a:p>
                      <a:r>
                        <a:rPr lang="en-US" sz="1000"/>
                        <a:t>1.9193 %</a:t>
                      </a:r>
                    </a:p>
                  </a:txBody>
                  <a:tcPr/>
                </a:tc>
                <a:tc>
                  <a:txBody>
                    <a:bodyPr/>
                    <a:lstStyle/>
                    <a:p>
                      <a:r>
                        <a:rPr lang="en-US" sz="1000"/>
                        <a:t>Carousel</a:t>
                      </a:r>
                    </a:p>
                  </a:txBody>
                  <a:tcPr/>
                </a:tc>
                <a:extLst>
                  <a:ext uri="{0D108BD9-81ED-4DB2-BD59-A6C34878D82A}">
                    <a16:rowId xmlns:a16="http://schemas.microsoft.com/office/drawing/2014/main" val="8893327"/>
                  </a:ext>
                </a:extLst>
              </a:tr>
            </a:tbl>
          </a:graphicData>
        </a:graphic>
      </p:graphicFrame>
      <p:sp>
        <p:nvSpPr>
          <p:cNvPr id="4" name="Text Placeholder 3">
            <a:extLst>
              <a:ext uri="{FF2B5EF4-FFF2-40B4-BE49-F238E27FC236}">
                <a16:creationId xmlns:a16="http://schemas.microsoft.com/office/drawing/2014/main" id="{19DB142A-5170-4AA4-BB9D-B035040DF889}"/>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25419774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C5491-2BC4-4B59-8797-8FBF3FAD1057}"/>
              </a:ext>
            </a:extLst>
          </p:cNvPr>
          <p:cNvSpPr>
            <a:spLocks noGrp="1"/>
          </p:cNvSpPr>
          <p:nvPr>
            <p:ph type="title"/>
          </p:nvPr>
        </p:nvSpPr>
        <p:spPr/>
        <p:txBody>
          <a:bodyPr/>
          <a:lstStyle/>
          <a:p>
            <a:r>
              <a:rPr lang="en-US"/>
              <a:t>Instagram Stories Key Metrics Table | FICOH</a:t>
            </a:r>
          </a:p>
        </p:txBody>
      </p:sp>
      <p:graphicFrame>
        <p:nvGraphicFramePr>
          <p:cNvPr id="5" name="Table Placeholder 4">
            <a:extLst>
              <a:ext uri="{FF2B5EF4-FFF2-40B4-BE49-F238E27FC236}">
                <a16:creationId xmlns:a16="http://schemas.microsoft.com/office/drawing/2014/main" id="{7C48EA51-1399-4454-83D6-F3A5833D4683}"/>
              </a:ext>
            </a:extLst>
          </p:cNvPr>
          <p:cNvGraphicFramePr>
            <a:graphicFrameLocks noGrp="1"/>
          </p:cNvGraphicFramePr>
          <p:nvPr>
            <p:ph type="tbl" sz="quarter" idx="13"/>
            <p:extLst>
              <p:ext uri="{D42A27DB-BD31-4B8C-83A1-F6EECF244321}">
                <p14:modId xmlns:p14="http://schemas.microsoft.com/office/powerpoint/2010/main" val="1618222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819802114"/>
                    </a:ext>
                  </a:extLst>
                </a:gridCol>
                <a:gridCol w="658368">
                  <a:extLst>
                    <a:ext uri="{9D8B030D-6E8A-4147-A177-3AD203B41FA5}">
                      <a16:colId xmlns:a16="http://schemas.microsoft.com/office/drawing/2014/main" val="2783948976"/>
                    </a:ext>
                  </a:extLst>
                </a:gridCol>
                <a:gridCol w="658368">
                  <a:extLst>
                    <a:ext uri="{9D8B030D-6E8A-4147-A177-3AD203B41FA5}">
                      <a16:colId xmlns:a16="http://schemas.microsoft.com/office/drawing/2014/main" val="3281971058"/>
                    </a:ext>
                  </a:extLst>
                </a:gridCol>
                <a:gridCol w="329184">
                  <a:extLst>
                    <a:ext uri="{9D8B030D-6E8A-4147-A177-3AD203B41FA5}">
                      <a16:colId xmlns:a16="http://schemas.microsoft.com/office/drawing/2014/main" val="2517039160"/>
                    </a:ext>
                  </a:extLst>
                </a:gridCol>
                <a:gridCol w="329184">
                  <a:extLst>
                    <a:ext uri="{9D8B030D-6E8A-4147-A177-3AD203B41FA5}">
                      <a16:colId xmlns:a16="http://schemas.microsoft.com/office/drawing/2014/main" val="4121524581"/>
                    </a:ext>
                  </a:extLst>
                </a:gridCol>
                <a:gridCol w="658368">
                  <a:extLst>
                    <a:ext uri="{9D8B030D-6E8A-4147-A177-3AD203B41FA5}">
                      <a16:colId xmlns:a16="http://schemas.microsoft.com/office/drawing/2014/main" val="4203322104"/>
                    </a:ext>
                  </a:extLst>
                </a:gridCol>
                <a:gridCol w="658368">
                  <a:extLst>
                    <a:ext uri="{9D8B030D-6E8A-4147-A177-3AD203B41FA5}">
                      <a16:colId xmlns:a16="http://schemas.microsoft.com/office/drawing/2014/main" val="2213956848"/>
                    </a:ext>
                  </a:extLst>
                </a:gridCol>
                <a:gridCol w="658368">
                  <a:extLst>
                    <a:ext uri="{9D8B030D-6E8A-4147-A177-3AD203B41FA5}">
                      <a16:colId xmlns:a16="http://schemas.microsoft.com/office/drawing/2014/main" val="1839289810"/>
                    </a:ext>
                  </a:extLst>
                </a:gridCol>
                <a:gridCol w="658368">
                  <a:extLst>
                    <a:ext uri="{9D8B030D-6E8A-4147-A177-3AD203B41FA5}">
                      <a16:colId xmlns:a16="http://schemas.microsoft.com/office/drawing/2014/main" val="2963479650"/>
                    </a:ext>
                  </a:extLst>
                </a:gridCol>
                <a:gridCol w="658368">
                  <a:extLst>
                    <a:ext uri="{9D8B030D-6E8A-4147-A177-3AD203B41FA5}">
                      <a16:colId xmlns:a16="http://schemas.microsoft.com/office/drawing/2014/main" val="3438231154"/>
                    </a:ext>
                  </a:extLst>
                </a:gridCol>
                <a:gridCol w="658368">
                  <a:extLst>
                    <a:ext uri="{9D8B030D-6E8A-4147-A177-3AD203B41FA5}">
                      <a16:colId xmlns:a16="http://schemas.microsoft.com/office/drawing/2014/main" val="3971225138"/>
                    </a:ext>
                  </a:extLst>
                </a:gridCol>
                <a:gridCol w="658368">
                  <a:extLst>
                    <a:ext uri="{9D8B030D-6E8A-4147-A177-3AD203B41FA5}">
                      <a16:colId xmlns:a16="http://schemas.microsoft.com/office/drawing/2014/main" val="2905397577"/>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1763803678"/>
                  </a:ext>
                </a:extLst>
              </a:tr>
              <a:tr h="370840">
                <a:tc>
                  <a:txBody>
                    <a:bodyPr/>
                    <a:lstStyle/>
                    <a:p>
                      <a:r>
                        <a:rPr lang="en-US" sz="1000"/>
                        <a:t>firstinshi</a:t>
                      </a:r>
                    </a:p>
                  </a:txBody>
                  <a:tcPr/>
                </a:tc>
                <a:tc>
                  <a:txBody>
                    <a:bodyPr/>
                    <a:lstStyle/>
                    <a:p>
                      <a:r>
                        <a:rPr lang="en-US" sz="1000"/>
                        <a:t>30</a:t>
                      </a:r>
                    </a:p>
                  </a:txBody>
                  <a:tcPr/>
                </a:tc>
                <a:tc>
                  <a:txBody>
                    <a:bodyPr/>
                    <a:lstStyle/>
                    <a:p>
                      <a:r>
                        <a:rPr lang="en-US" sz="1000"/>
                        <a:t>0.7968</a:t>
                      </a:r>
                    </a:p>
                  </a:txBody>
                  <a:tcPr/>
                </a:tc>
                <a:tc>
                  <a:txBody>
                    <a:bodyPr/>
                    <a:lstStyle/>
                    <a:p>
                      <a:r>
                        <a:rPr lang="en-US" sz="1000"/>
                        <a:t>4.50</a:t>
                      </a:r>
                    </a:p>
                  </a:txBody>
                  <a:tcPr/>
                </a:tc>
                <a:tc>
                  <a:txBody>
                    <a:bodyPr/>
                    <a:lstStyle/>
                    <a:p>
                      <a:r>
                        <a:rPr lang="en-US" sz="1000"/>
                        <a:t>0.27</a:t>
                      </a:r>
                    </a:p>
                  </a:txBody>
                  <a:tcPr/>
                </a:tc>
                <a:tc>
                  <a:txBody>
                    <a:bodyPr/>
                    <a:lstStyle/>
                    <a:p>
                      <a:r>
                        <a:rPr lang="en-US" sz="1000"/>
                        <a:t>50.00</a:t>
                      </a:r>
                    </a:p>
                  </a:txBody>
                  <a:tcPr/>
                </a:tc>
                <a:tc>
                  <a:txBody>
                    <a:bodyPr/>
                    <a:lstStyle/>
                    <a:p>
                      <a:r>
                        <a:rPr lang="en-US" sz="1000"/>
                        <a:t>47.50</a:t>
                      </a:r>
                    </a:p>
                  </a:txBody>
                  <a:tcPr/>
                </a:tc>
                <a:tc>
                  <a:txBody>
                    <a:bodyPr/>
                    <a:lstStyle/>
                    <a:p>
                      <a:r>
                        <a:rPr lang="en-US" sz="1000"/>
                        <a:t>37.63</a:t>
                      </a:r>
                    </a:p>
                  </a:txBody>
                  <a:tcPr/>
                </a:tc>
                <a:tc>
                  <a:txBody>
                    <a:bodyPr/>
                    <a:lstStyle/>
                    <a:p>
                      <a:r>
                        <a:rPr lang="en-US" sz="1000"/>
                        <a:t>37.37</a:t>
                      </a:r>
                    </a:p>
                  </a:txBody>
                  <a:tcPr/>
                </a:tc>
                <a:tc>
                  <a:txBody>
                    <a:bodyPr/>
                    <a:lstStyle/>
                    <a:p>
                      <a:r>
                        <a:rPr lang="en-US" sz="1000"/>
                        <a:t>1500</a:t>
                      </a:r>
                    </a:p>
                  </a:txBody>
                  <a:tcPr/>
                </a:tc>
                <a:tc>
                  <a:txBody>
                    <a:bodyPr/>
                    <a:lstStyle/>
                    <a:p>
                      <a:r>
                        <a:rPr lang="en-US" sz="1000"/>
                        <a:t>135</a:t>
                      </a:r>
                    </a:p>
                  </a:txBody>
                  <a:tcPr/>
                </a:tc>
                <a:tc>
                  <a:txBody>
                    <a:bodyPr/>
                    <a:lstStyle/>
                    <a:p>
                      <a:r>
                        <a:rPr lang="en-US" sz="1000"/>
                        <a:t>1129</a:t>
                      </a:r>
                    </a:p>
                  </a:txBody>
                  <a:tcPr/>
                </a:tc>
                <a:extLst>
                  <a:ext uri="{0D108BD9-81ED-4DB2-BD59-A6C34878D82A}">
                    <a16:rowId xmlns:a16="http://schemas.microsoft.com/office/drawing/2014/main" val="3083523054"/>
                  </a:ext>
                </a:extLst>
              </a:tr>
            </a:tbl>
          </a:graphicData>
        </a:graphic>
      </p:graphicFrame>
      <p:sp>
        <p:nvSpPr>
          <p:cNvPr id="4" name="Text Placeholder 3">
            <a:extLst>
              <a:ext uri="{FF2B5EF4-FFF2-40B4-BE49-F238E27FC236}">
                <a16:creationId xmlns:a16="http://schemas.microsoft.com/office/drawing/2014/main" id="{D0A51D7E-EA09-4E9E-AF5B-04FC8F5DCDDE}"/>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42366245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59899-DA32-40F1-8B92-28439DB1947D}"/>
              </a:ext>
            </a:extLst>
          </p:cNvPr>
          <p:cNvSpPr>
            <a:spLocks noGrp="1"/>
          </p:cNvSpPr>
          <p:nvPr>
            <p:ph type="title"/>
          </p:nvPr>
        </p:nvSpPr>
        <p:spPr/>
        <p:txBody>
          <a:bodyPr/>
          <a:lstStyle/>
          <a:p>
            <a:r>
              <a:rPr lang="en-US"/>
              <a:t>Instagram Stories Table  | FICOH - 1 of 5</a:t>
            </a:r>
          </a:p>
        </p:txBody>
      </p:sp>
      <p:graphicFrame>
        <p:nvGraphicFramePr>
          <p:cNvPr id="5" name="Table Placeholder 4">
            <a:extLst>
              <a:ext uri="{FF2B5EF4-FFF2-40B4-BE49-F238E27FC236}">
                <a16:creationId xmlns:a16="http://schemas.microsoft.com/office/drawing/2014/main" id="{CAEC8E86-A4F6-4A6B-ACCB-37F1D3B0A74C}"/>
              </a:ext>
            </a:extLst>
          </p:cNvPr>
          <p:cNvGraphicFramePr>
            <a:graphicFrameLocks noGrp="1"/>
          </p:cNvGraphicFramePr>
          <p:nvPr>
            <p:ph type="tbl" sz="quarter" idx="13"/>
            <p:extLst>
              <p:ext uri="{D42A27DB-BD31-4B8C-83A1-F6EECF244321}">
                <p14:modId xmlns:p14="http://schemas.microsoft.com/office/powerpoint/2010/main" val="1758540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09291293"/>
                    </a:ext>
                  </a:extLst>
                </a:gridCol>
                <a:gridCol w="1316736">
                  <a:extLst>
                    <a:ext uri="{9D8B030D-6E8A-4147-A177-3AD203B41FA5}">
                      <a16:colId xmlns:a16="http://schemas.microsoft.com/office/drawing/2014/main" val="145307921"/>
                    </a:ext>
                  </a:extLst>
                </a:gridCol>
                <a:gridCol w="658368">
                  <a:extLst>
                    <a:ext uri="{9D8B030D-6E8A-4147-A177-3AD203B41FA5}">
                      <a16:colId xmlns:a16="http://schemas.microsoft.com/office/drawing/2014/main" val="3067090114"/>
                    </a:ext>
                  </a:extLst>
                </a:gridCol>
                <a:gridCol w="658368">
                  <a:extLst>
                    <a:ext uri="{9D8B030D-6E8A-4147-A177-3AD203B41FA5}">
                      <a16:colId xmlns:a16="http://schemas.microsoft.com/office/drawing/2014/main" val="342173136"/>
                    </a:ext>
                  </a:extLst>
                </a:gridCol>
                <a:gridCol w="658368">
                  <a:extLst>
                    <a:ext uri="{9D8B030D-6E8A-4147-A177-3AD203B41FA5}">
                      <a16:colId xmlns:a16="http://schemas.microsoft.com/office/drawing/2014/main" val="3208054748"/>
                    </a:ext>
                  </a:extLst>
                </a:gridCol>
                <a:gridCol w="658368">
                  <a:extLst>
                    <a:ext uri="{9D8B030D-6E8A-4147-A177-3AD203B41FA5}">
                      <a16:colId xmlns:a16="http://schemas.microsoft.com/office/drawing/2014/main" val="1086088200"/>
                    </a:ext>
                  </a:extLst>
                </a:gridCol>
                <a:gridCol w="658368">
                  <a:extLst>
                    <a:ext uri="{9D8B030D-6E8A-4147-A177-3AD203B41FA5}">
                      <a16:colId xmlns:a16="http://schemas.microsoft.com/office/drawing/2014/main" val="500718912"/>
                    </a:ext>
                  </a:extLst>
                </a:gridCol>
                <a:gridCol w="658368">
                  <a:extLst>
                    <a:ext uri="{9D8B030D-6E8A-4147-A177-3AD203B41FA5}">
                      <a16:colId xmlns:a16="http://schemas.microsoft.com/office/drawing/2014/main" val="2472539150"/>
                    </a:ext>
                  </a:extLst>
                </a:gridCol>
                <a:gridCol w="658368">
                  <a:extLst>
                    <a:ext uri="{9D8B030D-6E8A-4147-A177-3AD203B41FA5}">
                      <a16:colId xmlns:a16="http://schemas.microsoft.com/office/drawing/2014/main" val="4066095008"/>
                    </a:ext>
                  </a:extLst>
                </a:gridCol>
                <a:gridCol w="658368">
                  <a:extLst>
                    <a:ext uri="{9D8B030D-6E8A-4147-A177-3AD203B41FA5}">
                      <a16:colId xmlns:a16="http://schemas.microsoft.com/office/drawing/2014/main" val="16763076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546597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- 2020-12-31 14:21:50</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https://scontent-iad3-1.cdninstagram.com/v/t51.29350-15/133838987_873490870128989_555698756409263399_n.jpg?_nc_cat=102&amp;ccb=2&amp;_nc_sid=8ae9d6&amp;_nc_ohc=oYQ-AzpZP6MAX-sLDR_&amp;_nc_ht=scontent-iad3-1.cdninstagram.com&amp;oh=2ceb61ccf50de99f373a879e3a33eb41&amp;oe=6013760A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01/01/2021 14:05:31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751496515"/>
                  </a:ext>
                </a:extLst>
              </a:tr>
            </a:tbl>
          </a:graphicData>
        </a:graphic>
      </p:graphicFrame>
      <p:sp>
        <p:nvSpPr>
          <p:cNvPr id="4" name="Text Placeholder 3">
            <a:extLst>
              <a:ext uri="{FF2B5EF4-FFF2-40B4-BE49-F238E27FC236}">
                <a16:creationId xmlns:a16="http://schemas.microsoft.com/office/drawing/2014/main" id="{AA200E7D-461A-41B3-A538-D75F62CF9230}"/>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23774379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CFEA8-3DCF-449B-BDDB-6F2DEEAB6ADA}"/>
              </a:ext>
            </a:extLst>
          </p:cNvPr>
          <p:cNvSpPr>
            <a:spLocks noGrp="1"/>
          </p:cNvSpPr>
          <p:nvPr>
            <p:ph type="title"/>
          </p:nvPr>
        </p:nvSpPr>
        <p:spPr/>
        <p:txBody>
          <a:bodyPr/>
          <a:lstStyle/>
          <a:p>
            <a:r>
              <a:rPr lang="en-US"/>
              <a:t>Instagram Stories Table  | FICOH - 2 of 5</a:t>
            </a:r>
          </a:p>
        </p:txBody>
      </p:sp>
      <p:graphicFrame>
        <p:nvGraphicFramePr>
          <p:cNvPr id="5" name="Table Placeholder 4">
            <a:extLst>
              <a:ext uri="{FF2B5EF4-FFF2-40B4-BE49-F238E27FC236}">
                <a16:creationId xmlns:a16="http://schemas.microsoft.com/office/drawing/2014/main" id="{D303E465-CE34-449C-9E7D-92E3F11776A0}"/>
              </a:ext>
            </a:extLst>
          </p:cNvPr>
          <p:cNvGraphicFramePr>
            <a:graphicFrameLocks noGrp="1"/>
          </p:cNvGraphicFramePr>
          <p:nvPr>
            <p:ph type="tbl" sz="quarter" idx="13"/>
            <p:extLst>
              <p:ext uri="{D42A27DB-BD31-4B8C-83A1-F6EECF244321}">
                <p14:modId xmlns:p14="http://schemas.microsoft.com/office/powerpoint/2010/main" val="36873663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19775510"/>
                    </a:ext>
                  </a:extLst>
                </a:gridCol>
                <a:gridCol w="1316736">
                  <a:extLst>
                    <a:ext uri="{9D8B030D-6E8A-4147-A177-3AD203B41FA5}">
                      <a16:colId xmlns:a16="http://schemas.microsoft.com/office/drawing/2014/main" val="179080439"/>
                    </a:ext>
                  </a:extLst>
                </a:gridCol>
                <a:gridCol w="658368">
                  <a:extLst>
                    <a:ext uri="{9D8B030D-6E8A-4147-A177-3AD203B41FA5}">
                      <a16:colId xmlns:a16="http://schemas.microsoft.com/office/drawing/2014/main" val="301058127"/>
                    </a:ext>
                  </a:extLst>
                </a:gridCol>
                <a:gridCol w="658368">
                  <a:extLst>
                    <a:ext uri="{9D8B030D-6E8A-4147-A177-3AD203B41FA5}">
                      <a16:colId xmlns:a16="http://schemas.microsoft.com/office/drawing/2014/main" val="1808901815"/>
                    </a:ext>
                  </a:extLst>
                </a:gridCol>
                <a:gridCol w="658368">
                  <a:extLst>
                    <a:ext uri="{9D8B030D-6E8A-4147-A177-3AD203B41FA5}">
                      <a16:colId xmlns:a16="http://schemas.microsoft.com/office/drawing/2014/main" val="1778837520"/>
                    </a:ext>
                  </a:extLst>
                </a:gridCol>
                <a:gridCol w="658368">
                  <a:extLst>
                    <a:ext uri="{9D8B030D-6E8A-4147-A177-3AD203B41FA5}">
                      <a16:colId xmlns:a16="http://schemas.microsoft.com/office/drawing/2014/main" val="1265242868"/>
                    </a:ext>
                  </a:extLst>
                </a:gridCol>
                <a:gridCol w="658368">
                  <a:extLst>
                    <a:ext uri="{9D8B030D-6E8A-4147-A177-3AD203B41FA5}">
                      <a16:colId xmlns:a16="http://schemas.microsoft.com/office/drawing/2014/main" val="3731777366"/>
                    </a:ext>
                  </a:extLst>
                </a:gridCol>
                <a:gridCol w="658368">
                  <a:extLst>
                    <a:ext uri="{9D8B030D-6E8A-4147-A177-3AD203B41FA5}">
                      <a16:colId xmlns:a16="http://schemas.microsoft.com/office/drawing/2014/main" val="3764551356"/>
                    </a:ext>
                  </a:extLst>
                </a:gridCol>
                <a:gridCol w="658368">
                  <a:extLst>
                    <a:ext uri="{9D8B030D-6E8A-4147-A177-3AD203B41FA5}">
                      <a16:colId xmlns:a16="http://schemas.microsoft.com/office/drawing/2014/main" val="2919292413"/>
                    </a:ext>
                  </a:extLst>
                </a:gridCol>
                <a:gridCol w="658368">
                  <a:extLst>
                    <a:ext uri="{9D8B030D-6E8A-4147-A177-3AD203B41FA5}">
                      <a16:colId xmlns:a16="http://schemas.microsoft.com/office/drawing/2014/main" val="17948716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890936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- 2020-12-30 21:09:17</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mia3-1.cdninstagram.com/v/t51.29350-15/133924133_683092745720864_4825657692715520326_n.jpg?_nc_cat=101&amp;ccb=2&amp;_nc_sid=8ae9d6&amp;_nc_ohc=OLfRy7g1oMUAX9u51Z_&amp;_nc_ht=scontent-mia3-1.cdninstagram.com&amp;oh=7f56063653b5237c03b9532d5948dbfc&amp;oe=6014D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12/31/2020 21:00:52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43520715"/>
                  </a:ext>
                </a:extLst>
              </a:tr>
            </a:tbl>
          </a:graphicData>
        </a:graphic>
      </p:graphicFrame>
      <p:sp>
        <p:nvSpPr>
          <p:cNvPr id="4" name="Text Placeholder 3">
            <a:extLst>
              <a:ext uri="{FF2B5EF4-FFF2-40B4-BE49-F238E27FC236}">
                <a16:creationId xmlns:a16="http://schemas.microsoft.com/office/drawing/2014/main" id="{6D75640D-537B-4867-97B6-7A46BB5BECE0}"/>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12612703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DF3F65-8C30-4384-B4BF-56CE74934D9D}"/>
              </a:ext>
            </a:extLst>
          </p:cNvPr>
          <p:cNvSpPr>
            <a:spLocks noGrp="1"/>
          </p:cNvSpPr>
          <p:nvPr>
            <p:ph type="title"/>
          </p:nvPr>
        </p:nvSpPr>
        <p:spPr/>
        <p:txBody>
          <a:bodyPr/>
          <a:lstStyle/>
          <a:p>
            <a:r>
              <a:rPr lang="en-US"/>
              <a:t>Instagram Stories Table  | FICOH - 3 of 5</a:t>
            </a:r>
          </a:p>
        </p:txBody>
      </p:sp>
      <p:graphicFrame>
        <p:nvGraphicFramePr>
          <p:cNvPr id="5" name="Table Placeholder 4">
            <a:extLst>
              <a:ext uri="{FF2B5EF4-FFF2-40B4-BE49-F238E27FC236}">
                <a16:creationId xmlns:a16="http://schemas.microsoft.com/office/drawing/2014/main" id="{9081BC9F-7B1D-43D9-BF6F-BA7CD00BD425}"/>
              </a:ext>
            </a:extLst>
          </p:cNvPr>
          <p:cNvGraphicFramePr>
            <a:graphicFrameLocks noGrp="1"/>
          </p:cNvGraphicFramePr>
          <p:nvPr>
            <p:ph type="tbl" sz="quarter" idx="13"/>
            <p:extLst>
              <p:ext uri="{D42A27DB-BD31-4B8C-83A1-F6EECF244321}">
                <p14:modId xmlns:p14="http://schemas.microsoft.com/office/powerpoint/2010/main" val="2999564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273220068"/>
                    </a:ext>
                  </a:extLst>
                </a:gridCol>
                <a:gridCol w="1316736">
                  <a:extLst>
                    <a:ext uri="{9D8B030D-6E8A-4147-A177-3AD203B41FA5}">
                      <a16:colId xmlns:a16="http://schemas.microsoft.com/office/drawing/2014/main" val="1559078419"/>
                    </a:ext>
                  </a:extLst>
                </a:gridCol>
                <a:gridCol w="658368">
                  <a:extLst>
                    <a:ext uri="{9D8B030D-6E8A-4147-A177-3AD203B41FA5}">
                      <a16:colId xmlns:a16="http://schemas.microsoft.com/office/drawing/2014/main" val="3063352706"/>
                    </a:ext>
                  </a:extLst>
                </a:gridCol>
                <a:gridCol w="658368">
                  <a:extLst>
                    <a:ext uri="{9D8B030D-6E8A-4147-A177-3AD203B41FA5}">
                      <a16:colId xmlns:a16="http://schemas.microsoft.com/office/drawing/2014/main" val="3645987405"/>
                    </a:ext>
                  </a:extLst>
                </a:gridCol>
                <a:gridCol w="658368">
                  <a:extLst>
                    <a:ext uri="{9D8B030D-6E8A-4147-A177-3AD203B41FA5}">
                      <a16:colId xmlns:a16="http://schemas.microsoft.com/office/drawing/2014/main" val="2438785272"/>
                    </a:ext>
                  </a:extLst>
                </a:gridCol>
                <a:gridCol w="658368">
                  <a:extLst>
                    <a:ext uri="{9D8B030D-6E8A-4147-A177-3AD203B41FA5}">
                      <a16:colId xmlns:a16="http://schemas.microsoft.com/office/drawing/2014/main" val="293060450"/>
                    </a:ext>
                  </a:extLst>
                </a:gridCol>
                <a:gridCol w="658368">
                  <a:extLst>
                    <a:ext uri="{9D8B030D-6E8A-4147-A177-3AD203B41FA5}">
                      <a16:colId xmlns:a16="http://schemas.microsoft.com/office/drawing/2014/main" val="109582813"/>
                    </a:ext>
                  </a:extLst>
                </a:gridCol>
                <a:gridCol w="658368">
                  <a:extLst>
                    <a:ext uri="{9D8B030D-6E8A-4147-A177-3AD203B41FA5}">
                      <a16:colId xmlns:a16="http://schemas.microsoft.com/office/drawing/2014/main" val="1197164503"/>
                    </a:ext>
                  </a:extLst>
                </a:gridCol>
                <a:gridCol w="658368">
                  <a:extLst>
                    <a:ext uri="{9D8B030D-6E8A-4147-A177-3AD203B41FA5}">
                      <a16:colId xmlns:a16="http://schemas.microsoft.com/office/drawing/2014/main" val="3872512012"/>
                    </a:ext>
                  </a:extLst>
                </a:gridCol>
                <a:gridCol w="658368">
                  <a:extLst>
                    <a:ext uri="{9D8B030D-6E8A-4147-A177-3AD203B41FA5}">
                      <a16:colId xmlns:a16="http://schemas.microsoft.com/office/drawing/2014/main" val="4282629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356947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- 2020-12-24 13:07:54</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132300654_174189224427946_5961691391479922555_n.jpg?_nc_cat=105&amp;ccb=2&amp;_nc_sid=8ae9d6&amp;_nc_ohc=1tNjtPr2YGcAX9X2Sst&amp;_nc_ht=scontent-iad3-1.cdninstagram.com&amp;oh=0b122c80416387e09ac61a3ad0d2bd41&amp;oe=600D17F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12/25/2020 12:30:39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15585294"/>
                  </a:ext>
                </a:extLst>
              </a:tr>
            </a:tbl>
          </a:graphicData>
        </a:graphic>
      </p:graphicFrame>
      <p:sp>
        <p:nvSpPr>
          <p:cNvPr id="4" name="Text Placeholder 3">
            <a:extLst>
              <a:ext uri="{FF2B5EF4-FFF2-40B4-BE49-F238E27FC236}">
                <a16:creationId xmlns:a16="http://schemas.microsoft.com/office/drawing/2014/main" id="{FB8E4BC2-79F6-4841-AB83-733949ED8416}"/>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25566247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39F2C-3A27-48E4-8BDA-B45FE47A9D83}"/>
              </a:ext>
            </a:extLst>
          </p:cNvPr>
          <p:cNvSpPr>
            <a:spLocks noGrp="1"/>
          </p:cNvSpPr>
          <p:nvPr>
            <p:ph type="title"/>
          </p:nvPr>
        </p:nvSpPr>
        <p:spPr/>
        <p:txBody>
          <a:bodyPr/>
          <a:lstStyle/>
          <a:p>
            <a:r>
              <a:rPr lang="en-US"/>
              <a:t>Instagram Stories Table  | FICOH - 4 of 5</a:t>
            </a:r>
          </a:p>
        </p:txBody>
      </p:sp>
      <p:graphicFrame>
        <p:nvGraphicFramePr>
          <p:cNvPr id="5" name="Table Placeholder 4">
            <a:extLst>
              <a:ext uri="{FF2B5EF4-FFF2-40B4-BE49-F238E27FC236}">
                <a16:creationId xmlns:a16="http://schemas.microsoft.com/office/drawing/2014/main" id="{3EE34B01-9ADF-4259-AC65-C603BFC3C6EE}"/>
              </a:ext>
            </a:extLst>
          </p:cNvPr>
          <p:cNvGraphicFramePr>
            <a:graphicFrameLocks noGrp="1"/>
          </p:cNvGraphicFramePr>
          <p:nvPr>
            <p:ph type="tbl" sz="quarter" idx="13"/>
            <p:extLst>
              <p:ext uri="{D42A27DB-BD31-4B8C-83A1-F6EECF244321}">
                <p14:modId xmlns:p14="http://schemas.microsoft.com/office/powerpoint/2010/main" val="633387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108825000"/>
                    </a:ext>
                  </a:extLst>
                </a:gridCol>
                <a:gridCol w="1316736">
                  <a:extLst>
                    <a:ext uri="{9D8B030D-6E8A-4147-A177-3AD203B41FA5}">
                      <a16:colId xmlns:a16="http://schemas.microsoft.com/office/drawing/2014/main" val="2048797188"/>
                    </a:ext>
                  </a:extLst>
                </a:gridCol>
                <a:gridCol w="658368">
                  <a:extLst>
                    <a:ext uri="{9D8B030D-6E8A-4147-A177-3AD203B41FA5}">
                      <a16:colId xmlns:a16="http://schemas.microsoft.com/office/drawing/2014/main" val="1536914990"/>
                    </a:ext>
                  </a:extLst>
                </a:gridCol>
                <a:gridCol w="658368">
                  <a:extLst>
                    <a:ext uri="{9D8B030D-6E8A-4147-A177-3AD203B41FA5}">
                      <a16:colId xmlns:a16="http://schemas.microsoft.com/office/drawing/2014/main" val="639408365"/>
                    </a:ext>
                  </a:extLst>
                </a:gridCol>
                <a:gridCol w="658368">
                  <a:extLst>
                    <a:ext uri="{9D8B030D-6E8A-4147-A177-3AD203B41FA5}">
                      <a16:colId xmlns:a16="http://schemas.microsoft.com/office/drawing/2014/main" val="2606119178"/>
                    </a:ext>
                  </a:extLst>
                </a:gridCol>
                <a:gridCol w="658368">
                  <a:extLst>
                    <a:ext uri="{9D8B030D-6E8A-4147-A177-3AD203B41FA5}">
                      <a16:colId xmlns:a16="http://schemas.microsoft.com/office/drawing/2014/main" val="3070768700"/>
                    </a:ext>
                  </a:extLst>
                </a:gridCol>
                <a:gridCol w="658368">
                  <a:extLst>
                    <a:ext uri="{9D8B030D-6E8A-4147-A177-3AD203B41FA5}">
                      <a16:colId xmlns:a16="http://schemas.microsoft.com/office/drawing/2014/main" val="865733078"/>
                    </a:ext>
                  </a:extLst>
                </a:gridCol>
                <a:gridCol w="658368">
                  <a:extLst>
                    <a:ext uri="{9D8B030D-6E8A-4147-A177-3AD203B41FA5}">
                      <a16:colId xmlns:a16="http://schemas.microsoft.com/office/drawing/2014/main" val="2397251787"/>
                    </a:ext>
                  </a:extLst>
                </a:gridCol>
                <a:gridCol w="658368">
                  <a:extLst>
                    <a:ext uri="{9D8B030D-6E8A-4147-A177-3AD203B41FA5}">
                      <a16:colId xmlns:a16="http://schemas.microsoft.com/office/drawing/2014/main" val="3059394185"/>
                    </a:ext>
                  </a:extLst>
                </a:gridCol>
                <a:gridCol w="658368">
                  <a:extLst>
                    <a:ext uri="{9D8B030D-6E8A-4147-A177-3AD203B41FA5}">
                      <a16:colId xmlns:a16="http://schemas.microsoft.com/office/drawing/2014/main" val="33727864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706203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- 2020-12-23 21:03:04</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132094549_738433423750629_2914987305468483428_n.jpg?_nc_cat=100&amp;ccb=2&amp;_nc_sid=8ae9d6&amp;_nc_ohc=wSejsAZTiiIAX8oHIP1&amp;_nc_ht=scontent-iad3-1.cdninstagram.com&amp;oh=0e327e5b4564461408a5f18c51b6f0b6&amp;oe=600C8B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12/24/2020 21:00:41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014814297"/>
                  </a:ext>
                </a:extLst>
              </a:tr>
            </a:tbl>
          </a:graphicData>
        </a:graphic>
      </p:graphicFrame>
      <p:sp>
        <p:nvSpPr>
          <p:cNvPr id="4" name="Text Placeholder 3">
            <a:extLst>
              <a:ext uri="{FF2B5EF4-FFF2-40B4-BE49-F238E27FC236}">
                <a16:creationId xmlns:a16="http://schemas.microsoft.com/office/drawing/2014/main" id="{35DEC37F-169D-45CC-9B7A-859E63FF3D7C}"/>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22527350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8CA74-78ED-4E1E-9DB7-1296829FCB7A}"/>
              </a:ext>
            </a:extLst>
          </p:cNvPr>
          <p:cNvSpPr>
            <a:spLocks noGrp="1"/>
          </p:cNvSpPr>
          <p:nvPr>
            <p:ph type="title"/>
          </p:nvPr>
        </p:nvSpPr>
        <p:spPr/>
        <p:txBody>
          <a:bodyPr/>
          <a:lstStyle/>
          <a:p>
            <a:r>
              <a:rPr lang="en-US"/>
              <a:t>Instagram Stories Table  | FICOH - 5 of 5</a:t>
            </a:r>
          </a:p>
        </p:txBody>
      </p:sp>
      <p:graphicFrame>
        <p:nvGraphicFramePr>
          <p:cNvPr id="5" name="Table Placeholder 4">
            <a:extLst>
              <a:ext uri="{FF2B5EF4-FFF2-40B4-BE49-F238E27FC236}">
                <a16:creationId xmlns:a16="http://schemas.microsoft.com/office/drawing/2014/main" id="{C6AA356F-E26E-46B6-89CC-9FCAA54C9E5A}"/>
              </a:ext>
            </a:extLst>
          </p:cNvPr>
          <p:cNvGraphicFramePr>
            <a:graphicFrameLocks noGrp="1"/>
          </p:cNvGraphicFramePr>
          <p:nvPr>
            <p:ph type="tbl" sz="quarter" idx="13"/>
            <p:extLst>
              <p:ext uri="{D42A27DB-BD31-4B8C-83A1-F6EECF244321}">
                <p14:modId xmlns:p14="http://schemas.microsoft.com/office/powerpoint/2010/main" val="32897042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634730513"/>
                    </a:ext>
                  </a:extLst>
                </a:gridCol>
                <a:gridCol w="1316736">
                  <a:extLst>
                    <a:ext uri="{9D8B030D-6E8A-4147-A177-3AD203B41FA5}">
                      <a16:colId xmlns:a16="http://schemas.microsoft.com/office/drawing/2014/main" val="616764221"/>
                    </a:ext>
                  </a:extLst>
                </a:gridCol>
                <a:gridCol w="658368">
                  <a:extLst>
                    <a:ext uri="{9D8B030D-6E8A-4147-A177-3AD203B41FA5}">
                      <a16:colId xmlns:a16="http://schemas.microsoft.com/office/drawing/2014/main" val="281053653"/>
                    </a:ext>
                  </a:extLst>
                </a:gridCol>
                <a:gridCol w="658368">
                  <a:extLst>
                    <a:ext uri="{9D8B030D-6E8A-4147-A177-3AD203B41FA5}">
                      <a16:colId xmlns:a16="http://schemas.microsoft.com/office/drawing/2014/main" val="2744684377"/>
                    </a:ext>
                  </a:extLst>
                </a:gridCol>
                <a:gridCol w="658368">
                  <a:extLst>
                    <a:ext uri="{9D8B030D-6E8A-4147-A177-3AD203B41FA5}">
                      <a16:colId xmlns:a16="http://schemas.microsoft.com/office/drawing/2014/main" val="2548104270"/>
                    </a:ext>
                  </a:extLst>
                </a:gridCol>
                <a:gridCol w="658368">
                  <a:extLst>
                    <a:ext uri="{9D8B030D-6E8A-4147-A177-3AD203B41FA5}">
                      <a16:colId xmlns:a16="http://schemas.microsoft.com/office/drawing/2014/main" val="3265760262"/>
                    </a:ext>
                  </a:extLst>
                </a:gridCol>
                <a:gridCol w="658368">
                  <a:extLst>
                    <a:ext uri="{9D8B030D-6E8A-4147-A177-3AD203B41FA5}">
                      <a16:colId xmlns:a16="http://schemas.microsoft.com/office/drawing/2014/main" val="27978347"/>
                    </a:ext>
                  </a:extLst>
                </a:gridCol>
                <a:gridCol w="658368">
                  <a:extLst>
                    <a:ext uri="{9D8B030D-6E8A-4147-A177-3AD203B41FA5}">
                      <a16:colId xmlns:a16="http://schemas.microsoft.com/office/drawing/2014/main" val="374558417"/>
                    </a:ext>
                  </a:extLst>
                </a:gridCol>
                <a:gridCol w="658368">
                  <a:extLst>
                    <a:ext uri="{9D8B030D-6E8A-4147-A177-3AD203B41FA5}">
                      <a16:colId xmlns:a16="http://schemas.microsoft.com/office/drawing/2014/main" val="880616701"/>
                    </a:ext>
                  </a:extLst>
                </a:gridCol>
                <a:gridCol w="658368">
                  <a:extLst>
                    <a:ext uri="{9D8B030D-6E8A-4147-A177-3AD203B41FA5}">
                      <a16:colId xmlns:a16="http://schemas.microsoft.com/office/drawing/2014/main" val="27505830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044013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- 2020-12-22 20:43:19</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131294511_394525178274501_7980335827149377016_n.jpg?_nc_cat=110&amp;ccb=2&amp;_nc_sid=8ae9d6&amp;_nc_ohc=DcCaekGUXKkAX95KePN&amp;_nc_ht=scontent-iad3-1.cdninstagram.com&amp;oh=5b0d74e10ff51953546eba522429a12a&amp;oe=6009F5A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12/23/2020 20:30:44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38636982"/>
                  </a:ext>
                </a:extLst>
              </a:tr>
            </a:tbl>
          </a:graphicData>
        </a:graphic>
      </p:graphicFrame>
      <p:sp>
        <p:nvSpPr>
          <p:cNvPr id="4" name="Text Placeholder 3">
            <a:extLst>
              <a:ext uri="{FF2B5EF4-FFF2-40B4-BE49-F238E27FC236}">
                <a16:creationId xmlns:a16="http://schemas.microsoft.com/office/drawing/2014/main" id="{C1E21163-B9D6-4F55-AFF6-A60A8DE76020}"/>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203728075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1161</Words>
  <Application>Microsoft Office PowerPoint</Application>
  <PresentationFormat>On-screen Show (4:3)</PresentationFormat>
  <Paragraphs>420</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Calibri</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Own Posts Table | FICOH</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Posts Table | FICOH - 1 of 3</vt:lpstr>
      <vt:lpstr>LinkedIn Posts Table | FICOH - 2 of 3</vt:lpstr>
      <vt:lpstr>LinkedIn Posts Table | FICOH - 3 of 3</vt:lpstr>
      <vt:lpstr>Instagram Key Metrics Table | FICOH</vt:lpstr>
      <vt:lpstr>Instagram Instagram Followers Change | FICOH</vt:lpstr>
      <vt:lpstr>Instagram Average Interactions Per Instagram Post | FICOH</vt:lpstr>
      <vt:lpstr>Instagram Total Interactions Per Month | FICOH</vt:lpstr>
      <vt:lpstr>Instagram Top Instagram Posts Table | FICOH</vt:lpstr>
      <vt:lpstr>Instagram Stories Key Metrics Table | FICOH</vt:lpstr>
      <vt:lpstr>Instagram Stories Table  | FICOH - 1 of 5</vt:lpstr>
      <vt:lpstr>Instagram Stories Table  | FICOH - 2 of 5</vt:lpstr>
      <vt:lpstr>Instagram Stories Table  | FICOH - 3 of 5</vt:lpstr>
      <vt:lpstr>Instagram Stories Table  | FICOH - 4 of 5</vt:lpstr>
      <vt:lpstr>Instagram Stories Table  | FICOH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Peiniger</dc:creator>
  <cp:lastModifiedBy>Frederik Peiniger</cp:lastModifiedBy>
  <cp:revision>1</cp:revision>
  <dcterms:created xsi:type="dcterms:W3CDTF">2021-01-10T19:54:51Z</dcterms:created>
  <dcterms:modified xsi:type="dcterms:W3CDTF">2021-01-10T19:55:27Z</dcterms:modified>
</cp:coreProperties>
</file>