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5" r:id="rId37"/>
    <p:sldId id="297" r:id="rId38"/>
    <p:sldId id="298"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Sheet1!$B$2:$B$49</c:f>
              <c:numCache>
                <c:formatCode>General</c:formatCode>
                <c:ptCount val="48"/>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4434</c:v>
                </c:pt>
                <c:pt idx="39">
                  <c:v>4469</c:v>
                </c:pt>
                <c:pt idx="40">
                  <c:v>4473</c:v>
                </c:pt>
                <c:pt idx="41">
                  <c:v>4488</c:v>
                </c:pt>
                <c:pt idx="42">
                  <c:v>4495</c:v>
                </c:pt>
                <c:pt idx="43">
                  <c:v>4498</c:v>
                </c:pt>
                <c:pt idx="44">
                  <c:v>4511</c:v>
                </c:pt>
                <c:pt idx="45">
                  <c:v>4525</c:v>
                </c:pt>
                <c:pt idx="46">
                  <c:v>4531</c:v>
                </c:pt>
                <c:pt idx="47">
                  <c:v>4545</c:v>
                </c:pt>
              </c:numCache>
            </c:numRef>
          </c:val>
          <c:smooth val="0"/>
          <c:extLst>
            <c:ext xmlns:c16="http://schemas.microsoft.com/office/drawing/2014/chart" uri="{C3380CC4-5D6E-409C-BE32-E72D297353CC}">
              <c16:uniqueId val="{00000000-6CE3-46E3-948B-D9E609C8531E}"/>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Sheet1!$C$2:$C$49</c:f>
              <c:numCache>
                <c:formatCode>General</c:formatCode>
                <c:ptCount val="48"/>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3632</c:v>
                </c:pt>
                <c:pt idx="39">
                  <c:v>3645</c:v>
                </c:pt>
                <c:pt idx="40">
                  <c:v>3650</c:v>
                </c:pt>
                <c:pt idx="41">
                  <c:v>3627</c:v>
                </c:pt>
                <c:pt idx="42">
                  <c:v>3631</c:v>
                </c:pt>
                <c:pt idx="43">
                  <c:v>3630</c:v>
                </c:pt>
                <c:pt idx="44">
                  <c:v>3645</c:v>
                </c:pt>
                <c:pt idx="45">
                  <c:v>3647</c:v>
                </c:pt>
                <c:pt idx="46">
                  <c:v>3662</c:v>
                </c:pt>
                <c:pt idx="47">
                  <c:v>3672</c:v>
                </c:pt>
              </c:numCache>
            </c:numRef>
          </c:val>
          <c:smooth val="0"/>
          <c:extLst>
            <c:ext xmlns:c16="http://schemas.microsoft.com/office/drawing/2014/chart" uri="{C3380CC4-5D6E-409C-BE32-E72D297353CC}">
              <c16:uniqueId val="{00000001-6CE3-46E3-948B-D9E609C8531E}"/>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6CE3-46E3-948B-D9E609C8531E}"/>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Sheet1!$E$2:$E$49</c:f>
              <c:numCache>
                <c:formatCode>General</c:formatCode>
                <c:ptCount val="48"/>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24308</c:v>
                </c:pt>
                <c:pt idx="39">
                  <c:v>24835</c:v>
                </c:pt>
                <c:pt idx="40">
                  <c:v>25298</c:v>
                </c:pt>
                <c:pt idx="41">
                  <c:v>25651</c:v>
                </c:pt>
                <c:pt idx="42">
                  <c:v>26080</c:v>
                </c:pt>
                <c:pt idx="43">
                  <c:v>26419</c:v>
                </c:pt>
                <c:pt idx="44">
                  <c:v>26689</c:v>
                </c:pt>
                <c:pt idx="45">
                  <c:v>26959</c:v>
                </c:pt>
                <c:pt idx="46">
                  <c:v>27286</c:v>
                </c:pt>
                <c:pt idx="47">
                  <c:v>27545</c:v>
                </c:pt>
              </c:numCache>
            </c:numRef>
          </c:val>
          <c:smooth val="0"/>
          <c:extLst>
            <c:ext xmlns:c16="http://schemas.microsoft.com/office/drawing/2014/chart" uri="{C3380CC4-5D6E-409C-BE32-E72D297353CC}">
              <c16:uniqueId val="{00000003-6CE3-46E3-948B-D9E609C8531E}"/>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pt idx="42">
                  <c:v>44013</c:v>
                </c:pt>
                <c:pt idx="43">
                  <c:v>44044</c:v>
                </c:pt>
                <c:pt idx="44">
                  <c:v>44075</c:v>
                </c:pt>
                <c:pt idx="45">
                  <c:v>44105</c:v>
                </c:pt>
                <c:pt idx="46">
                  <c:v>44136</c:v>
                </c:pt>
                <c:pt idx="47">
                  <c:v>44166</c:v>
                </c:pt>
              </c:numCache>
            </c:numRef>
          </c:cat>
          <c:val>
            <c:numRef>
              <c:f>Sheet1!$F$2:$F$49</c:f>
              <c:numCache>
                <c:formatCode>General</c:formatCode>
                <c:ptCount val="48"/>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1768</c:v>
                </c:pt>
                <c:pt idx="39">
                  <c:v>1826</c:v>
                </c:pt>
                <c:pt idx="40">
                  <c:v>1885</c:v>
                </c:pt>
                <c:pt idx="41">
                  <c:v>1936</c:v>
                </c:pt>
                <c:pt idx="42">
                  <c:v>1973</c:v>
                </c:pt>
                <c:pt idx="43">
                  <c:v>2045</c:v>
                </c:pt>
                <c:pt idx="44">
                  <c:v>2091</c:v>
                </c:pt>
                <c:pt idx="45">
                  <c:v>2138</c:v>
                </c:pt>
                <c:pt idx="46">
                  <c:v>2170</c:v>
                </c:pt>
                <c:pt idx="47">
                  <c:v>2190</c:v>
                </c:pt>
              </c:numCache>
            </c:numRef>
          </c:val>
          <c:smooth val="0"/>
          <c:extLst>
            <c:ext xmlns:c16="http://schemas.microsoft.com/office/drawing/2014/chart" uri="{C3380CC4-5D6E-409C-BE32-E72D297353CC}">
              <c16:uniqueId val="{00000004-6CE3-46E3-948B-D9E609C8531E}"/>
            </c:ext>
          </c:extLst>
        </c:ser>
        <c:dLbls>
          <c:showLegendKey val="0"/>
          <c:showVal val="0"/>
          <c:showCatName val="0"/>
          <c:showSerName val="0"/>
          <c:showPercent val="0"/>
          <c:showBubbleSize val="0"/>
        </c:dLbls>
        <c:smooth val="0"/>
        <c:axId val="259893800"/>
        <c:axId val="259894128"/>
      </c:lineChart>
      <c:dateAx>
        <c:axId val="259893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894128"/>
        <c:crosses val="autoZero"/>
        <c:auto val="1"/>
        <c:lblOffset val="100"/>
        <c:baseTimeUnit val="months"/>
      </c:dateAx>
      <c:valAx>
        <c:axId val="25989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89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22</c:v>
                </c:pt>
                <c:pt idx="3">
                  <c:v>35</c:v>
                </c:pt>
                <c:pt idx="4">
                  <c:v>4</c:v>
                </c:pt>
                <c:pt idx="5">
                  <c:v>15</c:v>
                </c:pt>
                <c:pt idx="6">
                  <c:v>7</c:v>
                </c:pt>
                <c:pt idx="7">
                  <c:v>3</c:v>
                </c:pt>
                <c:pt idx="8">
                  <c:v>13</c:v>
                </c:pt>
                <c:pt idx="9">
                  <c:v>14</c:v>
                </c:pt>
                <c:pt idx="10">
                  <c:v>6</c:v>
                </c:pt>
                <c:pt idx="11">
                  <c:v>14</c:v>
                </c:pt>
              </c:numCache>
            </c:numRef>
          </c:val>
          <c:extLst>
            <c:ext xmlns:c16="http://schemas.microsoft.com/office/drawing/2014/chart" uri="{C3380CC4-5D6E-409C-BE32-E72D297353CC}">
              <c16:uniqueId val="{00000000-8DBA-44DB-85D2-C05A1F436D43}"/>
            </c:ext>
          </c:extLst>
        </c:ser>
        <c:dLbls>
          <c:showLegendKey val="0"/>
          <c:showVal val="0"/>
          <c:showCatName val="0"/>
          <c:showSerName val="0"/>
          <c:showPercent val="0"/>
          <c:showBubbleSize val="0"/>
        </c:dLbls>
        <c:gapWidth val="219"/>
        <c:overlap val="-27"/>
        <c:axId val="306466712"/>
        <c:axId val="306465400"/>
      </c:barChart>
      <c:dateAx>
        <c:axId val="30646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65400"/>
        <c:crosses val="autoZero"/>
        <c:auto val="1"/>
        <c:lblOffset val="100"/>
        <c:baseTimeUnit val="months"/>
      </c:dateAx>
      <c:valAx>
        <c:axId val="30646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6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31</c:v>
                </c:pt>
                <c:pt idx="4">
                  <c:v>29</c:v>
                </c:pt>
                <c:pt idx="5">
                  <c:v>33</c:v>
                </c:pt>
                <c:pt idx="6">
                  <c:v>37</c:v>
                </c:pt>
                <c:pt idx="7">
                  <c:v>30</c:v>
                </c:pt>
                <c:pt idx="8">
                  <c:v>30</c:v>
                </c:pt>
                <c:pt idx="9">
                  <c:v>23</c:v>
                </c:pt>
                <c:pt idx="10">
                  <c:v>23</c:v>
                </c:pt>
                <c:pt idx="11">
                  <c:v>42</c:v>
                </c:pt>
              </c:numCache>
            </c:numRef>
          </c:val>
          <c:extLst>
            <c:ext xmlns:c16="http://schemas.microsoft.com/office/drawing/2014/chart" uri="{C3380CC4-5D6E-409C-BE32-E72D297353CC}">
              <c16:uniqueId val="{00000000-8AB0-4D9C-A2EB-3D7F3AF58F00}"/>
            </c:ext>
          </c:extLst>
        </c:ser>
        <c:dLbls>
          <c:showLegendKey val="0"/>
          <c:showVal val="0"/>
          <c:showCatName val="0"/>
          <c:showSerName val="0"/>
          <c:showPercent val="0"/>
          <c:showBubbleSize val="0"/>
        </c:dLbls>
        <c:gapWidth val="219"/>
        <c:overlap val="-27"/>
        <c:axId val="309319240"/>
        <c:axId val="309319568"/>
      </c:barChart>
      <c:dateAx>
        <c:axId val="30931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19568"/>
        <c:crosses val="autoZero"/>
        <c:auto val="1"/>
        <c:lblOffset val="100"/>
        <c:baseTimeUnit val="months"/>
      </c:dateAx>
      <c:valAx>
        <c:axId val="30931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1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614</c:v>
                </c:pt>
                <c:pt idx="2">
                  <c:v>1022</c:v>
                </c:pt>
                <c:pt idx="3">
                  <c:v>593</c:v>
                </c:pt>
                <c:pt idx="4">
                  <c:v>713</c:v>
                </c:pt>
                <c:pt idx="5">
                  <c:v>308</c:v>
                </c:pt>
                <c:pt idx="6">
                  <c:v>872</c:v>
                </c:pt>
                <c:pt idx="7">
                  <c:v>676</c:v>
                </c:pt>
                <c:pt idx="8">
                  <c:v>807</c:v>
                </c:pt>
                <c:pt idx="9">
                  <c:v>629</c:v>
                </c:pt>
                <c:pt idx="10">
                  <c:v>581</c:v>
                </c:pt>
                <c:pt idx="11">
                  <c:v>992</c:v>
                </c:pt>
              </c:numCache>
            </c:numRef>
          </c:val>
          <c:extLst>
            <c:ext xmlns:c16="http://schemas.microsoft.com/office/drawing/2014/chart" uri="{C3380CC4-5D6E-409C-BE32-E72D297353CC}">
              <c16:uniqueId val="{00000000-3FD2-4DA8-B9D1-EC8C7F32BBB5}"/>
            </c:ext>
          </c:extLst>
        </c:ser>
        <c:dLbls>
          <c:showLegendKey val="0"/>
          <c:showVal val="0"/>
          <c:showCatName val="0"/>
          <c:showSerName val="0"/>
          <c:showPercent val="0"/>
          <c:showBubbleSize val="0"/>
        </c:dLbls>
        <c:gapWidth val="219"/>
        <c:overlap val="-27"/>
        <c:axId val="309312024"/>
        <c:axId val="309312352"/>
      </c:barChart>
      <c:catAx>
        <c:axId val="309312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12352"/>
        <c:crosses val="autoZero"/>
        <c:auto val="1"/>
        <c:lblAlgn val="ctr"/>
        <c:lblOffset val="100"/>
        <c:noMultiLvlLbl val="0"/>
      </c:catAx>
      <c:valAx>
        <c:axId val="30931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1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16098</c:v>
                </c:pt>
                <c:pt idx="4">
                  <c:v>17614</c:v>
                </c:pt>
                <c:pt idx="5">
                  <c:v>8126</c:v>
                </c:pt>
                <c:pt idx="6">
                  <c:v>16049</c:v>
                </c:pt>
                <c:pt idx="7">
                  <c:v>112808</c:v>
                </c:pt>
                <c:pt idx="8">
                  <c:v>31093</c:v>
                </c:pt>
                <c:pt idx="9">
                  <c:v>16469</c:v>
                </c:pt>
                <c:pt idx="10">
                  <c:v>69389</c:v>
                </c:pt>
                <c:pt idx="11">
                  <c:v>17046</c:v>
                </c:pt>
              </c:numCache>
            </c:numRef>
          </c:val>
          <c:extLst>
            <c:ext xmlns:c16="http://schemas.microsoft.com/office/drawing/2014/chart" uri="{C3380CC4-5D6E-409C-BE32-E72D297353CC}">
              <c16:uniqueId val="{00000000-8CD3-448A-A762-0E9846962663}"/>
            </c:ext>
          </c:extLst>
        </c:ser>
        <c:dLbls>
          <c:showLegendKey val="0"/>
          <c:showVal val="0"/>
          <c:showCatName val="0"/>
          <c:showSerName val="0"/>
          <c:showPercent val="0"/>
          <c:showBubbleSize val="0"/>
        </c:dLbls>
        <c:gapWidth val="219"/>
        <c:overlap val="-27"/>
        <c:axId val="309308416"/>
        <c:axId val="309313336"/>
      </c:barChart>
      <c:dateAx>
        <c:axId val="30930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13336"/>
        <c:crosses val="autoZero"/>
        <c:auto val="1"/>
        <c:lblOffset val="100"/>
        <c:baseTimeUnit val="months"/>
      </c:dateAx>
      <c:valAx>
        <c:axId val="30931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0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39</c:v>
                </c:pt>
                <c:pt idx="1">
                  <c:v>349</c:v>
                </c:pt>
                <c:pt idx="2">
                  <c:v>441</c:v>
                </c:pt>
                <c:pt idx="3">
                  <c:v>383</c:v>
                </c:pt>
                <c:pt idx="4">
                  <c:v>368</c:v>
                </c:pt>
                <c:pt idx="5">
                  <c:v>247</c:v>
                </c:pt>
              </c:numCache>
            </c:numRef>
          </c:val>
          <c:extLst>
            <c:ext xmlns:c16="http://schemas.microsoft.com/office/drawing/2014/chart" uri="{C3380CC4-5D6E-409C-BE32-E72D297353CC}">
              <c16:uniqueId val="{00000000-DD9B-47DC-80F2-567AC6C36F1F}"/>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44</c:v>
                </c:pt>
                <c:pt idx="1">
                  <c:v>402</c:v>
                </c:pt>
                <c:pt idx="2">
                  <c:v>602</c:v>
                </c:pt>
                <c:pt idx="3">
                  <c:v>676</c:v>
                </c:pt>
                <c:pt idx="4">
                  <c:v>592</c:v>
                </c:pt>
                <c:pt idx="5">
                  <c:v>334</c:v>
                </c:pt>
              </c:numCache>
            </c:numRef>
          </c:val>
          <c:extLst>
            <c:ext xmlns:c16="http://schemas.microsoft.com/office/drawing/2014/chart" uri="{C3380CC4-5D6E-409C-BE32-E72D297353CC}">
              <c16:uniqueId val="{00000001-DD9B-47DC-80F2-567AC6C36F1F}"/>
            </c:ext>
          </c:extLst>
        </c:ser>
        <c:dLbls>
          <c:showLegendKey val="0"/>
          <c:showVal val="0"/>
          <c:showCatName val="0"/>
          <c:showSerName val="0"/>
          <c:showPercent val="0"/>
          <c:showBubbleSize val="0"/>
        </c:dLbls>
        <c:gapWidth val="219"/>
        <c:overlap val="-27"/>
        <c:axId val="313359216"/>
        <c:axId val="313358232"/>
      </c:barChart>
      <c:catAx>
        <c:axId val="31335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58232"/>
        <c:crosses val="autoZero"/>
        <c:auto val="1"/>
        <c:lblAlgn val="ctr"/>
        <c:lblOffset val="100"/>
        <c:noMultiLvlLbl val="0"/>
      </c:catAx>
      <c:valAx>
        <c:axId val="31335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35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-3</c:v>
                </c:pt>
                <c:pt idx="3">
                  <c:v>13</c:v>
                </c:pt>
                <c:pt idx="4">
                  <c:v>5</c:v>
                </c:pt>
                <c:pt idx="5">
                  <c:v>-23</c:v>
                </c:pt>
                <c:pt idx="6">
                  <c:v>4</c:v>
                </c:pt>
                <c:pt idx="7">
                  <c:v>-1</c:v>
                </c:pt>
                <c:pt idx="8">
                  <c:v>15</c:v>
                </c:pt>
                <c:pt idx="9">
                  <c:v>2</c:v>
                </c:pt>
                <c:pt idx="10">
                  <c:v>15</c:v>
                </c:pt>
                <c:pt idx="11">
                  <c:v>10</c:v>
                </c:pt>
              </c:numCache>
            </c:numRef>
          </c:val>
          <c:extLst>
            <c:ext xmlns:c16="http://schemas.microsoft.com/office/drawing/2014/chart" uri="{C3380CC4-5D6E-409C-BE32-E72D297353CC}">
              <c16:uniqueId val="{00000000-C9C1-4A24-83F5-F8CB2E4DC065}"/>
            </c:ext>
          </c:extLst>
        </c:ser>
        <c:dLbls>
          <c:showLegendKey val="0"/>
          <c:showVal val="0"/>
          <c:showCatName val="0"/>
          <c:showSerName val="0"/>
          <c:showPercent val="0"/>
          <c:showBubbleSize val="0"/>
        </c:dLbls>
        <c:gapWidth val="219"/>
        <c:overlap val="-27"/>
        <c:axId val="313868024"/>
        <c:axId val="313868352"/>
      </c:barChart>
      <c:dateAx>
        <c:axId val="31386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68352"/>
        <c:crosses val="autoZero"/>
        <c:auto val="1"/>
        <c:lblOffset val="100"/>
        <c:baseTimeUnit val="months"/>
      </c:dateAx>
      <c:valAx>
        <c:axId val="31386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6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6</c:v>
                </c:pt>
                <c:pt idx="4">
                  <c:v>5</c:v>
                </c:pt>
                <c:pt idx="5">
                  <c:v>6</c:v>
                </c:pt>
                <c:pt idx="6">
                  <c:v>3</c:v>
                </c:pt>
                <c:pt idx="7">
                  <c:v>3</c:v>
                </c:pt>
                <c:pt idx="8">
                  <c:v>5</c:v>
                </c:pt>
                <c:pt idx="9">
                  <c:v>3</c:v>
                </c:pt>
                <c:pt idx="10">
                  <c:v>3</c:v>
                </c:pt>
                <c:pt idx="11">
                  <c:v>5</c:v>
                </c:pt>
              </c:numCache>
            </c:numRef>
          </c:val>
          <c:extLst>
            <c:ext xmlns:c16="http://schemas.microsoft.com/office/drawing/2014/chart" uri="{C3380CC4-5D6E-409C-BE32-E72D297353CC}">
              <c16:uniqueId val="{00000000-6348-4A0D-B04E-67B46C11E007}"/>
            </c:ext>
          </c:extLst>
        </c:ser>
        <c:dLbls>
          <c:showLegendKey val="0"/>
          <c:showVal val="0"/>
          <c:showCatName val="0"/>
          <c:showSerName val="0"/>
          <c:showPercent val="0"/>
          <c:showBubbleSize val="0"/>
        </c:dLbls>
        <c:gapWidth val="219"/>
        <c:overlap val="-27"/>
        <c:axId val="369888896"/>
        <c:axId val="369886600"/>
      </c:barChart>
      <c:dateAx>
        <c:axId val="36988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86600"/>
        <c:crosses val="autoZero"/>
        <c:auto val="1"/>
        <c:lblOffset val="100"/>
        <c:baseTimeUnit val="months"/>
      </c:dateAx>
      <c:valAx>
        <c:axId val="36988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8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369</c:v>
                </c:pt>
                <c:pt idx="2">
                  <c:v>189</c:v>
                </c:pt>
                <c:pt idx="3">
                  <c:v>113</c:v>
                </c:pt>
                <c:pt idx="4">
                  <c:v>116</c:v>
                </c:pt>
                <c:pt idx="5">
                  <c:v>49</c:v>
                </c:pt>
                <c:pt idx="6">
                  <c:v>86</c:v>
                </c:pt>
                <c:pt idx="7">
                  <c:v>100</c:v>
                </c:pt>
                <c:pt idx="8">
                  <c:v>143</c:v>
                </c:pt>
                <c:pt idx="9">
                  <c:v>91</c:v>
                </c:pt>
                <c:pt idx="10">
                  <c:v>88</c:v>
                </c:pt>
                <c:pt idx="11">
                  <c:v>114</c:v>
                </c:pt>
              </c:numCache>
            </c:numRef>
          </c:val>
          <c:extLst>
            <c:ext xmlns:c16="http://schemas.microsoft.com/office/drawing/2014/chart" uri="{C3380CC4-5D6E-409C-BE32-E72D297353CC}">
              <c16:uniqueId val="{00000000-B3CA-4586-8E01-5373E87E92B2}"/>
            </c:ext>
          </c:extLst>
        </c:ser>
        <c:dLbls>
          <c:showLegendKey val="0"/>
          <c:showVal val="0"/>
          <c:showCatName val="0"/>
          <c:showSerName val="0"/>
          <c:showPercent val="0"/>
          <c:showBubbleSize val="0"/>
        </c:dLbls>
        <c:gapWidth val="219"/>
        <c:overlap val="-27"/>
        <c:axId val="369893488"/>
        <c:axId val="369884632"/>
      </c:barChart>
      <c:catAx>
        <c:axId val="36989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84632"/>
        <c:crosses val="autoZero"/>
        <c:auto val="1"/>
        <c:lblAlgn val="ctr"/>
        <c:lblOffset val="100"/>
        <c:noMultiLvlLbl val="0"/>
      </c:catAx>
      <c:valAx>
        <c:axId val="36988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9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7</c:v>
                </c:pt>
                <c:pt idx="3">
                  <c:v>6</c:v>
                </c:pt>
                <c:pt idx="4">
                  <c:v>4</c:v>
                </c:pt>
                <c:pt idx="5">
                  <c:v>7</c:v>
                </c:pt>
                <c:pt idx="6">
                  <c:v>2</c:v>
                </c:pt>
                <c:pt idx="7">
                  <c:v>38</c:v>
                </c:pt>
                <c:pt idx="8">
                  <c:v>53</c:v>
                </c:pt>
                <c:pt idx="9">
                  <c:v>40</c:v>
                </c:pt>
                <c:pt idx="10">
                  <c:v>24</c:v>
                </c:pt>
                <c:pt idx="11">
                  <c:v>32</c:v>
                </c:pt>
              </c:numCache>
            </c:numRef>
          </c:val>
          <c:extLst>
            <c:ext xmlns:c16="http://schemas.microsoft.com/office/drawing/2014/chart" uri="{C3380CC4-5D6E-409C-BE32-E72D297353CC}">
              <c16:uniqueId val="{00000000-F84B-49AF-8E0A-B03355101F29}"/>
            </c:ext>
          </c:extLst>
        </c:ser>
        <c:dLbls>
          <c:showLegendKey val="0"/>
          <c:showVal val="0"/>
          <c:showCatName val="0"/>
          <c:showSerName val="0"/>
          <c:showPercent val="0"/>
          <c:showBubbleSize val="0"/>
        </c:dLbls>
        <c:gapWidth val="219"/>
        <c:overlap val="-27"/>
        <c:axId val="369889880"/>
        <c:axId val="369883976"/>
      </c:barChart>
      <c:dateAx>
        <c:axId val="36988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83976"/>
        <c:crosses val="autoZero"/>
        <c:auto val="1"/>
        <c:lblOffset val="100"/>
        <c:baseTimeUnit val="months"/>
      </c:dateAx>
      <c:valAx>
        <c:axId val="36988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8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591</c:v>
                </c:pt>
                <c:pt idx="3">
                  <c:v>527</c:v>
                </c:pt>
                <c:pt idx="4">
                  <c:v>463</c:v>
                </c:pt>
                <c:pt idx="5">
                  <c:v>353</c:v>
                </c:pt>
                <c:pt idx="6">
                  <c:v>429</c:v>
                </c:pt>
                <c:pt idx="7">
                  <c:v>339</c:v>
                </c:pt>
                <c:pt idx="8">
                  <c:v>270</c:v>
                </c:pt>
                <c:pt idx="9">
                  <c:v>270</c:v>
                </c:pt>
                <c:pt idx="10">
                  <c:v>327</c:v>
                </c:pt>
                <c:pt idx="11">
                  <c:v>259</c:v>
                </c:pt>
              </c:numCache>
            </c:numRef>
          </c:val>
          <c:extLst>
            <c:ext xmlns:c16="http://schemas.microsoft.com/office/drawing/2014/chart" uri="{C3380CC4-5D6E-409C-BE32-E72D297353CC}">
              <c16:uniqueId val="{00000000-B656-4053-A1B1-CAE188550657}"/>
            </c:ext>
          </c:extLst>
        </c:ser>
        <c:dLbls>
          <c:showLegendKey val="0"/>
          <c:showVal val="0"/>
          <c:showCatName val="0"/>
          <c:showSerName val="0"/>
          <c:showPercent val="0"/>
          <c:showBubbleSize val="0"/>
        </c:dLbls>
        <c:gapWidth val="219"/>
        <c:overlap val="-27"/>
        <c:axId val="380881224"/>
        <c:axId val="380881880"/>
      </c:barChart>
      <c:dateAx>
        <c:axId val="38088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81880"/>
        <c:crosses val="autoZero"/>
        <c:auto val="1"/>
        <c:lblOffset val="100"/>
        <c:baseTimeUnit val="months"/>
      </c:dateAx>
      <c:valAx>
        <c:axId val="38088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8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117</c:v>
                </c:pt>
                <c:pt idx="1">
                  <c:v>71</c:v>
                </c:pt>
                <c:pt idx="2">
                  <c:v>96</c:v>
                </c:pt>
                <c:pt idx="3">
                  <c:v>125</c:v>
                </c:pt>
                <c:pt idx="4">
                  <c:v>84</c:v>
                </c:pt>
                <c:pt idx="5">
                  <c:v>70</c:v>
                </c:pt>
                <c:pt idx="6">
                  <c:v>85</c:v>
                </c:pt>
                <c:pt idx="7">
                  <c:v>52</c:v>
                </c:pt>
                <c:pt idx="8">
                  <c:v>75</c:v>
                </c:pt>
                <c:pt idx="9">
                  <c:v>53</c:v>
                </c:pt>
                <c:pt idx="10">
                  <c:v>50</c:v>
                </c:pt>
                <c:pt idx="11">
                  <c:v>107</c:v>
                </c:pt>
              </c:numCache>
            </c:numRef>
          </c:val>
          <c:extLst>
            <c:ext xmlns:c16="http://schemas.microsoft.com/office/drawing/2014/chart" uri="{C3380CC4-5D6E-409C-BE32-E72D297353CC}">
              <c16:uniqueId val="{00000000-25E5-4BD1-92A3-A57B4FF7B63F}"/>
            </c:ext>
          </c:extLst>
        </c:ser>
        <c:dLbls>
          <c:showLegendKey val="0"/>
          <c:showVal val="0"/>
          <c:showCatName val="0"/>
          <c:showSerName val="0"/>
          <c:showPercent val="0"/>
          <c:showBubbleSize val="0"/>
        </c:dLbls>
        <c:gapWidth val="219"/>
        <c:overlap val="-27"/>
        <c:axId val="380878928"/>
        <c:axId val="380879912"/>
      </c:barChart>
      <c:catAx>
        <c:axId val="38087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79912"/>
        <c:crosses val="autoZero"/>
        <c:auto val="1"/>
        <c:lblAlgn val="ctr"/>
        <c:lblOffset val="100"/>
        <c:noMultiLvlLbl val="0"/>
      </c:catAx>
      <c:valAx>
        <c:axId val="38087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7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2811</c:v>
                </c:pt>
                <c:pt idx="1">
                  <c:v>1430</c:v>
                </c:pt>
                <c:pt idx="2">
                  <c:v>2320</c:v>
                </c:pt>
                <c:pt idx="3">
                  <c:v>1875</c:v>
                </c:pt>
                <c:pt idx="4">
                  <c:v>1776</c:v>
                </c:pt>
                <c:pt idx="5">
                  <c:v>707</c:v>
                </c:pt>
                <c:pt idx="6">
                  <c:v>2135</c:v>
                </c:pt>
                <c:pt idx="7">
                  <c:v>1527</c:v>
                </c:pt>
                <c:pt idx="8">
                  <c:v>1975</c:v>
                </c:pt>
                <c:pt idx="9">
                  <c:v>1439</c:v>
                </c:pt>
                <c:pt idx="10">
                  <c:v>1261</c:v>
                </c:pt>
                <c:pt idx="11">
                  <c:v>2368</c:v>
                </c:pt>
              </c:numCache>
            </c:numRef>
          </c:val>
          <c:extLst>
            <c:ext xmlns:c16="http://schemas.microsoft.com/office/drawing/2014/chart" uri="{C3380CC4-5D6E-409C-BE32-E72D297353CC}">
              <c16:uniqueId val="{00000000-D8A5-4240-AAA5-B6BFBF5886D4}"/>
            </c:ext>
          </c:extLst>
        </c:ser>
        <c:dLbls>
          <c:showLegendKey val="0"/>
          <c:showVal val="0"/>
          <c:showCatName val="0"/>
          <c:showSerName val="0"/>
          <c:showPercent val="0"/>
          <c:showBubbleSize val="0"/>
        </c:dLbls>
        <c:gapWidth val="219"/>
        <c:overlap val="-27"/>
        <c:axId val="380890080"/>
        <c:axId val="380885160"/>
      </c:barChart>
      <c:catAx>
        <c:axId val="38089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85160"/>
        <c:crosses val="autoZero"/>
        <c:auto val="1"/>
        <c:lblAlgn val="ctr"/>
        <c:lblOffset val="100"/>
        <c:noMultiLvlLbl val="0"/>
      </c:catAx>
      <c:valAx>
        <c:axId val="38088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9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31</c:v>
                </c:pt>
                <c:pt idx="3">
                  <c:v>58</c:v>
                </c:pt>
                <c:pt idx="4">
                  <c:v>59</c:v>
                </c:pt>
                <c:pt idx="5">
                  <c:v>51</c:v>
                </c:pt>
                <c:pt idx="6">
                  <c:v>37</c:v>
                </c:pt>
                <c:pt idx="7">
                  <c:v>72</c:v>
                </c:pt>
                <c:pt idx="8">
                  <c:v>46</c:v>
                </c:pt>
                <c:pt idx="9">
                  <c:v>47</c:v>
                </c:pt>
                <c:pt idx="10">
                  <c:v>32</c:v>
                </c:pt>
                <c:pt idx="11">
                  <c:v>20</c:v>
                </c:pt>
              </c:numCache>
            </c:numRef>
          </c:val>
          <c:extLst>
            <c:ext xmlns:c16="http://schemas.microsoft.com/office/drawing/2014/chart" uri="{C3380CC4-5D6E-409C-BE32-E72D297353CC}">
              <c16:uniqueId val="{00000000-8EC2-48CE-9AA9-AE999948438B}"/>
            </c:ext>
          </c:extLst>
        </c:ser>
        <c:dLbls>
          <c:showLegendKey val="0"/>
          <c:showVal val="0"/>
          <c:showCatName val="0"/>
          <c:showSerName val="0"/>
          <c:showPercent val="0"/>
          <c:showBubbleSize val="0"/>
        </c:dLbls>
        <c:gapWidth val="219"/>
        <c:overlap val="-27"/>
        <c:axId val="420977352"/>
        <c:axId val="420981288"/>
      </c:barChart>
      <c:dateAx>
        <c:axId val="42097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81288"/>
        <c:crosses val="autoZero"/>
        <c:auto val="1"/>
        <c:lblOffset val="100"/>
        <c:baseTimeUnit val="months"/>
      </c:dateAx>
      <c:valAx>
        <c:axId val="42098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7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58</c:v>
                </c:pt>
                <c:pt idx="4">
                  <c:v>55</c:v>
                </c:pt>
                <c:pt idx="5">
                  <c:v>52</c:v>
                </c:pt>
                <c:pt idx="6">
                  <c:v>86</c:v>
                </c:pt>
                <c:pt idx="7">
                  <c:v>58</c:v>
                </c:pt>
                <c:pt idx="8">
                  <c:v>59</c:v>
                </c:pt>
                <c:pt idx="9">
                  <c:v>40</c:v>
                </c:pt>
                <c:pt idx="10">
                  <c:v>44</c:v>
                </c:pt>
                <c:pt idx="11">
                  <c:v>68</c:v>
                </c:pt>
              </c:numCache>
            </c:numRef>
          </c:val>
          <c:extLst>
            <c:ext xmlns:c16="http://schemas.microsoft.com/office/drawing/2014/chart" uri="{C3380CC4-5D6E-409C-BE32-E72D297353CC}">
              <c16:uniqueId val="{00000000-11C8-4F8E-B7AA-8EC5C472BF59}"/>
            </c:ext>
          </c:extLst>
        </c:ser>
        <c:dLbls>
          <c:showLegendKey val="0"/>
          <c:showVal val="0"/>
          <c:showCatName val="0"/>
          <c:showSerName val="0"/>
          <c:showPercent val="0"/>
          <c:showBubbleSize val="0"/>
        </c:dLbls>
        <c:gapWidth val="219"/>
        <c:overlap val="-27"/>
        <c:axId val="420984896"/>
        <c:axId val="420983584"/>
      </c:barChart>
      <c:dateAx>
        <c:axId val="420984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83584"/>
        <c:crosses val="autoZero"/>
        <c:auto val="1"/>
        <c:lblOffset val="100"/>
        <c:baseTimeUnit val="months"/>
      </c:dateAx>
      <c:valAx>
        <c:axId val="42098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8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1260</c:v>
                </c:pt>
                <c:pt idx="1">
                  <c:v>786</c:v>
                </c:pt>
                <c:pt idx="2">
                  <c:v>1368</c:v>
                </c:pt>
                <c:pt idx="3">
                  <c:v>878</c:v>
                </c:pt>
                <c:pt idx="4">
                  <c:v>889</c:v>
                </c:pt>
                <c:pt idx="5">
                  <c:v>315</c:v>
                </c:pt>
                <c:pt idx="6">
                  <c:v>775</c:v>
                </c:pt>
                <c:pt idx="7">
                  <c:v>588</c:v>
                </c:pt>
                <c:pt idx="8">
                  <c:v>836</c:v>
                </c:pt>
                <c:pt idx="9">
                  <c:v>775</c:v>
                </c:pt>
                <c:pt idx="10">
                  <c:v>661</c:v>
                </c:pt>
                <c:pt idx="11">
                  <c:v>1159</c:v>
                </c:pt>
              </c:numCache>
            </c:numRef>
          </c:val>
          <c:extLst>
            <c:ext xmlns:c16="http://schemas.microsoft.com/office/drawing/2014/chart" uri="{C3380CC4-5D6E-409C-BE32-E72D297353CC}">
              <c16:uniqueId val="{00000000-03F8-4420-9266-2D8B17A01EB6}"/>
            </c:ext>
          </c:extLst>
        </c:ser>
        <c:dLbls>
          <c:showLegendKey val="0"/>
          <c:showVal val="0"/>
          <c:showCatName val="0"/>
          <c:showSerName val="0"/>
          <c:showPercent val="0"/>
          <c:showBubbleSize val="0"/>
        </c:dLbls>
        <c:gapWidth val="219"/>
        <c:overlap val="-27"/>
        <c:axId val="306467368"/>
        <c:axId val="306467696"/>
      </c:barChart>
      <c:catAx>
        <c:axId val="30646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67696"/>
        <c:crosses val="autoZero"/>
        <c:auto val="1"/>
        <c:lblAlgn val="ctr"/>
        <c:lblOffset val="100"/>
        <c:noMultiLvlLbl val="0"/>
      </c:catAx>
      <c:valAx>
        <c:axId val="30646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6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37A81-D42B-44E5-A6E0-D54560C0E0D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06F2DB29-D36F-4E3B-A9D3-7F0F61DCC57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699080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5A2A5-B04D-4BA0-BE0B-710A0F011B6E}"/>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39AC9A95-C91C-4C11-997C-749ABA7FF537}"/>
              </a:ext>
            </a:extLst>
          </p:cNvPr>
          <p:cNvGraphicFramePr>
            <a:graphicFrameLocks noGrp="1"/>
          </p:cNvGraphicFramePr>
          <p:nvPr>
            <p:ph type="chart" sz="quarter" idx="13"/>
            <p:extLst>
              <p:ext uri="{D42A27DB-BD31-4B8C-83A1-F6EECF244321}">
                <p14:modId xmlns:p14="http://schemas.microsoft.com/office/powerpoint/2010/main" val="2448481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36968F-63B4-4FCF-A4D9-C662CF23B385}"/>
              </a:ext>
            </a:extLst>
          </p:cNvPr>
          <p:cNvSpPr>
            <a:spLocks noGrp="1"/>
          </p:cNvSpPr>
          <p:nvPr>
            <p:ph type="body" sz="quarter" idx="14"/>
          </p:nvPr>
        </p:nvSpPr>
        <p:spPr/>
        <p:txBody>
          <a:bodyPr/>
          <a:lstStyle/>
          <a:p>
            <a:r>
              <a:rPr lang="en-US"/>
              <a:t>01/01/2017 - 12/31/2020</a:t>
            </a:r>
          </a:p>
        </p:txBody>
      </p:sp>
      <p:sp>
        <p:nvSpPr>
          <p:cNvPr id="5" name="Footer Placeholder 4">
            <a:extLst>
              <a:ext uri="{FF2B5EF4-FFF2-40B4-BE49-F238E27FC236}">
                <a16:creationId xmlns:a16="http://schemas.microsoft.com/office/drawing/2014/main" id="{88E991D5-5BAA-4CA6-8AB3-8EF36A758D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5302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F864B-D3B0-47C1-9566-07DADAA3A6EC}"/>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41F483E9-3F8E-4EE5-92F6-21DB37DFE045}"/>
              </a:ext>
            </a:extLst>
          </p:cNvPr>
          <p:cNvGraphicFramePr>
            <a:graphicFrameLocks noGrp="1"/>
          </p:cNvGraphicFramePr>
          <p:nvPr>
            <p:ph type="tbl" sz="quarter" idx="13"/>
            <p:extLst>
              <p:ext uri="{D42A27DB-BD31-4B8C-83A1-F6EECF244321}">
                <p14:modId xmlns:p14="http://schemas.microsoft.com/office/powerpoint/2010/main" val="101374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16000071"/>
                    </a:ext>
                  </a:extLst>
                </a:gridCol>
                <a:gridCol w="905256">
                  <a:extLst>
                    <a:ext uri="{9D8B030D-6E8A-4147-A177-3AD203B41FA5}">
                      <a16:colId xmlns:a16="http://schemas.microsoft.com/office/drawing/2014/main" val="1237257517"/>
                    </a:ext>
                  </a:extLst>
                </a:gridCol>
                <a:gridCol w="905256">
                  <a:extLst>
                    <a:ext uri="{9D8B030D-6E8A-4147-A177-3AD203B41FA5}">
                      <a16:colId xmlns:a16="http://schemas.microsoft.com/office/drawing/2014/main" val="2926019016"/>
                    </a:ext>
                  </a:extLst>
                </a:gridCol>
                <a:gridCol w="905256">
                  <a:extLst>
                    <a:ext uri="{9D8B030D-6E8A-4147-A177-3AD203B41FA5}">
                      <a16:colId xmlns:a16="http://schemas.microsoft.com/office/drawing/2014/main" val="723572789"/>
                    </a:ext>
                  </a:extLst>
                </a:gridCol>
                <a:gridCol w="905256">
                  <a:extLst>
                    <a:ext uri="{9D8B030D-6E8A-4147-A177-3AD203B41FA5}">
                      <a16:colId xmlns:a16="http://schemas.microsoft.com/office/drawing/2014/main" val="1521448312"/>
                    </a:ext>
                  </a:extLst>
                </a:gridCol>
                <a:gridCol w="905256">
                  <a:extLst>
                    <a:ext uri="{9D8B030D-6E8A-4147-A177-3AD203B41FA5}">
                      <a16:colId xmlns:a16="http://schemas.microsoft.com/office/drawing/2014/main" val="2834619549"/>
                    </a:ext>
                  </a:extLst>
                </a:gridCol>
                <a:gridCol w="905256">
                  <a:extLst>
                    <a:ext uri="{9D8B030D-6E8A-4147-A177-3AD203B41FA5}">
                      <a16:colId xmlns:a16="http://schemas.microsoft.com/office/drawing/2014/main" val="540989956"/>
                    </a:ext>
                  </a:extLst>
                </a:gridCol>
                <a:gridCol w="905256">
                  <a:extLst>
                    <a:ext uri="{9D8B030D-6E8A-4147-A177-3AD203B41FA5}">
                      <a16:colId xmlns:a16="http://schemas.microsoft.com/office/drawing/2014/main" val="2704858973"/>
                    </a:ext>
                  </a:extLst>
                </a:gridCol>
                <a:gridCol w="905256">
                  <a:extLst>
                    <a:ext uri="{9D8B030D-6E8A-4147-A177-3AD203B41FA5}">
                      <a16:colId xmlns:a16="http://schemas.microsoft.com/office/drawing/2014/main" val="223801614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31122813"/>
                  </a:ext>
                </a:extLst>
              </a:tr>
              <a:tr h="370840">
                <a:tc>
                  <a:txBody>
                    <a:bodyPr/>
                    <a:lstStyle/>
                    <a:p>
                      <a:r>
                        <a:rPr lang="en-US" sz="1000"/>
                        <a:t>4545</a:t>
                      </a:r>
                    </a:p>
                  </a:txBody>
                  <a:tcPr/>
                </a:tc>
                <a:tc>
                  <a:txBody>
                    <a:bodyPr/>
                    <a:lstStyle/>
                    <a:p>
                      <a:r>
                        <a:rPr lang="en-US" sz="1000"/>
                        <a:t>14</a:t>
                      </a:r>
                    </a:p>
                  </a:txBody>
                  <a:tcPr/>
                </a:tc>
                <a:tc>
                  <a:txBody>
                    <a:bodyPr/>
                    <a:lstStyle/>
                    <a:p>
                      <a:r>
                        <a:rPr lang="en-US" sz="1000"/>
                        <a:t>22</a:t>
                      </a:r>
                    </a:p>
                  </a:txBody>
                  <a:tcPr/>
                </a:tc>
                <a:tc>
                  <a:txBody>
                    <a:bodyPr/>
                    <a:lstStyle/>
                    <a:p>
                      <a:r>
                        <a:rPr lang="en-US" sz="1000"/>
                        <a:t>878</a:t>
                      </a:r>
                    </a:p>
                  </a:txBody>
                  <a:tcPr/>
                </a:tc>
                <a:tc>
                  <a:txBody>
                    <a:bodyPr/>
                    <a:lstStyle/>
                    <a:p>
                      <a:r>
                        <a:rPr lang="en-US" sz="1000"/>
                        <a:t>63</a:t>
                      </a:r>
                    </a:p>
                  </a:txBody>
                  <a:tcPr/>
                </a:tc>
                <a:tc>
                  <a:txBody>
                    <a:bodyPr/>
                    <a:lstStyle/>
                    <a:p>
                      <a:r>
                        <a:rPr lang="en-US" sz="1000"/>
                        <a:t>51</a:t>
                      </a:r>
                    </a:p>
                  </a:txBody>
                  <a:tcPr/>
                </a:tc>
                <a:tc>
                  <a:txBody>
                    <a:bodyPr/>
                    <a:lstStyle/>
                    <a:p>
                      <a:r>
                        <a:rPr lang="en-US" sz="1000"/>
                        <a:t>0</a:t>
                      </a:r>
                    </a:p>
                  </a:txBody>
                  <a:tcPr/>
                </a:tc>
                <a:tc>
                  <a:txBody>
                    <a:bodyPr/>
                    <a:lstStyle/>
                    <a:p>
                      <a:r>
                        <a:rPr lang="en-US" sz="1000"/>
                        <a:t>0.9936 %</a:t>
                      </a:r>
                    </a:p>
                  </a:txBody>
                  <a:tcPr/>
                </a:tc>
                <a:tc>
                  <a:txBody>
                    <a:bodyPr/>
                    <a:lstStyle/>
                    <a:p>
                      <a:r>
                        <a:rPr lang="en-US" sz="1000"/>
                        <a:t>0.0 %</a:t>
                      </a:r>
                    </a:p>
                  </a:txBody>
                  <a:tcPr/>
                </a:tc>
                <a:extLst>
                  <a:ext uri="{0D108BD9-81ED-4DB2-BD59-A6C34878D82A}">
                    <a16:rowId xmlns:a16="http://schemas.microsoft.com/office/drawing/2014/main" val="16399775"/>
                  </a:ext>
                </a:extLst>
              </a:tr>
            </a:tbl>
          </a:graphicData>
        </a:graphic>
      </p:graphicFrame>
      <p:sp>
        <p:nvSpPr>
          <p:cNvPr id="4" name="Text Placeholder 3">
            <a:extLst>
              <a:ext uri="{FF2B5EF4-FFF2-40B4-BE49-F238E27FC236}">
                <a16:creationId xmlns:a16="http://schemas.microsoft.com/office/drawing/2014/main" id="{6D31D445-F3E1-466E-91B8-BA9679D888CA}"/>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309218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CF7C1-C677-4C27-8A7E-F52322BCF7BD}"/>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6FE66034-6CBF-4D50-8423-C664E8CF0656}"/>
              </a:ext>
            </a:extLst>
          </p:cNvPr>
          <p:cNvGraphicFramePr>
            <a:graphicFrameLocks noGrp="1"/>
          </p:cNvGraphicFramePr>
          <p:nvPr>
            <p:ph type="chart" sz="quarter" idx="13"/>
            <p:extLst>
              <p:ext uri="{D42A27DB-BD31-4B8C-83A1-F6EECF244321}">
                <p14:modId xmlns:p14="http://schemas.microsoft.com/office/powerpoint/2010/main" val="3562598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2DAF5A-67B6-4358-90FD-E715782B65C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5553DB3-20EF-4D2B-B587-599B85FFC6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02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15091-58DF-4304-B296-0DF0A216C667}"/>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E5C1DCD1-DB48-4721-9C15-DCC7DBD8D61B}"/>
              </a:ext>
            </a:extLst>
          </p:cNvPr>
          <p:cNvGraphicFramePr>
            <a:graphicFrameLocks noGrp="1"/>
          </p:cNvGraphicFramePr>
          <p:nvPr>
            <p:ph type="chart" sz="quarter" idx="13"/>
            <p:extLst>
              <p:ext uri="{D42A27DB-BD31-4B8C-83A1-F6EECF244321}">
                <p14:modId xmlns:p14="http://schemas.microsoft.com/office/powerpoint/2010/main" val="76158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562E79-1B38-4BE3-8D1F-8E5B770B9F9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8C34893-AFBE-45FF-A482-3CEA90EB48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7538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7BB22-101D-4EB1-A8FE-1D9B89601FA5}"/>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537C6923-071B-4B16-969D-BF85FBB8665C}"/>
              </a:ext>
            </a:extLst>
          </p:cNvPr>
          <p:cNvGraphicFramePr>
            <a:graphicFrameLocks noGrp="1"/>
          </p:cNvGraphicFramePr>
          <p:nvPr>
            <p:ph type="chart" sz="quarter" idx="13"/>
            <p:extLst>
              <p:ext uri="{D42A27DB-BD31-4B8C-83A1-F6EECF244321}">
                <p14:modId xmlns:p14="http://schemas.microsoft.com/office/powerpoint/2010/main" val="4151788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23A1AD-8E98-4B75-8638-6C8B047D114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925E254-244F-4280-952A-D4C56BD2C2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21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ADE0-0A58-4B3E-8AFD-4FC94325B577}"/>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3CDB2C9C-16E2-4C44-AB22-2588EB5330A1}"/>
              </a:ext>
            </a:extLst>
          </p:cNvPr>
          <p:cNvGraphicFramePr>
            <a:graphicFrameLocks noGrp="1"/>
          </p:cNvGraphicFramePr>
          <p:nvPr>
            <p:ph type="chart" sz="quarter" idx="13"/>
            <p:extLst>
              <p:ext uri="{D42A27DB-BD31-4B8C-83A1-F6EECF244321}">
                <p14:modId xmlns:p14="http://schemas.microsoft.com/office/powerpoint/2010/main" val="2642523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19C129-8FA8-42B4-8309-FB088EB4FA6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BC21456-6F27-4453-8D5D-5998BDF7F2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8557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ED640-FD01-4F20-8235-F782205A6AEB}"/>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603CEC06-76F7-47E4-8F44-D0AAD2F4EF08}"/>
              </a:ext>
            </a:extLst>
          </p:cNvPr>
          <p:cNvGraphicFramePr>
            <a:graphicFrameLocks noGrp="1"/>
          </p:cNvGraphicFramePr>
          <p:nvPr>
            <p:ph type="tbl" sz="quarter" idx="13"/>
            <p:extLst>
              <p:ext uri="{D42A27DB-BD31-4B8C-83A1-F6EECF244321}">
                <p14:modId xmlns:p14="http://schemas.microsoft.com/office/powerpoint/2010/main" val="2836474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0874625"/>
                    </a:ext>
                  </a:extLst>
                </a:gridCol>
                <a:gridCol w="822960">
                  <a:extLst>
                    <a:ext uri="{9D8B030D-6E8A-4147-A177-3AD203B41FA5}">
                      <a16:colId xmlns:a16="http://schemas.microsoft.com/office/drawing/2014/main" val="504134493"/>
                    </a:ext>
                  </a:extLst>
                </a:gridCol>
                <a:gridCol w="822960">
                  <a:extLst>
                    <a:ext uri="{9D8B030D-6E8A-4147-A177-3AD203B41FA5}">
                      <a16:colId xmlns:a16="http://schemas.microsoft.com/office/drawing/2014/main" val="2618394223"/>
                    </a:ext>
                  </a:extLst>
                </a:gridCol>
                <a:gridCol w="822960">
                  <a:extLst>
                    <a:ext uri="{9D8B030D-6E8A-4147-A177-3AD203B41FA5}">
                      <a16:colId xmlns:a16="http://schemas.microsoft.com/office/drawing/2014/main" val="2189461910"/>
                    </a:ext>
                  </a:extLst>
                </a:gridCol>
                <a:gridCol w="822960">
                  <a:extLst>
                    <a:ext uri="{9D8B030D-6E8A-4147-A177-3AD203B41FA5}">
                      <a16:colId xmlns:a16="http://schemas.microsoft.com/office/drawing/2014/main" val="1129969043"/>
                    </a:ext>
                  </a:extLst>
                </a:gridCol>
                <a:gridCol w="822960">
                  <a:extLst>
                    <a:ext uri="{9D8B030D-6E8A-4147-A177-3AD203B41FA5}">
                      <a16:colId xmlns:a16="http://schemas.microsoft.com/office/drawing/2014/main" val="129388416"/>
                    </a:ext>
                  </a:extLst>
                </a:gridCol>
                <a:gridCol w="822960">
                  <a:extLst>
                    <a:ext uri="{9D8B030D-6E8A-4147-A177-3AD203B41FA5}">
                      <a16:colId xmlns:a16="http://schemas.microsoft.com/office/drawing/2014/main" val="3246454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4726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- 2020-12-16 09:39:11</a:t>
                      </a:r>
                      <a:r>
                        <a:rPr kumimoji="0" lang="en-US" sz="1000" b="0" i="0" u="none" strike="noStrike" kern="1200" cap="none" spc="0" normalizeH="0" baseline="0" noProof="0">
                          <a:ln>
                            <a:noFill/>
                          </a:ln>
                          <a:solidFill>
                            <a:prstClr val="black"/>
                          </a:solidFill>
                          <a:effectLst/>
                          <a:uLnTx/>
                          <a:uFillTx/>
                          <a:latin typeface="+mn-lt"/>
                          <a:ea typeface="+mn-ea"/>
                          <a:cs typeface="+mn-cs"/>
                        </a:rPr>
                        <a:t>
 After nearly four decades with PHLY, Bob O'Leary is stepping aside as CEO at the end of this year and will continue to serve as Chairman. We thank Bob for his leadership and congratulate President John Glomb on his promotion to CEO. https://bit.ly/2WfKhQP)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6978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- 2020-12-21 14:51:01</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Bob Pottle to Executive Vice President and Chief Strategic Operations Officer (CSOO). The CSOO role is a newly created position that will use Pottle’s 34 years of leadership and experience at PHLY to enhance operations serving our agency partners and policyholders. Learn more: https://bit.ly/3h5nS2u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834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- 2020-12-10 13:50:10</a:t>
                      </a:r>
                      <a:r>
                        <a:rPr kumimoji="0" lang="en-US" sz="1000" b="0" i="0" u="none" strike="noStrike" kern="1200" cap="none" spc="0" normalizeH="0" baseline="0" noProof="0">
                          <a:ln>
                            <a:noFill/>
                          </a:ln>
                          <a:solidFill>
                            <a:prstClr val="black"/>
                          </a:solidFill>
                          <a:effectLst/>
                          <a:uLnTx/>
                          <a:uFillTx/>
                          <a:latin typeface="+mn-lt"/>
                          <a:ea typeface="+mn-ea"/>
                          <a:cs typeface="+mn-cs"/>
                        </a:rPr>
                        <a:t>
 AM Best has affirmed PHLY's Financial Strength Rating of A++ (Superior). This is the highest rating awarded by AM Best, which provides an independent opinion of an insurer's financial strength and ability to meet its ongoing insurance policy and contract obligations. PHLY has maintained this rating since first earning it in 2011: https://bit.ly/2JQfuYg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4090858"/>
                  </a:ext>
                </a:extLst>
              </a:tr>
            </a:tbl>
          </a:graphicData>
        </a:graphic>
      </p:graphicFrame>
      <p:sp>
        <p:nvSpPr>
          <p:cNvPr id="4" name="Text Placeholder 3">
            <a:extLst>
              <a:ext uri="{FF2B5EF4-FFF2-40B4-BE49-F238E27FC236}">
                <a16:creationId xmlns:a16="http://schemas.microsoft.com/office/drawing/2014/main" id="{9C2816A0-9BA3-42ED-8BBC-F36F05CFB59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27353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1E7CF-5774-4760-A362-F19250B907AB}"/>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C4FB3D29-467C-45E1-9DA3-FE8144A44C53}"/>
              </a:ext>
            </a:extLst>
          </p:cNvPr>
          <p:cNvGraphicFramePr>
            <a:graphicFrameLocks noGrp="1"/>
          </p:cNvGraphicFramePr>
          <p:nvPr>
            <p:ph type="tbl" sz="quarter" idx="13"/>
            <p:extLst>
              <p:ext uri="{D42A27DB-BD31-4B8C-83A1-F6EECF244321}">
                <p14:modId xmlns:p14="http://schemas.microsoft.com/office/powerpoint/2010/main" val="2328702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2289210"/>
                    </a:ext>
                  </a:extLst>
                </a:gridCol>
                <a:gridCol w="822960">
                  <a:extLst>
                    <a:ext uri="{9D8B030D-6E8A-4147-A177-3AD203B41FA5}">
                      <a16:colId xmlns:a16="http://schemas.microsoft.com/office/drawing/2014/main" val="2280520335"/>
                    </a:ext>
                  </a:extLst>
                </a:gridCol>
                <a:gridCol w="822960">
                  <a:extLst>
                    <a:ext uri="{9D8B030D-6E8A-4147-A177-3AD203B41FA5}">
                      <a16:colId xmlns:a16="http://schemas.microsoft.com/office/drawing/2014/main" val="1498465746"/>
                    </a:ext>
                  </a:extLst>
                </a:gridCol>
                <a:gridCol w="822960">
                  <a:extLst>
                    <a:ext uri="{9D8B030D-6E8A-4147-A177-3AD203B41FA5}">
                      <a16:colId xmlns:a16="http://schemas.microsoft.com/office/drawing/2014/main" val="788931145"/>
                    </a:ext>
                  </a:extLst>
                </a:gridCol>
                <a:gridCol w="822960">
                  <a:extLst>
                    <a:ext uri="{9D8B030D-6E8A-4147-A177-3AD203B41FA5}">
                      <a16:colId xmlns:a16="http://schemas.microsoft.com/office/drawing/2014/main" val="1121873718"/>
                    </a:ext>
                  </a:extLst>
                </a:gridCol>
                <a:gridCol w="822960">
                  <a:extLst>
                    <a:ext uri="{9D8B030D-6E8A-4147-A177-3AD203B41FA5}">
                      <a16:colId xmlns:a16="http://schemas.microsoft.com/office/drawing/2014/main" val="84129205"/>
                    </a:ext>
                  </a:extLst>
                </a:gridCol>
                <a:gridCol w="822960">
                  <a:extLst>
                    <a:ext uri="{9D8B030D-6E8A-4147-A177-3AD203B41FA5}">
                      <a16:colId xmlns:a16="http://schemas.microsoft.com/office/drawing/2014/main" val="4138890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188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- 2020-12-04 11:48:51</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recognized as one of the 2020 Best Places to Work in PA! Last night, our HR team accepted our 11th award on behalf of #TEAMPHLY during the virtual #awards ceremony. Thank you to our employees for making PHLY a great place to work! 🙌 #BestPlacesPA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2333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- 2020-12-29 12:48:47</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Their efforts, especially during this year, have been invaluable to our team. As we approach the end of 2020, we’re shining our final spotlight of the year on Laurie Bishop as she shares why she loves being on #TEAMPHLY. 
Learn more ➡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14174803"/>
                  </a:ext>
                </a:extLst>
              </a:tr>
            </a:tbl>
          </a:graphicData>
        </a:graphic>
      </p:graphicFrame>
      <p:sp>
        <p:nvSpPr>
          <p:cNvPr id="4" name="Text Placeholder 3">
            <a:extLst>
              <a:ext uri="{FF2B5EF4-FFF2-40B4-BE49-F238E27FC236}">
                <a16:creationId xmlns:a16="http://schemas.microsoft.com/office/drawing/2014/main" id="{49748363-1AF8-47AF-8C5A-18DBF84EE5E1}"/>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691754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31353-FB3B-4DCA-8D0A-0EE7750D9A46}"/>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2711BE2F-CDA6-47D7-9D48-C93F36E25D88}"/>
              </a:ext>
            </a:extLst>
          </p:cNvPr>
          <p:cNvGraphicFramePr>
            <a:graphicFrameLocks noGrp="1"/>
          </p:cNvGraphicFramePr>
          <p:nvPr>
            <p:ph type="chart" sz="quarter" idx="13"/>
            <p:extLst>
              <p:ext uri="{D42A27DB-BD31-4B8C-83A1-F6EECF244321}">
                <p14:modId xmlns:p14="http://schemas.microsoft.com/office/powerpoint/2010/main" val="2833122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2D8FF3-5CE4-424B-82F0-72635103E4D4}"/>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BDC72AA1-E6F8-43E7-9321-FF67CEE699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0507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B9FF4-B88C-4909-A962-0FC08FA3FB59}"/>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F31B89DE-F325-497B-933F-DDF576BF6C8D}"/>
              </a:ext>
            </a:extLst>
          </p:cNvPr>
          <p:cNvGraphicFramePr>
            <a:graphicFrameLocks noGrp="1"/>
          </p:cNvGraphicFramePr>
          <p:nvPr>
            <p:ph type="tbl" sz="quarter" idx="13"/>
            <p:extLst>
              <p:ext uri="{D42A27DB-BD31-4B8C-83A1-F6EECF244321}">
                <p14:modId xmlns:p14="http://schemas.microsoft.com/office/powerpoint/2010/main" val="379866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96687726"/>
                    </a:ext>
                  </a:extLst>
                </a:gridCol>
                <a:gridCol w="576072">
                  <a:extLst>
                    <a:ext uri="{9D8B030D-6E8A-4147-A177-3AD203B41FA5}">
                      <a16:colId xmlns:a16="http://schemas.microsoft.com/office/drawing/2014/main" val="149317395"/>
                    </a:ext>
                  </a:extLst>
                </a:gridCol>
                <a:gridCol w="576072">
                  <a:extLst>
                    <a:ext uri="{9D8B030D-6E8A-4147-A177-3AD203B41FA5}">
                      <a16:colId xmlns:a16="http://schemas.microsoft.com/office/drawing/2014/main" val="1253292581"/>
                    </a:ext>
                  </a:extLst>
                </a:gridCol>
                <a:gridCol w="576072">
                  <a:extLst>
                    <a:ext uri="{9D8B030D-6E8A-4147-A177-3AD203B41FA5}">
                      <a16:colId xmlns:a16="http://schemas.microsoft.com/office/drawing/2014/main" val="1666527134"/>
                    </a:ext>
                  </a:extLst>
                </a:gridCol>
                <a:gridCol w="576072">
                  <a:extLst>
                    <a:ext uri="{9D8B030D-6E8A-4147-A177-3AD203B41FA5}">
                      <a16:colId xmlns:a16="http://schemas.microsoft.com/office/drawing/2014/main" val="1565130896"/>
                    </a:ext>
                  </a:extLst>
                </a:gridCol>
                <a:gridCol w="576072">
                  <a:extLst>
                    <a:ext uri="{9D8B030D-6E8A-4147-A177-3AD203B41FA5}">
                      <a16:colId xmlns:a16="http://schemas.microsoft.com/office/drawing/2014/main" val="4200646968"/>
                    </a:ext>
                  </a:extLst>
                </a:gridCol>
                <a:gridCol w="576072">
                  <a:extLst>
                    <a:ext uri="{9D8B030D-6E8A-4147-A177-3AD203B41FA5}">
                      <a16:colId xmlns:a16="http://schemas.microsoft.com/office/drawing/2014/main" val="2824135043"/>
                    </a:ext>
                  </a:extLst>
                </a:gridCol>
                <a:gridCol w="576072">
                  <a:extLst>
                    <a:ext uri="{9D8B030D-6E8A-4147-A177-3AD203B41FA5}">
                      <a16:colId xmlns:a16="http://schemas.microsoft.com/office/drawing/2014/main" val="1684994500"/>
                    </a:ext>
                  </a:extLst>
                </a:gridCol>
                <a:gridCol w="576072">
                  <a:extLst>
                    <a:ext uri="{9D8B030D-6E8A-4147-A177-3AD203B41FA5}">
                      <a16:colId xmlns:a16="http://schemas.microsoft.com/office/drawing/2014/main" val="75635643"/>
                    </a:ext>
                  </a:extLst>
                </a:gridCol>
                <a:gridCol w="576072">
                  <a:extLst>
                    <a:ext uri="{9D8B030D-6E8A-4147-A177-3AD203B41FA5}">
                      <a16:colId xmlns:a16="http://schemas.microsoft.com/office/drawing/2014/main" val="3192664488"/>
                    </a:ext>
                  </a:extLst>
                </a:gridCol>
                <a:gridCol w="576072">
                  <a:extLst>
                    <a:ext uri="{9D8B030D-6E8A-4147-A177-3AD203B41FA5}">
                      <a16:colId xmlns:a16="http://schemas.microsoft.com/office/drawing/2014/main" val="3026933735"/>
                    </a:ext>
                  </a:extLst>
                </a:gridCol>
                <a:gridCol w="576072">
                  <a:extLst>
                    <a:ext uri="{9D8B030D-6E8A-4147-A177-3AD203B41FA5}">
                      <a16:colId xmlns:a16="http://schemas.microsoft.com/office/drawing/2014/main" val="389761474"/>
                    </a:ext>
                  </a:extLst>
                </a:gridCol>
                <a:gridCol w="576072">
                  <a:extLst>
                    <a:ext uri="{9D8B030D-6E8A-4147-A177-3AD203B41FA5}">
                      <a16:colId xmlns:a16="http://schemas.microsoft.com/office/drawing/2014/main" val="290409994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19614105"/>
                  </a:ext>
                </a:extLst>
              </a:tr>
              <a:tr h="370840">
                <a:tc>
                  <a:txBody>
                    <a:bodyPr/>
                    <a:lstStyle/>
                    <a:p>
                      <a:r>
                        <a:rPr lang="en-US" sz="1000"/>
                        <a:t>3672</a:t>
                      </a:r>
                    </a:p>
                  </a:txBody>
                  <a:tcPr/>
                </a:tc>
                <a:tc>
                  <a:txBody>
                    <a:bodyPr/>
                    <a:lstStyle/>
                    <a:p>
                      <a:r>
                        <a:rPr lang="en-US" sz="1000"/>
                        <a:t>10</a:t>
                      </a:r>
                    </a:p>
                  </a:txBody>
                  <a:tcPr/>
                </a:tc>
                <a:tc>
                  <a:txBody>
                    <a:bodyPr/>
                    <a:lstStyle/>
                    <a:p>
                      <a:r>
                        <a:rPr lang="en-US" sz="1000"/>
                        <a:t>24</a:t>
                      </a:r>
                    </a:p>
                  </a:txBody>
                  <a:tcPr/>
                </a:tc>
                <a:tc>
                  <a:txBody>
                    <a:bodyPr/>
                    <a:lstStyle/>
                    <a:p>
                      <a:r>
                        <a:rPr lang="en-US" sz="1000"/>
                        <a:t>22</a:t>
                      </a:r>
                    </a:p>
                  </a:txBody>
                  <a:tcPr/>
                </a:tc>
                <a:tc>
                  <a:txBody>
                    <a:bodyPr/>
                    <a:lstStyle/>
                    <a:p>
                      <a:r>
                        <a:rPr lang="en-US" sz="1000"/>
                        <a:t>0</a:t>
                      </a:r>
                    </a:p>
                  </a:txBody>
                  <a:tcPr/>
                </a:tc>
                <a:tc>
                  <a:txBody>
                    <a:bodyPr/>
                    <a:lstStyle/>
                    <a:p>
                      <a:r>
                        <a:rPr lang="en-US" sz="1000"/>
                        <a:t>2</a:t>
                      </a:r>
                    </a:p>
                  </a:txBody>
                  <a:tcPr/>
                </a:tc>
                <a:tc>
                  <a:txBody>
                    <a:bodyPr/>
                    <a:lstStyle/>
                    <a:p>
                      <a:r>
                        <a:rPr lang="en-US" sz="1000"/>
                        <a:t>14</a:t>
                      </a:r>
                    </a:p>
                  </a:txBody>
                  <a:tcPr/>
                </a:tc>
                <a:tc>
                  <a:txBody>
                    <a:bodyPr/>
                    <a:lstStyle/>
                    <a:p>
                      <a:r>
                        <a:rPr lang="en-US" sz="1000"/>
                        <a:t>13</a:t>
                      </a:r>
                    </a:p>
                  </a:txBody>
                  <a:tcPr/>
                </a:tc>
                <a:tc>
                  <a:txBody>
                    <a:bodyPr/>
                    <a:lstStyle/>
                    <a:p>
                      <a:r>
                        <a:rPr lang="en-US" sz="1000"/>
                        <a:t>93</a:t>
                      </a:r>
                    </a:p>
                  </a:txBody>
                  <a:tcPr/>
                </a:tc>
                <a:tc>
                  <a:txBody>
                    <a:bodyPr/>
                    <a:lstStyle/>
                    <a:p>
                      <a:r>
                        <a:rPr lang="en-US" sz="1000"/>
                        <a:t>8</a:t>
                      </a:r>
                    </a:p>
                  </a:txBody>
                  <a:tcPr/>
                </a:tc>
                <a:tc>
                  <a:txBody>
                    <a:bodyPr/>
                    <a:lstStyle/>
                    <a:p>
                      <a:r>
                        <a:rPr lang="en-US" sz="1000"/>
                        <a:t>32</a:t>
                      </a:r>
                    </a:p>
                  </a:txBody>
                  <a:tcPr/>
                </a:tc>
                <a:tc>
                  <a:txBody>
                    <a:bodyPr/>
                    <a:lstStyle/>
                    <a:p>
                      <a:r>
                        <a:rPr lang="en-US" sz="1000"/>
                        <a:t>0.1413 %</a:t>
                      </a:r>
                    </a:p>
                  </a:txBody>
                  <a:tcPr/>
                </a:tc>
                <a:tc>
                  <a:txBody>
                    <a:bodyPr/>
                    <a:lstStyle/>
                    <a:p>
                      <a:r>
                        <a:rPr lang="en-US" sz="1000"/>
                        <a:t>0.0 %</a:t>
                      </a:r>
                    </a:p>
                  </a:txBody>
                  <a:tcPr/>
                </a:tc>
                <a:extLst>
                  <a:ext uri="{0D108BD9-81ED-4DB2-BD59-A6C34878D82A}">
                    <a16:rowId xmlns:a16="http://schemas.microsoft.com/office/drawing/2014/main" val="149928429"/>
                  </a:ext>
                </a:extLst>
              </a:tr>
            </a:tbl>
          </a:graphicData>
        </a:graphic>
      </p:graphicFrame>
      <p:sp>
        <p:nvSpPr>
          <p:cNvPr id="4" name="Text Placeholder 3">
            <a:extLst>
              <a:ext uri="{FF2B5EF4-FFF2-40B4-BE49-F238E27FC236}">
                <a16:creationId xmlns:a16="http://schemas.microsoft.com/office/drawing/2014/main" id="{F19523D6-CF92-4F2A-AF8D-676846DC949A}"/>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956671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5CB97-F2A4-40AE-9694-55F72ADC3C0D}"/>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1B731246-C2AE-410A-BA86-D33E4C731DA7}"/>
              </a:ext>
            </a:extLst>
          </p:cNvPr>
          <p:cNvGraphicFramePr>
            <a:graphicFrameLocks noGrp="1"/>
          </p:cNvGraphicFramePr>
          <p:nvPr>
            <p:ph type="chart" sz="quarter" idx="13"/>
            <p:extLst>
              <p:ext uri="{D42A27DB-BD31-4B8C-83A1-F6EECF244321}">
                <p14:modId xmlns:p14="http://schemas.microsoft.com/office/powerpoint/2010/main" val="2201578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005A44-7672-4A6C-9431-C3E3492F767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B5A4ACC-6A24-41F8-979C-8296750794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5277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D768-3BB1-4205-A9AF-66D70B1A93F6}"/>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3282D72F-F0F3-43A9-BCFB-AEFB350A8B1A}"/>
              </a:ext>
            </a:extLst>
          </p:cNvPr>
          <p:cNvGraphicFramePr>
            <a:graphicFrameLocks noGrp="1"/>
          </p:cNvGraphicFramePr>
          <p:nvPr>
            <p:ph type="chart" sz="quarter" idx="13"/>
            <p:extLst>
              <p:ext uri="{D42A27DB-BD31-4B8C-83A1-F6EECF244321}">
                <p14:modId xmlns:p14="http://schemas.microsoft.com/office/powerpoint/2010/main" val="3030591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AA7255-092F-4A7A-B145-46D922421F9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BC7CC74-69D8-4A21-8C79-2DFD77890A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8649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836E4-AAFE-403E-9DB6-1334AB7EA19E}"/>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5CF3E9A0-B1AB-44EE-97F9-F39A9D547E2F}"/>
              </a:ext>
            </a:extLst>
          </p:cNvPr>
          <p:cNvGraphicFramePr>
            <a:graphicFrameLocks noGrp="1"/>
          </p:cNvGraphicFramePr>
          <p:nvPr>
            <p:ph type="chart" sz="quarter" idx="13"/>
            <p:extLst>
              <p:ext uri="{D42A27DB-BD31-4B8C-83A1-F6EECF244321}">
                <p14:modId xmlns:p14="http://schemas.microsoft.com/office/powerpoint/2010/main" val="639122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E21F7C-1FF1-46E9-AEF3-9F68EC51B24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C473D44-156D-4A3C-BB3A-E526568165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3289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D7DC7-D3E5-42CE-86CB-2144AC670269}"/>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E43AB6B4-0D4F-4BE2-8331-1557A59452ED}"/>
              </a:ext>
            </a:extLst>
          </p:cNvPr>
          <p:cNvGraphicFramePr>
            <a:graphicFrameLocks noGrp="1"/>
          </p:cNvGraphicFramePr>
          <p:nvPr>
            <p:ph type="chart" sz="quarter" idx="13"/>
            <p:extLst>
              <p:ext uri="{D42A27DB-BD31-4B8C-83A1-F6EECF244321}">
                <p14:modId xmlns:p14="http://schemas.microsoft.com/office/powerpoint/2010/main" val="2993606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9E1898-0CA3-4DA8-B27C-AA6A4F97AE3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DD2797A-02EA-4A02-8749-4F36BDDBAA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4182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05153-6A09-4F5B-8A83-EE19C617801A}"/>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153B3D7C-8A2C-4499-A95E-3CED4EA77F5C}"/>
              </a:ext>
            </a:extLst>
          </p:cNvPr>
          <p:cNvGraphicFramePr>
            <a:graphicFrameLocks noGrp="1"/>
          </p:cNvGraphicFramePr>
          <p:nvPr>
            <p:ph type="tbl" sz="quarter" idx="13"/>
            <p:extLst>
              <p:ext uri="{D42A27DB-BD31-4B8C-83A1-F6EECF244321}">
                <p14:modId xmlns:p14="http://schemas.microsoft.com/office/powerpoint/2010/main" val="2101939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254110162"/>
                    </a:ext>
                  </a:extLst>
                </a:gridCol>
                <a:gridCol w="2468880">
                  <a:extLst>
                    <a:ext uri="{9D8B030D-6E8A-4147-A177-3AD203B41FA5}">
                      <a16:colId xmlns:a16="http://schemas.microsoft.com/office/drawing/2014/main" val="846088389"/>
                    </a:ext>
                  </a:extLst>
                </a:gridCol>
                <a:gridCol w="2468880">
                  <a:extLst>
                    <a:ext uri="{9D8B030D-6E8A-4147-A177-3AD203B41FA5}">
                      <a16:colId xmlns:a16="http://schemas.microsoft.com/office/drawing/2014/main" val="4225471596"/>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935564317"/>
                  </a:ext>
                </a:extLst>
              </a:tr>
              <a:tr h="370840">
                <a:tc>
                  <a:txBody>
                    <a:bodyPr/>
                    <a:lstStyle/>
                    <a:p>
                      <a:r>
                        <a:rPr lang="en-US" sz="1000" b="1"/>
                        <a:t>@MargueriteTort</a:t>
                      </a:r>
                    </a:p>
                  </a:txBody>
                  <a:tcPr/>
                </a:tc>
                <a:tc>
                  <a:txBody>
                    <a:bodyPr/>
                    <a:lstStyle/>
                    <a:p>
                      <a:r>
                        <a:rPr lang="en-US" sz="1000"/>
                        <a:t>PHLY Insurance Co. (82)</a:t>
                      </a:r>
                    </a:p>
                  </a:txBody>
                  <a:tcPr/>
                </a:tc>
                <a:tc>
                  <a:txBody>
                    <a:bodyPr/>
                    <a:lstStyle/>
                    <a:p>
                      <a:r>
                        <a:rPr lang="en-US" sz="1000"/>
                        <a:t>82</a:t>
                      </a:r>
                    </a:p>
                  </a:txBody>
                  <a:tcPr/>
                </a:tc>
                <a:extLst>
                  <a:ext uri="{0D108BD9-81ED-4DB2-BD59-A6C34878D82A}">
                    <a16:rowId xmlns:a16="http://schemas.microsoft.com/office/drawing/2014/main" val="3718180761"/>
                  </a:ext>
                </a:extLst>
              </a:tr>
              <a:tr h="370840">
                <a:tc>
                  <a:txBody>
                    <a:bodyPr/>
                    <a:lstStyle/>
                    <a:p>
                      <a:r>
                        <a:rPr lang="en-US" sz="1000" b="1"/>
                        <a:t>@EaglesCommunity</a:t>
                      </a:r>
                    </a:p>
                  </a:txBody>
                  <a:tcPr/>
                </a:tc>
                <a:tc>
                  <a:txBody>
                    <a:bodyPr/>
                    <a:lstStyle/>
                    <a:p>
                      <a:r>
                        <a:rPr lang="en-US" sz="1000"/>
                        <a:t>PHLY Insurance Co. (63)</a:t>
                      </a:r>
                    </a:p>
                  </a:txBody>
                  <a:tcPr/>
                </a:tc>
                <a:tc>
                  <a:txBody>
                    <a:bodyPr/>
                    <a:lstStyle/>
                    <a:p>
                      <a:r>
                        <a:rPr lang="en-US" sz="1000"/>
                        <a:t>63</a:t>
                      </a:r>
                    </a:p>
                  </a:txBody>
                  <a:tcPr/>
                </a:tc>
                <a:extLst>
                  <a:ext uri="{0D108BD9-81ED-4DB2-BD59-A6C34878D82A}">
                    <a16:rowId xmlns:a16="http://schemas.microsoft.com/office/drawing/2014/main" val="2888541490"/>
                  </a:ext>
                </a:extLst>
              </a:tr>
              <a:tr h="370840">
                <a:tc>
                  <a:txBody>
                    <a:bodyPr/>
                    <a:lstStyle/>
                    <a:p>
                      <a:r>
                        <a:rPr lang="en-US" sz="1000" b="1"/>
                        <a:t>@GammaIotaSigma</a:t>
                      </a:r>
                    </a:p>
                  </a:txBody>
                  <a:tcPr/>
                </a:tc>
                <a:tc>
                  <a:txBody>
                    <a:bodyPr/>
                    <a:lstStyle/>
                    <a:p>
                      <a:r>
                        <a:rPr lang="en-US" sz="1000"/>
                        <a:t>PHLY Insurance Co. (48)</a:t>
                      </a:r>
                    </a:p>
                  </a:txBody>
                  <a:tcPr/>
                </a:tc>
                <a:tc>
                  <a:txBody>
                    <a:bodyPr/>
                    <a:lstStyle/>
                    <a:p>
                      <a:r>
                        <a:rPr lang="en-US" sz="1000"/>
                        <a:t>48</a:t>
                      </a:r>
                    </a:p>
                  </a:txBody>
                  <a:tcPr/>
                </a:tc>
                <a:extLst>
                  <a:ext uri="{0D108BD9-81ED-4DB2-BD59-A6C34878D82A}">
                    <a16:rowId xmlns:a16="http://schemas.microsoft.com/office/drawing/2014/main" val="1521769348"/>
                  </a:ext>
                </a:extLst>
              </a:tr>
              <a:tr h="370840">
                <a:tc>
                  <a:txBody>
                    <a:bodyPr/>
                    <a:lstStyle/>
                    <a:p>
                      <a:r>
                        <a:rPr lang="en-US" sz="1000" b="1"/>
                        <a:t>@Regore2</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1619548"/>
                  </a:ext>
                </a:extLst>
              </a:tr>
              <a:tr h="370840">
                <a:tc>
                  <a:txBody>
                    <a:bodyPr/>
                    <a:lstStyle/>
                    <a:p>
                      <a:r>
                        <a:rPr lang="en-US" sz="1000" b="1"/>
                        <a:t>@wadt</a:t>
                      </a:r>
                    </a:p>
                  </a:txBody>
                  <a:tcPr/>
                </a:tc>
                <a:tc>
                  <a:txBody>
                    <a:bodyPr/>
                    <a:lstStyle/>
                    <a:p>
                      <a:r>
                        <a:rPr lang="en-US" sz="1000"/>
                        <a:t>PHLY Insurance Co. (15)</a:t>
                      </a:r>
                    </a:p>
                  </a:txBody>
                  <a:tcPr/>
                </a:tc>
                <a:tc>
                  <a:txBody>
                    <a:bodyPr/>
                    <a:lstStyle/>
                    <a:p>
                      <a:r>
                        <a:rPr lang="en-US" sz="1000"/>
                        <a:t>15</a:t>
                      </a:r>
                    </a:p>
                  </a:txBody>
                  <a:tcPr/>
                </a:tc>
                <a:extLst>
                  <a:ext uri="{0D108BD9-81ED-4DB2-BD59-A6C34878D82A}">
                    <a16:rowId xmlns:a16="http://schemas.microsoft.com/office/drawing/2014/main" val="2113226676"/>
                  </a:ext>
                </a:extLst>
              </a:tr>
              <a:tr h="370840">
                <a:tc>
                  <a:txBody>
                    <a:bodyPr/>
                    <a:lstStyle/>
                    <a:p>
                      <a:r>
                        <a:rPr lang="en-US" sz="1000" b="1"/>
                        <a:t>@mplousis64</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3473379134"/>
                  </a:ext>
                </a:extLst>
              </a:tr>
              <a:tr h="370840">
                <a:tc>
                  <a:txBody>
                    <a:bodyPr/>
                    <a:lstStyle/>
                    <a:p>
                      <a:r>
                        <a:rPr lang="en-US" sz="1000" b="1"/>
                        <a:t>@FirstInsHI</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889067895"/>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215138875"/>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541017238"/>
                  </a:ext>
                </a:extLst>
              </a:tr>
              <a:tr h="370840">
                <a:tc>
                  <a:txBody>
                    <a:bodyPr/>
                    <a:lstStyle/>
                    <a:p>
                      <a:r>
                        <a:rPr lang="en-US" sz="1000" b="1"/>
                        <a:t>@Msminion13</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612962350"/>
                  </a:ext>
                </a:extLst>
              </a:tr>
            </a:tbl>
          </a:graphicData>
        </a:graphic>
      </p:graphicFrame>
      <p:sp>
        <p:nvSpPr>
          <p:cNvPr id="4" name="Text Placeholder 3">
            <a:extLst>
              <a:ext uri="{FF2B5EF4-FFF2-40B4-BE49-F238E27FC236}">
                <a16:creationId xmlns:a16="http://schemas.microsoft.com/office/drawing/2014/main" id="{255E6CC6-8B0F-4AA3-B135-2711B78FD9CB}"/>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3727454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BA80E-BFA7-4696-9F6C-3639A6549E6E}"/>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0552C790-6AD5-4758-B799-1FF7EEB3EF37}"/>
              </a:ext>
            </a:extLst>
          </p:cNvPr>
          <p:cNvGraphicFramePr>
            <a:graphicFrameLocks noGrp="1"/>
          </p:cNvGraphicFramePr>
          <p:nvPr>
            <p:ph type="tbl" sz="quarter" idx="13"/>
            <p:extLst>
              <p:ext uri="{D42A27DB-BD31-4B8C-83A1-F6EECF244321}">
                <p14:modId xmlns:p14="http://schemas.microsoft.com/office/powerpoint/2010/main" val="1294045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30723721"/>
                    </a:ext>
                  </a:extLst>
                </a:gridCol>
                <a:gridCol w="493776">
                  <a:extLst>
                    <a:ext uri="{9D8B030D-6E8A-4147-A177-3AD203B41FA5}">
                      <a16:colId xmlns:a16="http://schemas.microsoft.com/office/drawing/2014/main" val="2281914483"/>
                    </a:ext>
                  </a:extLst>
                </a:gridCol>
                <a:gridCol w="1069848">
                  <a:extLst>
                    <a:ext uri="{9D8B030D-6E8A-4147-A177-3AD203B41FA5}">
                      <a16:colId xmlns:a16="http://schemas.microsoft.com/office/drawing/2014/main" val="377374577"/>
                    </a:ext>
                  </a:extLst>
                </a:gridCol>
                <a:gridCol w="1069848">
                  <a:extLst>
                    <a:ext uri="{9D8B030D-6E8A-4147-A177-3AD203B41FA5}">
                      <a16:colId xmlns:a16="http://schemas.microsoft.com/office/drawing/2014/main" val="2785435084"/>
                    </a:ext>
                  </a:extLst>
                </a:gridCol>
                <a:gridCol w="1069848">
                  <a:extLst>
                    <a:ext uri="{9D8B030D-6E8A-4147-A177-3AD203B41FA5}">
                      <a16:colId xmlns:a16="http://schemas.microsoft.com/office/drawing/2014/main" val="2975896822"/>
                    </a:ext>
                  </a:extLst>
                </a:gridCol>
                <a:gridCol w="1069848">
                  <a:extLst>
                    <a:ext uri="{9D8B030D-6E8A-4147-A177-3AD203B41FA5}">
                      <a16:colId xmlns:a16="http://schemas.microsoft.com/office/drawing/2014/main" val="1182628639"/>
                    </a:ext>
                  </a:extLst>
                </a:gridCol>
                <a:gridCol w="1069848">
                  <a:extLst>
                    <a:ext uri="{9D8B030D-6E8A-4147-A177-3AD203B41FA5}">
                      <a16:colId xmlns:a16="http://schemas.microsoft.com/office/drawing/2014/main" val="498470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3187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- 2020-12-16 09:46:14</a:t>
                      </a:r>
                      <a:r>
                        <a:rPr kumimoji="0" lang="en-US" sz="1000" b="0" i="0" u="none" strike="noStrike" kern="1200" cap="none" spc="0" normalizeH="0" baseline="0" noProof="0">
                          <a:ln>
                            <a:noFill/>
                          </a:ln>
                          <a:solidFill>
                            <a:prstClr val="black"/>
                          </a:solidFill>
                          <a:effectLst/>
                          <a:uLnTx/>
                          <a:uFillTx/>
                          <a:latin typeface="+mn-lt"/>
                          <a:ea typeface="+mn-ea"/>
                          <a:cs typeface="+mn-cs"/>
                        </a:rPr>
                        <a:t>
 After nearly four decades with PHLY, Bob O'Leary is stepping aside as CEO at the end of this year and will continue to serve as Chairman. We thank Bob for his leadership and congratulate President John Glomb on his promotion to CEO. https://t.co/mtcQ91FHQP https://t.co/ECrPW3x6JZ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12/17/2020 01:07:33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0.4097 %</a:t>
                      </a:r>
                    </a:p>
                  </a:txBody>
                  <a:tcPr/>
                </a:tc>
                <a:extLst>
                  <a:ext uri="{0D108BD9-81ED-4DB2-BD59-A6C34878D82A}">
                    <a16:rowId xmlns:a16="http://schemas.microsoft.com/office/drawing/2014/main" val="348850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- 2020-12-07 14:45:31</a:t>
                      </a:r>
                      <a:r>
                        <a:rPr kumimoji="0" lang="en-US" sz="1000" b="0" i="0" u="none" strike="noStrike" kern="1200" cap="none" spc="0" normalizeH="0" baseline="0" noProof="0">
                          <a:ln>
                            <a:noFill/>
                          </a:ln>
                          <a:solidFill>
                            <a:prstClr val="black"/>
                          </a:solidFill>
                          <a:effectLst/>
                          <a:uLnTx/>
                          <a:uFillTx/>
                          <a:latin typeface="+mn-lt"/>
                          <a:ea typeface="+mn-ea"/>
                          <a:cs typeface="+mn-cs"/>
                        </a:rPr>
                        <a:t>
 Today kicked off our first company-wide Week of #CommunityService! In partnership with the @RedCrossPhilly &amp;amp; @TheMissingMaps, #TEAMPHLY is hosting a #mapathon to help humanitarian organizations prepare communities worldwide for disasters &amp;amp; emergency response. #TEAMPHLYMapathon https://t.co/Ls6ajwGr6h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12/08/2020 13:09:10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0.3001 %</a:t>
                      </a:r>
                    </a:p>
                  </a:txBody>
                  <a:tcPr/>
                </a:tc>
                <a:extLst>
                  <a:ext uri="{0D108BD9-81ED-4DB2-BD59-A6C34878D82A}">
                    <a16:rowId xmlns:a16="http://schemas.microsoft.com/office/drawing/2014/main" val="3442477566"/>
                  </a:ext>
                </a:extLst>
              </a:tr>
            </a:tbl>
          </a:graphicData>
        </a:graphic>
      </p:graphicFrame>
      <p:sp>
        <p:nvSpPr>
          <p:cNvPr id="4" name="Text Placeholder 3">
            <a:extLst>
              <a:ext uri="{FF2B5EF4-FFF2-40B4-BE49-F238E27FC236}">
                <a16:creationId xmlns:a16="http://schemas.microsoft.com/office/drawing/2014/main" id="{F1EFE6ED-6E2A-437C-9AD0-9972609259D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452241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3CCC5-38E6-425F-A227-408523B411EB}"/>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BDE8712C-6842-49DD-8595-33FAE3B82C66}"/>
              </a:ext>
            </a:extLst>
          </p:cNvPr>
          <p:cNvGraphicFramePr>
            <a:graphicFrameLocks noGrp="1"/>
          </p:cNvGraphicFramePr>
          <p:nvPr>
            <p:ph type="tbl" sz="quarter" idx="13"/>
            <p:extLst>
              <p:ext uri="{D42A27DB-BD31-4B8C-83A1-F6EECF244321}">
                <p14:modId xmlns:p14="http://schemas.microsoft.com/office/powerpoint/2010/main" val="388091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35884886"/>
                    </a:ext>
                  </a:extLst>
                </a:gridCol>
                <a:gridCol w="493776">
                  <a:extLst>
                    <a:ext uri="{9D8B030D-6E8A-4147-A177-3AD203B41FA5}">
                      <a16:colId xmlns:a16="http://schemas.microsoft.com/office/drawing/2014/main" val="1915012426"/>
                    </a:ext>
                  </a:extLst>
                </a:gridCol>
                <a:gridCol w="1069848">
                  <a:extLst>
                    <a:ext uri="{9D8B030D-6E8A-4147-A177-3AD203B41FA5}">
                      <a16:colId xmlns:a16="http://schemas.microsoft.com/office/drawing/2014/main" val="1083023819"/>
                    </a:ext>
                  </a:extLst>
                </a:gridCol>
                <a:gridCol w="1069848">
                  <a:extLst>
                    <a:ext uri="{9D8B030D-6E8A-4147-A177-3AD203B41FA5}">
                      <a16:colId xmlns:a16="http://schemas.microsoft.com/office/drawing/2014/main" val="3324812236"/>
                    </a:ext>
                  </a:extLst>
                </a:gridCol>
                <a:gridCol w="1069848">
                  <a:extLst>
                    <a:ext uri="{9D8B030D-6E8A-4147-A177-3AD203B41FA5}">
                      <a16:colId xmlns:a16="http://schemas.microsoft.com/office/drawing/2014/main" val="2258417271"/>
                    </a:ext>
                  </a:extLst>
                </a:gridCol>
                <a:gridCol w="1069848">
                  <a:extLst>
                    <a:ext uri="{9D8B030D-6E8A-4147-A177-3AD203B41FA5}">
                      <a16:colId xmlns:a16="http://schemas.microsoft.com/office/drawing/2014/main" val="512024070"/>
                    </a:ext>
                  </a:extLst>
                </a:gridCol>
                <a:gridCol w="1069848">
                  <a:extLst>
                    <a:ext uri="{9D8B030D-6E8A-4147-A177-3AD203B41FA5}">
                      <a16:colId xmlns:a16="http://schemas.microsoft.com/office/drawing/2014/main" val="1258348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6395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- 2020-12-18 10:06:24</a:t>
                      </a:r>
                      <a:r>
                        <a:rPr kumimoji="0" lang="en-US" sz="1000" b="0" i="0" u="none" strike="noStrike" kern="1200" cap="none" spc="0" normalizeH="0" baseline="0" noProof="0">
                          <a:ln>
                            <a:noFill/>
                          </a:ln>
                          <a:solidFill>
                            <a:prstClr val="black"/>
                          </a:solidFill>
                          <a:effectLst/>
                          <a:uLnTx/>
                          <a:uFillTx/>
                          <a:latin typeface="+mn-lt"/>
                          <a:ea typeface="+mn-ea"/>
                          <a:cs typeface="+mn-cs"/>
                        </a:rPr>
                        <a:t>
 In the past, our Women’s Leadership Series (WLS) has hosted annual #women’s networking events. This year, the WLS invited #TEAMPHLY to a #virtualnetworking event focused on practicing #resilience with speaker &amp;amp; author, Anne Grady. Thank you for an inspirational presentation! https://t.co/cdQCDb1jxy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12/24/2020 07:07:08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0.2459 %</a:t>
                      </a:r>
                    </a:p>
                  </a:txBody>
                  <a:tcPr/>
                </a:tc>
                <a:extLst>
                  <a:ext uri="{0D108BD9-81ED-4DB2-BD59-A6C34878D82A}">
                    <a16:rowId xmlns:a16="http://schemas.microsoft.com/office/drawing/2014/main" val="154719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- 2020-12-11 11:32:45</a:t>
                      </a:r>
                      <a:r>
                        <a:rPr kumimoji="0" lang="en-US" sz="1000" b="0" i="0" u="none" strike="noStrike" kern="1200" cap="none" spc="0" normalizeH="0" baseline="0" noProof="0">
                          <a:ln>
                            <a:noFill/>
                          </a:ln>
                          <a:solidFill>
                            <a:prstClr val="black"/>
                          </a:solidFill>
                          <a:effectLst/>
                          <a:uLnTx/>
                          <a:uFillTx/>
                          <a:latin typeface="+mn-lt"/>
                          <a:ea typeface="+mn-ea"/>
                          <a:cs typeface="+mn-cs"/>
                        </a:rPr>
                        <a:t>
 #PHLY teamed up with the @Phillies to celebrate our Philadelphia #Insurance Runs for Charities grant recipients virtually. We were pleased to be joined by a special guest, former #Phillies manager Charlie Manuel. Congratulations to @Keystone_KHS @WilliamsonTrade and ACENDA! 👏 https://t.co/H4WV3vo2R3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01:07:53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0.2458 %</a:t>
                      </a:r>
                    </a:p>
                  </a:txBody>
                  <a:tcPr/>
                </a:tc>
                <a:extLst>
                  <a:ext uri="{0D108BD9-81ED-4DB2-BD59-A6C34878D82A}">
                    <a16:rowId xmlns:a16="http://schemas.microsoft.com/office/drawing/2014/main" val="255895531"/>
                  </a:ext>
                </a:extLst>
              </a:tr>
            </a:tbl>
          </a:graphicData>
        </a:graphic>
      </p:graphicFrame>
      <p:sp>
        <p:nvSpPr>
          <p:cNvPr id="4" name="Text Placeholder 3">
            <a:extLst>
              <a:ext uri="{FF2B5EF4-FFF2-40B4-BE49-F238E27FC236}">
                <a16:creationId xmlns:a16="http://schemas.microsoft.com/office/drawing/2014/main" id="{65157488-090E-4D5D-A972-05038882BED5}"/>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964108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E72AC-B42F-43F1-A86A-13C888963984}"/>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1494AC8D-3389-4EDF-9E97-ED9ECF304BC0}"/>
              </a:ext>
            </a:extLst>
          </p:cNvPr>
          <p:cNvGraphicFramePr>
            <a:graphicFrameLocks noGrp="1"/>
          </p:cNvGraphicFramePr>
          <p:nvPr>
            <p:ph type="tbl" sz="quarter" idx="13"/>
            <p:extLst>
              <p:ext uri="{D42A27DB-BD31-4B8C-83A1-F6EECF244321}">
                <p14:modId xmlns:p14="http://schemas.microsoft.com/office/powerpoint/2010/main" val="36262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39556985"/>
                    </a:ext>
                  </a:extLst>
                </a:gridCol>
                <a:gridCol w="493776">
                  <a:extLst>
                    <a:ext uri="{9D8B030D-6E8A-4147-A177-3AD203B41FA5}">
                      <a16:colId xmlns:a16="http://schemas.microsoft.com/office/drawing/2014/main" val="1732078483"/>
                    </a:ext>
                  </a:extLst>
                </a:gridCol>
                <a:gridCol w="1069848">
                  <a:extLst>
                    <a:ext uri="{9D8B030D-6E8A-4147-A177-3AD203B41FA5}">
                      <a16:colId xmlns:a16="http://schemas.microsoft.com/office/drawing/2014/main" val="748649752"/>
                    </a:ext>
                  </a:extLst>
                </a:gridCol>
                <a:gridCol w="1069848">
                  <a:extLst>
                    <a:ext uri="{9D8B030D-6E8A-4147-A177-3AD203B41FA5}">
                      <a16:colId xmlns:a16="http://schemas.microsoft.com/office/drawing/2014/main" val="1644653606"/>
                    </a:ext>
                  </a:extLst>
                </a:gridCol>
                <a:gridCol w="1069848">
                  <a:extLst>
                    <a:ext uri="{9D8B030D-6E8A-4147-A177-3AD203B41FA5}">
                      <a16:colId xmlns:a16="http://schemas.microsoft.com/office/drawing/2014/main" val="1019393804"/>
                    </a:ext>
                  </a:extLst>
                </a:gridCol>
                <a:gridCol w="1069848">
                  <a:extLst>
                    <a:ext uri="{9D8B030D-6E8A-4147-A177-3AD203B41FA5}">
                      <a16:colId xmlns:a16="http://schemas.microsoft.com/office/drawing/2014/main" val="1837753858"/>
                    </a:ext>
                  </a:extLst>
                </a:gridCol>
                <a:gridCol w="1069848">
                  <a:extLst>
                    <a:ext uri="{9D8B030D-6E8A-4147-A177-3AD203B41FA5}">
                      <a16:colId xmlns:a16="http://schemas.microsoft.com/office/drawing/2014/main" val="2974231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0496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- 2020-12-29 12:58:44</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Their efforts, especially during this year, have been invaluable to our team. As we approach the end of 2020, we’re shining our final spotlight of the year on Laurie Bishop. #TEAMPHLY #employeespotlight https://t.co/xcntgGvcXp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12/31/2020 01:07:32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0.2451 %</a:t>
                      </a:r>
                    </a:p>
                  </a:txBody>
                  <a:tcPr/>
                </a:tc>
                <a:extLst>
                  <a:ext uri="{0D108BD9-81ED-4DB2-BD59-A6C34878D82A}">
                    <a16:rowId xmlns:a16="http://schemas.microsoft.com/office/drawing/2014/main" val="2020623759"/>
                  </a:ext>
                </a:extLst>
              </a:tr>
            </a:tbl>
          </a:graphicData>
        </a:graphic>
      </p:graphicFrame>
      <p:sp>
        <p:nvSpPr>
          <p:cNvPr id="4" name="Text Placeholder 3">
            <a:extLst>
              <a:ext uri="{FF2B5EF4-FFF2-40B4-BE49-F238E27FC236}">
                <a16:creationId xmlns:a16="http://schemas.microsoft.com/office/drawing/2014/main" id="{0D5C012C-3BC5-4272-B62E-77AD2406A6BE}"/>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533459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AA96E-3A4F-476C-A140-2A9A9BC95C6B}"/>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DED7B49-BAFC-4FF3-9A14-74005F0B5C29}"/>
              </a:ext>
            </a:extLst>
          </p:cNvPr>
          <p:cNvGraphicFramePr>
            <a:graphicFrameLocks noGrp="1"/>
          </p:cNvGraphicFramePr>
          <p:nvPr>
            <p:ph type="tbl" sz="quarter" idx="13"/>
            <p:extLst>
              <p:ext uri="{D42A27DB-BD31-4B8C-83A1-F6EECF244321}">
                <p14:modId xmlns:p14="http://schemas.microsoft.com/office/powerpoint/2010/main" val="18507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36390351"/>
                    </a:ext>
                  </a:extLst>
                </a:gridCol>
                <a:gridCol w="658368">
                  <a:extLst>
                    <a:ext uri="{9D8B030D-6E8A-4147-A177-3AD203B41FA5}">
                      <a16:colId xmlns:a16="http://schemas.microsoft.com/office/drawing/2014/main" val="1070794069"/>
                    </a:ext>
                  </a:extLst>
                </a:gridCol>
                <a:gridCol w="658368">
                  <a:extLst>
                    <a:ext uri="{9D8B030D-6E8A-4147-A177-3AD203B41FA5}">
                      <a16:colId xmlns:a16="http://schemas.microsoft.com/office/drawing/2014/main" val="7225607"/>
                    </a:ext>
                  </a:extLst>
                </a:gridCol>
                <a:gridCol w="658368">
                  <a:extLst>
                    <a:ext uri="{9D8B030D-6E8A-4147-A177-3AD203B41FA5}">
                      <a16:colId xmlns:a16="http://schemas.microsoft.com/office/drawing/2014/main" val="3392021243"/>
                    </a:ext>
                  </a:extLst>
                </a:gridCol>
                <a:gridCol w="658368">
                  <a:extLst>
                    <a:ext uri="{9D8B030D-6E8A-4147-A177-3AD203B41FA5}">
                      <a16:colId xmlns:a16="http://schemas.microsoft.com/office/drawing/2014/main" val="553437969"/>
                    </a:ext>
                  </a:extLst>
                </a:gridCol>
                <a:gridCol w="658368">
                  <a:extLst>
                    <a:ext uri="{9D8B030D-6E8A-4147-A177-3AD203B41FA5}">
                      <a16:colId xmlns:a16="http://schemas.microsoft.com/office/drawing/2014/main" val="3708594143"/>
                    </a:ext>
                  </a:extLst>
                </a:gridCol>
                <a:gridCol w="658368">
                  <a:extLst>
                    <a:ext uri="{9D8B030D-6E8A-4147-A177-3AD203B41FA5}">
                      <a16:colId xmlns:a16="http://schemas.microsoft.com/office/drawing/2014/main" val="4252780358"/>
                    </a:ext>
                  </a:extLst>
                </a:gridCol>
                <a:gridCol w="658368">
                  <a:extLst>
                    <a:ext uri="{9D8B030D-6E8A-4147-A177-3AD203B41FA5}">
                      <a16:colId xmlns:a16="http://schemas.microsoft.com/office/drawing/2014/main" val="2749555520"/>
                    </a:ext>
                  </a:extLst>
                </a:gridCol>
                <a:gridCol w="658368">
                  <a:extLst>
                    <a:ext uri="{9D8B030D-6E8A-4147-A177-3AD203B41FA5}">
                      <a16:colId xmlns:a16="http://schemas.microsoft.com/office/drawing/2014/main" val="1258430097"/>
                    </a:ext>
                  </a:extLst>
                </a:gridCol>
                <a:gridCol w="658368">
                  <a:extLst>
                    <a:ext uri="{9D8B030D-6E8A-4147-A177-3AD203B41FA5}">
                      <a16:colId xmlns:a16="http://schemas.microsoft.com/office/drawing/2014/main" val="2677672691"/>
                    </a:ext>
                  </a:extLst>
                </a:gridCol>
                <a:gridCol w="658368">
                  <a:extLst>
                    <a:ext uri="{9D8B030D-6E8A-4147-A177-3AD203B41FA5}">
                      <a16:colId xmlns:a16="http://schemas.microsoft.com/office/drawing/2014/main" val="936027642"/>
                    </a:ext>
                  </a:extLst>
                </a:gridCol>
                <a:gridCol w="658368">
                  <a:extLst>
                    <a:ext uri="{9D8B030D-6E8A-4147-A177-3AD203B41FA5}">
                      <a16:colId xmlns:a16="http://schemas.microsoft.com/office/drawing/2014/main" val="242688950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11510685"/>
                  </a:ext>
                </a:extLst>
              </a:tr>
              <a:tr h="370840">
                <a:tc>
                  <a:txBody>
                    <a:bodyPr/>
                    <a:lstStyle/>
                    <a:p>
                      <a:r>
                        <a:rPr lang="en-US" sz="1000"/>
                        <a:t>27545</a:t>
                      </a:r>
                    </a:p>
                  </a:txBody>
                  <a:tcPr/>
                </a:tc>
                <a:tc>
                  <a:txBody>
                    <a:bodyPr/>
                    <a:lstStyle/>
                    <a:p>
                      <a:r>
                        <a:rPr lang="en-US" sz="1000"/>
                        <a:t>259</a:t>
                      </a:r>
                    </a:p>
                  </a:txBody>
                  <a:tcPr/>
                </a:tc>
                <a:tc>
                  <a:txBody>
                    <a:bodyPr/>
                    <a:lstStyle/>
                    <a:p>
                      <a:r>
                        <a:rPr lang="en-US" sz="1000"/>
                        <a:t>22</a:t>
                      </a:r>
                    </a:p>
                  </a:txBody>
                  <a:tcPr/>
                </a:tc>
                <a:tc>
                  <a:txBody>
                    <a:bodyPr/>
                    <a:lstStyle/>
                    <a:p>
                      <a:r>
                        <a:rPr lang="en-US" sz="1000"/>
                        <a:t>2033</a:t>
                      </a:r>
                    </a:p>
                  </a:txBody>
                  <a:tcPr/>
                </a:tc>
                <a:tc>
                  <a:txBody>
                    <a:bodyPr/>
                    <a:lstStyle/>
                    <a:p>
                      <a:r>
                        <a:rPr lang="en-US" sz="1000"/>
                        <a:t>92.409090909091</a:t>
                      </a:r>
                    </a:p>
                  </a:txBody>
                  <a:tcPr/>
                </a:tc>
                <a:tc>
                  <a:txBody>
                    <a:bodyPr/>
                    <a:lstStyle/>
                    <a:p>
                      <a:r>
                        <a:rPr lang="en-US" sz="1000"/>
                        <a:t>165</a:t>
                      </a:r>
                    </a:p>
                  </a:txBody>
                  <a:tcPr/>
                </a:tc>
                <a:tc>
                  <a:txBody>
                    <a:bodyPr/>
                    <a:lstStyle/>
                    <a:p>
                      <a:r>
                        <a:rPr lang="en-US" sz="1000"/>
                        <a:t>170</a:t>
                      </a:r>
                    </a:p>
                  </a:txBody>
                  <a:tcPr/>
                </a:tc>
                <a:tc>
                  <a:txBody>
                    <a:bodyPr/>
                    <a:lstStyle/>
                    <a:p>
                      <a:r>
                        <a:rPr lang="en-US" sz="1000"/>
                        <a:t>3135</a:t>
                      </a:r>
                    </a:p>
                  </a:txBody>
                  <a:tcPr/>
                </a:tc>
                <a:tc>
                  <a:txBody>
                    <a:bodyPr/>
                    <a:lstStyle/>
                    <a:p>
                      <a:r>
                        <a:rPr lang="en-US" sz="1000"/>
                        <a:t>142.5</a:t>
                      </a:r>
                    </a:p>
                  </a:txBody>
                  <a:tcPr/>
                </a:tc>
                <a:tc>
                  <a:txBody>
                    <a:bodyPr/>
                    <a:lstStyle/>
                    <a:p>
                      <a:r>
                        <a:rPr lang="en-US" sz="1000"/>
                        <a:t>87373</a:t>
                      </a:r>
                    </a:p>
                  </a:txBody>
                  <a:tcPr/>
                </a:tc>
                <a:tc>
                  <a:txBody>
                    <a:bodyPr/>
                    <a:lstStyle/>
                    <a:p>
                      <a:r>
                        <a:rPr lang="en-US" sz="1000"/>
                        <a:t>3971.5</a:t>
                      </a:r>
                    </a:p>
                  </a:txBody>
                  <a:tcPr/>
                </a:tc>
                <a:tc>
                  <a:txBody>
                    <a:bodyPr/>
                    <a:lstStyle/>
                    <a:p>
                      <a:r>
                        <a:rPr lang="en-US" sz="1000"/>
                        <a:t>0.058483151511538 %</a:t>
                      </a:r>
                    </a:p>
                  </a:txBody>
                  <a:tcPr/>
                </a:tc>
                <a:extLst>
                  <a:ext uri="{0D108BD9-81ED-4DB2-BD59-A6C34878D82A}">
                    <a16:rowId xmlns:a16="http://schemas.microsoft.com/office/drawing/2014/main" val="1337647348"/>
                  </a:ext>
                </a:extLst>
              </a:tr>
            </a:tbl>
          </a:graphicData>
        </a:graphic>
      </p:graphicFrame>
      <p:sp>
        <p:nvSpPr>
          <p:cNvPr id="4" name="Text Placeholder 3">
            <a:extLst>
              <a:ext uri="{FF2B5EF4-FFF2-40B4-BE49-F238E27FC236}">
                <a16:creationId xmlns:a16="http://schemas.microsoft.com/office/drawing/2014/main" id="{19724780-FC24-4418-8519-B39A482038F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349724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DD45-C9F1-4CC1-B2E2-113F4A77130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D2B84562-4C00-49DD-AEE0-108452426402}"/>
              </a:ext>
            </a:extLst>
          </p:cNvPr>
          <p:cNvGraphicFramePr>
            <a:graphicFrameLocks noGrp="1"/>
          </p:cNvGraphicFramePr>
          <p:nvPr>
            <p:ph type="chart" sz="quarter" idx="13"/>
            <p:extLst>
              <p:ext uri="{D42A27DB-BD31-4B8C-83A1-F6EECF244321}">
                <p14:modId xmlns:p14="http://schemas.microsoft.com/office/powerpoint/2010/main" val="3919246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D7CC27-007F-4877-8314-B420E70408C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5C78DD0-8E9A-4B85-B34F-965703479B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3554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F98C4-B1A4-44BD-A660-9D738616F8A4}"/>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9693CE48-4701-4F13-9CD2-F9A5A55A7420}"/>
              </a:ext>
            </a:extLst>
          </p:cNvPr>
          <p:cNvGraphicFramePr>
            <a:graphicFrameLocks noGrp="1"/>
          </p:cNvGraphicFramePr>
          <p:nvPr>
            <p:ph type="chart" sz="quarter" idx="13"/>
            <p:extLst>
              <p:ext uri="{D42A27DB-BD31-4B8C-83A1-F6EECF244321}">
                <p14:modId xmlns:p14="http://schemas.microsoft.com/office/powerpoint/2010/main" val="4148581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71B98F-4348-4AF6-B787-2333A7429B6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006E7EA-D77E-4154-823C-1835DB153F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5410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54CF9-C2D7-48A2-98C1-F6E5A1074695}"/>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1EA47809-EF42-4DD2-9EA3-675B6454FC1A}"/>
              </a:ext>
            </a:extLst>
          </p:cNvPr>
          <p:cNvGraphicFramePr>
            <a:graphicFrameLocks noGrp="1"/>
          </p:cNvGraphicFramePr>
          <p:nvPr>
            <p:ph type="chart" sz="quarter" idx="13"/>
            <p:extLst>
              <p:ext uri="{D42A27DB-BD31-4B8C-83A1-F6EECF244321}">
                <p14:modId xmlns:p14="http://schemas.microsoft.com/office/powerpoint/2010/main" val="1158887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BFE11E-7CF4-43E7-8079-623EE3DD291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B56E25E-7A84-4DAA-81AC-4472585997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3479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BD47A-38AC-4A34-8B74-6A20BA0EF059}"/>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8D48938A-B1AF-4856-8A4D-A7AF88078808}"/>
              </a:ext>
            </a:extLst>
          </p:cNvPr>
          <p:cNvGraphicFramePr>
            <a:graphicFrameLocks noGrp="1"/>
          </p:cNvGraphicFramePr>
          <p:nvPr>
            <p:ph type="tbl" sz="quarter" idx="13"/>
            <p:extLst>
              <p:ext uri="{D42A27DB-BD31-4B8C-83A1-F6EECF244321}">
                <p14:modId xmlns:p14="http://schemas.microsoft.com/office/powerpoint/2010/main" val="2153756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49704697"/>
                    </a:ext>
                  </a:extLst>
                </a:gridCol>
                <a:gridCol w="740664">
                  <a:extLst>
                    <a:ext uri="{9D8B030D-6E8A-4147-A177-3AD203B41FA5}">
                      <a16:colId xmlns:a16="http://schemas.microsoft.com/office/drawing/2014/main" val="543223570"/>
                    </a:ext>
                  </a:extLst>
                </a:gridCol>
                <a:gridCol w="740664">
                  <a:extLst>
                    <a:ext uri="{9D8B030D-6E8A-4147-A177-3AD203B41FA5}">
                      <a16:colId xmlns:a16="http://schemas.microsoft.com/office/drawing/2014/main" val="3765833040"/>
                    </a:ext>
                  </a:extLst>
                </a:gridCol>
                <a:gridCol w="740664">
                  <a:extLst>
                    <a:ext uri="{9D8B030D-6E8A-4147-A177-3AD203B41FA5}">
                      <a16:colId xmlns:a16="http://schemas.microsoft.com/office/drawing/2014/main" val="3035233062"/>
                    </a:ext>
                  </a:extLst>
                </a:gridCol>
                <a:gridCol w="740664">
                  <a:extLst>
                    <a:ext uri="{9D8B030D-6E8A-4147-A177-3AD203B41FA5}">
                      <a16:colId xmlns:a16="http://schemas.microsoft.com/office/drawing/2014/main" val="3454396391"/>
                    </a:ext>
                  </a:extLst>
                </a:gridCol>
                <a:gridCol w="740664">
                  <a:extLst>
                    <a:ext uri="{9D8B030D-6E8A-4147-A177-3AD203B41FA5}">
                      <a16:colId xmlns:a16="http://schemas.microsoft.com/office/drawing/2014/main" val="2696992158"/>
                    </a:ext>
                  </a:extLst>
                </a:gridCol>
                <a:gridCol w="740664">
                  <a:extLst>
                    <a:ext uri="{9D8B030D-6E8A-4147-A177-3AD203B41FA5}">
                      <a16:colId xmlns:a16="http://schemas.microsoft.com/office/drawing/2014/main" val="1055605737"/>
                    </a:ext>
                  </a:extLst>
                </a:gridCol>
                <a:gridCol w="740664">
                  <a:extLst>
                    <a:ext uri="{9D8B030D-6E8A-4147-A177-3AD203B41FA5}">
                      <a16:colId xmlns:a16="http://schemas.microsoft.com/office/drawing/2014/main" val="3491052009"/>
                    </a:ext>
                  </a:extLst>
                </a:gridCol>
                <a:gridCol w="740664">
                  <a:extLst>
                    <a:ext uri="{9D8B030D-6E8A-4147-A177-3AD203B41FA5}">
                      <a16:colId xmlns:a16="http://schemas.microsoft.com/office/drawing/2014/main" val="3709024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92877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- 2020-12-16 09:41:16</a:t>
                      </a:r>
                      <a:r>
                        <a:rPr kumimoji="0" lang="en-US" sz="1000" b="0" i="0" u="none" strike="noStrike" kern="1200" cap="none" spc="0" normalizeH="0" baseline="0" noProof="0">
                          <a:ln>
                            <a:noFill/>
                          </a:ln>
                          <a:solidFill>
                            <a:prstClr val="black"/>
                          </a:solidFill>
                          <a:effectLst/>
                          <a:uLnTx/>
                          <a:uFillTx/>
                          <a:latin typeface="+mn-lt"/>
                          <a:ea typeface="+mn-ea"/>
                          <a:cs typeface="+mn-cs"/>
                        </a:rPr>
                        <a:t>
 After nearly four decades with PHLY, Bob O'Leary is stepping aside as CEO at the end of this year and will continue to serve as Chairman. We thank Bob for his leadership and congratulate President John W. Glomb, Jr. on his promotion to CEO.  https://bit.ly/37i7Sqy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0.055208968525728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715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- 2020-12-10 13:55:48</a:t>
                      </a:r>
                      <a:r>
                        <a:rPr kumimoji="0" lang="en-US" sz="1000" b="0" i="0" u="none" strike="noStrike" kern="1200" cap="none" spc="0" normalizeH="0" baseline="0" noProof="0">
                          <a:ln>
                            <a:noFill/>
                          </a:ln>
                          <a:solidFill>
                            <a:prstClr val="black"/>
                          </a:solidFill>
                          <a:effectLst/>
                          <a:uLnTx/>
                          <a:uFillTx/>
                          <a:latin typeface="+mn-lt"/>
                          <a:ea typeface="+mn-ea"/>
                          <a:cs typeface="+mn-cs"/>
                        </a:rPr>
                        <a:t>
 AM Best has affirmed PHLY's Financial Strength Rating of A++ (Superior). This is the highest rating awarded by AM Best, which provides an independent opinion of an insurer's financial strength and ability to meet its ongoing insurance policy and contract obligations. PHLY has maintained this rating since first earning it in 2011: https://bit.ly/2JQfuYg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0.065203216692023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8498096"/>
                  </a:ext>
                </a:extLst>
              </a:tr>
            </a:tbl>
          </a:graphicData>
        </a:graphic>
      </p:graphicFrame>
      <p:sp>
        <p:nvSpPr>
          <p:cNvPr id="4" name="Text Placeholder 3">
            <a:extLst>
              <a:ext uri="{FF2B5EF4-FFF2-40B4-BE49-F238E27FC236}">
                <a16:creationId xmlns:a16="http://schemas.microsoft.com/office/drawing/2014/main" id="{23BD31ED-276C-47FA-BD98-53CDA9C02FC2}"/>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801797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3EB02-B73B-40FA-8B00-8C6707932453}"/>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BE40F544-344E-48FC-AFAA-26CF17300633}"/>
              </a:ext>
            </a:extLst>
          </p:cNvPr>
          <p:cNvGraphicFramePr>
            <a:graphicFrameLocks noGrp="1"/>
          </p:cNvGraphicFramePr>
          <p:nvPr>
            <p:ph type="tbl" sz="quarter" idx="13"/>
            <p:extLst>
              <p:ext uri="{D42A27DB-BD31-4B8C-83A1-F6EECF244321}">
                <p14:modId xmlns:p14="http://schemas.microsoft.com/office/powerpoint/2010/main" val="1549686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47714960"/>
                    </a:ext>
                  </a:extLst>
                </a:gridCol>
                <a:gridCol w="740664">
                  <a:extLst>
                    <a:ext uri="{9D8B030D-6E8A-4147-A177-3AD203B41FA5}">
                      <a16:colId xmlns:a16="http://schemas.microsoft.com/office/drawing/2014/main" val="323503981"/>
                    </a:ext>
                  </a:extLst>
                </a:gridCol>
                <a:gridCol w="740664">
                  <a:extLst>
                    <a:ext uri="{9D8B030D-6E8A-4147-A177-3AD203B41FA5}">
                      <a16:colId xmlns:a16="http://schemas.microsoft.com/office/drawing/2014/main" val="2232599861"/>
                    </a:ext>
                  </a:extLst>
                </a:gridCol>
                <a:gridCol w="740664">
                  <a:extLst>
                    <a:ext uri="{9D8B030D-6E8A-4147-A177-3AD203B41FA5}">
                      <a16:colId xmlns:a16="http://schemas.microsoft.com/office/drawing/2014/main" val="2045141229"/>
                    </a:ext>
                  </a:extLst>
                </a:gridCol>
                <a:gridCol w="740664">
                  <a:extLst>
                    <a:ext uri="{9D8B030D-6E8A-4147-A177-3AD203B41FA5}">
                      <a16:colId xmlns:a16="http://schemas.microsoft.com/office/drawing/2014/main" val="1909591510"/>
                    </a:ext>
                  </a:extLst>
                </a:gridCol>
                <a:gridCol w="740664">
                  <a:extLst>
                    <a:ext uri="{9D8B030D-6E8A-4147-A177-3AD203B41FA5}">
                      <a16:colId xmlns:a16="http://schemas.microsoft.com/office/drawing/2014/main" val="3972007748"/>
                    </a:ext>
                  </a:extLst>
                </a:gridCol>
                <a:gridCol w="740664">
                  <a:extLst>
                    <a:ext uri="{9D8B030D-6E8A-4147-A177-3AD203B41FA5}">
                      <a16:colId xmlns:a16="http://schemas.microsoft.com/office/drawing/2014/main" val="769426027"/>
                    </a:ext>
                  </a:extLst>
                </a:gridCol>
                <a:gridCol w="740664">
                  <a:extLst>
                    <a:ext uri="{9D8B030D-6E8A-4147-A177-3AD203B41FA5}">
                      <a16:colId xmlns:a16="http://schemas.microsoft.com/office/drawing/2014/main" val="2563475231"/>
                    </a:ext>
                  </a:extLst>
                </a:gridCol>
                <a:gridCol w="740664">
                  <a:extLst>
                    <a:ext uri="{9D8B030D-6E8A-4147-A177-3AD203B41FA5}">
                      <a16:colId xmlns:a16="http://schemas.microsoft.com/office/drawing/2014/main" val="4057499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3104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- 2020-12-21 14:40:48</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Bob Pottle to Executive Vice President and Chief Strategic Operations Officer (CSOO). The CSOO role is a newly created position that will use Pottle’s 34 years of leadership and experience at PHLY to enhance operations serving our agency partners and policyholders. Learn more: https://bit.ly/2KLMEIC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0.066104241303594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71681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- 2020-12-04 11:43:59</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recognized as one of the 2020 Best Places to Work in PA! Last night, our HR team accepted our 11th award on behalf of #TEAMPHLY during the virtual #awards ceremony. Thank you to our employees for making PHLY a great place to work! #BestPlacesPA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0.036300897170462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a:t>
                      </a:r>
                    </a:p>
                  </a:txBody>
                  <a:tcPr/>
                </a:tc>
                <a:extLst>
                  <a:ext uri="{0D108BD9-81ED-4DB2-BD59-A6C34878D82A}">
                    <a16:rowId xmlns:a16="http://schemas.microsoft.com/office/drawing/2014/main" val="770975114"/>
                  </a:ext>
                </a:extLst>
              </a:tr>
            </a:tbl>
          </a:graphicData>
        </a:graphic>
      </p:graphicFrame>
      <p:sp>
        <p:nvSpPr>
          <p:cNvPr id="4" name="Text Placeholder 3">
            <a:extLst>
              <a:ext uri="{FF2B5EF4-FFF2-40B4-BE49-F238E27FC236}">
                <a16:creationId xmlns:a16="http://schemas.microsoft.com/office/drawing/2014/main" id="{6CC920A6-93FC-4FB5-A902-DD1DFCF531FD}"/>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768978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66BD9-E272-4326-9F5C-A8F9F3218F2C}"/>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7EA14E10-598C-4F20-A926-6564CC0FEA39}"/>
              </a:ext>
            </a:extLst>
          </p:cNvPr>
          <p:cNvGraphicFramePr>
            <a:graphicFrameLocks noGrp="1"/>
          </p:cNvGraphicFramePr>
          <p:nvPr>
            <p:ph type="tbl" sz="quarter" idx="13"/>
            <p:extLst>
              <p:ext uri="{D42A27DB-BD31-4B8C-83A1-F6EECF244321}">
                <p14:modId xmlns:p14="http://schemas.microsoft.com/office/powerpoint/2010/main" val="3362313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31037031"/>
                    </a:ext>
                  </a:extLst>
                </a:gridCol>
                <a:gridCol w="740664">
                  <a:extLst>
                    <a:ext uri="{9D8B030D-6E8A-4147-A177-3AD203B41FA5}">
                      <a16:colId xmlns:a16="http://schemas.microsoft.com/office/drawing/2014/main" val="2057844820"/>
                    </a:ext>
                  </a:extLst>
                </a:gridCol>
                <a:gridCol w="740664">
                  <a:extLst>
                    <a:ext uri="{9D8B030D-6E8A-4147-A177-3AD203B41FA5}">
                      <a16:colId xmlns:a16="http://schemas.microsoft.com/office/drawing/2014/main" val="2371683089"/>
                    </a:ext>
                  </a:extLst>
                </a:gridCol>
                <a:gridCol w="740664">
                  <a:extLst>
                    <a:ext uri="{9D8B030D-6E8A-4147-A177-3AD203B41FA5}">
                      <a16:colId xmlns:a16="http://schemas.microsoft.com/office/drawing/2014/main" val="4034213856"/>
                    </a:ext>
                  </a:extLst>
                </a:gridCol>
                <a:gridCol w="740664">
                  <a:extLst>
                    <a:ext uri="{9D8B030D-6E8A-4147-A177-3AD203B41FA5}">
                      <a16:colId xmlns:a16="http://schemas.microsoft.com/office/drawing/2014/main" val="2607290453"/>
                    </a:ext>
                  </a:extLst>
                </a:gridCol>
                <a:gridCol w="740664">
                  <a:extLst>
                    <a:ext uri="{9D8B030D-6E8A-4147-A177-3AD203B41FA5}">
                      <a16:colId xmlns:a16="http://schemas.microsoft.com/office/drawing/2014/main" val="1868025717"/>
                    </a:ext>
                  </a:extLst>
                </a:gridCol>
                <a:gridCol w="740664">
                  <a:extLst>
                    <a:ext uri="{9D8B030D-6E8A-4147-A177-3AD203B41FA5}">
                      <a16:colId xmlns:a16="http://schemas.microsoft.com/office/drawing/2014/main" val="630409954"/>
                    </a:ext>
                  </a:extLst>
                </a:gridCol>
                <a:gridCol w="740664">
                  <a:extLst>
                    <a:ext uri="{9D8B030D-6E8A-4147-A177-3AD203B41FA5}">
                      <a16:colId xmlns:a16="http://schemas.microsoft.com/office/drawing/2014/main" val="1967190645"/>
                    </a:ext>
                  </a:extLst>
                </a:gridCol>
                <a:gridCol w="740664">
                  <a:extLst>
                    <a:ext uri="{9D8B030D-6E8A-4147-A177-3AD203B41FA5}">
                      <a16:colId xmlns:a16="http://schemas.microsoft.com/office/drawing/2014/main" val="1708762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384629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- 2020-12-17 11:37:58</a:t>
                      </a:r>
                      <a:r>
                        <a:rPr kumimoji="0" lang="en-US" sz="1000" b="0" i="0" u="none" strike="noStrike" kern="1200" cap="none" spc="0" normalizeH="0" baseline="0" noProof="0">
                          <a:ln>
                            <a:noFill/>
                          </a:ln>
                          <a:solidFill>
                            <a:prstClr val="black"/>
                          </a:solidFill>
                          <a:effectLst/>
                          <a:uLnTx/>
                          <a:uFillTx/>
                          <a:latin typeface="+mn-lt"/>
                          <a:ea typeface="+mn-ea"/>
                          <a:cs typeface="+mn-cs"/>
                        </a:rPr>
                        <a:t>
 Thanks to our agent and broker partners for naming us an Insurance Business America 5-Star Carrier for our Non-Profit Package! We’re honored to serve your Non-Profit and Human Services clients. https://bit.ly/2VTP3DK #insurance #insurancenews #nonprofits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0.058245358572989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0808426"/>
                  </a:ext>
                </a:extLst>
              </a:tr>
            </a:tbl>
          </a:graphicData>
        </a:graphic>
      </p:graphicFrame>
      <p:sp>
        <p:nvSpPr>
          <p:cNvPr id="4" name="Text Placeholder 3">
            <a:extLst>
              <a:ext uri="{FF2B5EF4-FFF2-40B4-BE49-F238E27FC236}">
                <a16:creationId xmlns:a16="http://schemas.microsoft.com/office/drawing/2014/main" id="{6E68EA4A-9C24-4048-8E07-E18F783C1851}"/>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4008801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CB554-AC9F-415D-A776-1ED73F19D4A5}"/>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175C8C57-B65C-4FA2-A72D-E1E8A38BD1F7}"/>
              </a:ext>
            </a:extLst>
          </p:cNvPr>
          <p:cNvGraphicFramePr>
            <a:graphicFrameLocks noGrp="1"/>
          </p:cNvGraphicFramePr>
          <p:nvPr>
            <p:ph type="tbl" sz="quarter" idx="13"/>
            <p:extLst>
              <p:ext uri="{D42A27DB-BD31-4B8C-83A1-F6EECF244321}">
                <p14:modId xmlns:p14="http://schemas.microsoft.com/office/powerpoint/2010/main" val="303665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8929627"/>
                    </a:ext>
                  </a:extLst>
                </a:gridCol>
                <a:gridCol w="658368">
                  <a:extLst>
                    <a:ext uri="{9D8B030D-6E8A-4147-A177-3AD203B41FA5}">
                      <a16:colId xmlns:a16="http://schemas.microsoft.com/office/drawing/2014/main" val="2930808789"/>
                    </a:ext>
                  </a:extLst>
                </a:gridCol>
                <a:gridCol w="658368">
                  <a:extLst>
                    <a:ext uri="{9D8B030D-6E8A-4147-A177-3AD203B41FA5}">
                      <a16:colId xmlns:a16="http://schemas.microsoft.com/office/drawing/2014/main" val="2737721055"/>
                    </a:ext>
                  </a:extLst>
                </a:gridCol>
                <a:gridCol w="658368">
                  <a:extLst>
                    <a:ext uri="{9D8B030D-6E8A-4147-A177-3AD203B41FA5}">
                      <a16:colId xmlns:a16="http://schemas.microsoft.com/office/drawing/2014/main" val="153152836"/>
                    </a:ext>
                  </a:extLst>
                </a:gridCol>
                <a:gridCol w="658368">
                  <a:extLst>
                    <a:ext uri="{9D8B030D-6E8A-4147-A177-3AD203B41FA5}">
                      <a16:colId xmlns:a16="http://schemas.microsoft.com/office/drawing/2014/main" val="3834214018"/>
                    </a:ext>
                  </a:extLst>
                </a:gridCol>
                <a:gridCol w="658368">
                  <a:extLst>
                    <a:ext uri="{9D8B030D-6E8A-4147-A177-3AD203B41FA5}">
                      <a16:colId xmlns:a16="http://schemas.microsoft.com/office/drawing/2014/main" val="1777707833"/>
                    </a:ext>
                  </a:extLst>
                </a:gridCol>
                <a:gridCol w="658368">
                  <a:extLst>
                    <a:ext uri="{9D8B030D-6E8A-4147-A177-3AD203B41FA5}">
                      <a16:colId xmlns:a16="http://schemas.microsoft.com/office/drawing/2014/main" val="1833973110"/>
                    </a:ext>
                  </a:extLst>
                </a:gridCol>
                <a:gridCol w="658368">
                  <a:extLst>
                    <a:ext uri="{9D8B030D-6E8A-4147-A177-3AD203B41FA5}">
                      <a16:colId xmlns:a16="http://schemas.microsoft.com/office/drawing/2014/main" val="1672555524"/>
                    </a:ext>
                  </a:extLst>
                </a:gridCol>
                <a:gridCol w="658368">
                  <a:extLst>
                    <a:ext uri="{9D8B030D-6E8A-4147-A177-3AD203B41FA5}">
                      <a16:colId xmlns:a16="http://schemas.microsoft.com/office/drawing/2014/main" val="3374607761"/>
                    </a:ext>
                  </a:extLst>
                </a:gridCol>
                <a:gridCol w="658368">
                  <a:extLst>
                    <a:ext uri="{9D8B030D-6E8A-4147-A177-3AD203B41FA5}">
                      <a16:colId xmlns:a16="http://schemas.microsoft.com/office/drawing/2014/main" val="15441914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21150318"/>
                  </a:ext>
                </a:extLst>
              </a:tr>
              <a:tr h="370840">
                <a:tc>
                  <a:txBody>
                    <a:bodyPr/>
                    <a:lstStyle/>
                    <a:p>
                      <a:r>
                        <a:rPr lang="en-US" sz="1000"/>
                        <a:t>phlyinsurance</a:t>
                      </a:r>
                    </a:p>
                  </a:txBody>
                  <a:tcPr/>
                </a:tc>
                <a:tc>
                  <a:txBody>
                    <a:bodyPr/>
                    <a:lstStyle/>
                    <a:p>
                      <a:r>
                        <a:rPr lang="en-US" sz="1000"/>
                        <a:t>2190</a:t>
                      </a:r>
                    </a:p>
                  </a:txBody>
                  <a:tcPr/>
                </a:tc>
                <a:tc>
                  <a:txBody>
                    <a:bodyPr/>
                    <a:lstStyle/>
                    <a:p>
                      <a:r>
                        <a:rPr lang="en-US" sz="1000"/>
                        <a:t>20</a:t>
                      </a:r>
                    </a:p>
                  </a:txBody>
                  <a:tcPr/>
                </a:tc>
                <a:tc>
                  <a:txBody>
                    <a:bodyPr/>
                    <a:lstStyle/>
                    <a:p>
                      <a:r>
                        <a:rPr lang="en-US" sz="1000"/>
                        <a:t>11</a:t>
                      </a:r>
                    </a:p>
                  </a:txBody>
                  <a:tcPr/>
                </a:tc>
                <a:tc>
                  <a:txBody>
                    <a:bodyPr/>
                    <a:lstStyle/>
                    <a:p>
                      <a:r>
                        <a:rPr lang="en-US" sz="1000"/>
                        <a:t>4</a:t>
                      </a:r>
                    </a:p>
                  </a:txBody>
                  <a:tcPr/>
                </a:tc>
                <a:tc>
                  <a:txBody>
                    <a:bodyPr/>
                    <a:lstStyle/>
                    <a:p>
                      <a:r>
                        <a:rPr lang="en-US" sz="1000"/>
                        <a:t>2</a:t>
                      </a:r>
                    </a:p>
                  </a:txBody>
                  <a:tcPr/>
                </a:tc>
                <a:tc>
                  <a:txBody>
                    <a:bodyPr/>
                    <a:lstStyle/>
                    <a:p>
                      <a:r>
                        <a:rPr lang="en-US" sz="1000"/>
                        <a:t>17</a:t>
                      </a:r>
                    </a:p>
                  </a:txBody>
                  <a:tcPr/>
                </a:tc>
                <a:tc>
                  <a:txBody>
                    <a:bodyPr/>
                    <a:lstStyle/>
                    <a:p>
                      <a:r>
                        <a:rPr lang="en-US" sz="1000"/>
                        <a:t>1135</a:t>
                      </a:r>
                    </a:p>
                  </a:txBody>
                  <a:tcPr/>
                </a:tc>
                <a:tc>
                  <a:txBody>
                    <a:bodyPr/>
                    <a:lstStyle/>
                    <a:p>
                      <a:r>
                        <a:rPr lang="en-US" sz="1000"/>
                        <a:t>24</a:t>
                      </a:r>
                    </a:p>
                  </a:txBody>
                  <a:tcPr/>
                </a:tc>
                <a:tc>
                  <a:txBody>
                    <a:bodyPr/>
                    <a:lstStyle/>
                    <a:p>
                      <a:r>
                        <a:rPr lang="en-US" sz="1000"/>
                        <a:t>3.1274 %</a:t>
                      </a:r>
                    </a:p>
                  </a:txBody>
                  <a:tcPr/>
                </a:tc>
                <a:extLst>
                  <a:ext uri="{0D108BD9-81ED-4DB2-BD59-A6C34878D82A}">
                    <a16:rowId xmlns:a16="http://schemas.microsoft.com/office/drawing/2014/main" val="811799159"/>
                  </a:ext>
                </a:extLst>
              </a:tr>
            </a:tbl>
          </a:graphicData>
        </a:graphic>
      </p:graphicFrame>
      <p:sp>
        <p:nvSpPr>
          <p:cNvPr id="4" name="Text Placeholder 3">
            <a:extLst>
              <a:ext uri="{FF2B5EF4-FFF2-40B4-BE49-F238E27FC236}">
                <a16:creationId xmlns:a16="http://schemas.microsoft.com/office/drawing/2014/main" id="{8E166B2E-577F-47F3-B5B8-6BA8F4A56A8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685689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B6781-1A53-4B0E-83C7-C26B4E1ED290}"/>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66940E6A-8F47-49CC-AC81-72A9F117E8DB}"/>
              </a:ext>
            </a:extLst>
          </p:cNvPr>
          <p:cNvGraphicFramePr>
            <a:graphicFrameLocks noGrp="1"/>
          </p:cNvGraphicFramePr>
          <p:nvPr>
            <p:ph type="chart" sz="quarter" idx="13"/>
            <p:extLst>
              <p:ext uri="{D42A27DB-BD31-4B8C-83A1-F6EECF244321}">
                <p14:modId xmlns:p14="http://schemas.microsoft.com/office/powerpoint/2010/main" val="1260087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09E66E-4121-4E85-B0AA-55ED871684C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F8B3E7F-BEE1-44E3-BD14-71736525A2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5893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55988-BEF3-4F75-A9F1-A8B3A89AF26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2CF051A1-2229-4968-9A80-B64749C6010A}"/>
              </a:ext>
            </a:extLst>
          </p:cNvPr>
          <p:cNvGraphicFramePr>
            <a:graphicFrameLocks noGrp="1"/>
          </p:cNvGraphicFramePr>
          <p:nvPr>
            <p:ph type="chart" sz="quarter" idx="13"/>
            <p:extLst>
              <p:ext uri="{D42A27DB-BD31-4B8C-83A1-F6EECF244321}">
                <p14:modId xmlns:p14="http://schemas.microsoft.com/office/powerpoint/2010/main" val="2123995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35CFE6-F033-495A-B979-BA74EF2E9C2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6692817-D6A5-40D6-8C20-23DC01334F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63748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00961-A98A-4A55-88FB-B7174888F676}"/>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5518AA39-51B4-4FCD-9F34-28771CE4A682}"/>
              </a:ext>
            </a:extLst>
          </p:cNvPr>
          <p:cNvGraphicFramePr>
            <a:graphicFrameLocks noGrp="1"/>
          </p:cNvGraphicFramePr>
          <p:nvPr>
            <p:ph type="chart" sz="quarter" idx="13"/>
            <p:extLst>
              <p:ext uri="{D42A27DB-BD31-4B8C-83A1-F6EECF244321}">
                <p14:modId xmlns:p14="http://schemas.microsoft.com/office/powerpoint/2010/main" val="3977239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84F397-1569-45F3-B077-C6DA0040688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C70E4D1-D271-4A7F-81ED-5470EF6DDA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7320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5056C-C779-4351-B76B-555DDEAD7F33}"/>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F49BE0A1-4F30-48F7-B980-7C34F1D3F1BB}"/>
              </a:ext>
            </a:extLst>
          </p:cNvPr>
          <p:cNvGraphicFramePr>
            <a:graphicFrameLocks noGrp="1"/>
          </p:cNvGraphicFramePr>
          <p:nvPr>
            <p:ph type="tbl" sz="quarter" idx="13"/>
            <p:extLst>
              <p:ext uri="{D42A27DB-BD31-4B8C-83A1-F6EECF244321}">
                <p14:modId xmlns:p14="http://schemas.microsoft.com/office/powerpoint/2010/main" val="4995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16685929"/>
                    </a:ext>
                  </a:extLst>
                </a:gridCol>
                <a:gridCol w="987552">
                  <a:extLst>
                    <a:ext uri="{9D8B030D-6E8A-4147-A177-3AD203B41FA5}">
                      <a16:colId xmlns:a16="http://schemas.microsoft.com/office/drawing/2014/main" val="2265573771"/>
                    </a:ext>
                  </a:extLst>
                </a:gridCol>
                <a:gridCol w="987552">
                  <a:extLst>
                    <a:ext uri="{9D8B030D-6E8A-4147-A177-3AD203B41FA5}">
                      <a16:colId xmlns:a16="http://schemas.microsoft.com/office/drawing/2014/main" val="4114844822"/>
                    </a:ext>
                  </a:extLst>
                </a:gridCol>
                <a:gridCol w="987552">
                  <a:extLst>
                    <a:ext uri="{9D8B030D-6E8A-4147-A177-3AD203B41FA5}">
                      <a16:colId xmlns:a16="http://schemas.microsoft.com/office/drawing/2014/main" val="1456485393"/>
                    </a:ext>
                  </a:extLst>
                </a:gridCol>
                <a:gridCol w="987552">
                  <a:extLst>
                    <a:ext uri="{9D8B030D-6E8A-4147-A177-3AD203B41FA5}">
                      <a16:colId xmlns:a16="http://schemas.microsoft.com/office/drawing/2014/main" val="801225840"/>
                    </a:ext>
                  </a:extLst>
                </a:gridCol>
                <a:gridCol w="987552">
                  <a:extLst>
                    <a:ext uri="{9D8B030D-6E8A-4147-A177-3AD203B41FA5}">
                      <a16:colId xmlns:a16="http://schemas.microsoft.com/office/drawing/2014/main" val="3012474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0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- 2020-12-16 09:37:44</a:t>
                      </a:r>
                      <a:r>
                        <a:rPr kumimoji="0" lang="en-US" sz="1000" b="0" i="0" u="none" strike="noStrike" kern="1200" cap="none" spc="0" normalizeH="0" baseline="0" noProof="0">
                          <a:ln>
                            <a:noFill/>
                          </a:ln>
                          <a:solidFill>
                            <a:prstClr val="black"/>
                          </a:solidFill>
                          <a:effectLst/>
                          <a:uLnTx/>
                          <a:uFillTx/>
                          <a:latin typeface="+mn-lt"/>
                          <a:ea typeface="+mn-ea"/>
                          <a:cs typeface="+mn-cs"/>
                        </a:rPr>
                        <a:t>
 After nearly four decades with #PHLY, Bob O'Leary is stepping aside as CEO at the end of this year and will continue to serve as Chairman. We thank Bob for his leadership and congratulate President John Glomb on his promotion to CEO ➡️ 𝐡𝐭𝐭𝐩𝐬://𝐛𝐢𝐭.𝐥𝐲/𝟑𝟒𝐟𝐳𝐠𝐃𝐬 ⬅️
#TEAMPHLY #congrats #insurance #insurancecareers #insurancebusiness #specialtyinsurance #insuranceindustry #insurancework #propertyandcasualty #commercialinsurance #insurancecompany #insurancenews #insurancelife #careersuccess #businessgoals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07:10:13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0478460"/>
                  </a:ext>
                </a:extLst>
              </a:tr>
            </a:tbl>
          </a:graphicData>
        </a:graphic>
      </p:graphicFrame>
      <p:sp>
        <p:nvSpPr>
          <p:cNvPr id="4" name="Text Placeholder 3">
            <a:extLst>
              <a:ext uri="{FF2B5EF4-FFF2-40B4-BE49-F238E27FC236}">
                <a16:creationId xmlns:a16="http://schemas.microsoft.com/office/drawing/2014/main" id="{779409DA-45AD-459E-ABB1-53A1C504F1C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8843757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BC00F-1840-4B56-BF8E-E6DA60419749}"/>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409570EB-F169-4EC7-908E-74E5E092F606}"/>
              </a:ext>
            </a:extLst>
          </p:cNvPr>
          <p:cNvGraphicFramePr>
            <a:graphicFrameLocks noGrp="1"/>
          </p:cNvGraphicFramePr>
          <p:nvPr>
            <p:ph type="tbl" sz="quarter" idx="13"/>
            <p:extLst>
              <p:ext uri="{D42A27DB-BD31-4B8C-83A1-F6EECF244321}">
                <p14:modId xmlns:p14="http://schemas.microsoft.com/office/powerpoint/2010/main" val="3228855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48972834"/>
                    </a:ext>
                  </a:extLst>
                </a:gridCol>
                <a:gridCol w="987552">
                  <a:extLst>
                    <a:ext uri="{9D8B030D-6E8A-4147-A177-3AD203B41FA5}">
                      <a16:colId xmlns:a16="http://schemas.microsoft.com/office/drawing/2014/main" val="3783734436"/>
                    </a:ext>
                  </a:extLst>
                </a:gridCol>
                <a:gridCol w="987552">
                  <a:extLst>
                    <a:ext uri="{9D8B030D-6E8A-4147-A177-3AD203B41FA5}">
                      <a16:colId xmlns:a16="http://schemas.microsoft.com/office/drawing/2014/main" val="3684640067"/>
                    </a:ext>
                  </a:extLst>
                </a:gridCol>
                <a:gridCol w="987552">
                  <a:extLst>
                    <a:ext uri="{9D8B030D-6E8A-4147-A177-3AD203B41FA5}">
                      <a16:colId xmlns:a16="http://schemas.microsoft.com/office/drawing/2014/main" val="3232547284"/>
                    </a:ext>
                  </a:extLst>
                </a:gridCol>
                <a:gridCol w="987552">
                  <a:extLst>
                    <a:ext uri="{9D8B030D-6E8A-4147-A177-3AD203B41FA5}">
                      <a16:colId xmlns:a16="http://schemas.microsoft.com/office/drawing/2014/main" val="3180481893"/>
                    </a:ext>
                  </a:extLst>
                </a:gridCol>
                <a:gridCol w="987552">
                  <a:extLst>
                    <a:ext uri="{9D8B030D-6E8A-4147-A177-3AD203B41FA5}">
                      <a16:colId xmlns:a16="http://schemas.microsoft.com/office/drawing/2014/main" val="1200975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258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- 2020-12-21 14:52:32</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Bob Pottle to Executive Vice President and Chief Strategic Operations Officer (CSOO). The CSOO role is a newly created position that will use Pottle’s 34 years of leadership and experience at PHLY to enhance operations serving our agency partners and policyholders. Learn more: https://bit.ly/2JfHm88 
#TEAMPHLY #congrats #careersuccess #businessgoals #insurance #insurancecareers #insurancebusiness #insuranceindustry #insurancework #propertyandcasualty #commercialinsurance #insurancecompany #insurancenews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07:10:13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2394090"/>
                  </a:ext>
                </a:extLst>
              </a:tr>
            </a:tbl>
          </a:graphicData>
        </a:graphic>
      </p:graphicFrame>
      <p:sp>
        <p:nvSpPr>
          <p:cNvPr id="4" name="Text Placeholder 3">
            <a:extLst>
              <a:ext uri="{FF2B5EF4-FFF2-40B4-BE49-F238E27FC236}">
                <a16:creationId xmlns:a16="http://schemas.microsoft.com/office/drawing/2014/main" id="{618C929D-53F2-496F-807D-BDEEB49B213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312030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A7307-BFC3-4BEF-8FD8-7CE8EF44AF72}"/>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53D4E311-0506-4AB7-A74F-04F479F828C5}"/>
              </a:ext>
            </a:extLst>
          </p:cNvPr>
          <p:cNvGraphicFramePr>
            <a:graphicFrameLocks noGrp="1"/>
          </p:cNvGraphicFramePr>
          <p:nvPr>
            <p:ph type="tbl" sz="quarter" idx="13"/>
            <p:extLst>
              <p:ext uri="{D42A27DB-BD31-4B8C-83A1-F6EECF244321}">
                <p14:modId xmlns:p14="http://schemas.microsoft.com/office/powerpoint/2010/main" val="1444643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52488317"/>
                    </a:ext>
                  </a:extLst>
                </a:gridCol>
                <a:gridCol w="987552">
                  <a:extLst>
                    <a:ext uri="{9D8B030D-6E8A-4147-A177-3AD203B41FA5}">
                      <a16:colId xmlns:a16="http://schemas.microsoft.com/office/drawing/2014/main" val="1353393023"/>
                    </a:ext>
                  </a:extLst>
                </a:gridCol>
                <a:gridCol w="987552">
                  <a:extLst>
                    <a:ext uri="{9D8B030D-6E8A-4147-A177-3AD203B41FA5}">
                      <a16:colId xmlns:a16="http://schemas.microsoft.com/office/drawing/2014/main" val="3328868005"/>
                    </a:ext>
                  </a:extLst>
                </a:gridCol>
                <a:gridCol w="987552">
                  <a:extLst>
                    <a:ext uri="{9D8B030D-6E8A-4147-A177-3AD203B41FA5}">
                      <a16:colId xmlns:a16="http://schemas.microsoft.com/office/drawing/2014/main" val="432909169"/>
                    </a:ext>
                  </a:extLst>
                </a:gridCol>
                <a:gridCol w="987552">
                  <a:extLst>
                    <a:ext uri="{9D8B030D-6E8A-4147-A177-3AD203B41FA5}">
                      <a16:colId xmlns:a16="http://schemas.microsoft.com/office/drawing/2014/main" val="3268424339"/>
                    </a:ext>
                  </a:extLst>
                </a:gridCol>
                <a:gridCol w="987552">
                  <a:extLst>
                    <a:ext uri="{9D8B030D-6E8A-4147-A177-3AD203B41FA5}">
                      <a16:colId xmlns:a16="http://schemas.microsoft.com/office/drawing/2014/main" val="4021133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8437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- 2020-12-04 12:22:53</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recognized as one of the 2020 Best Places to Work in PA! Last night, our HR team accepted our 11th award on behalf of #TEAMPHLY during the virtual awards ceremony. Thank you to our employees for making PHLY a #greatplacetowork! 👏🙌 #BestPlacesPA #bestplacestowork #insurancecareers #companyculture #insurancelife #careers #workenvironment #insurancework #bestcompanies #insurancecompany #businessgoals #workplaceculture #employeeengagement #corporatelife #happyemployees #insurance #insurancebusiness #specialtyinsurance #insuranceindustry #propertyandcasualty #commercialinsurance #philadelphiapa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07:10:13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43508937"/>
                  </a:ext>
                </a:extLst>
              </a:tr>
            </a:tbl>
          </a:graphicData>
        </a:graphic>
      </p:graphicFrame>
      <p:sp>
        <p:nvSpPr>
          <p:cNvPr id="4" name="Text Placeholder 3">
            <a:extLst>
              <a:ext uri="{FF2B5EF4-FFF2-40B4-BE49-F238E27FC236}">
                <a16:creationId xmlns:a16="http://schemas.microsoft.com/office/drawing/2014/main" id="{D6F4D2E3-AF89-47DA-A07B-23A59F96881E}"/>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4986580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3BF3-686D-4718-9AE8-44B60E3FF378}"/>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21BE6D9F-71F6-44F7-BD59-5C0C9D310BB1}"/>
              </a:ext>
            </a:extLst>
          </p:cNvPr>
          <p:cNvGraphicFramePr>
            <a:graphicFrameLocks noGrp="1"/>
          </p:cNvGraphicFramePr>
          <p:nvPr>
            <p:ph type="tbl" sz="quarter" idx="13"/>
            <p:extLst>
              <p:ext uri="{D42A27DB-BD31-4B8C-83A1-F6EECF244321}">
                <p14:modId xmlns:p14="http://schemas.microsoft.com/office/powerpoint/2010/main" val="4082626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48651665"/>
                    </a:ext>
                  </a:extLst>
                </a:gridCol>
                <a:gridCol w="987552">
                  <a:extLst>
                    <a:ext uri="{9D8B030D-6E8A-4147-A177-3AD203B41FA5}">
                      <a16:colId xmlns:a16="http://schemas.microsoft.com/office/drawing/2014/main" val="3751219580"/>
                    </a:ext>
                  </a:extLst>
                </a:gridCol>
                <a:gridCol w="987552">
                  <a:extLst>
                    <a:ext uri="{9D8B030D-6E8A-4147-A177-3AD203B41FA5}">
                      <a16:colId xmlns:a16="http://schemas.microsoft.com/office/drawing/2014/main" val="1062146670"/>
                    </a:ext>
                  </a:extLst>
                </a:gridCol>
                <a:gridCol w="987552">
                  <a:extLst>
                    <a:ext uri="{9D8B030D-6E8A-4147-A177-3AD203B41FA5}">
                      <a16:colId xmlns:a16="http://schemas.microsoft.com/office/drawing/2014/main" val="1337877656"/>
                    </a:ext>
                  </a:extLst>
                </a:gridCol>
                <a:gridCol w="987552">
                  <a:extLst>
                    <a:ext uri="{9D8B030D-6E8A-4147-A177-3AD203B41FA5}">
                      <a16:colId xmlns:a16="http://schemas.microsoft.com/office/drawing/2014/main" val="786493612"/>
                    </a:ext>
                  </a:extLst>
                </a:gridCol>
                <a:gridCol w="987552">
                  <a:extLst>
                    <a:ext uri="{9D8B030D-6E8A-4147-A177-3AD203B41FA5}">
                      <a16:colId xmlns:a16="http://schemas.microsoft.com/office/drawing/2014/main" val="689341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1909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- 2020-12-18 14:26:42</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here’s a recap of our Week of Community Service. In partnership with the redcrossphilly and themissingmaps, we hosted a #mapathon to help #humanitarian organizations prepare communities worldwide for #disasters and #emergencyresponse. During the company-wide event, #TEAMPHLY remotely traced satellite imagery totaling 14K+ buildings mapped in #Indonesia to support #disasterrelief efforts! 🌎 #TEAMPHLYMapathon #OpenStreetMap #mapping #instamaps #missingmaps #humanitarianorganization #humanitarianaid #americanredcross #supportfirstresponders #communityservice #volunteerism #volunteerwork #insurancegivesback #insurance #insurancebusiness #specialtyinsurance #insuranceindustry #propertyandcasualty #commercialinsurance #insurancecompany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07:10:13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64171119"/>
                  </a:ext>
                </a:extLst>
              </a:tr>
            </a:tbl>
          </a:graphicData>
        </a:graphic>
      </p:graphicFrame>
      <p:sp>
        <p:nvSpPr>
          <p:cNvPr id="4" name="Text Placeholder 3">
            <a:extLst>
              <a:ext uri="{FF2B5EF4-FFF2-40B4-BE49-F238E27FC236}">
                <a16:creationId xmlns:a16="http://schemas.microsoft.com/office/drawing/2014/main" id="{B0D8AB86-E705-43F7-8177-D6095B827F8F}"/>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902610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06CC-21A2-4F1C-ABE5-AB2976EE15B4}"/>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540988D8-C322-43D5-A8A8-FD84D7F9C472}"/>
              </a:ext>
            </a:extLst>
          </p:cNvPr>
          <p:cNvGraphicFramePr>
            <a:graphicFrameLocks noGrp="1"/>
          </p:cNvGraphicFramePr>
          <p:nvPr>
            <p:ph type="tbl" sz="quarter" idx="13"/>
            <p:extLst>
              <p:ext uri="{D42A27DB-BD31-4B8C-83A1-F6EECF244321}">
                <p14:modId xmlns:p14="http://schemas.microsoft.com/office/powerpoint/2010/main" val="3971299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9139789"/>
                    </a:ext>
                  </a:extLst>
                </a:gridCol>
                <a:gridCol w="987552">
                  <a:extLst>
                    <a:ext uri="{9D8B030D-6E8A-4147-A177-3AD203B41FA5}">
                      <a16:colId xmlns:a16="http://schemas.microsoft.com/office/drawing/2014/main" val="26226123"/>
                    </a:ext>
                  </a:extLst>
                </a:gridCol>
                <a:gridCol w="987552">
                  <a:extLst>
                    <a:ext uri="{9D8B030D-6E8A-4147-A177-3AD203B41FA5}">
                      <a16:colId xmlns:a16="http://schemas.microsoft.com/office/drawing/2014/main" val="3995564330"/>
                    </a:ext>
                  </a:extLst>
                </a:gridCol>
                <a:gridCol w="987552">
                  <a:extLst>
                    <a:ext uri="{9D8B030D-6E8A-4147-A177-3AD203B41FA5}">
                      <a16:colId xmlns:a16="http://schemas.microsoft.com/office/drawing/2014/main" val="2855412662"/>
                    </a:ext>
                  </a:extLst>
                </a:gridCol>
                <a:gridCol w="987552">
                  <a:extLst>
                    <a:ext uri="{9D8B030D-6E8A-4147-A177-3AD203B41FA5}">
                      <a16:colId xmlns:a16="http://schemas.microsoft.com/office/drawing/2014/main" val="2159719762"/>
                    </a:ext>
                  </a:extLst>
                </a:gridCol>
                <a:gridCol w="987552">
                  <a:extLst>
                    <a:ext uri="{9D8B030D-6E8A-4147-A177-3AD203B41FA5}">
                      <a16:colId xmlns:a16="http://schemas.microsoft.com/office/drawing/2014/main" val="3365799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344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- 2020-12-24 10:23:15</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#Christmas holiday, #PHLY offices are closing at 12 p.m. today and will be closed on Friday, December 25th. Regular business hours resume on Monday, December 28th. Everyone on #TEAMPHLY wishes you a safe and happy holiday! 🎄#christmas2020 #christmasishere #happyholidays2020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01/04/2021 07:10:13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6700544"/>
                  </a:ext>
                </a:extLst>
              </a:tr>
            </a:tbl>
          </a:graphicData>
        </a:graphic>
      </p:graphicFrame>
      <p:sp>
        <p:nvSpPr>
          <p:cNvPr id="4" name="Text Placeholder 3">
            <a:extLst>
              <a:ext uri="{FF2B5EF4-FFF2-40B4-BE49-F238E27FC236}">
                <a16:creationId xmlns:a16="http://schemas.microsoft.com/office/drawing/2014/main" id="{DBB24784-CE61-47F4-ACA1-7C3E075CE43A}"/>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197774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8C54E-43A2-4BF1-A696-A76B26BE8106}"/>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D35E8DAF-8327-4024-8F93-B55D8CEB65B1}"/>
              </a:ext>
            </a:extLst>
          </p:cNvPr>
          <p:cNvGraphicFramePr>
            <a:graphicFrameLocks noGrp="1"/>
          </p:cNvGraphicFramePr>
          <p:nvPr>
            <p:ph type="tbl" sz="quarter" idx="13"/>
            <p:extLst>
              <p:ext uri="{D42A27DB-BD31-4B8C-83A1-F6EECF244321}">
                <p14:modId xmlns:p14="http://schemas.microsoft.com/office/powerpoint/2010/main" val="412283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535610997"/>
                    </a:ext>
                  </a:extLst>
                </a:gridCol>
                <a:gridCol w="905256">
                  <a:extLst>
                    <a:ext uri="{9D8B030D-6E8A-4147-A177-3AD203B41FA5}">
                      <a16:colId xmlns:a16="http://schemas.microsoft.com/office/drawing/2014/main" val="1524704353"/>
                    </a:ext>
                  </a:extLst>
                </a:gridCol>
                <a:gridCol w="411480">
                  <a:extLst>
                    <a:ext uri="{9D8B030D-6E8A-4147-A177-3AD203B41FA5}">
                      <a16:colId xmlns:a16="http://schemas.microsoft.com/office/drawing/2014/main" val="1914111381"/>
                    </a:ext>
                  </a:extLst>
                </a:gridCol>
                <a:gridCol w="905256">
                  <a:extLst>
                    <a:ext uri="{9D8B030D-6E8A-4147-A177-3AD203B41FA5}">
                      <a16:colId xmlns:a16="http://schemas.microsoft.com/office/drawing/2014/main" val="340271695"/>
                    </a:ext>
                  </a:extLst>
                </a:gridCol>
                <a:gridCol w="905256">
                  <a:extLst>
                    <a:ext uri="{9D8B030D-6E8A-4147-A177-3AD203B41FA5}">
                      <a16:colId xmlns:a16="http://schemas.microsoft.com/office/drawing/2014/main" val="2911905919"/>
                    </a:ext>
                  </a:extLst>
                </a:gridCol>
                <a:gridCol w="905256">
                  <a:extLst>
                    <a:ext uri="{9D8B030D-6E8A-4147-A177-3AD203B41FA5}">
                      <a16:colId xmlns:a16="http://schemas.microsoft.com/office/drawing/2014/main" val="2644587951"/>
                    </a:ext>
                  </a:extLst>
                </a:gridCol>
                <a:gridCol w="905256">
                  <a:extLst>
                    <a:ext uri="{9D8B030D-6E8A-4147-A177-3AD203B41FA5}">
                      <a16:colId xmlns:a16="http://schemas.microsoft.com/office/drawing/2014/main" val="3353158373"/>
                    </a:ext>
                  </a:extLst>
                </a:gridCol>
                <a:gridCol w="905256">
                  <a:extLst>
                    <a:ext uri="{9D8B030D-6E8A-4147-A177-3AD203B41FA5}">
                      <a16:colId xmlns:a16="http://schemas.microsoft.com/office/drawing/2014/main" val="4033288328"/>
                    </a:ext>
                  </a:extLst>
                </a:gridCol>
                <a:gridCol w="905256">
                  <a:extLst>
                    <a:ext uri="{9D8B030D-6E8A-4147-A177-3AD203B41FA5}">
                      <a16:colId xmlns:a16="http://schemas.microsoft.com/office/drawing/2014/main" val="140575000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250824544"/>
                  </a:ext>
                </a:extLst>
              </a:tr>
              <a:tr h="370840">
                <a:tc>
                  <a:txBody>
                    <a:bodyPr/>
                    <a:lstStyle/>
                    <a:p>
                      <a:r>
                        <a:rPr lang="en-US" sz="1000"/>
                        <a:t>4</a:t>
                      </a:r>
                    </a:p>
                  </a:txBody>
                  <a:tcPr/>
                </a:tc>
                <a:tc>
                  <a:txBody>
                    <a:bodyPr/>
                    <a:lstStyle/>
                    <a:p>
                      <a:r>
                        <a:rPr lang="en-US" sz="1000"/>
                        <a:t>0.6958</a:t>
                      </a:r>
                    </a:p>
                  </a:txBody>
                  <a:tcPr/>
                </a:tc>
                <a:tc>
                  <a:txBody>
                    <a:bodyPr/>
                    <a:lstStyle/>
                    <a:p>
                      <a:r>
                        <a:rPr lang="en-US" sz="1000"/>
                        <a:t>0.00</a:t>
                      </a:r>
                    </a:p>
                  </a:txBody>
                  <a:tcPr/>
                </a:tc>
                <a:tc>
                  <a:txBody>
                    <a:bodyPr/>
                    <a:lstStyle/>
                    <a:p>
                      <a:r>
                        <a:rPr lang="en-US" sz="1000"/>
                        <a:t>191.50</a:t>
                      </a:r>
                    </a:p>
                  </a:txBody>
                  <a:tcPr/>
                </a:tc>
                <a:tc>
                  <a:txBody>
                    <a:bodyPr/>
                    <a:lstStyle/>
                    <a:p>
                      <a:r>
                        <a:rPr lang="en-US" sz="1000"/>
                        <a:t>175.00</a:t>
                      </a:r>
                    </a:p>
                  </a:txBody>
                  <a:tcPr/>
                </a:tc>
                <a:tc>
                  <a:txBody>
                    <a:bodyPr/>
                    <a:lstStyle/>
                    <a:p>
                      <a:r>
                        <a:rPr lang="en-US" sz="1000"/>
                        <a:t>122.00</a:t>
                      </a:r>
                    </a:p>
                  </a:txBody>
                  <a:tcPr/>
                </a:tc>
                <a:tc>
                  <a:txBody>
                    <a:bodyPr/>
                    <a:lstStyle/>
                    <a:p>
                      <a:r>
                        <a:rPr lang="en-US" sz="1000"/>
                        <a:t>122.00</a:t>
                      </a:r>
                    </a:p>
                  </a:txBody>
                  <a:tcPr/>
                </a:tc>
                <a:tc>
                  <a:txBody>
                    <a:bodyPr/>
                    <a:lstStyle/>
                    <a:p>
                      <a:r>
                        <a:rPr lang="en-US" sz="1000"/>
                        <a:t>766</a:t>
                      </a:r>
                    </a:p>
                  </a:txBody>
                  <a:tcPr/>
                </a:tc>
                <a:tc>
                  <a:txBody>
                    <a:bodyPr/>
                    <a:lstStyle/>
                    <a:p>
                      <a:r>
                        <a:rPr lang="en-US" sz="1000"/>
                        <a:t>488</a:t>
                      </a:r>
                    </a:p>
                  </a:txBody>
                  <a:tcPr/>
                </a:tc>
                <a:extLst>
                  <a:ext uri="{0D108BD9-81ED-4DB2-BD59-A6C34878D82A}">
                    <a16:rowId xmlns:a16="http://schemas.microsoft.com/office/drawing/2014/main" val="3107447648"/>
                  </a:ext>
                </a:extLst>
              </a:tr>
            </a:tbl>
          </a:graphicData>
        </a:graphic>
      </p:graphicFrame>
      <p:sp>
        <p:nvSpPr>
          <p:cNvPr id="4" name="Text Placeholder 3">
            <a:extLst>
              <a:ext uri="{FF2B5EF4-FFF2-40B4-BE49-F238E27FC236}">
                <a16:creationId xmlns:a16="http://schemas.microsoft.com/office/drawing/2014/main" id="{E0AECD34-061D-4368-A164-B5F9A1FE56F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02786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3BE11-CF0C-496C-8785-0DAC3E04DC8C}"/>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2C4F22FA-547F-4C4A-AA2D-64D620FCB672}"/>
              </a:ext>
            </a:extLst>
          </p:cNvPr>
          <p:cNvGraphicFramePr>
            <a:graphicFrameLocks noGrp="1"/>
          </p:cNvGraphicFramePr>
          <p:nvPr>
            <p:ph type="tbl" sz="quarter" idx="13"/>
            <p:extLst>
              <p:ext uri="{D42A27DB-BD31-4B8C-83A1-F6EECF244321}">
                <p14:modId xmlns:p14="http://schemas.microsoft.com/office/powerpoint/2010/main" val="4135808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83974189"/>
                    </a:ext>
                  </a:extLst>
                </a:gridCol>
                <a:gridCol w="1316736">
                  <a:extLst>
                    <a:ext uri="{9D8B030D-6E8A-4147-A177-3AD203B41FA5}">
                      <a16:colId xmlns:a16="http://schemas.microsoft.com/office/drawing/2014/main" val="194483857"/>
                    </a:ext>
                  </a:extLst>
                </a:gridCol>
                <a:gridCol w="658368">
                  <a:extLst>
                    <a:ext uri="{9D8B030D-6E8A-4147-A177-3AD203B41FA5}">
                      <a16:colId xmlns:a16="http://schemas.microsoft.com/office/drawing/2014/main" val="1154102144"/>
                    </a:ext>
                  </a:extLst>
                </a:gridCol>
                <a:gridCol w="658368">
                  <a:extLst>
                    <a:ext uri="{9D8B030D-6E8A-4147-A177-3AD203B41FA5}">
                      <a16:colId xmlns:a16="http://schemas.microsoft.com/office/drawing/2014/main" val="2938845444"/>
                    </a:ext>
                  </a:extLst>
                </a:gridCol>
                <a:gridCol w="658368">
                  <a:extLst>
                    <a:ext uri="{9D8B030D-6E8A-4147-A177-3AD203B41FA5}">
                      <a16:colId xmlns:a16="http://schemas.microsoft.com/office/drawing/2014/main" val="3699924956"/>
                    </a:ext>
                  </a:extLst>
                </a:gridCol>
                <a:gridCol w="658368">
                  <a:extLst>
                    <a:ext uri="{9D8B030D-6E8A-4147-A177-3AD203B41FA5}">
                      <a16:colId xmlns:a16="http://schemas.microsoft.com/office/drawing/2014/main" val="4178069474"/>
                    </a:ext>
                  </a:extLst>
                </a:gridCol>
                <a:gridCol w="658368">
                  <a:extLst>
                    <a:ext uri="{9D8B030D-6E8A-4147-A177-3AD203B41FA5}">
                      <a16:colId xmlns:a16="http://schemas.microsoft.com/office/drawing/2014/main" val="3382648811"/>
                    </a:ext>
                  </a:extLst>
                </a:gridCol>
                <a:gridCol w="658368">
                  <a:extLst>
                    <a:ext uri="{9D8B030D-6E8A-4147-A177-3AD203B41FA5}">
                      <a16:colId xmlns:a16="http://schemas.microsoft.com/office/drawing/2014/main" val="3517268985"/>
                    </a:ext>
                  </a:extLst>
                </a:gridCol>
                <a:gridCol w="658368">
                  <a:extLst>
                    <a:ext uri="{9D8B030D-6E8A-4147-A177-3AD203B41FA5}">
                      <a16:colId xmlns:a16="http://schemas.microsoft.com/office/drawing/2014/main" val="248444007"/>
                    </a:ext>
                  </a:extLst>
                </a:gridCol>
                <a:gridCol w="658368">
                  <a:extLst>
                    <a:ext uri="{9D8B030D-6E8A-4147-A177-3AD203B41FA5}">
                      <a16:colId xmlns:a16="http://schemas.microsoft.com/office/drawing/2014/main" val="3238624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46448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- 2020-12-04 12:28:11</a:t>
                      </a:r>
                      <a:r>
                        <a:rPr kumimoji="0" lang="en-US" sz="1000" b="0" i="0" u="none" strike="noStrike" kern="1200" cap="none" spc="0" normalizeH="0" baseline="0" noProof="0">
                          <a:ln>
                            <a:noFill/>
                          </a:ln>
                          <a:solidFill>
                            <a:prstClr val="black"/>
                          </a:solidFill>
                          <a:effectLst/>
                          <a:uLnTx/>
                          <a:uFillTx/>
                          <a:latin typeface="+mn-lt"/>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51.36329-15/129353450_685875218794816_1819044810358682011_n.jpg?_nc_cat=111&amp;ccb=2&amp;_nc_sid=8ae9d6&amp;_nc_ohc=V-MlIIOpAV0AX-YkfMl&amp;_nc_oc=AQnR6wiGcxxJNffM6UU-XKu9IMWc9iXv-T-BpDaQEQtJcxb0QdH6f-gvHS_38SP379E&amp;_nc_ht=scontent-bos3-1.cdninstagram.com&amp;oh=a85faf46e599b6485c18eaecdae57c8c&amp;oe=5FF2B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12/05/2020 12:03:13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26525927"/>
                  </a:ext>
                </a:extLst>
              </a:tr>
            </a:tbl>
          </a:graphicData>
        </a:graphic>
      </p:graphicFrame>
      <p:sp>
        <p:nvSpPr>
          <p:cNvPr id="4" name="Text Placeholder 3">
            <a:extLst>
              <a:ext uri="{FF2B5EF4-FFF2-40B4-BE49-F238E27FC236}">
                <a16:creationId xmlns:a16="http://schemas.microsoft.com/office/drawing/2014/main" id="{94FD5143-653B-4C92-BB23-547D53589C58}"/>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382144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99770-2477-445D-90FE-B99604704FB0}"/>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23382106-03D5-420C-A17C-4C304DDDBEB9}"/>
              </a:ext>
            </a:extLst>
          </p:cNvPr>
          <p:cNvGraphicFramePr>
            <a:graphicFrameLocks noGrp="1"/>
          </p:cNvGraphicFramePr>
          <p:nvPr>
            <p:ph type="tbl" sz="quarter" idx="13"/>
            <p:extLst>
              <p:ext uri="{D42A27DB-BD31-4B8C-83A1-F6EECF244321}">
                <p14:modId xmlns:p14="http://schemas.microsoft.com/office/powerpoint/2010/main" val="1462754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92719095"/>
                    </a:ext>
                  </a:extLst>
                </a:gridCol>
                <a:gridCol w="1316736">
                  <a:extLst>
                    <a:ext uri="{9D8B030D-6E8A-4147-A177-3AD203B41FA5}">
                      <a16:colId xmlns:a16="http://schemas.microsoft.com/office/drawing/2014/main" val="985150680"/>
                    </a:ext>
                  </a:extLst>
                </a:gridCol>
                <a:gridCol w="658368">
                  <a:extLst>
                    <a:ext uri="{9D8B030D-6E8A-4147-A177-3AD203B41FA5}">
                      <a16:colId xmlns:a16="http://schemas.microsoft.com/office/drawing/2014/main" val="2596778256"/>
                    </a:ext>
                  </a:extLst>
                </a:gridCol>
                <a:gridCol w="658368">
                  <a:extLst>
                    <a:ext uri="{9D8B030D-6E8A-4147-A177-3AD203B41FA5}">
                      <a16:colId xmlns:a16="http://schemas.microsoft.com/office/drawing/2014/main" val="1827874375"/>
                    </a:ext>
                  </a:extLst>
                </a:gridCol>
                <a:gridCol w="658368">
                  <a:extLst>
                    <a:ext uri="{9D8B030D-6E8A-4147-A177-3AD203B41FA5}">
                      <a16:colId xmlns:a16="http://schemas.microsoft.com/office/drawing/2014/main" val="3559447750"/>
                    </a:ext>
                  </a:extLst>
                </a:gridCol>
                <a:gridCol w="658368">
                  <a:extLst>
                    <a:ext uri="{9D8B030D-6E8A-4147-A177-3AD203B41FA5}">
                      <a16:colId xmlns:a16="http://schemas.microsoft.com/office/drawing/2014/main" val="3591198648"/>
                    </a:ext>
                  </a:extLst>
                </a:gridCol>
                <a:gridCol w="658368">
                  <a:extLst>
                    <a:ext uri="{9D8B030D-6E8A-4147-A177-3AD203B41FA5}">
                      <a16:colId xmlns:a16="http://schemas.microsoft.com/office/drawing/2014/main" val="3328363295"/>
                    </a:ext>
                  </a:extLst>
                </a:gridCol>
                <a:gridCol w="658368">
                  <a:extLst>
                    <a:ext uri="{9D8B030D-6E8A-4147-A177-3AD203B41FA5}">
                      <a16:colId xmlns:a16="http://schemas.microsoft.com/office/drawing/2014/main" val="59911340"/>
                    </a:ext>
                  </a:extLst>
                </a:gridCol>
                <a:gridCol w="658368">
                  <a:extLst>
                    <a:ext uri="{9D8B030D-6E8A-4147-A177-3AD203B41FA5}">
                      <a16:colId xmlns:a16="http://schemas.microsoft.com/office/drawing/2014/main" val="1775235737"/>
                    </a:ext>
                  </a:extLst>
                </a:gridCol>
                <a:gridCol w="658368">
                  <a:extLst>
                    <a:ext uri="{9D8B030D-6E8A-4147-A177-3AD203B41FA5}">
                      <a16:colId xmlns:a16="http://schemas.microsoft.com/office/drawing/2014/main" val="93368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3417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- 2020-12-02 11:22:48</a:t>
                      </a:r>
                      <a:r>
                        <a:rPr kumimoji="0" lang="en-US" sz="1000" b="0" i="0" u="none" strike="noStrike" kern="1200" cap="none" spc="0" normalizeH="0" baseline="0" noProof="0">
                          <a:ln>
                            <a:noFill/>
                          </a:ln>
                          <a:solidFill>
                            <a:prstClr val="black"/>
                          </a:solidFill>
                          <a:effectLst/>
                          <a:uLnTx/>
                          <a:uFillTx/>
                          <a:latin typeface="+mn-lt"/>
                          <a:ea typeface="+mn-ea"/>
                          <a:cs typeface="+mn-cs"/>
                        </a:rPr>
                        <a:t>
 SWIPE UP TO WATCH THE VIDEO! @NAMIDELAWARE  @CHESTERCOUNTYFUTURES  @HACECDC  WE PARTNERED WITH THE @PHILADELPHIAEAGLES TO SPOTLIGHT #NONPROFITS DOING GREAT WORK IN THE COMMUNITY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https://www.instagram.com/p/CITUrOoDjLv/media/?size=l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12/03/2020 11:00:56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304926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- 2020-12-01 11:10:56</a:t>
                      </a:r>
                      <a:r>
                        <a:rPr kumimoji="0" lang="en-US" sz="1000" b="0" i="0" u="none" strike="noStrike" kern="1200" cap="none" spc="0" normalizeH="0" baseline="0" noProof="0">
                          <a:ln>
                            <a:noFill/>
                          </a:ln>
                          <a:solidFill>
                            <a:prstClr val="black"/>
                          </a:solidFill>
                          <a:effectLst/>
                          <a:uLnTx/>
                          <a:uFillTx/>
                          <a:latin typeface="+mn-lt"/>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https://www.instagram.com/p/CIQuhJeDbW-/media/?size=l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12/02/2020 11:00:37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38058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- 2020-12-01 11:05:23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https://www.instagram.com/p/CIQt4sGD_TS/media/?size=l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12/02/2020 11:00:37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836197404"/>
                  </a:ext>
                </a:extLst>
              </a:tr>
            </a:tbl>
          </a:graphicData>
        </a:graphic>
      </p:graphicFrame>
      <p:sp>
        <p:nvSpPr>
          <p:cNvPr id="4" name="Text Placeholder 3">
            <a:extLst>
              <a:ext uri="{FF2B5EF4-FFF2-40B4-BE49-F238E27FC236}">
                <a16:creationId xmlns:a16="http://schemas.microsoft.com/office/drawing/2014/main" id="{77BF26A5-39ED-42D4-80EE-A2033B942B0D}"/>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7787449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1364</Words>
  <Application>Microsoft Office PowerPoint</Application>
  <PresentationFormat>On-screen Show (4:3)</PresentationFormat>
  <Paragraphs>528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2021-01-04T12:50:06Z</dcterms:created>
  <dcterms:modified xsi:type="dcterms:W3CDTF">2021-01-04T12:50:55Z</dcterms:modified>
</cp:coreProperties>
</file>