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44136</c:v>
                </c:pt>
              </c:numCache>
            </c:numRef>
          </c:cat>
          <c:val>
            <c:numRef>
              <c:f>Sheet1!$B$2</c:f>
              <c:numCache>
                <c:formatCode>General</c:formatCode>
                <c:ptCount val="1"/>
                <c:pt idx="0">
                  <c:v>98</c:v>
                </c:pt>
              </c:numCache>
            </c:numRef>
          </c:val>
          <c:extLst>
            <c:ext xmlns:c16="http://schemas.microsoft.com/office/drawing/2014/chart" uri="{C3380CC4-5D6E-409C-BE32-E72D297353CC}">
              <c16:uniqueId val="{00000000-CE8D-4082-9604-52C819F3F3D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44136</c:v>
                </c:pt>
              </c:numCache>
            </c:numRef>
          </c:cat>
          <c:val>
            <c:numRef>
              <c:f>Sheet1!$C$2</c:f>
              <c:numCache>
                <c:formatCode>General</c:formatCode>
                <c:ptCount val="1"/>
                <c:pt idx="0">
                  <c:v>432</c:v>
                </c:pt>
              </c:numCache>
            </c:numRef>
          </c:val>
          <c:extLst>
            <c:ext xmlns:c16="http://schemas.microsoft.com/office/drawing/2014/chart" uri="{C3380CC4-5D6E-409C-BE32-E72D297353CC}">
              <c16:uniqueId val="{00000001-CE8D-4082-9604-52C819F3F3D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44136</c:v>
                </c:pt>
              </c:numCache>
            </c:numRef>
          </c:cat>
          <c:val>
            <c:numRef>
              <c:f>Sheet1!$D$2</c:f>
              <c:numCache>
                <c:formatCode>General</c:formatCode>
                <c:ptCount val="1"/>
                <c:pt idx="0">
                  <c:v>5490</c:v>
                </c:pt>
              </c:numCache>
            </c:numRef>
          </c:val>
          <c:extLst>
            <c:ext xmlns:c16="http://schemas.microsoft.com/office/drawing/2014/chart" uri="{C3380CC4-5D6E-409C-BE32-E72D297353CC}">
              <c16:uniqueId val="{00000002-CE8D-4082-9604-52C819F3F3D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44136</c:v>
                </c:pt>
              </c:numCache>
            </c:numRef>
          </c:cat>
          <c:val>
            <c:numRef>
              <c:f>Sheet1!$E$2</c:f>
              <c:numCache>
                <c:formatCode>General</c:formatCode>
                <c:ptCount val="1"/>
                <c:pt idx="0">
                  <c:v>189</c:v>
                </c:pt>
              </c:numCache>
            </c:numRef>
          </c:val>
          <c:extLst>
            <c:ext xmlns:c16="http://schemas.microsoft.com/office/drawing/2014/chart" uri="{C3380CC4-5D6E-409C-BE32-E72D297353CC}">
              <c16:uniqueId val="{00000003-CE8D-4082-9604-52C819F3F3D8}"/>
            </c:ext>
          </c:extLst>
        </c:ser>
        <c:dLbls>
          <c:showLegendKey val="0"/>
          <c:showVal val="0"/>
          <c:showCatName val="0"/>
          <c:showSerName val="0"/>
          <c:showPercent val="0"/>
          <c:showBubbleSize val="0"/>
        </c:dLbls>
        <c:gapWidth val="219"/>
        <c:overlap val="-27"/>
        <c:axId val="70405824"/>
        <c:axId val="325296304"/>
      </c:barChart>
      <c:dateAx>
        <c:axId val="7040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6304"/>
        <c:crosses val="autoZero"/>
        <c:auto val="1"/>
        <c:lblOffset val="100"/>
        <c:baseTimeUnit val="days"/>
      </c:dateAx>
      <c:valAx>
        <c:axId val="32529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0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1</c:v>
                </c:pt>
                <c:pt idx="2">
                  <c:v>0</c:v>
                </c:pt>
                <c:pt idx="3">
                  <c:v>0</c:v>
                </c:pt>
                <c:pt idx="4">
                  <c:v>-1</c:v>
                </c:pt>
                <c:pt idx="5">
                  <c:v>-1</c:v>
                </c:pt>
                <c:pt idx="6">
                  <c:v>-1</c:v>
                </c:pt>
                <c:pt idx="7">
                  <c:v>-3</c:v>
                </c:pt>
                <c:pt idx="8">
                  <c:v>1</c:v>
                </c:pt>
                <c:pt idx="9">
                  <c:v>2</c:v>
                </c:pt>
                <c:pt idx="10">
                  <c:v>1</c:v>
                </c:pt>
                <c:pt idx="11">
                  <c:v>-2</c:v>
                </c:pt>
              </c:numCache>
            </c:numRef>
          </c:val>
          <c:extLst>
            <c:ext xmlns:c16="http://schemas.microsoft.com/office/drawing/2014/chart" uri="{C3380CC4-5D6E-409C-BE32-E72D297353CC}">
              <c16:uniqueId val="{00000000-4A7A-4293-A7CE-B2DC4DB1A239}"/>
            </c:ext>
          </c:extLst>
        </c:ser>
        <c:dLbls>
          <c:showLegendKey val="0"/>
          <c:showVal val="0"/>
          <c:showCatName val="0"/>
          <c:showSerName val="0"/>
          <c:showPercent val="0"/>
          <c:showBubbleSize val="0"/>
        </c:dLbls>
        <c:gapWidth val="219"/>
        <c:overlap val="-27"/>
        <c:axId val="328395256"/>
        <c:axId val="328395584"/>
      </c:barChart>
      <c:dateAx>
        <c:axId val="32839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95584"/>
        <c:crosses val="autoZero"/>
        <c:auto val="1"/>
        <c:lblOffset val="100"/>
        <c:baseTimeUnit val="months"/>
      </c:dateAx>
      <c:valAx>
        <c:axId val="32839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9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0</c:v>
                </c:pt>
                <c:pt idx="2">
                  <c:v>0</c:v>
                </c:pt>
                <c:pt idx="3">
                  <c:v>0</c:v>
                </c:pt>
                <c:pt idx="4">
                  <c:v>2</c:v>
                </c:pt>
                <c:pt idx="5">
                  <c:v>0</c:v>
                </c:pt>
                <c:pt idx="6">
                  <c:v>5</c:v>
                </c:pt>
                <c:pt idx="7">
                  <c:v>2</c:v>
                </c:pt>
                <c:pt idx="8">
                  <c:v>2</c:v>
                </c:pt>
                <c:pt idx="9">
                  <c:v>1</c:v>
                </c:pt>
                <c:pt idx="10">
                  <c:v>1</c:v>
                </c:pt>
                <c:pt idx="11">
                  <c:v>2</c:v>
                </c:pt>
              </c:numCache>
            </c:numRef>
          </c:val>
          <c:extLst>
            <c:ext xmlns:c16="http://schemas.microsoft.com/office/drawing/2014/chart" uri="{C3380CC4-5D6E-409C-BE32-E72D297353CC}">
              <c16:uniqueId val="{00000000-EC16-4847-86D7-3DC1DE0A9658}"/>
            </c:ext>
          </c:extLst>
        </c:ser>
        <c:dLbls>
          <c:showLegendKey val="0"/>
          <c:showVal val="0"/>
          <c:showCatName val="0"/>
          <c:showSerName val="0"/>
          <c:showPercent val="0"/>
          <c:showBubbleSize val="0"/>
        </c:dLbls>
        <c:gapWidth val="219"/>
        <c:overlap val="-27"/>
        <c:axId val="327886416"/>
        <c:axId val="327885104"/>
      </c:barChart>
      <c:dateAx>
        <c:axId val="32788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5104"/>
        <c:crosses val="autoZero"/>
        <c:auto val="1"/>
        <c:lblOffset val="100"/>
        <c:baseTimeUnit val="months"/>
      </c:dateAx>
      <c:valAx>
        <c:axId val="32788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0</c:v>
                </c:pt>
                <c:pt idx="1">
                  <c:v>0</c:v>
                </c:pt>
                <c:pt idx="2">
                  <c:v>0</c:v>
                </c:pt>
                <c:pt idx="3">
                  <c:v>0</c:v>
                </c:pt>
                <c:pt idx="4">
                  <c:v>2</c:v>
                </c:pt>
                <c:pt idx="5">
                  <c:v>0</c:v>
                </c:pt>
                <c:pt idx="6">
                  <c:v>10</c:v>
                </c:pt>
                <c:pt idx="7">
                  <c:v>5</c:v>
                </c:pt>
                <c:pt idx="8">
                  <c:v>10</c:v>
                </c:pt>
                <c:pt idx="9">
                  <c:v>3</c:v>
                </c:pt>
                <c:pt idx="10">
                  <c:v>3</c:v>
                </c:pt>
                <c:pt idx="11">
                  <c:v>5</c:v>
                </c:pt>
              </c:numCache>
            </c:numRef>
          </c:val>
          <c:extLst>
            <c:ext xmlns:c16="http://schemas.microsoft.com/office/drawing/2014/chart" uri="{C3380CC4-5D6E-409C-BE32-E72D297353CC}">
              <c16:uniqueId val="{00000000-2B75-4153-A561-84991BA7BD4F}"/>
            </c:ext>
          </c:extLst>
        </c:ser>
        <c:dLbls>
          <c:showLegendKey val="0"/>
          <c:showVal val="0"/>
          <c:showCatName val="0"/>
          <c:showSerName val="0"/>
          <c:showPercent val="0"/>
          <c:showBubbleSize val="0"/>
        </c:dLbls>
        <c:gapWidth val="219"/>
        <c:overlap val="-27"/>
        <c:axId val="327882152"/>
        <c:axId val="327882480"/>
      </c:barChart>
      <c:catAx>
        <c:axId val="32788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2480"/>
        <c:crosses val="autoZero"/>
        <c:auto val="1"/>
        <c:lblAlgn val="ctr"/>
        <c:lblOffset val="100"/>
        <c:noMultiLvlLbl val="0"/>
      </c:catAx>
      <c:valAx>
        <c:axId val="32788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130</c:v>
                </c:pt>
                <c:pt idx="1">
                  <c:v>111</c:v>
                </c:pt>
                <c:pt idx="2">
                  <c:v>72</c:v>
                </c:pt>
                <c:pt idx="3">
                  <c:v>40</c:v>
                </c:pt>
                <c:pt idx="4">
                  <c:v>21</c:v>
                </c:pt>
                <c:pt idx="5">
                  <c:v>43</c:v>
                </c:pt>
                <c:pt idx="6">
                  <c:v>17</c:v>
                </c:pt>
                <c:pt idx="7">
                  <c:v>26</c:v>
                </c:pt>
                <c:pt idx="8">
                  <c:v>23</c:v>
                </c:pt>
                <c:pt idx="9">
                  <c:v>32</c:v>
                </c:pt>
                <c:pt idx="10">
                  <c:v>25</c:v>
                </c:pt>
                <c:pt idx="11">
                  <c:v>89</c:v>
                </c:pt>
              </c:numCache>
            </c:numRef>
          </c:val>
          <c:extLst>
            <c:ext xmlns:c16="http://schemas.microsoft.com/office/drawing/2014/chart" uri="{C3380CC4-5D6E-409C-BE32-E72D297353CC}">
              <c16:uniqueId val="{00000000-AE90-4620-8822-F86EBBAFC547}"/>
            </c:ext>
          </c:extLst>
        </c:ser>
        <c:dLbls>
          <c:showLegendKey val="0"/>
          <c:showVal val="0"/>
          <c:showCatName val="0"/>
          <c:showSerName val="0"/>
          <c:showPercent val="0"/>
          <c:showBubbleSize val="0"/>
        </c:dLbls>
        <c:gapWidth val="219"/>
        <c:overlap val="-27"/>
        <c:axId val="279796320"/>
        <c:axId val="279796648"/>
      </c:barChart>
      <c:dateAx>
        <c:axId val="27979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96648"/>
        <c:crosses val="autoZero"/>
        <c:auto val="1"/>
        <c:lblOffset val="100"/>
        <c:baseTimeUnit val="months"/>
      </c:dateAx>
      <c:valAx>
        <c:axId val="27979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9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31</c:v>
                </c:pt>
                <c:pt idx="1">
                  <c:v>59</c:v>
                </c:pt>
                <c:pt idx="2">
                  <c:v>15</c:v>
                </c:pt>
                <c:pt idx="3">
                  <c:v>37</c:v>
                </c:pt>
                <c:pt idx="4">
                  <c:v>16</c:v>
                </c:pt>
                <c:pt idx="5">
                  <c:v>20</c:v>
                </c:pt>
                <c:pt idx="6">
                  <c:v>32</c:v>
                </c:pt>
                <c:pt idx="7">
                  <c:v>26</c:v>
                </c:pt>
                <c:pt idx="8">
                  <c:v>57</c:v>
                </c:pt>
                <c:pt idx="9">
                  <c:v>34</c:v>
                </c:pt>
                <c:pt idx="10">
                  <c:v>44</c:v>
                </c:pt>
                <c:pt idx="11">
                  <c:v>101</c:v>
                </c:pt>
              </c:numCache>
            </c:numRef>
          </c:val>
          <c:extLst>
            <c:ext xmlns:c16="http://schemas.microsoft.com/office/drawing/2014/chart" uri="{C3380CC4-5D6E-409C-BE32-E72D297353CC}">
              <c16:uniqueId val="{00000000-6AA9-4D80-99E2-F9B296D71498}"/>
            </c:ext>
          </c:extLst>
        </c:ser>
        <c:dLbls>
          <c:showLegendKey val="0"/>
          <c:showVal val="0"/>
          <c:showCatName val="0"/>
          <c:showSerName val="0"/>
          <c:showPercent val="0"/>
          <c:showBubbleSize val="0"/>
        </c:dLbls>
        <c:gapWidth val="219"/>
        <c:overlap val="-27"/>
        <c:axId val="332844376"/>
        <c:axId val="332838800"/>
      </c:barChart>
      <c:catAx>
        <c:axId val="33284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38800"/>
        <c:crosses val="autoZero"/>
        <c:auto val="1"/>
        <c:lblAlgn val="ctr"/>
        <c:lblOffset val="100"/>
        <c:noMultiLvlLbl val="0"/>
      </c:catAx>
      <c:valAx>
        <c:axId val="33283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4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93</c:v>
                </c:pt>
                <c:pt idx="1">
                  <c:v>237</c:v>
                </c:pt>
                <c:pt idx="2">
                  <c:v>30</c:v>
                </c:pt>
                <c:pt idx="3">
                  <c:v>188</c:v>
                </c:pt>
                <c:pt idx="4">
                  <c:v>48</c:v>
                </c:pt>
                <c:pt idx="5">
                  <c:v>61</c:v>
                </c:pt>
                <c:pt idx="6">
                  <c:v>129</c:v>
                </c:pt>
                <c:pt idx="7">
                  <c:v>80</c:v>
                </c:pt>
                <c:pt idx="8">
                  <c:v>399</c:v>
                </c:pt>
                <c:pt idx="9">
                  <c:v>204</c:v>
                </c:pt>
                <c:pt idx="10">
                  <c:v>404</c:v>
                </c:pt>
                <c:pt idx="11">
                  <c:v>505</c:v>
                </c:pt>
              </c:numCache>
            </c:numRef>
          </c:val>
          <c:extLst>
            <c:ext xmlns:c16="http://schemas.microsoft.com/office/drawing/2014/chart" uri="{C3380CC4-5D6E-409C-BE32-E72D297353CC}">
              <c16:uniqueId val="{00000000-8848-4DFD-8F37-3DAE7299EC86}"/>
            </c:ext>
          </c:extLst>
        </c:ser>
        <c:dLbls>
          <c:showLegendKey val="0"/>
          <c:showVal val="0"/>
          <c:showCatName val="0"/>
          <c:showSerName val="0"/>
          <c:showPercent val="0"/>
          <c:showBubbleSize val="0"/>
        </c:dLbls>
        <c:gapWidth val="219"/>
        <c:overlap val="-27"/>
        <c:axId val="332839128"/>
        <c:axId val="332843064"/>
      </c:barChart>
      <c:catAx>
        <c:axId val="33283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43064"/>
        <c:crosses val="autoZero"/>
        <c:auto val="1"/>
        <c:lblAlgn val="ctr"/>
        <c:lblOffset val="100"/>
        <c:noMultiLvlLbl val="0"/>
      </c:catAx>
      <c:valAx>
        <c:axId val="33284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3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c:v>
                </c:pt>
                <c:pt idx="2">
                  <c:v>7</c:v>
                </c:pt>
                <c:pt idx="3">
                  <c:v>6</c:v>
                </c:pt>
                <c:pt idx="4">
                  <c:v>1</c:v>
                </c:pt>
                <c:pt idx="5">
                  <c:v>1</c:v>
                </c:pt>
                <c:pt idx="6">
                  <c:v>-5</c:v>
                </c:pt>
                <c:pt idx="7">
                  <c:v>0</c:v>
                </c:pt>
                <c:pt idx="8">
                  <c:v>0</c:v>
                </c:pt>
                <c:pt idx="9">
                  <c:v>-2</c:v>
                </c:pt>
                <c:pt idx="10">
                  <c:v>0</c:v>
                </c:pt>
                <c:pt idx="11">
                  <c:v>45</c:v>
                </c:pt>
              </c:numCache>
            </c:numRef>
          </c:val>
          <c:extLst>
            <c:ext xmlns:c16="http://schemas.microsoft.com/office/drawing/2014/chart" uri="{C3380CC4-5D6E-409C-BE32-E72D297353CC}">
              <c16:uniqueId val="{00000000-8480-4ED1-BED9-EE15CBF39DC9}"/>
            </c:ext>
          </c:extLst>
        </c:ser>
        <c:dLbls>
          <c:showLegendKey val="0"/>
          <c:showVal val="0"/>
          <c:showCatName val="0"/>
          <c:showSerName val="0"/>
          <c:showPercent val="0"/>
          <c:showBubbleSize val="0"/>
        </c:dLbls>
        <c:gapWidth val="219"/>
        <c:overlap val="-27"/>
        <c:axId val="335221912"/>
        <c:axId val="335220928"/>
      </c:barChart>
      <c:dateAx>
        <c:axId val="33522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20928"/>
        <c:crosses val="autoZero"/>
        <c:auto val="1"/>
        <c:lblOffset val="100"/>
        <c:baseTimeUnit val="months"/>
      </c:dateAx>
      <c:valAx>
        <c:axId val="33522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22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29</c:v>
                </c:pt>
                <c:pt idx="1">
                  <c:v>37</c:v>
                </c:pt>
                <c:pt idx="2">
                  <c:v>23</c:v>
                </c:pt>
                <c:pt idx="3">
                  <c:v>34</c:v>
                </c:pt>
                <c:pt idx="4">
                  <c:v>31</c:v>
                </c:pt>
                <c:pt idx="5">
                  <c:v>26</c:v>
                </c:pt>
                <c:pt idx="6">
                  <c:v>23</c:v>
                </c:pt>
                <c:pt idx="7">
                  <c:v>31</c:v>
                </c:pt>
                <c:pt idx="8">
                  <c:v>31</c:v>
                </c:pt>
                <c:pt idx="9">
                  <c:v>24</c:v>
                </c:pt>
                <c:pt idx="10">
                  <c:v>24</c:v>
                </c:pt>
                <c:pt idx="11">
                  <c:v>34</c:v>
                </c:pt>
              </c:numCache>
            </c:numRef>
          </c:val>
          <c:extLst>
            <c:ext xmlns:c16="http://schemas.microsoft.com/office/drawing/2014/chart" uri="{C3380CC4-5D6E-409C-BE32-E72D297353CC}">
              <c16:uniqueId val="{00000000-EBB3-4C60-9BA3-A800B211F64A}"/>
            </c:ext>
          </c:extLst>
        </c:ser>
        <c:dLbls>
          <c:showLegendKey val="0"/>
          <c:showVal val="0"/>
          <c:showCatName val="0"/>
          <c:showSerName val="0"/>
          <c:showPercent val="0"/>
          <c:showBubbleSize val="0"/>
        </c:dLbls>
        <c:gapWidth val="219"/>
        <c:overlap val="-27"/>
        <c:axId val="325294992"/>
        <c:axId val="325295648"/>
      </c:barChart>
      <c:dateAx>
        <c:axId val="32529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5648"/>
        <c:crosses val="autoZero"/>
        <c:auto val="1"/>
        <c:lblOffset val="100"/>
        <c:baseTimeUnit val="months"/>
      </c:dateAx>
      <c:valAx>
        <c:axId val="32529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89</c:v>
                </c:pt>
                <c:pt idx="1">
                  <c:v>112</c:v>
                </c:pt>
                <c:pt idx="2">
                  <c:v>46</c:v>
                </c:pt>
                <c:pt idx="3">
                  <c:v>170</c:v>
                </c:pt>
                <c:pt idx="4">
                  <c:v>124</c:v>
                </c:pt>
                <c:pt idx="5">
                  <c:v>104</c:v>
                </c:pt>
                <c:pt idx="6">
                  <c:v>69</c:v>
                </c:pt>
                <c:pt idx="7">
                  <c:v>157</c:v>
                </c:pt>
                <c:pt idx="8">
                  <c:v>188</c:v>
                </c:pt>
                <c:pt idx="9">
                  <c:v>144</c:v>
                </c:pt>
                <c:pt idx="10">
                  <c:v>223</c:v>
                </c:pt>
                <c:pt idx="11">
                  <c:v>241</c:v>
                </c:pt>
              </c:numCache>
            </c:numRef>
          </c:val>
          <c:extLst>
            <c:ext xmlns:c16="http://schemas.microsoft.com/office/drawing/2014/chart" uri="{C3380CC4-5D6E-409C-BE32-E72D297353CC}">
              <c16:uniqueId val="{00000000-C7C5-4C3C-B0BA-9836AC462D31}"/>
            </c:ext>
          </c:extLst>
        </c:ser>
        <c:dLbls>
          <c:showLegendKey val="0"/>
          <c:showVal val="0"/>
          <c:showCatName val="0"/>
          <c:showSerName val="0"/>
          <c:showPercent val="0"/>
          <c:showBubbleSize val="0"/>
        </c:dLbls>
        <c:gapWidth val="219"/>
        <c:overlap val="-27"/>
        <c:axId val="337674296"/>
        <c:axId val="337681840"/>
      </c:barChart>
      <c:catAx>
        <c:axId val="33767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81840"/>
        <c:crosses val="autoZero"/>
        <c:auto val="1"/>
        <c:lblAlgn val="ctr"/>
        <c:lblOffset val="100"/>
        <c:noMultiLvlLbl val="0"/>
      </c:catAx>
      <c:valAx>
        <c:axId val="33768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67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8</c:v>
                </c:pt>
                <c:pt idx="2">
                  <c:v>1</c:v>
                </c:pt>
                <c:pt idx="3">
                  <c:v>0</c:v>
                </c:pt>
                <c:pt idx="4">
                  <c:v>1</c:v>
                </c:pt>
                <c:pt idx="5">
                  <c:v>2</c:v>
                </c:pt>
                <c:pt idx="6">
                  <c:v>3</c:v>
                </c:pt>
                <c:pt idx="7">
                  <c:v>4</c:v>
                </c:pt>
                <c:pt idx="8">
                  <c:v>1</c:v>
                </c:pt>
                <c:pt idx="9">
                  <c:v>8</c:v>
                </c:pt>
                <c:pt idx="10">
                  <c:v>1</c:v>
                </c:pt>
                <c:pt idx="11">
                  <c:v>7</c:v>
                </c:pt>
              </c:numCache>
            </c:numRef>
          </c:val>
          <c:extLst>
            <c:ext xmlns:c16="http://schemas.microsoft.com/office/drawing/2014/chart" uri="{C3380CC4-5D6E-409C-BE32-E72D297353CC}">
              <c16:uniqueId val="{00000000-1A13-4866-ADFA-9616D29C086D}"/>
            </c:ext>
          </c:extLst>
        </c:ser>
        <c:dLbls>
          <c:showLegendKey val="0"/>
          <c:showVal val="0"/>
          <c:showCatName val="0"/>
          <c:showSerName val="0"/>
          <c:showPercent val="0"/>
          <c:showBubbleSize val="0"/>
        </c:dLbls>
        <c:gapWidth val="219"/>
        <c:overlap val="-27"/>
        <c:axId val="409583544"/>
        <c:axId val="409585512"/>
      </c:barChart>
      <c:dateAx>
        <c:axId val="40958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85512"/>
        <c:crosses val="autoZero"/>
        <c:auto val="1"/>
        <c:lblOffset val="100"/>
        <c:baseTimeUnit val="months"/>
      </c:dateAx>
      <c:valAx>
        <c:axId val="40958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8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0</c:v>
                </c:pt>
                <c:pt idx="3">
                  <c:v>3</c:v>
                </c:pt>
                <c:pt idx="4">
                  <c:v>3</c:v>
                </c:pt>
                <c:pt idx="5">
                  <c:v>7</c:v>
                </c:pt>
                <c:pt idx="6">
                  <c:v>11</c:v>
                </c:pt>
                <c:pt idx="7">
                  <c:v>10</c:v>
                </c:pt>
                <c:pt idx="8">
                  <c:v>11</c:v>
                </c:pt>
                <c:pt idx="9">
                  <c:v>9</c:v>
                </c:pt>
                <c:pt idx="10">
                  <c:v>8</c:v>
                </c:pt>
                <c:pt idx="11">
                  <c:v>14</c:v>
                </c:pt>
              </c:numCache>
            </c:numRef>
          </c:val>
          <c:extLst>
            <c:ext xmlns:c16="http://schemas.microsoft.com/office/drawing/2014/chart" uri="{C3380CC4-5D6E-409C-BE32-E72D297353CC}">
              <c16:uniqueId val="{00000000-DCC5-4732-949F-C5457B755633}"/>
            </c:ext>
          </c:extLst>
        </c:ser>
        <c:dLbls>
          <c:showLegendKey val="0"/>
          <c:showVal val="0"/>
          <c:showCatName val="0"/>
          <c:showSerName val="0"/>
          <c:showPercent val="0"/>
          <c:showBubbleSize val="0"/>
        </c:dLbls>
        <c:gapWidth val="219"/>
        <c:overlap val="-27"/>
        <c:axId val="409566488"/>
        <c:axId val="409569112"/>
      </c:barChart>
      <c:dateAx>
        <c:axId val="40956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69112"/>
        <c:crosses val="autoZero"/>
        <c:auto val="1"/>
        <c:lblOffset val="100"/>
        <c:baseTimeUnit val="months"/>
      </c:dateAx>
      <c:valAx>
        <c:axId val="40956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56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4</c:v>
                </c:pt>
                <c:pt idx="1">
                  <c:v>15</c:v>
                </c:pt>
                <c:pt idx="2">
                  <c:v>0</c:v>
                </c:pt>
                <c:pt idx="3">
                  <c:v>11</c:v>
                </c:pt>
                <c:pt idx="4">
                  <c:v>7</c:v>
                </c:pt>
                <c:pt idx="5">
                  <c:v>16</c:v>
                </c:pt>
                <c:pt idx="6">
                  <c:v>34</c:v>
                </c:pt>
                <c:pt idx="7">
                  <c:v>30</c:v>
                </c:pt>
                <c:pt idx="8">
                  <c:v>70</c:v>
                </c:pt>
                <c:pt idx="9">
                  <c:v>64</c:v>
                </c:pt>
                <c:pt idx="10">
                  <c:v>63</c:v>
                </c:pt>
                <c:pt idx="11">
                  <c:v>57</c:v>
                </c:pt>
              </c:numCache>
            </c:numRef>
          </c:val>
          <c:extLst>
            <c:ext xmlns:c16="http://schemas.microsoft.com/office/drawing/2014/chart" uri="{C3380CC4-5D6E-409C-BE32-E72D297353CC}">
              <c16:uniqueId val="{00000000-A5AB-45C9-9986-DECC6528232F}"/>
            </c:ext>
          </c:extLst>
        </c:ser>
        <c:dLbls>
          <c:showLegendKey val="0"/>
          <c:showVal val="0"/>
          <c:showCatName val="0"/>
          <c:showSerName val="0"/>
          <c:showPercent val="0"/>
          <c:showBubbleSize val="0"/>
        </c:dLbls>
        <c:gapWidth val="219"/>
        <c:overlap val="-27"/>
        <c:axId val="417259176"/>
        <c:axId val="417257536"/>
      </c:barChart>
      <c:catAx>
        <c:axId val="41725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257536"/>
        <c:crosses val="autoZero"/>
        <c:auto val="1"/>
        <c:lblAlgn val="ctr"/>
        <c:lblOffset val="100"/>
        <c:noMultiLvlLbl val="0"/>
      </c:catAx>
      <c:valAx>
        <c:axId val="41725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25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CD7A6-0607-46D8-9BBE-CA62375B2C7A}"/>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45030FF5-FCA0-4AF6-BC40-A168301D687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57709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DE22E-40DD-4080-A40D-5E3F169794A4}"/>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F0BC59D2-A16E-4B3D-9653-3FCFCCA7FB6B}"/>
              </a:ext>
            </a:extLst>
          </p:cNvPr>
          <p:cNvGraphicFramePr>
            <a:graphicFrameLocks noGrp="1"/>
          </p:cNvGraphicFramePr>
          <p:nvPr>
            <p:ph type="chart" sz="quarter" idx="13"/>
            <p:extLst>
              <p:ext uri="{D42A27DB-BD31-4B8C-83A1-F6EECF244321}">
                <p14:modId xmlns:p14="http://schemas.microsoft.com/office/powerpoint/2010/main" val="1682543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5F7984-11FD-4AA0-A71C-C77E60E38451}"/>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CB7EE4E9-FCCA-4B11-AB69-04C67B222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197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1F449-D814-4C0B-93C2-3CFDD711E981}"/>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ADF433BD-16AC-40AE-B413-FDFBA931DC54}"/>
              </a:ext>
            </a:extLst>
          </p:cNvPr>
          <p:cNvGraphicFramePr>
            <a:graphicFrameLocks noGrp="1"/>
          </p:cNvGraphicFramePr>
          <p:nvPr>
            <p:ph type="tbl" sz="quarter" idx="13"/>
            <p:extLst>
              <p:ext uri="{D42A27DB-BD31-4B8C-83A1-F6EECF244321}">
                <p14:modId xmlns:p14="http://schemas.microsoft.com/office/powerpoint/2010/main" val="199444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30056804"/>
                    </a:ext>
                  </a:extLst>
                </a:gridCol>
                <a:gridCol w="576072">
                  <a:extLst>
                    <a:ext uri="{9D8B030D-6E8A-4147-A177-3AD203B41FA5}">
                      <a16:colId xmlns:a16="http://schemas.microsoft.com/office/drawing/2014/main" val="3071184126"/>
                    </a:ext>
                  </a:extLst>
                </a:gridCol>
                <a:gridCol w="576072">
                  <a:extLst>
                    <a:ext uri="{9D8B030D-6E8A-4147-A177-3AD203B41FA5}">
                      <a16:colId xmlns:a16="http://schemas.microsoft.com/office/drawing/2014/main" val="3514905212"/>
                    </a:ext>
                  </a:extLst>
                </a:gridCol>
                <a:gridCol w="576072">
                  <a:extLst>
                    <a:ext uri="{9D8B030D-6E8A-4147-A177-3AD203B41FA5}">
                      <a16:colId xmlns:a16="http://schemas.microsoft.com/office/drawing/2014/main" val="1148075832"/>
                    </a:ext>
                  </a:extLst>
                </a:gridCol>
                <a:gridCol w="576072">
                  <a:extLst>
                    <a:ext uri="{9D8B030D-6E8A-4147-A177-3AD203B41FA5}">
                      <a16:colId xmlns:a16="http://schemas.microsoft.com/office/drawing/2014/main" val="558194203"/>
                    </a:ext>
                  </a:extLst>
                </a:gridCol>
                <a:gridCol w="576072">
                  <a:extLst>
                    <a:ext uri="{9D8B030D-6E8A-4147-A177-3AD203B41FA5}">
                      <a16:colId xmlns:a16="http://schemas.microsoft.com/office/drawing/2014/main" val="3955540287"/>
                    </a:ext>
                  </a:extLst>
                </a:gridCol>
                <a:gridCol w="576072">
                  <a:extLst>
                    <a:ext uri="{9D8B030D-6E8A-4147-A177-3AD203B41FA5}">
                      <a16:colId xmlns:a16="http://schemas.microsoft.com/office/drawing/2014/main" val="1914980574"/>
                    </a:ext>
                  </a:extLst>
                </a:gridCol>
                <a:gridCol w="576072">
                  <a:extLst>
                    <a:ext uri="{9D8B030D-6E8A-4147-A177-3AD203B41FA5}">
                      <a16:colId xmlns:a16="http://schemas.microsoft.com/office/drawing/2014/main" val="4235487186"/>
                    </a:ext>
                  </a:extLst>
                </a:gridCol>
                <a:gridCol w="576072">
                  <a:extLst>
                    <a:ext uri="{9D8B030D-6E8A-4147-A177-3AD203B41FA5}">
                      <a16:colId xmlns:a16="http://schemas.microsoft.com/office/drawing/2014/main" val="1163385312"/>
                    </a:ext>
                  </a:extLst>
                </a:gridCol>
                <a:gridCol w="576072">
                  <a:extLst>
                    <a:ext uri="{9D8B030D-6E8A-4147-A177-3AD203B41FA5}">
                      <a16:colId xmlns:a16="http://schemas.microsoft.com/office/drawing/2014/main" val="585974513"/>
                    </a:ext>
                  </a:extLst>
                </a:gridCol>
                <a:gridCol w="576072">
                  <a:extLst>
                    <a:ext uri="{9D8B030D-6E8A-4147-A177-3AD203B41FA5}">
                      <a16:colId xmlns:a16="http://schemas.microsoft.com/office/drawing/2014/main" val="2978578582"/>
                    </a:ext>
                  </a:extLst>
                </a:gridCol>
                <a:gridCol w="576072">
                  <a:extLst>
                    <a:ext uri="{9D8B030D-6E8A-4147-A177-3AD203B41FA5}">
                      <a16:colId xmlns:a16="http://schemas.microsoft.com/office/drawing/2014/main" val="3831424163"/>
                    </a:ext>
                  </a:extLst>
                </a:gridCol>
                <a:gridCol w="576072">
                  <a:extLst>
                    <a:ext uri="{9D8B030D-6E8A-4147-A177-3AD203B41FA5}">
                      <a16:colId xmlns:a16="http://schemas.microsoft.com/office/drawing/2014/main" val="192660769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28346391"/>
                  </a:ext>
                </a:extLst>
              </a:tr>
              <a:tr h="370840">
                <a:tc>
                  <a:txBody>
                    <a:bodyPr/>
                    <a:lstStyle/>
                    <a:p>
                      <a:r>
                        <a:rPr lang="en-US" sz="1000"/>
                        <a:t>189</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6</a:t>
                      </a:r>
                    </a:p>
                  </a:txBody>
                  <a:tcPr/>
                </a:tc>
                <a:tc>
                  <a:txBody>
                    <a:bodyPr/>
                    <a:lstStyle/>
                    <a:p>
                      <a:r>
                        <a:rPr lang="en-US" sz="1000"/>
                        <a:t>0.7979 %</a:t>
                      </a:r>
                    </a:p>
                  </a:txBody>
                  <a:tcPr/>
                </a:tc>
                <a:tc>
                  <a:txBody>
                    <a:bodyPr/>
                    <a:lstStyle/>
                    <a:p>
                      <a:r>
                        <a:rPr lang="en-US" sz="1000"/>
                        <a:t>0.0 %</a:t>
                      </a:r>
                    </a:p>
                  </a:txBody>
                  <a:tcPr/>
                </a:tc>
                <a:extLst>
                  <a:ext uri="{0D108BD9-81ED-4DB2-BD59-A6C34878D82A}">
                    <a16:rowId xmlns:a16="http://schemas.microsoft.com/office/drawing/2014/main" val="418047359"/>
                  </a:ext>
                </a:extLst>
              </a:tr>
            </a:tbl>
          </a:graphicData>
        </a:graphic>
      </p:graphicFrame>
      <p:sp>
        <p:nvSpPr>
          <p:cNvPr id="4" name="Text Placeholder 3">
            <a:extLst>
              <a:ext uri="{FF2B5EF4-FFF2-40B4-BE49-F238E27FC236}">
                <a16:creationId xmlns:a16="http://schemas.microsoft.com/office/drawing/2014/main" id="{CE84540A-3F65-4ED5-AD85-DF482D79BF2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6084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D9FCE-42F2-467D-928F-A699286A04FB}"/>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AE048DFA-5185-487C-86A8-C0C0F850DB4A}"/>
              </a:ext>
            </a:extLst>
          </p:cNvPr>
          <p:cNvGraphicFramePr>
            <a:graphicFrameLocks noGrp="1"/>
          </p:cNvGraphicFramePr>
          <p:nvPr>
            <p:ph type="chart" sz="quarter" idx="13"/>
            <p:extLst>
              <p:ext uri="{D42A27DB-BD31-4B8C-83A1-F6EECF244321}">
                <p14:modId xmlns:p14="http://schemas.microsoft.com/office/powerpoint/2010/main" val="412641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5ADA23-BD00-44B4-9343-09813762F34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E10CA34-9012-4E2E-9C15-B8D8FD159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1656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F11D7-02CD-42FD-9D3F-985AA6D8D045}"/>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35FE7B46-2202-44E1-AA1B-344EF9121827}"/>
              </a:ext>
            </a:extLst>
          </p:cNvPr>
          <p:cNvGraphicFramePr>
            <a:graphicFrameLocks noGrp="1"/>
          </p:cNvGraphicFramePr>
          <p:nvPr>
            <p:ph type="chart" sz="quarter" idx="13"/>
            <p:extLst>
              <p:ext uri="{D42A27DB-BD31-4B8C-83A1-F6EECF244321}">
                <p14:modId xmlns:p14="http://schemas.microsoft.com/office/powerpoint/2010/main" val="389885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BEEF0-90E1-4FD1-926D-C4B0CC6776A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E7D9964-6E43-4AC6-A7C0-9CAADE7F55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3325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B4C75-DE74-4CAA-9217-A0EC4F4233A8}"/>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348520B5-550D-465C-81F2-C16FCBB143DA}"/>
              </a:ext>
            </a:extLst>
          </p:cNvPr>
          <p:cNvGraphicFramePr>
            <a:graphicFrameLocks noGrp="1"/>
          </p:cNvGraphicFramePr>
          <p:nvPr>
            <p:ph type="chart" sz="quarter" idx="13"/>
            <p:extLst>
              <p:ext uri="{D42A27DB-BD31-4B8C-83A1-F6EECF244321}">
                <p14:modId xmlns:p14="http://schemas.microsoft.com/office/powerpoint/2010/main" val="2351789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B06DB1-E5C0-4808-BCD8-D27759A8F49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7EB5DF0-2E7D-4BE1-AFD7-D5C3EDE833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597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C8E2-9212-43DA-954B-C5E4BB4A11EE}"/>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7112FEAB-1251-43E4-BD32-9432410EC074}"/>
              </a:ext>
            </a:extLst>
          </p:cNvPr>
          <p:cNvGraphicFramePr>
            <a:graphicFrameLocks noGrp="1"/>
          </p:cNvGraphicFramePr>
          <p:nvPr>
            <p:ph type="tbl" sz="quarter" idx="13"/>
            <p:extLst>
              <p:ext uri="{D42A27DB-BD31-4B8C-83A1-F6EECF244321}">
                <p14:modId xmlns:p14="http://schemas.microsoft.com/office/powerpoint/2010/main" val="94025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78657236"/>
                    </a:ext>
                  </a:extLst>
                </a:gridCol>
                <a:gridCol w="493776">
                  <a:extLst>
                    <a:ext uri="{9D8B030D-6E8A-4147-A177-3AD203B41FA5}">
                      <a16:colId xmlns:a16="http://schemas.microsoft.com/office/drawing/2014/main" val="2033849837"/>
                    </a:ext>
                  </a:extLst>
                </a:gridCol>
                <a:gridCol w="1069848">
                  <a:extLst>
                    <a:ext uri="{9D8B030D-6E8A-4147-A177-3AD203B41FA5}">
                      <a16:colId xmlns:a16="http://schemas.microsoft.com/office/drawing/2014/main" val="3597369538"/>
                    </a:ext>
                  </a:extLst>
                </a:gridCol>
                <a:gridCol w="1069848">
                  <a:extLst>
                    <a:ext uri="{9D8B030D-6E8A-4147-A177-3AD203B41FA5}">
                      <a16:colId xmlns:a16="http://schemas.microsoft.com/office/drawing/2014/main" val="2052164020"/>
                    </a:ext>
                  </a:extLst>
                </a:gridCol>
                <a:gridCol w="1069848">
                  <a:extLst>
                    <a:ext uri="{9D8B030D-6E8A-4147-A177-3AD203B41FA5}">
                      <a16:colId xmlns:a16="http://schemas.microsoft.com/office/drawing/2014/main" val="3838198377"/>
                    </a:ext>
                  </a:extLst>
                </a:gridCol>
                <a:gridCol w="1069848">
                  <a:extLst>
                    <a:ext uri="{9D8B030D-6E8A-4147-A177-3AD203B41FA5}">
                      <a16:colId xmlns:a16="http://schemas.microsoft.com/office/drawing/2014/main" val="562447431"/>
                    </a:ext>
                  </a:extLst>
                </a:gridCol>
                <a:gridCol w="1069848">
                  <a:extLst>
                    <a:ext uri="{9D8B030D-6E8A-4147-A177-3AD203B41FA5}">
                      <a16:colId xmlns:a16="http://schemas.microsoft.com/office/drawing/2014/main" val="79876090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98917540"/>
                  </a:ext>
                </a:extLst>
              </a:tr>
              <a:tr h="370840">
                <a:tc>
                  <a:txBody>
                    <a:bodyPr/>
                    <a:lstStyle/>
                    <a:p>
                      <a:r>
                        <a:rPr lang="en-US" sz="1000" b="1"/>
                        <a:t>@TMNA_Services - 2020-11-20 11:20:15</a:t>
                      </a:r>
                      <a:r>
                        <a:rPr lang="en-US" sz="1000"/>
                        <a:t>
 In celebration of National Disability Employment Awareness Month in October, TMNAS was the proud sponsor of SpArc Philadelphia’s first ever virtual Art Show!  Beautiful pieces by @SpArcPhilly artists were shared and some still available for purchase! https://t.co/enu9ofzJYS</a:t>
                      </a:r>
                    </a:p>
                  </a:txBody>
                  <a:tcPr/>
                </a:tc>
                <a:tc>
                  <a:txBody>
                    <a:bodyPr/>
                    <a:lstStyle/>
                    <a:p>
                      <a:r>
                        <a:rPr lang="en-US" sz="1000"/>
                        <a:t>11/21/2020 19:06:55</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1.0638 %</a:t>
                      </a:r>
                    </a:p>
                  </a:txBody>
                  <a:tcPr/>
                </a:tc>
                <a:extLst>
                  <a:ext uri="{0D108BD9-81ED-4DB2-BD59-A6C34878D82A}">
                    <a16:rowId xmlns:a16="http://schemas.microsoft.com/office/drawing/2014/main" val="905681186"/>
                  </a:ext>
                </a:extLst>
              </a:tr>
              <a:tr h="370840">
                <a:tc>
                  <a:txBody>
                    <a:bodyPr/>
                    <a:lstStyle/>
                    <a:p>
                      <a:r>
                        <a:rPr lang="pl-PL" sz="1000" b="1"/>
                        <a:t>@TMNA_Services - 2020-11-11 10:52:38</a:t>
                      </a:r>
                      <a:r>
                        <a:rPr lang="pl-PL" sz="1000"/>
                        <a:t>
 https://t.co/NfyM8ck8W3</a:t>
                      </a:r>
                      <a:endParaRPr lang="en-US" sz="1000"/>
                    </a:p>
                  </a:txBody>
                  <a:tcPr/>
                </a:tc>
                <a:tc>
                  <a:txBody>
                    <a:bodyPr/>
                    <a:lstStyle/>
                    <a:p>
                      <a:r>
                        <a:rPr lang="en-US" sz="1000"/>
                        <a:t>11/11/2020 19:09:07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0.5263 %</a:t>
                      </a:r>
                    </a:p>
                  </a:txBody>
                  <a:tcPr/>
                </a:tc>
                <a:extLst>
                  <a:ext uri="{0D108BD9-81ED-4DB2-BD59-A6C34878D82A}">
                    <a16:rowId xmlns:a16="http://schemas.microsoft.com/office/drawing/2014/main" val="3221734580"/>
                  </a:ext>
                </a:extLst>
              </a:tr>
            </a:tbl>
          </a:graphicData>
        </a:graphic>
      </p:graphicFrame>
      <p:sp>
        <p:nvSpPr>
          <p:cNvPr id="4" name="Text Placeholder 3">
            <a:extLst>
              <a:ext uri="{FF2B5EF4-FFF2-40B4-BE49-F238E27FC236}">
                <a16:creationId xmlns:a16="http://schemas.microsoft.com/office/drawing/2014/main" id="{B16682BB-2906-472F-A28B-7F8D06F3BC4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77691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66D58-6307-41D5-8C9A-818853EB4FE9}"/>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99B75C9C-8554-402A-A0DE-1BE29EE0B057}"/>
              </a:ext>
            </a:extLst>
          </p:cNvPr>
          <p:cNvGraphicFramePr>
            <a:graphicFrameLocks noGrp="1"/>
          </p:cNvGraphicFramePr>
          <p:nvPr>
            <p:ph type="tbl" sz="quarter" idx="13"/>
            <p:extLst>
              <p:ext uri="{D42A27DB-BD31-4B8C-83A1-F6EECF244321}">
                <p14:modId xmlns:p14="http://schemas.microsoft.com/office/powerpoint/2010/main" val="135117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92647823"/>
                    </a:ext>
                  </a:extLst>
                </a:gridCol>
                <a:gridCol w="658368">
                  <a:extLst>
                    <a:ext uri="{9D8B030D-6E8A-4147-A177-3AD203B41FA5}">
                      <a16:colId xmlns:a16="http://schemas.microsoft.com/office/drawing/2014/main" val="2453442127"/>
                    </a:ext>
                  </a:extLst>
                </a:gridCol>
                <a:gridCol w="658368">
                  <a:extLst>
                    <a:ext uri="{9D8B030D-6E8A-4147-A177-3AD203B41FA5}">
                      <a16:colId xmlns:a16="http://schemas.microsoft.com/office/drawing/2014/main" val="3957247624"/>
                    </a:ext>
                  </a:extLst>
                </a:gridCol>
                <a:gridCol w="658368">
                  <a:extLst>
                    <a:ext uri="{9D8B030D-6E8A-4147-A177-3AD203B41FA5}">
                      <a16:colId xmlns:a16="http://schemas.microsoft.com/office/drawing/2014/main" val="1474537456"/>
                    </a:ext>
                  </a:extLst>
                </a:gridCol>
                <a:gridCol w="658368">
                  <a:extLst>
                    <a:ext uri="{9D8B030D-6E8A-4147-A177-3AD203B41FA5}">
                      <a16:colId xmlns:a16="http://schemas.microsoft.com/office/drawing/2014/main" val="2586367448"/>
                    </a:ext>
                  </a:extLst>
                </a:gridCol>
                <a:gridCol w="658368">
                  <a:extLst>
                    <a:ext uri="{9D8B030D-6E8A-4147-A177-3AD203B41FA5}">
                      <a16:colId xmlns:a16="http://schemas.microsoft.com/office/drawing/2014/main" val="2987694327"/>
                    </a:ext>
                  </a:extLst>
                </a:gridCol>
                <a:gridCol w="658368">
                  <a:extLst>
                    <a:ext uri="{9D8B030D-6E8A-4147-A177-3AD203B41FA5}">
                      <a16:colId xmlns:a16="http://schemas.microsoft.com/office/drawing/2014/main" val="240173922"/>
                    </a:ext>
                  </a:extLst>
                </a:gridCol>
                <a:gridCol w="658368">
                  <a:extLst>
                    <a:ext uri="{9D8B030D-6E8A-4147-A177-3AD203B41FA5}">
                      <a16:colId xmlns:a16="http://schemas.microsoft.com/office/drawing/2014/main" val="2525094407"/>
                    </a:ext>
                  </a:extLst>
                </a:gridCol>
                <a:gridCol w="658368">
                  <a:extLst>
                    <a:ext uri="{9D8B030D-6E8A-4147-A177-3AD203B41FA5}">
                      <a16:colId xmlns:a16="http://schemas.microsoft.com/office/drawing/2014/main" val="368827370"/>
                    </a:ext>
                  </a:extLst>
                </a:gridCol>
                <a:gridCol w="658368">
                  <a:extLst>
                    <a:ext uri="{9D8B030D-6E8A-4147-A177-3AD203B41FA5}">
                      <a16:colId xmlns:a16="http://schemas.microsoft.com/office/drawing/2014/main" val="4217208105"/>
                    </a:ext>
                  </a:extLst>
                </a:gridCol>
                <a:gridCol w="658368">
                  <a:extLst>
                    <a:ext uri="{9D8B030D-6E8A-4147-A177-3AD203B41FA5}">
                      <a16:colId xmlns:a16="http://schemas.microsoft.com/office/drawing/2014/main" val="2959076952"/>
                    </a:ext>
                  </a:extLst>
                </a:gridCol>
                <a:gridCol w="658368">
                  <a:extLst>
                    <a:ext uri="{9D8B030D-6E8A-4147-A177-3AD203B41FA5}">
                      <a16:colId xmlns:a16="http://schemas.microsoft.com/office/drawing/2014/main" val="13330886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902442363"/>
                  </a:ext>
                </a:extLst>
              </a:tr>
              <a:tr h="370840">
                <a:tc>
                  <a:txBody>
                    <a:bodyPr/>
                    <a:lstStyle/>
                    <a:p>
                      <a:r>
                        <a:rPr lang="en-US" sz="1000"/>
                        <a:t>5490</a:t>
                      </a:r>
                    </a:p>
                  </a:txBody>
                  <a:tcPr/>
                </a:tc>
                <a:tc>
                  <a:txBody>
                    <a:bodyPr/>
                    <a:lstStyle/>
                    <a:p>
                      <a:r>
                        <a:rPr lang="en-US" sz="1000"/>
                        <a:t>25</a:t>
                      </a:r>
                    </a:p>
                  </a:txBody>
                  <a:tcPr/>
                </a:tc>
                <a:tc>
                  <a:txBody>
                    <a:bodyPr/>
                    <a:lstStyle/>
                    <a:p>
                      <a:r>
                        <a:rPr lang="en-US" sz="1000"/>
                        <a:t>9</a:t>
                      </a:r>
                    </a:p>
                  </a:txBody>
                  <a:tcPr/>
                </a:tc>
                <a:tc>
                  <a:txBody>
                    <a:bodyPr/>
                    <a:lstStyle/>
                    <a:p>
                      <a:r>
                        <a:rPr lang="en-US" sz="1000"/>
                        <a:t>382</a:t>
                      </a:r>
                    </a:p>
                  </a:txBody>
                  <a:tcPr/>
                </a:tc>
                <a:tc>
                  <a:txBody>
                    <a:bodyPr/>
                    <a:lstStyle/>
                    <a:p>
                      <a:r>
                        <a:rPr lang="en-US" sz="1000"/>
                        <a:t>42.444444444444</a:t>
                      </a:r>
                    </a:p>
                  </a:txBody>
                  <a:tcPr/>
                </a:tc>
                <a:tc>
                  <a:txBody>
                    <a:bodyPr/>
                    <a:lstStyle/>
                    <a:p>
                      <a:r>
                        <a:rPr lang="en-US" sz="1000"/>
                        <a:t>20</a:t>
                      </a:r>
                    </a:p>
                  </a:txBody>
                  <a:tcPr/>
                </a:tc>
                <a:tc>
                  <a:txBody>
                    <a:bodyPr/>
                    <a:lstStyle/>
                    <a:p>
                      <a:r>
                        <a:rPr lang="en-US" sz="1000"/>
                        <a:t>2</a:t>
                      </a:r>
                    </a:p>
                  </a:txBody>
                  <a:tcPr/>
                </a:tc>
                <a:tc>
                  <a:txBody>
                    <a:bodyPr/>
                    <a:lstStyle/>
                    <a:p>
                      <a:r>
                        <a:rPr lang="en-US" sz="1000"/>
                        <a:t>0.22222222222222</a:t>
                      </a:r>
                    </a:p>
                  </a:txBody>
                  <a:tcPr/>
                </a:tc>
                <a:tc>
                  <a:txBody>
                    <a:bodyPr/>
                    <a:lstStyle/>
                    <a:p>
                      <a:r>
                        <a:rPr lang="en-US" sz="1000"/>
                        <a:t>583</a:t>
                      </a:r>
                    </a:p>
                  </a:txBody>
                  <a:tcPr/>
                </a:tc>
                <a:tc>
                  <a:txBody>
                    <a:bodyPr/>
                    <a:lstStyle/>
                    <a:p>
                      <a:r>
                        <a:rPr lang="en-US" sz="1000"/>
                        <a:t>15781</a:t>
                      </a:r>
                    </a:p>
                  </a:txBody>
                  <a:tcPr/>
                </a:tc>
                <a:tc>
                  <a:txBody>
                    <a:bodyPr/>
                    <a:lstStyle/>
                    <a:p>
                      <a:r>
                        <a:rPr lang="en-US" sz="1000"/>
                        <a:t>1753.4444444444</a:t>
                      </a:r>
                    </a:p>
                  </a:txBody>
                  <a:tcPr/>
                </a:tc>
                <a:tc>
                  <a:txBody>
                    <a:bodyPr/>
                    <a:lstStyle/>
                    <a:p>
                      <a:r>
                        <a:rPr lang="en-US" sz="1000"/>
                        <a:t>0.06420509334888 %</a:t>
                      </a:r>
                    </a:p>
                  </a:txBody>
                  <a:tcPr/>
                </a:tc>
                <a:extLst>
                  <a:ext uri="{0D108BD9-81ED-4DB2-BD59-A6C34878D82A}">
                    <a16:rowId xmlns:a16="http://schemas.microsoft.com/office/drawing/2014/main" val="178400882"/>
                  </a:ext>
                </a:extLst>
              </a:tr>
            </a:tbl>
          </a:graphicData>
        </a:graphic>
      </p:graphicFrame>
      <p:sp>
        <p:nvSpPr>
          <p:cNvPr id="4" name="Text Placeholder 3">
            <a:extLst>
              <a:ext uri="{FF2B5EF4-FFF2-40B4-BE49-F238E27FC236}">
                <a16:creationId xmlns:a16="http://schemas.microsoft.com/office/drawing/2014/main" id="{67D50DC9-E953-4E7E-A92F-95D310BF69B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823735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61031-4F4D-46DC-8858-CC6AA4FE496F}"/>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98F12F1E-E38A-45FA-9942-4C8D220BDE54}"/>
              </a:ext>
            </a:extLst>
          </p:cNvPr>
          <p:cNvGraphicFramePr>
            <a:graphicFrameLocks noGrp="1"/>
          </p:cNvGraphicFramePr>
          <p:nvPr>
            <p:ph type="chart" sz="quarter" idx="13"/>
            <p:extLst>
              <p:ext uri="{D42A27DB-BD31-4B8C-83A1-F6EECF244321}">
                <p14:modId xmlns:p14="http://schemas.microsoft.com/office/powerpoint/2010/main" val="3707785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37338-5C3E-4BB5-B483-CF5CB312236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AA31E8F-56F1-4D82-896A-F13F71F558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998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8AFEF-945B-44FB-A1ED-F48AE5237BDB}"/>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F8B4E283-5877-423A-B2C9-22517EB28BAB}"/>
              </a:ext>
            </a:extLst>
          </p:cNvPr>
          <p:cNvGraphicFramePr>
            <a:graphicFrameLocks noGrp="1"/>
          </p:cNvGraphicFramePr>
          <p:nvPr>
            <p:ph type="chart" sz="quarter" idx="13"/>
            <p:extLst>
              <p:ext uri="{D42A27DB-BD31-4B8C-83A1-F6EECF244321}">
                <p14:modId xmlns:p14="http://schemas.microsoft.com/office/powerpoint/2010/main" val="16330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FF6D78-7D84-46F9-B2BD-BF937BB905C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A3BC60F-3C55-464D-8C4A-A00855F3CD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8090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18C5C-5F3A-4B17-B45C-6E8A44280575}"/>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A1EF5F13-2146-4A2C-8385-ABB12D2BB056}"/>
              </a:ext>
            </a:extLst>
          </p:cNvPr>
          <p:cNvGraphicFramePr>
            <a:graphicFrameLocks noGrp="1"/>
          </p:cNvGraphicFramePr>
          <p:nvPr>
            <p:ph type="chart" sz="quarter" idx="13"/>
            <p:extLst>
              <p:ext uri="{D42A27DB-BD31-4B8C-83A1-F6EECF244321}">
                <p14:modId xmlns:p14="http://schemas.microsoft.com/office/powerpoint/2010/main" val="2246880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2DCABC-C76A-4F7B-9011-F6E4654E69F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986143C-59DD-4E40-A29D-FA7CD4BC46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21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A7D84-8BB7-44FA-8DE1-E18CB7B0A631}"/>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96B4D378-E6B6-434A-8B6B-81C5A1A6FC45}"/>
              </a:ext>
            </a:extLst>
          </p:cNvPr>
          <p:cNvGraphicFramePr>
            <a:graphicFrameLocks noGrp="1"/>
          </p:cNvGraphicFramePr>
          <p:nvPr>
            <p:ph type="tbl" sz="quarter" idx="13"/>
            <p:extLst>
              <p:ext uri="{D42A27DB-BD31-4B8C-83A1-F6EECF244321}">
                <p14:modId xmlns:p14="http://schemas.microsoft.com/office/powerpoint/2010/main" val="13336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41369855"/>
                    </a:ext>
                  </a:extLst>
                </a:gridCol>
                <a:gridCol w="740664">
                  <a:extLst>
                    <a:ext uri="{9D8B030D-6E8A-4147-A177-3AD203B41FA5}">
                      <a16:colId xmlns:a16="http://schemas.microsoft.com/office/drawing/2014/main" val="433161468"/>
                    </a:ext>
                  </a:extLst>
                </a:gridCol>
                <a:gridCol w="740664">
                  <a:extLst>
                    <a:ext uri="{9D8B030D-6E8A-4147-A177-3AD203B41FA5}">
                      <a16:colId xmlns:a16="http://schemas.microsoft.com/office/drawing/2014/main" val="3014775858"/>
                    </a:ext>
                  </a:extLst>
                </a:gridCol>
                <a:gridCol w="740664">
                  <a:extLst>
                    <a:ext uri="{9D8B030D-6E8A-4147-A177-3AD203B41FA5}">
                      <a16:colId xmlns:a16="http://schemas.microsoft.com/office/drawing/2014/main" val="2651798406"/>
                    </a:ext>
                  </a:extLst>
                </a:gridCol>
                <a:gridCol w="740664">
                  <a:extLst>
                    <a:ext uri="{9D8B030D-6E8A-4147-A177-3AD203B41FA5}">
                      <a16:colId xmlns:a16="http://schemas.microsoft.com/office/drawing/2014/main" val="114417650"/>
                    </a:ext>
                  </a:extLst>
                </a:gridCol>
                <a:gridCol w="740664">
                  <a:extLst>
                    <a:ext uri="{9D8B030D-6E8A-4147-A177-3AD203B41FA5}">
                      <a16:colId xmlns:a16="http://schemas.microsoft.com/office/drawing/2014/main" val="3613429080"/>
                    </a:ext>
                  </a:extLst>
                </a:gridCol>
                <a:gridCol w="740664">
                  <a:extLst>
                    <a:ext uri="{9D8B030D-6E8A-4147-A177-3AD203B41FA5}">
                      <a16:colId xmlns:a16="http://schemas.microsoft.com/office/drawing/2014/main" val="3684403600"/>
                    </a:ext>
                  </a:extLst>
                </a:gridCol>
                <a:gridCol w="740664">
                  <a:extLst>
                    <a:ext uri="{9D8B030D-6E8A-4147-A177-3AD203B41FA5}">
                      <a16:colId xmlns:a16="http://schemas.microsoft.com/office/drawing/2014/main" val="1585624728"/>
                    </a:ext>
                  </a:extLst>
                </a:gridCol>
                <a:gridCol w="740664">
                  <a:extLst>
                    <a:ext uri="{9D8B030D-6E8A-4147-A177-3AD203B41FA5}">
                      <a16:colId xmlns:a16="http://schemas.microsoft.com/office/drawing/2014/main" val="1162093306"/>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510953294"/>
                  </a:ext>
                </a:extLst>
              </a:tr>
              <a:tr h="370840">
                <a:tc>
                  <a:txBody>
                    <a:bodyPr/>
                    <a:lstStyle/>
                    <a:p>
                      <a:r>
                        <a:rPr lang="en-US" sz="1000" b="1"/>
                        <a:t>TMNA Services - 2020-11-06 10:12:29</a:t>
                      </a:r>
                      <a:r>
                        <a:rPr lang="en-US" sz="1000"/>
                        <a:t>
 Last night, TMNAS was recognized at the HR Department of the Year Awards 2020 Virtual Leadership Celebration! We were honored alongside 38 other companies in the Greater Philadelphia Region, all who have done an outstanding job during this challenging year. Congratulations to another Tokio Marine Group company, Reliance Standard Life Insurance, who was also honored!
</a:t>
                      </a:r>
                    </a:p>
                  </a:txBody>
                  <a:tcPr/>
                </a:tc>
                <a:tc>
                  <a:txBody>
                    <a:bodyPr/>
                    <a:lstStyle/>
                    <a:p>
                      <a:r>
                        <a:rPr lang="en-US" sz="1000"/>
                        <a:t>Image</a:t>
                      </a:r>
                    </a:p>
                  </a:txBody>
                  <a:tcPr/>
                </a:tc>
                <a:tc>
                  <a:txBody>
                    <a:bodyPr/>
                    <a:lstStyle/>
                    <a:p>
                      <a:r>
                        <a:rPr lang="en-US" sz="1000"/>
                        <a:t>104</a:t>
                      </a:r>
                    </a:p>
                  </a:txBody>
                  <a:tcPr/>
                </a:tc>
                <a:tc>
                  <a:txBody>
                    <a:bodyPr/>
                    <a:lstStyle/>
                    <a:p>
                      <a:r>
                        <a:rPr lang="en-US" sz="1000"/>
                        <a:t>14</a:t>
                      </a:r>
                    </a:p>
                  </a:txBody>
                  <a:tcPr/>
                </a:tc>
                <a:tc>
                  <a:txBody>
                    <a:bodyPr/>
                    <a:lstStyle/>
                    <a:p>
                      <a:r>
                        <a:rPr lang="en-US" sz="1000"/>
                        <a:t>1</a:t>
                      </a:r>
                    </a:p>
                  </a:txBody>
                  <a:tcPr/>
                </a:tc>
                <a:tc>
                  <a:txBody>
                    <a:bodyPr/>
                    <a:lstStyle/>
                    <a:p>
                      <a:r>
                        <a:rPr lang="en-US" sz="1000"/>
                        <a:t>98</a:t>
                      </a:r>
                    </a:p>
                  </a:txBody>
                  <a:tcPr/>
                </a:tc>
                <a:tc>
                  <a:txBody>
                    <a:bodyPr/>
                    <a:lstStyle/>
                    <a:p>
                      <a:r>
                        <a:rPr lang="en-US" sz="1000"/>
                        <a:t>0.051752921535893</a:t>
                      </a:r>
                    </a:p>
                  </a:txBody>
                  <a:tcPr/>
                </a:tc>
                <a:tc>
                  <a:txBody>
                    <a:bodyPr/>
                    <a:lstStyle/>
                    <a:p>
                      <a:r>
                        <a:rPr lang="en-US" sz="1000"/>
                        <a:t>4193</a:t>
                      </a:r>
                    </a:p>
                  </a:txBody>
                  <a:tcPr/>
                </a:tc>
                <a:tc>
                  <a:txBody>
                    <a:bodyPr/>
                    <a:lstStyle/>
                    <a:p>
                      <a:r>
                        <a:rPr lang="en-US" sz="1000"/>
                        <a:t>n/a</a:t>
                      </a:r>
                    </a:p>
                  </a:txBody>
                  <a:tcPr/>
                </a:tc>
                <a:extLst>
                  <a:ext uri="{0D108BD9-81ED-4DB2-BD59-A6C34878D82A}">
                    <a16:rowId xmlns:a16="http://schemas.microsoft.com/office/drawing/2014/main" val="610504908"/>
                  </a:ext>
                </a:extLst>
              </a:tr>
              <a:tr h="370840">
                <a:tc>
                  <a:txBody>
                    <a:bodyPr/>
                    <a:lstStyle/>
                    <a:p>
                      <a:r>
                        <a:rPr lang="en-US" sz="1000" b="1"/>
                        <a:t>TMNA Services - 2020-11-13 10:40:49</a:t>
                      </a:r>
                      <a:r>
                        <a:rPr lang="en-US" sz="1000"/>
                        <a:t>
 Did you know that November 12th was National Happy Hour day? We’ve been hosting virtual Happy Hours on Thursday evenings since March. They have been a great way for employees to connect and unwind after the work day. Cheers from TMNAS!</a:t>
                      </a:r>
                    </a:p>
                  </a:txBody>
                  <a:tcPr/>
                </a:tc>
                <a:tc>
                  <a:txBody>
                    <a:bodyPr/>
                    <a:lstStyle/>
                    <a:p>
                      <a:r>
                        <a:rPr lang="en-US" sz="1000"/>
                        <a:t>Image</a:t>
                      </a:r>
                    </a:p>
                  </a:txBody>
                  <a:tcPr/>
                </a:tc>
                <a:tc>
                  <a:txBody>
                    <a:bodyPr/>
                    <a:lstStyle/>
                    <a:p>
                      <a:r>
                        <a:rPr lang="en-US" sz="1000"/>
                        <a:t>50</a:t>
                      </a:r>
                    </a:p>
                  </a:txBody>
                  <a:tcPr/>
                </a:tc>
                <a:tc>
                  <a:txBody>
                    <a:bodyPr/>
                    <a:lstStyle/>
                    <a:p>
                      <a:r>
                        <a:rPr lang="en-US" sz="1000"/>
                        <a:t>2</a:t>
                      </a:r>
                    </a:p>
                  </a:txBody>
                  <a:tcPr/>
                </a:tc>
                <a:tc>
                  <a:txBody>
                    <a:bodyPr/>
                    <a:lstStyle/>
                    <a:p>
                      <a:r>
                        <a:rPr lang="en-US" sz="1000"/>
                        <a:t>0</a:t>
                      </a:r>
                    </a:p>
                  </a:txBody>
                  <a:tcPr/>
                </a:tc>
                <a:tc>
                  <a:txBody>
                    <a:bodyPr/>
                    <a:lstStyle/>
                    <a:p>
                      <a:r>
                        <a:rPr lang="en-US" sz="1000"/>
                        <a:t>114</a:t>
                      </a:r>
                    </a:p>
                  </a:txBody>
                  <a:tcPr/>
                </a:tc>
                <a:tc>
                  <a:txBody>
                    <a:bodyPr/>
                    <a:lstStyle/>
                    <a:p>
                      <a:r>
                        <a:rPr lang="en-US" sz="1000"/>
                        <a:t>0.08578811369509</a:t>
                      </a:r>
                    </a:p>
                  </a:txBody>
                  <a:tcPr/>
                </a:tc>
                <a:tc>
                  <a:txBody>
                    <a:bodyPr/>
                    <a:lstStyle/>
                    <a:p>
                      <a:r>
                        <a:rPr lang="en-US" sz="1000"/>
                        <a:t>1935</a:t>
                      </a:r>
                    </a:p>
                  </a:txBody>
                  <a:tcPr/>
                </a:tc>
                <a:tc>
                  <a:txBody>
                    <a:bodyPr/>
                    <a:lstStyle/>
                    <a:p>
                      <a:r>
                        <a:rPr lang="en-US" sz="1000"/>
                        <a:t>n/a</a:t>
                      </a:r>
                    </a:p>
                  </a:txBody>
                  <a:tcPr/>
                </a:tc>
                <a:extLst>
                  <a:ext uri="{0D108BD9-81ED-4DB2-BD59-A6C34878D82A}">
                    <a16:rowId xmlns:a16="http://schemas.microsoft.com/office/drawing/2014/main" val="1497204552"/>
                  </a:ext>
                </a:extLst>
              </a:tr>
              <a:tr h="370840">
                <a:tc>
                  <a:txBody>
                    <a:bodyPr/>
                    <a:lstStyle/>
                    <a:p>
                      <a:r>
                        <a:rPr lang="en-US" sz="1000" b="1"/>
                        <a:t>TMNA Services - 2020-11-18 11:43:47</a:t>
                      </a:r>
                      <a:r>
                        <a:rPr lang="en-US" sz="1000"/>
                        <a:t>
 “TMNAS was proud to support the #walk2endalz alongside our sister companies, Philadelphia Insurance Companies, Tokio Marine America, First Insurance Company of Hawaii and Tokio Marine Claims Services ! Here are some scenic photos from our employees who participated in the virtual Philly walk last weekend. As a National Team, Tokio Marine North America has raised over K for the @alzassociation so far! Fundraising wraps on 12/31! You can donate to our team by searching Tokio Marine on act.alz.org. #tobeagoodcompany
</a:t>
                      </a:r>
                    </a:p>
                  </a:txBody>
                  <a:tcPr/>
                </a:tc>
                <a:tc>
                  <a:txBody>
                    <a:bodyPr/>
                    <a:lstStyle/>
                    <a:p>
                      <a:r>
                        <a:rPr lang="en-US" sz="1000"/>
                        <a:t>Image</a:t>
                      </a:r>
                    </a:p>
                  </a:txBody>
                  <a:tcPr/>
                </a:tc>
                <a:tc>
                  <a:txBody>
                    <a:bodyPr/>
                    <a:lstStyle/>
                    <a:p>
                      <a:r>
                        <a:rPr lang="en-US" sz="1000"/>
                        <a:t>48</a:t>
                      </a:r>
                    </a:p>
                  </a:txBody>
                  <a:tcPr/>
                </a:tc>
                <a:tc>
                  <a:txBody>
                    <a:bodyPr/>
                    <a:lstStyle/>
                    <a:p>
                      <a:r>
                        <a:rPr lang="en-US" sz="1000"/>
                        <a:t>2</a:t>
                      </a:r>
                    </a:p>
                  </a:txBody>
                  <a:tcPr/>
                </a:tc>
                <a:tc>
                  <a:txBody>
                    <a:bodyPr/>
                    <a:lstStyle/>
                    <a:p>
                      <a:r>
                        <a:rPr lang="en-US" sz="1000"/>
                        <a:t>1</a:t>
                      </a:r>
                    </a:p>
                  </a:txBody>
                  <a:tcPr/>
                </a:tc>
                <a:tc>
                  <a:txBody>
                    <a:bodyPr/>
                    <a:lstStyle/>
                    <a:p>
                      <a:r>
                        <a:rPr lang="en-US" sz="1000"/>
                        <a:t>74</a:t>
                      </a:r>
                    </a:p>
                  </a:txBody>
                  <a:tcPr/>
                </a:tc>
                <a:tc>
                  <a:txBody>
                    <a:bodyPr/>
                    <a:lstStyle/>
                    <a:p>
                      <a:r>
                        <a:rPr lang="en-US" sz="1000"/>
                        <a:t>0.044547398431932</a:t>
                      </a:r>
                    </a:p>
                  </a:txBody>
                  <a:tcPr/>
                </a:tc>
                <a:tc>
                  <a:txBody>
                    <a:bodyPr/>
                    <a:lstStyle/>
                    <a:p>
                      <a:r>
                        <a:rPr lang="en-US" sz="1000"/>
                        <a:t>2806</a:t>
                      </a:r>
                    </a:p>
                  </a:txBody>
                  <a:tcPr/>
                </a:tc>
                <a:tc>
                  <a:txBody>
                    <a:bodyPr/>
                    <a:lstStyle/>
                    <a:p>
                      <a:r>
                        <a:rPr lang="en-US" sz="1000"/>
                        <a:t>n/a</a:t>
                      </a:r>
                    </a:p>
                  </a:txBody>
                  <a:tcPr/>
                </a:tc>
                <a:extLst>
                  <a:ext uri="{0D108BD9-81ED-4DB2-BD59-A6C34878D82A}">
                    <a16:rowId xmlns:a16="http://schemas.microsoft.com/office/drawing/2014/main" val="439745794"/>
                  </a:ext>
                </a:extLst>
              </a:tr>
            </a:tbl>
          </a:graphicData>
        </a:graphic>
      </p:graphicFrame>
      <p:sp>
        <p:nvSpPr>
          <p:cNvPr id="4" name="Text Placeholder 3">
            <a:extLst>
              <a:ext uri="{FF2B5EF4-FFF2-40B4-BE49-F238E27FC236}">
                <a16:creationId xmlns:a16="http://schemas.microsoft.com/office/drawing/2014/main" id="{56B4F224-D69E-486F-B490-7ECDFA7608D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629375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CDF02-A25E-4AC3-8831-44E7D4EFCE1C}"/>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4939F549-1851-4ECD-AC92-967424236B90}"/>
              </a:ext>
            </a:extLst>
          </p:cNvPr>
          <p:cNvGraphicFramePr>
            <a:graphicFrameLocks noGrp="1"/>
          </p:cNvGraphicFramePr>
          <p:nvPr>
            <p:ph type="tbl" sz="quarter" idx="13"/>
            <p:extLst>
              <p:ext uri="{D42A27DB-BD31-4B8C-83A1-F6EECF244321}">
                <p14:modId xmlns:p14="http://schemas.microsoft.com/office/powerpoint/2010/main" val="1830184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8399372"/>
                    </a:ext>
                  </a:extLst>
                </a:gridCol>
                <a:gridCol w="740664">
                  <a:extLst>
                    <a:ext uri="{9D8B030D-6E8A-4147-A177-3AD203B41FA5}">
                      <a16:colId xmlns:a16="http://schemas.microsoft.com/office/drawing/2014/main" val="2003738212"/>
                    </a:ext>
                  </a:extLst>
                </a:gridCol>
                <a:gridCol w="740664">
                  <a:extLst>
                    <a:ext uri="{9D8B030D-6E8A-4147-A177-3AD203B41FA5}">
                      <a16:colId xmlns:a16="http://schemas.microsoft.com/office/drawing/2014/main" val="1811521551"/>
                    </a:ext>
                  </a:extLst>
                </a:gridCol>
                <a:gridCol w="740664">
                  <a:extLst>
                    <a:ext uri="{9D8B030D-6E8A-4147-A177-3AD203B41FA5}">
                      <a16:colId xmlns:a16="http://schemas.microsoft.com/office/drawing/2014/main" val="3168680387"/>
                    </a:ext>
                  </a:extLst>
                </a:gridCol>
                <a:gridCol w="740664">
                  <a:extLst>
                    <a:ext uri="{9D8B030D-6E8A-4147-A177-3AD203B41FA5}">
                      <a16:colId xmlns:a16="http://schemas.microsoft.com/office/drawing/2014/main" val="576624923"/>
                    </a:ext>
                  </a:extLst>
                </a:gridCol>
                <a:gridCol w="740664">
                  <a:extLst>
                    <a:ext uri="{9D8B030D-6E8A-4147-A177-3AD203B41FA5}">
                      <a16:colId xmlns:a16="http://schemas.microsoft.com/office/drawing/2014/main" val="2831923275"/>
                    </a:ext>
                  </a:extLst>
                </a:gridCol>
                <a:gridCol w="740664">
                  <a:extLst>
                    <a:ext uri="{9D8B030D-6E8A-4147-A177-3AD203B41FA5}">
                      <a16:colId xmlns:a16="http://schemas.microsoft.com/office/drawing/2014/main" val="1197273179"/>
                    </a:ext>
                  </a:extLst>
                </a:gridCol>
                <a:gridCol w="740664">
                  <a:extLst>
                    <a:ext uri="{9D8B030D-6E8A-4147-A177-3AD203B41FA5}">
                      <a16:colId xmlns:a16="http://schemas.microsoft.com/office/drawing/2014/main" val="4068084680"/>
                    </a:ext>
                  </a:extLst>
                </a:gridCol>
                <a:gridCol w="740664">
                  <a:extLst>
                    <a:ext uri="{9D8B030D-6E8A-4147-A177-3AD203B41FA5}">
                      <a16:colId xmlns:a16="http://schemas.microsoft.com/office/drawing/2014/main" val="2365861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2720130278"/>
                  </a:ext>
                </a:extLst>
              </a:tr>
              <a:tr h="370840">
                <a:tc>
                  <a:txBody>
                    <a:bodyPr/>
                    <a:lstStyle/>
                    <a:p>
                      <a:r>
                        <a:rPr lang="en-US" sz="1000"/>
                        <a:t>tmna_services</a:t>
                      </a:r>
                    </a:p>
                  </a:txBody>
                  <a:tcPr/>
                </a:tc>
                <a:tc>
                  <a:txBody>
                    <a:bodyPr/>
                    <a:lstStyle/>
                    <a:p>
                      <a:r>
                        <a:rPr lang="en-US" sz="1000"/>
                        <a:t>432</a:t>
                      </a:r>
                    </a:p>
                  </a:txBody>
                  <a:tcPr/>
                </a:tc>
                <a:tc>
                  <a:txBody>
                    <a:bodyPr/>
                    <a:lstStyle/>
                    <a:p>
                      <a:r>
                        <a:rPr lang="en-US" sz="1000"/>
                        <a:t>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215</a:t>
                      </a:r>
                    </a:p>
                  </a:txBody>
                  <a:tcPr/>
                </a:tc>
                <a:tc>
                  <a:txBody>
                    <a:bodyPr/>
                    <a:lstStyle/>
                    <a:p>
                      <a:r>
                        <a:rPr lang="en-US" sz="1000"/>
                        <a:t>8</a:t>
                      </a:r>
                    </a:p>
                  </a:txBody>
                  <a:tcPr/>
                </a:tc>
                <a:extLst>
                  <a:ext uri="{0D108BD9-81ED-4DB2-BD59-A6C34878D82A}">
                    <a16:rowId xmlns:a16="http://schemas.microsoft.com/office/drawing/2014/main" val="1569745844"/>
                  </a:ext>
                </a:extLst>
              </a:tr>
            </a:tbl>
          </a:graphicData>
        </a:graphic>
      </p:graphicFrame>
      <p:sp>
        <p:nvSpPr>
          <p:cNvPr id="4" name="Text Placeholder 3">
            <a:extLst>
              <a:ext uri="{FF2B5EF4-FFF2-40B4-BE49-F238E27FC236}">
                <a16:creationId xmlns:a16="http://schemas.microsoft.com/office/drawing/2014/main" id="{05881F9B-2CE6-4758-B9DC-DF0D6FDB4A3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665787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5A72C-283E-4100-AB71-74A891884321}"/>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E2100F57-A27C-40F7-AD0C-2AC6D5D5F4BB}"/>
              </a:ext>
            </a:extLst>
          </p:cNvPr>
          <p:cNvGraphicFramePr>
            <a:graphicFrameLocks noGrp="1"/>
          </p:cNvGraphicFramePr>
          <p:nvPr>
            <p:ph type="chart" sz="quarter" idx="13"/>
            <p:extLst>
              <p:ext uri="{D42A27DB-BD31-4B8C-83A1-F6EECF244321}">
                <p14:modId xmlns:p14="http://schemas.microsoft.com/office/powerpoint/2010/main" val="2676741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DDFA0F-AAEE-40BC-9E22-E2DCBABC81D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0BA89A0-86F9-4258-BADD-43575E1C3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0197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365F7-0D10-48E4-BD44-3C7DDA3E8062}"/>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3060133A-6795-4BC3-BE02-5350AF8E7B77}"/>
              </a:ext>
            </a:extLst>
          </p:cNvPr>
          <p:cNvGraphicFramePr>
            <a:graphicFrameLocks noGrp="1"/>
          </p:cNvGraphicFramePr>
          <p:nvPr>
            <p:ph type="chart" sz="quarter" idx="13"/>
            <p:extLst>
              <p:ext uri="{D42A27DB-BD31-4B8C-83A1-F6EECF244321}">
                <p14:modId xmlns:p14="http://schemas.microsoft.com/office/powerpoint/2010/main" val="338337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D02E51-840C-44A7-B58E-C034D604646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DADBADB-E3A0-42BF-8DFB-CC4250345A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499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2A76B-E022-44C1-AD99-AA3F6917F662}"/>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069D8860-7DDF-487D-8E42-8B6F9B371587}"/>
              </a:ext>
            </a:extLst>
          </p:cNvPr>
          <p:cNvGraphicFramePr>
            <a:graphicFrameLocks noGrp="1"/>
          </p:cNvGraphicFramePr>
          <p:nvPr>
            <p:ph type="chart" sz="quarter" idx="13"/>
            <p:extLst>
              <p:ext uri="{D42A27DB-BD31-4B8C-83A1-F6EECF244321}">
                <p14:modId xmlns:p14="http://schemas.microsoft.com/office/powerpoint/2010/main" val="646019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387B5E-1880-435D-897A-DB856CC0772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A3561A2-8447-445E-826E-51ACF2CBDE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362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C9EA2-90FB-4D8B-8082-E9D09968FE50}"/>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F07CCAD5-5D34-4E89-8240-5AD87F65AC01}"/>
              </a:ext>
            </a:extLst>
          </p:cNvPr>
          <p:cNvGraphicFramePr>
            <a:graphicFrameLocks noGrp="1"/>
          </p:cNvGraphicFramePr>
          <p:nvPr>
            <p:ph type="tbl" sz="quarter" idx="13"/>
            <p:extLst>
              <p:ext uri="{D42A27DB-BD31-4B8C-83A1-F6EECF244321}">
                <p14:modId xmlns:p14="http://schemas.microsoft.com/office/powerpoint/2010/main" val="3283419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87003587"/>
                    </a:ext>
                  </a:extLst>
                </a:gridCol>
                <a:gridCol w="987552">
                  <a:extLst>
                    <a:ext uri="{9D8B030D-6E8A-4147-A177-3AD203B41FA5}">
                      <a16:colId xmlns:a16="http://schemas.microsoft.com/office/drawing/2014/main" val="21918890"/>
                    </a:ext>
                  </a:extLst>
                </a:gridCol>
                <a:gridCol w="987552">
                  <a:extLst>
                    <a:ext uri="{9D8B030D-6E8A-4147-A177-3AD203B41FA5}">
                      <a16:colId xmlns:a16="http://schemas.microsoft.com/office/drawing/2014/main" val="1519494093"/>
                    </a:ext>
                  </a:extLst>
                </a:gridCol>
                <a:gridCol w="987552">
                  <a:extLst>
                    <a:ext uri="{9D8B030D-6E8A-4147-A177-3AD203B41FA5}">
                      <a16:colId xmlns:a16="http://schemas.microsoft.com/office/drawing/2014/main" val="3889168487"/>
                    </a:ext>
                  </a:extLst>
                </a:gridCol>
                <a:gridCol w="987552">
                  <a:extLst>
                    <a:ext uri="{9D8B030D-6E8A-4147-A177-3AD203B41FA5}">
                      <a16:colId xmlns:a16="http://schemas.microsoft.com/office/drawing/2014/main" val="141764655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63005949"/>
                  </a:ext>
                </a:extLst>
              </a:tr>
              <a:tr h="370840">
                <a:tc>
                  <a:txBody>
                    <a:bodyPr/>
                    <a:lstStyle/>
                    <a:p>
                      <a:r>
                        <a:rPr lang="en-US" sz="1000" b="1"/>
                        <a:t>tmna_services - 2020-11-06 10:14:30</a:t>
                      </a:r>
                      <a:r>
                        <a:rPr lang="en-US" sz="1000"/>
                        <a:t>
 Last night, TMNAS was recognized at the HR Department of the Year Awards 2020 Virtual Leadership Celebration!  We were honored alongside 38 other companies in the Greater Philadelphia Region, all who have done an outstanding job during this challenging year.  Congratulations to another Tokio Marine Group company, Reliance Standard Life Insurance, who was also honored! #experiencetmnas</a:t>
                      </a:r>
                    </a:p>
                  </a:txBody>
                  <a:tcPr/>
                </a:tc>
                <a:tc>
                  <a:txBody>
                    <a:bodyPr/>
                    <a:lstStyle/>
                    <a:p>
                      <a:r>
                        <a:rPr lang="en-US" sz="1000"/>
                        <a:t>35</a:t>
                      </a:r>
                    </a:p>
                  </a:txBody>
                  <a:tcPr/>
                </a:tc>
                <a:tc>
                  <a:txBody>
                    <a:bodyPr/>
                    <a:lstStyle/>
                    <a:p>
                      <a:r>
                        <a:rPr lang="en-US" sz="1000"/>
                        <a:t>6</a:t>
                      </a:r>
                    </a:p>
                  </a:txBody>
                  <a:tcPr/>
                </a:tc>
                <a:tc>
                  <a:txBody>
                    <a:bodyPr/>
                    <a:lstStyle/>
                    <a:p>
                      <a:r>
                        <a:rPr lang="en-US" sz="1000"/>
                        <a:t>9.4907 %</a:t>
                      </a:r>
                    </a:p>
                  </a:txBody>
                  <a:tcPr/>
                </a:tc>
                <a:tc>
                  <a:txBody>
                    <a:bodyPr/>
                    <a:lstStyle/>
                    <a:p>
                      <a:r>
                        <a:rPr lang="en-US" sz="1000"/>
                        <a:t>Image</a:t>
                      </a:r>
                    </a:p>
                  </a:txBody>
                  <a:tcPr/>
                </a:tc>
                <a:extLst>
                  <a:ext uri="{0D108BD9-81ED-4DB2-BD59-A6C34878D82A}">
                    <a16:rowId xmlns:a16="http://schemas.microsoft.com/office/drawing/2014/main" val="2356279950"/>
                  </a:ext>
                </a:extLst>
              </a:tr>
              <a:tr h="370840">
                <a:tc>
                  <a:txBody>
                    <a:bodyPr/>
                    <a:lstStyle/>
                    <a:p>
                      <a:r>
                        <a:rPr lang="en-US" sz="1000" b="1"/>
                        <a:t>tmna_services - 2020-11-18 13:22:00</a:t>
                      </a:r>
                      <a:r>
                        <a:rPr lang="en-US" sz="1000"/>
                        <a:t>
 TMNAS was proud to support the #walk2endalz alongside our sister companies, phlyinsurance, tmamerica firstinshi , and Tokio Marine Claims Services !  Here are some scenic photos from our employees who participated in the virtual Philly walk last weekend.  As a National Team, Tokio Marine North America has raised over K for the alzassociation so far!  Fundraising wraps on 12/31!  You can donate to our team by searching Tokio Marine on act.alz.org.  #tobeagoodcompany</a:t>
                      </a:r>
                    </a:p>
                  </a:txBody>
                  <a:tcPr/>
                </a:tc>
                <a:tc>
                  <a:txBody>
                    <a:bodyPr/>
                    <a:lstStyle/>
                    <a:p>
                      <a:r>
                        <a:rPr lang="en-US" sz="1000"/>
                        <a:t>35</a:t>
                      </a:r>
                    </a:p>
                  </a:txBody>
                  <a:tcPr/>
                </a:tc>
                <a:tc>
                  <a:txBody>
                    <a:bodyPr/>
                    <a:lstStyle/>
                    <a:p>
                      <a:r>
                        <a:rPr lang="en-US" sz="1000"/>
                        <a:t>2</a:t>
                      </a:r>
                    </a:p>
                  </a:txBody>
                  <a:tcPr/>
                </a:tc>
                <a:tc>
                  <a:txBody>
                    <a:bodyPr/>
                    <a:lstStyle/>
                    <a:p>
                      <a:r>
                        <a:rPr lang="en-US" sz="1000"/>
                        <a:t>8.5847 %</a:t>
                      </a:r>
                    </a:p>
                  </a:txBody>
                  <a:tcPr/>
                </a:tc>
                <a:tc>
                  <a:txBody>
                    <a:bodyPr/>
                    <a:lstStyle/>
                    <a:p>
                      <a:r>
                        <a:rPr lang="en-US" sz="1000"/>
                        <a:t>Carousel</a:t>
                      </a:r>
                    </a:p>
                  </a:txBody>
                  <a:tcPr/>
                </a:tc>
                <a:extLst>
                  <a:ext uri="{0D108BD9-81ED-4DB2-BD59-A6C34878D82A}">
                    <a16:rowId xmlns:a16="http://schemas.microsoft.com/office/drawing/2014/main" val="3837460473"/>
                  </a:ext>
                </a:extLst>
              </a:tr>
              <a:tr h="370840">
                <a:tc>
                  <a:txBody>
                    <a:bodyPr/>
                    <a:lstStyle/>
                    <a:p>
                      <a:r>
                        <a:rPr lang="en-US" sz="1000" b="1"/>
                        <a:t>tmna_services - 2020-11-04 17:27:06</a:t>
                      </a:r>
                      <a:r>
                        <a:rPr lang="en-US" sz="1000"/>
                        <a:t>
 TMNAS employees and their families celebrate Autumn with pumpkins, costumes and of course, pets! #experienceTMNAS #halloween</a:t>
                      </a:r>
                    </a:p>
                  </a:txBody>
                  <a:tcPr/>
                </a:tc>
                <a:tc>
                  <a:txBody>
                    <a:bodyPr/>
                    <a:lstStyle/>
                    <a:p>
                      <a:r>
                        <a:rPr lang="en-US" sz="1000"/>
                        <a:t>29</a:t>
                      </a:r>
                    </a:p>
                  </a:txBody>
                  <a:tcPr/>
                </a:tc>
                <a:tc>
                  <a:txBody>
                    <a:bodyPr/>
                    <a:lstStyle/>
                    <a:p>
                      <a:r>
                        <a:rPr lang="en-US" sz="1000"/>
                        <a:t>0</a:t>
                      </a:r>
                    </a:p>
                  </a:txBody>
                  <a:tcPr/>
                </a:tc>
                <a:tc>
                  <a:txBody>
                    <a:bodyPr/>
                    <a:lstStyle/>
                    <a:p>
                      <a:r>
                        <a:rPr lang="en-US" sz="1000"/>
                        <a:t>6.7130 %</a:t>
                      </a:r>
                    </a:p>
                  </a:txBody>
                  <a:tcPr/>
                </a:tc>
                <a:tc>
                  <a:txBody>
                    <a:bodyPr/>
                    <a:lstStyle/>
                    <a:p>
                      <a:r>
                        <a:rPr lang="en-US" sz="1000"/>
                        <a:t>Image</a:t>
                      </a:r>
                    </a:p>
                  </a:txBody>
                  <a:tcPr/>
                </a:tc>
                <a:extLst>
                  <a:ext uri="{0D108BD9-81ED-4DB2-BD59-A6C34878D82A}">
                    <a16:rowId xmlns:a16="http://schemas.microsoft.com/office/drawing/2014/main" val="1838465704"/>
                  </a:ext>
                </a:extLst>
              </a:tr>
              <a:tr h="370840">
                <a:tc>
                  <a:txBody>
                    <a:bodyPr/>
                    <a:lstStyle/>
                    <a:p>
                      <a:r>
                        <a:rPr lang="en-US" sz="1000" b="1"/>
                        <a:t>tmna_services - 2020-11-13 10:47:39</a:t>
                      </a:r>
                      <a:r>
                        <a:rPr lang="en-US" sz="1000"/>
                        <a:t>
 Did you know that November 12th was National Happy Hour day? We’ve been hosting virtual Happy Hours on Thursday evenings since March.  They have been a great way for employees to connect and unwind after the work day.  Cheers from TMNAS!</a:t>
                      </a:r>
                    </a:p>
                  </a:txBody>
                  <a:tcPr/>
                </a:tc>
                <a:tc>
                  <a:txBody>
                    <a:bodyPr/>
                    <a:lstStyle/>
                    <a:p>
                      <a:r>
                        <a:rPr lang="en-US" sz="1000"/>
                        <a:t>28</a:t>
                      </a:r>
                    </a:p>
                  </a:txBody>
                  <a:tcPr/>
                </a:tc>
                <a:tc>
                  <a:txBody>
                    <a:bodyPr/>
                    <a:lstStyle/>
                    <a:p>
                      <a:r>
                        <a:rPr lang="en-US" sz="1000"/>
                        <a:t>0</a:t>
                      </a:r>
                    </a:p>
                  </a:txBody>
                  <a:tcPr/>
                </a:tc>
                <a:tc>
                  <a:txBody>
                    <a:bodyPr/>
                    <a:lstStyle/>
                    <a:p>
                      <a:r>
                        <a:rPr lang="en-US" sz="1000"/>
                        <a:t>6.4815 %</a:t>
                      </a:r>
                    </a:p>
                  </a:txBody>
                  <a:tcPr/>
                </a:tc>
                <a:tc>
                  <a:txBody>
                    <a:bodyPr/>
                    <a:lstStyle/>
                    <a:p>
                      <a:r>
                        <a:rPr lang="en-US" sz="1000"/>
                        <a:t>Image</a:t>
                      </a:r>
                    </a:p>
                  </a:txBody>
                  <a:tcPr/>
                </a:tc>
                <a:extLst>
                  <a:ext uri="{0D108BD9-81ED-4DB2-BD59-A6C34878D82A}">
                    <a16:rowId xmlns:a16="http://schemas.microsoft.com/office/drawing/2014/main" val="1565077049"/>
                  </a:ext>
                </a:extLst>
              </a:tr>
              <a:tr h="370840">
                <a:tc>
                  <a:txBody>
                    <a:bodyPr/>
                    <a:lstStyle/>
                    <a:p>
                      <a:r>
                        <a:rPr lang="en-US" sz="1000" b="1"/>
                        <a:t>tmna_services - 2020-11-17 11:09:00</a:t>
                      </a:r>
                      <a:r>
                        <a:rPr lang="en-US" sz="1000"/>
                        <a:t>
 Earlier this month, several of our teams pulled together and made Paracord Survival Bracelets for opgratitude . Operation Gratitude’s mission is to forge strong bonds between Americans and Military and First Responder heroes through volunteer service projects, acts of gratitude and meaningful engagements in communities nationwide.</a:t>
                      </a:r>
                    </a:p>
                  </a:txBody>
                  <a:tcPr/>
                </a:tc>
                <a:tc>
                  <a:txBody>
                    <a:bodyPr/>
                    <a:lstStyle/>
                    <a:p>
                      <a:r>
                        <a:rPr lang="en-US" sz="1000"/>
                        <a:t>21</a:t>
                      </a:r>
                    </a:p>
                  </a:txBody>
                  <a:tcPr/>
                </a:tc>
                <a:tc>
                  <a:txBody>
                    <a:bodyPr/>
                    <a:lstStyle/>
                    <a:p>
                      <a:r>
                        <a:rPr lang="en-US" sz="1000"/>
                        <a:t>0</a:t>
                      </a:r>
                    </a:p>
                  </a:txBody>
                  <a:tcPr/>
                </a:tc>
                <a:tc>
                  <a:txBody>
                    <a:bodyPr/>
                    <a:lstStyle/>
                    <a:p>
                      <a:r>
                        <a:rPr lang="en-US" sz="1000"/>
                        <a:t>4.8837 %</a:t>
                      </a:r>
                    </a:p>
                  </a:txBody>
                  <a:tcPr/>
                </a:tc>
                <a:tc>
                  <a:txBody>
                    <a:bodyPr/>
                    <a:lstStyle/>
                    <a:p>
                      <a:r>
                        <a:rPr lang="en-US" sz="1000"/>
                        <a:t>Image</a:t>
                      </a:r>
                    </a:p>
                  </a:txBody>
                  <a:tcPr/>
                </a:tc>
                <a:extLst>
                  <a:ext uri="{0D108BD9-81ED-4DB2-BD59-A6C34878D82A}">
                    <a16:rowId xmlns:a16="http://schemas.microsoft.com/office/drawing/2014/main" val="491974124"/>
                  </a:ext>
                </a:extLst>
              </a:tr>
            </a:tbl>
          </a:graphicData>
        </a:graphic>
      </p:graphicFrame>
      <p:sp>
        <p:nvSpPr>
          <p:cNvPr id="4" name="Text Placeholder 3">
            <a:extLst>
              <a:ext uri="{FF2B5EF4-FFF2-40B4-BE49-F238E27FC236}">
                <a16:creationId xmlns:a16="http://schemas.microsoft.com/office/drawing/2014/main" id="{04F30A93-5DF5-4398-8C96-E177EFE26C7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782185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1F3E9-7A41-41C9-821D-33C88A4E6058}"/>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CE8AD45C-07F8-4F92-9D92-7F075248BD26}"/>
              </a:ext>
            </a:extLst>
          </p:cNvPr>
          <p:cNvGraphicFramePr>
            <a:graphicFrameLocks noGrp="1"/>
          </p:cNvGraphicFramePr>
          <p:nvPr>
            <p:ph type="tbl" sz="quarter" idx="13"/>
            <p:extLst>
              <p:ext uri="{D42A27DB-BD31-4B8C-83A1-F6EECF244321}">
                <p14:modId xmlns:p14="http://schemas.microsoft.com/office/powerpoint/2010/main" val="2023608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42493172"/>
                    </a:ext>
                  </a:extLst>
                </a:gridCol>
                <a:gridCol w="822960">
                  <a:extLst>
                    <a:ext uri="{9D8B030D-6E8A-4147-A177-3AD203B41FA5}">
                      <a16:colId xmlns:a16="http://schemas.microsoft.com/office/drawing/2014/main" val="1532126116"/>
                    </a:ext>
                  </a:extLst>
                </a:gridCol>
                <a:gridCol w="493776">
                  <a:extLst>
                    <a:ext uri="{9D8B030D-6E8A-4147-A177-3AD203B41FA5}">
                      <a16:colId xmlns:a16="http://schemas.microsoft.com/office/drawing/2014/main" val="1678945493"/>
                    </a:ext>
                  </a:extLst>
                </a:gridCol>
                <a:gridCol w="493776">
                  <a:extLst>
                    <a:ext uri="{9D8B030D-6E8A-4147-A177-3AD203B41FA5}">
                      <a16:colId xmlns:a16="http://schemas.microsoft.com/office/drawing/2014/main" val="3451674787"/>
                    </a:ext>
                  </a:extLst>
                </a:gridCol>
                <a:gridCol w="493776">
                  <a:extLst>
                    <a:ext uri="{9D8B030D-6E8A-4147-A177-3AD203B41FA5}">
                      <a16:colId xmlns:a16="http://schemas.microsoft.com/office/drawing/2014/main" val="2210784289"/>
                    </a:ext>
                  </a:extLst>
                </a:gridCol>
                <a:gridCol w="493776">
                  <a:extLst>
                    <a:ext uri="{9D8B030D-6E8A-4147-A177-3AD203B41FA5}">
                      <a16:colId xmlns:a16="http://schemas.microsoft.com/office/drawing/2014/main" val="2982423682"/>
                    </a:ext>
                  </a:extLst>
                </a:gridCol>
                <a:gridCol w="493776">
                  <a:extLst>
                    <a:ext uri="{9D8B030D-6E8A-4147-A177-3AD203B41FA5}">
                      <a16:colId xmlns:a16="http://schemas.microsoft.com/office/drawing/2014/main" val="1998049868"/>
                    </a:ext>
                  </a:extLst>
                </a:gridCol>
                <a:gridCol w="493776">
                  <a:extLst>
                    <a:ext uri="{9D8B030D-6E8A-4147-A177-3AD203B41FA5}">
                      <a16:colId xmlns:a16="http://schemas.microsoft.com/office/drawing/2014/main" val="3584313183"/>
                    </a:ext>
                  </a:extLst>
                </a:gridCol>
                <a:gridCol w="493776">
                  <a:extLst>
                    <a:ext uri="{9D8B030D-6E8A-4147-A177-3AD203B41FA5}">
                      <a16:colId xmlns:a16="http://schemas.microsoft.com/office/drawing/2014/main" val="592794315"/>
                    </a:ext>
                  </a:extLst>
                </a:gridCol>
                <a:gridCol w="493776">
                  <a:extLst>
                    <a:ext uri="{9D8B030D-6E8A-4147-A177-3AD203B41FA5}">
                      <a16:colId xmlns:a16="http://schemas.microsoft.com/office/drawing/2014/main" val="2124628743"/>
                    </a:ext>
                  </a:extLst>
                </a:gridCol>
                <a:gridCol w="493776">
                  <a:extLst>
                    <a:ext uri="{9D8B030D-6E8A-4147-A177-3AD203B41FA5}">
                      <a16:colId xmlns:a16="http://schemas.microsoft.com/office/drawing/2014/main" val="1884664328"/>
                    </a:ext>
                  </a:extLst>
                </a:gridCol>
                <a:gridCol w="493776">
                  <a:extLst>
                    <a:ext uri="{9D8B030D-6E8A-4147-A177-3AD203B41FA5}">
                      <a16:colId xmlns:a16="http://schemas.microsoft.com/office/drawing/2014/main" val="35529003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82438336"/>
                  </a:ext>
                </a:extLst>
              </a:tr>
              <a:tr h="370840">
                <a:tc>
                  <a:txBody>
                    <a:bodyPr/>
                    <a:lstStyle/>
                    <a:p>
                      <a:r>
                        <a:rPr lang="en-US" sz="1000"/>
                        <a:t>TMNAS</a:t>
                      </a:r>
                    </a:p>
                  </a:txBody>
                  <a:tcPr/>
                </a:tc>
                <a:tc>
                  <a:txBody>
                    <a:bodyPr/>
                    <a:lstStyle/>
                    <a:p>
                      <a:r>
                        <a:rPr lang="en-US" sz="1000"/>
                        <a:t>98</a:t>
                      </a:r>
                    </a:p>
                  </a:txBody>
                  <a:tcPr/>
                </a:tc>
                <a:tc>
                  <a:txBody>
                    <a:bodyPr/>
                    <a:lstStyle/>
                    <a:p>
                      <a:r>
                        <a:rPr lang="en-US" sz="1000"/>
                        <a:t>1</a:t>
                      </a:r>
                    </a:p>
                  </a:txBody>
                  <a:tcPr/>
                </a:tc>
                <a:tc>
                  <a:txBody>
                    <a:bodyPr/>
                    <a:lstStyle/>
                    <a:p>
                      <a:r>
                        <a:rPr lang="en-US" sz="1000"/>
                        <a:t>7</a:t>
                      </a:r>
                    </a:p>
                  </a:txBody>
                  <a:tcPr/>
                </a:tc>
                <a:tc>
                  <a:txBody>
                    <a:bodyPr/>
                    <a:lstStyle/>
                    <a:p>
                      <a:r>
                        <a:rPr lang="en-US" sz="1000"/>
                        <a:t>59</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9.2784 %</a:t>
                      </a:r>
                    </a:p>
                  </a:txBody>
                  <a:tcPr/>
                </a:tc>
                <a:tc>
                  <a:txBody>
                    <a:bodyPr/>
                    <a:lstStyle/>
                    <a:p>
                      <a:r>
                        <a:rPr lang="en-US" sz="1000"/>
                        <a:t>0.0 %</a:t>
                      </a:r>
                    </a:p>
                  </a:txBody>
                  <a:tcPr/>
                </a:tc>
                <a:extLst>
                  <a:ext uri="{0D108BD9-81ED-4DB2-BD59-A6C34878D82A}">
                    <a16:rowId xmlns:a16="http://schemas.microsoft.com/office/drawing/2014/main" val="1628525053"/>
                  </a:ext>
                </a:extLst>
              </a:tr>
            </a:tbl>
          </a:graphicData>
        </a:graphic>
      </p:graphicFrame>
      <p:sp>
        <p:nvSpPr>
          <p:cNvPr id="4" name="Text Placeholder 3">
            <a:extLst>
              <a:ext uri="{FF2B5EF4-FFF2-40B4-BE49-F238E27FC236}">
                <a16:creationId xmlns:a16="http://schemas.microsoft.com/office/drawing/2014/main" id="{DA8FB8D3-97F6-4D00-B518-45206E1D2AC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769803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9D5CA-4D23-4DAA-ADDC-B08866E1DD73}"/>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83149E14-ACF4-4BD3-B754-048D822E0DDB}"/>
              </a:ext>
            </a:extLst>
          </p:cNvPr>
          <p:cNvGraphicFramePr>
            <a:graphicFrameLocks noGrp="1"/>
          </p:cNvGraphicFramePr>
          <p:nvPr>
            <p:ph type="tbl" sz="quarter" idx="13"/>
            <p:extLst>
              <p:ext uri="{D42A27DB-BD31-4B8C-83A1-F6EECF244321}">
                <p14:modId xmlns:p14="http://schemas.microsoft.com/office/powerpoint/2010/main" val="108727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3486227"/>
                    </a:ext>
                  </a:extLst>
                </a:gridCol>
                <a:gridCol w="1234440">
                  <a:extLst>
                    <a:ext uri="{9D8B030D-6E8A-4147-A177-3AD203B41FA5}">
                      <a16:colId xmlns:a16="http://schemas.microsoft.com/office/drawing/2014/main" val="983986866"/>
                    </a:ext>
                  </a:extLst>
                </a:gridCol>
                <a:gridCol w="905256">
                  <a:extLst>
                    <a:ext uri="{9D8B030D-6E8A-4147-A177-3AD203B41FA5}">
                      <a16:colId xmlns:a16="http://schemas.microsoft.com/office/drawing/2014/main" val="3447470441"/>
                    </a:ext>
                  </a:extLst>
                </a:gridCol>
                <a:gridCol w="411480">
                  <a:extLst>
                    <a:ext uri="{9D8B030D-6E8A-4147-A177-3AD203B41FA5}">
                      <a16:colId xmlns:a16="http://schemas.microsoft.com/office/drawing/2014/main" val="2082538331"/>
                    </a:ext>
                  </a:extLst>
                </a:gridCol>
                <a:gridCol w="411480">
                  <a:extLst>
                    <a:ext uri="{9D8B030D-6E8A-4147-A177-3AD203B41FA5}">
                      <a16:colId xmlns:a16="http://schemas.microsoft.com/office/drawing/2014/main" val="3216744636"/>
                    </a:ext>
                  </a:extLst>
                </a:gridCol>
                <a:gridCol w="411480">
                  <a:extLst>
                    <a:ext uri="{9D8B030D-6E8A-4147-A177-3AD203B41FA5}">
                      <a16:colId xmlns:a16="http://schemas.microsoft.com/office/drawing/2014/main" val="3454562286"/>
                    </a:ext>
                  </a:extLst>
                </a:gridCol>
                <a:gridCol w="411480">
                  <a:extLst>
                    <a:ext uri="{9D8B030D-6E8A-4147-A177-3AD203B41FA5}">
                      <a16:colId xmlns:a16="http://schemas.microsoft.com/office/drawing/2014/main" val="4079249352"/>
                    </a:ext>
                  </a:extLst>
                </a:gridCol>
                <a:gridCol w="411480">
                  <a:extLst>
                    <a:ext uri="{9D8B030D-6E8A-4147-A177-3AD203B41FA5}">
                      <a16:colId xmlns:a16="http://schemas.microsoft.com/office/drawing/2014/main" val="2961539754"/>
                    </a:ext>
                  </a:extLst>
                </a:gridCol>
                <a:gridCol w="411480">
                  <a:extLst>
                    <a:ext uri="{9D8B030D-6E8A-4147-A177-3AD203B41FA5}">
                      <a16:colId xmlns:a16="http://schemas.microsoft.com/office/drawing/2014/main" val="2408936283"/>
                    </a:ext>
                  </a:extLst>
                </a:gridCol>
                <a:gridCol w="411480">
                  <a:extLst>
                    <a:ext uri="{9D8B030D-6E8A-4147-A177-3AD203B41FA5}">
                      <a16:colId xmlns:a16="http://schemas.microsoft.com/office/drawing/2014/main" val="2331310545"/>
                    </a:ext>
                  </a:extLst>
                </a:gridCol>
                <a:gridCol w="411480">
                  <a:extLst>
                    <a:ext uri="{9D8B030D-6E8A-4147-A177-3AD203B41FA5}">
                      <a16:colId xmlns:a16="http://schemas.microsoft.com/office/drawing/2014/main" val="3568486706"/>
                    </a:ext>
                  </a:extLst>
                </a:gridCol>
                <a:gridCol w="411480">
                  <a:extLst>
                    <a:ext uri="{9D8B030D-6E8A-4147-A177-3AD203B41FA5}">
                      <a16:colId xmlns:a16="http://schemas.microsoft.com/office/drawing/2014/main" val="296515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1225741"/>
                  </a:ext>
                </a:extLst>
              </a:tr>
            </a:tbl>
          </a:graphicData>
        </a:graphic>
      </p:graphicFrame>
      <p:sp>
        <p:nvSpPr>
          <p:cNvPr id="4" name="Text Placeholder 3">
            <a:extLst>
              <a:ext uri="{FF2B5EF4-FFF2-40B4-BE49-F238E27FC236}">
                <a16:creationId xmlns:a16="http://schemas.microsoft.com/office/drawing/2014/main" id="{1BFBD3F8-5833-44C0-A6FC-76E031BF34D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478546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8DE9E-FDEA-4C87-A7ED-520D7BDE3380}"/>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DE7FEBD5-D181-41D4-8E02-F90A2C02ACB1}"/>
              </a:ext>
            </a:extLst>
          </p:cNvPr>
          <p:cNvGraphicFramePr>
            <a:graphicFrameLocks noGrp="1"/>
          </p:cNvGraphicFramePr>
          <p:nvPr>
            <p:ph type="tbl" sz="quarter" idx="13"/>
            <p:extLst>
              <p:ext uri="{D42A27DB-BD31-4B8C-83A1-F6EECF244321}">
                <p14:modId xmlns:p14="http://schemas.microsoft.com/office/powerpoint/2010/main" val="3605768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01805082"/>
                    </a:ext>
                  </a:extLst>
                </a:gridCol>
                <a:gridCol w="1234440">
                  <a:extLst>
                    <a:ext uri="{9D8B030D-6E8A-4147-A177-3AD203B41FA5}">
                      <a16:colId xmlns:a16="http://schemas.microsoft.com/office/drawing/2014/main" val="1917085744"/>
                    </a:ext>
                  </a:extLst>
                </a:gridCol>
                <a:gridCol w="905256">
                  <a:extLst>
                    <a:ext uri="{9D8B030D-6E8A-4147-A177-3AD203B41FA5}">
                      <a16:colId xmlns:a16="http://schemas.microsoft.com/office/drawing/2014/main" val="595926576"/>
                    </a:ext>
                  </a:extLst>
                </a:gridCol>
                <a:gridCol w="411480">
                  <a:extLst>
                    <a:ext uri="{9D8B030D-6E8A-4147-A177-3AD203B41FA5}">
                      <a16:colId xmlns:a16="http://schemas.microsoft.com/office/drawing/2014/main" val="1523006045"/>
                    </a:ext>
                  </a:extLst>
                </a:gridCol>
                <a:gridCol w="411480">
                  <a:extLst>
                    <a:ext uri="{9D8B030D-6E8A-4147-A177-3AD203B41FA5}">
                      <a16:colId xmlns:a16="http://schemas.microsoft.com/office/drawing/2014/main" val="3357089813"/>
                    </a:ext>
                  </a:extLst>
                </a:gridCol>
                <a:gridCol w="411480">
                  <a:extLst>
                    <a:ext uri="{9D8B030D-6E8A-4147-A177-3AD203B41FA5}">
                      <a16:colId xmlns:a16="http://schemas.microsoft.com/office/drawing/2014/main" val="19327273"/>
                    </a:ext>
                  </a:extLst>
                </a:gridCol>
                <a:gridCol w="411480">
                  <a:extLst>
                    <a:ext uri="{9D8B030D-6E8A-4147-A177-3AD203B41FA5}">
                      <a16:colId xmlns:a16="http://schemas.microsoft.com/office/drawing/2014/main" val="4052079330"/>
                    </a:ext>
                  </a:extLst>
                </a:gridCol>
                <a:gridCol w="411480">
                  <a:extLst>
                    <a:ext uri="{9D8B030D-6E8A-4147-A177-3AD203B41FA5}">
                      <a16:colId xmlns:a16="http://schemas.microsoft.com/office/drawing/2014/main" val="2051461662"/>
                    </a:ext>
                  </a:extLst>
                </a:gridCol>
                <a:gridCol w="411480">
                  <a:extLst>
                    <a:ext uri="{9D8B030D-6E8A-4147-A177-3AD203B41FA5}">
                      <a16:colId xmlns:a16="http://schemas.microsoft.com/office/drawing/2014/main" val="1738223025"/>
                    </a:ext>
                  </a:extLst>
                </a:gridCol>
                <a:gridCol w="411480">
                  <a:extLst>
                    <a:ext uri="{9D8B030D-6E8A-4147-A177-3AD203B41FA5}">
                      <a16:colId xmlns:a16="http://schemas.microsoft.com/office/drawing/2014/main" val="2918427649"/>
                    </a:ext>
                  </a:extLst>
                </a:gridCol>
                <a:gridCol w="411480">
                  <a:extLst>
                    <a:ext uri="{9D8B030D-6E8A-4147-A177-3AD203B41FA5}">
                      <a16:colId xmlns:a16="http://schemas.microsoft.com/office/drawing/2014/main" val="3320106440"/>
                    </a:ext>
                  </a:extLst>
                </a:gridCol>
                <a:gridCol w="411480">
                  <a:extLst>
                    <a:ext uri="{9D8B030D-6E8A-4147-A177-3AD203B41FA5}">
                      <a16:colId xmlns:a16="http://schemas.microsoft.com/office/drawing/2014/main" val="2619256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624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- 2020-11-18 11:49:27</a:t>
                      </a:r>
                      <a:r>
                        <a:rPr kumimoji="0" lang="en-US" sz="1000" b="0" i="0" u="none" strike="noStrike" kern="1200" cap="none" spc="0" normalizeH="0" baseline="0" noProof="0">
                          <a:ln>
                            <a:noFill/>
                          </a:ln>
                          <a:solidFill>
                            <a:prstClr val="black"/>
                          </a:solidFill>
                          <a:effectLst/>
                          <a:uLnTx/>
                          <a:uFillTx/>
                          <a:latin typeface="+mn-lt"/>
                          <a:ea typeface="+mn-ea"/>
                          <a:cs typeface="+mn-cs"/>
                        </a:rPr>
                        <a:t>
 “TMNAS was proud to support the #walk2endalz alongside our sister companies, Philadelphia Insurance Companies, Tokio Marine America First Insurance Company of Hawaii, LTD and Tokio Marine Claims Services ! Here are some scenic photos from our employees who participated in the virtual Philly walk last weekend. As a National Team, Tokio Marine North America has raised over K for the @alzassociation so far! Fundraising wraps on 12/31! You can donate to our team by searching Tokio Marine on act.alz.org. #tobeagoodcompany  Alzheimer's Association Delaware Valley Chapter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125795049_1625111374359958_7125735340714372139_o.jpg?_nc_cat=105&amp;cb=846ca55b-311e05c7&amp;ccb=2&amp;_nc_sid=8024bb&amp;_nc_ohc=Dey6s7m9XHYAX_WgonL&amp;_nc_ht=scontent-iad3-1.xx&amp;tp=6&amp;oh=8cdbfc21068e50d3cb90be39f5daaa69&amp;oe=6009780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12/23/2020 08:24:59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1412794"/>
                  </a:ext>
                </a:extLst>
              </a:tr>
            </a:tbl>
          </a:graphicData>
        </a:graphic>
      </p:graphicFrame>
      <p:sp>
        <p:nvSpPr>
          <p:cNvPr id="4" name="Text Placeholder 3">
            <a:extLst>
              <a:ext uri="{FF2B5EF4-FFF2-40B4-BE49-F238E27FC236}">
                <a16:creationId xmlns:a16="http://schemas.microsoft.com/office/drawing/2014/main" id="{E12353AC-083B-4F5C-9608-071C50C4C19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548106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3EA3B-4002-4334-AFA3-5AE6B553E957}"/>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DAF3F9B6-C6A5-404C-8383-8F6E87D4D657}"/>
              </a:ext>
            </a:extLst>
          </p:cNvPr>
          <p:cNvGraphicFramePr>
            <a:graphicFrameLocks noGrp="1"/>
          </p:cNvGraphicFramePr>
          <p:nvPr>
            <p:ph type="tbl" sz="quarter" idx="13"/>
            <p:extLst>
              <p:ext uri="{D42A27DB-BD31-4B8C-83A1-F6EECF244321}">
                <p14:modId xmlns:p14="http://schemas.microsoft.com/office/powerpoint/2010/main" val="1868039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6444590"/>
                    </a:ext>
                  </a:extLst>
                </a:gridCol>
                <a:gridCol w="1234440">
                  <a:extLst>
                    <a:ext uri="{9D8B030D-6E8A-4147-A177-3AD203B41FA5}">
                      <a16:colId xmlns:a16="http://schemas.microsoft.com/office/drawing/2014/main" val="587704153"/>
                    </a:ext>
                  </a:extLst>
                </a:gridCol>
                <a:gridCol w="905256">
                  <a:extLst>
                    <a:ext uri="{9D8B030D-6E8A-4147-A177-3AD203B41FA5}">
                      <a16:colId xmlns:a16="http://schemas.microsoft.com/office/drawing/2014/main" val="4107468360"/>
                    </a:ext>
                  </a:extLst>
                </a:gridCol>
                <a:gridCol w="411480">
                  <a:extLst>
                    <a:ext uri="{9D8B030D-6E8A-4147-A177-3AD203B41FA5}">
                      <a16:colId xmlns:a16="http://schemas.microsoft.com/office/drawing/2014/main" val="1044767464"/>
                    </a:ext>
                  </a:extLst>
                </a:gridCol>
                <a:gridCol w="411480">
                  <a:extLst>
                    <a:ext uri="{9D8B030D-6E8A-4147-A177-3AD203B41FA5}">
                      <a16:colId xmlns:a16="http://schemas.microsoft.com/office/drawing/2014/main" val="3652144226"/>
                    </a:ext>
                  </a:extLst>
                </a:gridCol>
                <a:gridCol w="411480">
                  <a:extLst>
                    <a:ext uri="{9D8B030D-6E8A-4147-A177-3AD203B41FA5}">
                      <a16:colId xmlns:a16="http://schemas.microsoft.com/office/drawing/2014/main" val="1158835794"/>
                    </a:ext>
                  </a:extLst>
                </a:gridCol>
                <a:gridCol w="411480">
                  <a:extLst>
                    <a:ext uri="{9D8B030D-6E8A-4147-A177-3AD203B41FA5}">
                      <a16:colId xmlns:a16="http://schemas.microsoft.com/office/drawing/2014/main" val="2586620217"/>
                    </a:ext>
                  </a:extLst>
                </a:gridCol>
                <a:gridCol w="411480">
                  <a:extLst>
                    <a:ext uri="{9D8B030D-6E8A-4147-A177-3AD203B41FA5}">
                      <a16:colId xmlns:a16="http://schemas.microsoft.com/office/drawing/2014/main" val="2322121317"/>
                    </a:ext>
                  </a:extLst>
                </a:gridCol>
                <a:gridCol w="411480">
                  <a:extLst>
                    <a:ext uri="{9D8B030D-6E8A-4147-A177-3AD203B41FA5}">
                      <a16:colId xmlns:a16="http://schemas.microsoft.com/office/drawing/2014/main" val="2517422425"/>
                    </a:ext>
                  </a:extLst>
                </a:gridCol>
                <a:gridCol w="411480">
                  <a:extLst>
                    <a:ext uri="{9D8B030D-6E8A-4147-A177-3AD203B41FA5}">
                      <a16:colId xmlns:a16="http://schemas.microsoft.com/office/drawing/2014/main" val="3514585278"/>
                    </a:ext>
                  </a:extLst>
                </a:gridCol>
                <a:gridCol w="411480">
                  <a:extLst>
                    <a:ext uri="{9D8B030D-6E8A-4147-A177-3AD203B41FA5}">
                      <a16:colId xmlns:a16="http://schemas.microsoft.com/office/drawing/2014/main" val="128894686"/>
                    </a:ext>
                  </a:extLst>
                </a:gridCol>
                <a:gridCol w="411480">
                  <a:extLst>
                    <a:ext uri="{9D8B030D-6E8A-4147-A177-3AD203B41FA5}">
                      <a16:colId xmlns:a16="http://schemas.microsoft.com/office/drawing/2014/main" val="2018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481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- 2020-11-13 10:45:33</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November 12th was National Happy Hour day? We’ve been hosting virtual Happy Hours on Thursday evenings since March.  They have been a great way for employees to connect and unwind after the work day.  Cheers from 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https://scontent-iad3-1.xx.fbcdn.net/v/t1.0-9/s720x720/125182976_1620431671494595_2850642352759236608_n.jpg?_nc_cat=101&amp;ccb=2&amp;_nc_sid=110474&amp;_nc_ohc=K0IMLcyY-r8AX9zkOBr&amp;_nc_ht=scontent-iad3-1.xx&amp;tp=7&amp;oh=70206849fb063220d91794b5ddaccf0e&amp;oe=6006E381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12/23/2020 08:24:59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5047859"/>
                  </a:ext>
                </a:extLst>
              </a:tr>
            </a:tbl>
          </a:graphicData>
        </a:graphic>
      </p:graphicFrame>
      <p:sp>
        <p:nvSpPr>
          <p:cNvPr id="4" name="Text Placeholder 3">
            <a:extLst>
              <a:ext uri="{FF2B5EF4-FFF2-40B4-BE49-F238E27FC236}">
                <a16:creationId xmlns:a16="http://schemas.microsoft.com/office/drawing/2014/main" id="{85CA30AD-93C2-44EC-9BF1-378B24D6CB1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10944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D9183-C905-41F2-9121-F1528E4E0991}"/>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EFC0F0EA-CEAD-47CF-9137-04BD8C6AE687}"/>
              </a:ext>
            </a:extLst>
          </p:cNvPr>
          <p:cNvGraphicFramePr>
            <a:graphicFrameLocks noGrp="1"/>
          </p:cNvGraphicFramePr>
          <p:nvPr>
            <p:ph type="tbl" sz="quarter" idx="13"/>
            <p:extLst>
              <p:ext uri="{D42A27DB-BD31-4B8C-83A1-F6EECF244321}">
                <p14:modId xmlns:p14="http://schemas.microsoft.com/office/powerpoint/2010/main" val="1394715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5330601"/>
                    </a:ext>
                  </a:extLst>
                </a:gridCol>
                <a:gridCol w="1234440">
                  <a:extLst>
                    <a:ext uri="{9D8B030D-6E8A-4147-A177-3AD203B41FA5}">
                      <a16:colId xmlns:a16="http://schemas.microsoft.com/office/drawing/2014/main" val="2979516338"/>
                    </a:ext>
                  </a:extLst>
                </a:gridCol>
                <a:gridCol w="905256">
                  <a:extLst>
                    <a:ext uri="{9D8B030D-6E8A-4147-A177-3AD203B41FA5}">
                      <a16:colId xmlns:a16="http://schemas.microsoft.com/office/drawing/2014/main" val="3135680357"/>
                    </a:ext>
                  </a:extLst>
                </a:gridCol>
                <a:gridCol w="411480">
                  <a:extLst>
                    <a:ext uri="{9D8B030D-6E8A-4147-A177-3AD203B41FA5}">
                      <a16:colId xmlns:a16="http://schemas.microsoft.com/office/drawing/2014/main" val="1606415679"/>
                    </a:ext>
                  </a:extLst>
                </a:gridCol>
                <a:gridCol w="411480">
                  <a:extLst>
                    <a:ext uri="{9D8B030D-6E8A-4147-A177-3AD203B41FA5}">
                      <a16:colId xmlns:a16="http://schemas.microsoft.com/office/drawing/2014/main" val="2663778887"/>
                    </a:ext>
                  </a:extLst>
                </a:gridCol>
                <a:gridCol w="411480">
                  <a:extLst>
                    <a:ext uri="{9D8B030D-6E8A-4147-A177-3AD203B41FA5}">
                      <a16:colId xmlns:a16="http://schemas.microsoft.com/office/drawing/2014/main" val="4175117348"/>
                    </a:ext>
                  </a:extLst>
                </a:gridCol>
                <a:gridCol w="411480">
                  <a:extLst>
                    <a:ext uri="{9D8B030D-6E8A-4147-A177-3AD203B41FA5}">
                      <a16:colId xmlns:a16="http://schemas.microsoft.com/office/drawing/2014/main" val="3464802011"/>
                    </a:ext>
                  </a:extLst>
                </a:gridCol>
                <a:gridCol w="411480">
                  <a:extLst>
                    <a:ext uri="{9D8B030D-6E8A-4147-A177-3AD203B41FA5}">
                      <a16:colId xmlns:a16="http://schemas.microsoft.com/office/drawing/2014/main" val="1038191905"/>
                    </a:ext>
                  </a:extLst>
                </a:gridCol>
                <a:gridCol w="411480">
                  <a:extLst>
                    <a:ext uri="{9D8B030D-6E8A-4147-A177-3AD203B41FA5}">
                      <a16:colId xmlns:a16="http://schemas.microsoft.com/office/drawing/2014/main" val="2549850645"/>
                    </a:ext>
                  </a:extLst>
                </a:gridCol>
                <a:gridCol w="411480">
                  <a:extLst>
                    <a:ext uri="{9D8B030D-6E8A-4147-A177-3AD203B41FA5}">
                      <a16:colId xmlns:a16="http://schemas.microsoft.com/office/drawing/2014/main" val="501327117"/>
                    </a:ext>
                  </a:extLst>
                </a:gridCol>
                <a:gridCol w="411480">
                  <a:extLst>
                    <a:ext uri="{9D8B030D-6E8A-4147-A177-3AD203B41FA5}">
                      <a16:colId xmlns:a16="http://schemas.microsoft.com/office/drawing/2014/main" val="2435769099"/>
                    </a:ext>
                  </a:extLst>
                </a:gridCol>
                <a:gridCol w="411480">
                  <a:extLst>
                    <a:ext uri="{9D8B030D-6E8A-4147-A177-3AD203B41FA5}">
                      <a16:colId xmlns:a16="http://schemas.microsoft.com/office/drawing/2014/main" val="1423688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565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- 2020-11-20 11:15:15</a:t>
                      </a:r>
                      <a:r>
                        <a:rPr kumimoji="0" lang="en-US" sz="1000" b="0" i="0" u="none" strike="noStrike" kern="1200" cap="none" spc="0" normalizeH="0" baseline="0" noProof="0">
                          <a:ln>
                            <a:noFill/>
                          </a:ln>
                          <a:solidFill>
                            <a:prstClr val="black"/>
                          </a:solidFill>
                          <a:effectLst/>
                          <a:uLnTx/>
                          <a:uFillTx/>
                          <a:latin typeface="+mn-lt"/>
                          <a:ea typeface="+mn-ea"/>
                          <a:cs typeface="+mn-cs"/>
                        </a:rPr>
                        <a:t>
 In celebration of National Disability Employment Awareness Month in October, TMNAS was the proud sponsor of SpArc Philadelphia, Philly’s first ever virtual Art Show!  Beautiful pieces by @sparcphilly artists were shared, all available for purchase.  Check out this one entitled “Blue-tiful” by artist Yvonne Ferguson, now proudly displayed in a TMNAS employee’s home!
Unpurchased artwork still remains! Check out the virtual gallery at https://sparcphilly.org/news_publications/virtual-art-show-gallery.html
SpArc is committed to supporting people with intellectual and developmental disabilities.  Donations will go directly to SpArc programming.
#diversityandinclusion #tobeagoodcompany #TMNASgivesback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https://scontent-iad3-1.xx.fbcdn.net/v/t1.0-9/s720x720/125806424_1626781340859628_1456315241973249280_o.jpg?_nc_cat=102&amp;ccb=2&amp;_nc_sid=6465ed&amp;_nc_ohc=RaFQclImGbkAX_YsS1M&amp;_nc_ht=scontent-iad3-1.xx&amp;tp=7&amp;oh=80a4d4e92c75db9b58302cb8d0b644ca&amp;oe=6008B431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12/23/2020 08:24:59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4462410"/>
                  </a:ext>
                </a:extLst>
              </a:tr>
            </a:tbl>
          </a:graphicData>
        </a:graphic>
      </p:graphicFrame>
      <p:sp>
        <p:nvSpPr>
          <p:cNvPr id="4" name="Text Placeholder 3">
            <a:extLst>
              <a:ext uri="{FF2B5EF4-FFF2-40B4-BE49-F238E27FC236}">
                <a16:creationId xmlns:a16="http://schemas.microsoft.com/office/drawing/2014/main" id="{BA7259CC-2E4D-45CA-8927-2148D5498F2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367660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6512-0488-4AB3-A1C2-9BBBD928D0F0}"/>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034DCC7F-7022-4369-BC48-FBA7273685F5}"/>
              </a:ext>
            </a:extLst>
          </p:cNvPr>
          <p:cNvGraphicFramePr>
            <a:graphicFrameLocks noGrp="1"/>
          </p:cNvGraphicFramePr>
          <p:nvPr>
            <p:ph type="chart" sz="quarter" idx="13"/>
            <p:extLst>
              <p:ext uri="{D42A27DB-BD31-4B8C-83A1-F6EECF244321}">
                <p14:modId xmlns:p14="http://schemas.microsoft.com/office/powerpoint/2010/main" val="2463521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5DA292-ADCC-4E77-B30B-03FA2CD9416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9D183BE-ADDE-40DA-AAA2-2AC7F3CFFD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454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65295-F465-4BDC-BC0C-D9F2749E7413}"/>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433701A7-0971-4C2D-8D12-732F4F2BA219}"/>
              </a:ext>
            </a:extLst>
          </p:cNvPr>
          <p:cNvGraphicFramePr>
            <a:graphicFrameLocks noGrp="1"/>
          </p:cNvGraphicFramePr>
          <p:nvPr>
            <p:ph type="chart" sz="quarter" idx="13"/>
            <p:extLst>
              <p:ext uri="{D42A27DB-BD31-4B8C-83A1-F6EECF244321}">
                <p14:modId xmlns:p14="http://schemas.microsoft.com/office/powerpoint/2010/main" val="53017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56F554-85EC-46A2-8875-8A44F552860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D2E62A9-38AF-4744-B989-D3B0A0B54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0742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BE84E-75AC-42BC-97AE-A3BE023662E2}"/>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F0536A3C-1B84-46D1-B9B8-00EF099971F1}"/>
              </a:ext>
            </a:extLst>
          </p:cNvPr>
          <p:cNvGraphicFramePr>
            <a:graphicFrameLocks noGrp="1"/>
          </p:cNvGraphicFramePr>
          <p:nvPr>
            <p:ph type="chart" sz="quarter" idx="13"/>
            <p:extLst>
              <p:ext uri="{D42A27DB-BD31-4B8C-83A1-F6EECF244321}">
                <p14:modId xmlns:p14="http://schemas.microsoft.com/office/powerpoint/2010/main" val="3385999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35713A-BC1C-4E1D-BDBF-476144F4BA7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A1725D1-792C-45C3-99C1-D20E199CD1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2065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883</Words>
  <Application>Microsoft Office PowerPoint</Application>
  <PresentationFormat>On-screen Show (4:3)</PresentationFormat>
  <Paragraphs>326</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vt:lpstr>
      <vt:lpstr>LinkedIn Key Metrics Table | TMNAS</vt:lpstr>
      <vt:lpstr>LinkedIn LinkedIn Followers Change | TMNAS</vt:lpstr>
      <vt:lpstr>LinkedIn Average Interactions Per LinkedIn Update | TMNAS</vt:lpstr>
      <vt:lpstr>LinkedIn Total Interactions Per Month | TMNAS</vt:lpstr>
      <vt:lpstr>LinkedIn Posts Table | TMNAS</vt:lpstr>
      <vt:lpstr>Instagram Key Metrics Table | TMNAS</vt:lpstr>
      <vt:lpstr>Instagram Instagram Followers Change | TMNAS</vt:lpstr>
      <vt:lpstr>Instagram Average Interactions Per Instagram Post | TMNAS</vt:lpstr>
      <vt:lpstr>Instagram Total Interactions Per Month | TMNAS</vt:lpstr>
      <vt:lpstr>Instagram Top Instagram Posts Table | TMNAS</vt:lpstr>
      <vt:lpstr>Facebook Key Metrics Table | TMNAS</vt:lpstr>
      <vt:lpstr>Facebook Own Posts Table | TMNAS - 1 of 4</vt:lpstr>
      <vt:lpstr>Facebook Own Posts Table | TMNAS - 2 of 4</vt:lpstr>
      <vt:lpstr>Facebook Own Posts Table | TMNAS - 3 of 4</vt:lpstr>
      <vt:lpstr>Facebook Own Posts Table | TMNAS - 4 of 4</vt:lpstr>
      <vt:lpstr>Facebook Facebook Fans Change | TMNAS</vt:lpstr>
      <vt:lpstr>Facebook Average Interactions Per Facebook Post | TMNAS</vt:lpstr>
      <vt:lpstr>Facebook Total Interactions Per Month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Peiniger</dc:creator>
  <cp:lastModifiedBy>Frederik Peiniger</cp:lastModifiedBy>
  <cp:revision>1</cp:revision>
  <dcterms:created xsi:type="dcterms:W3CDTF">2020-12-23T12:51:20Z</dcterms:created>
  <dcterms:modified xsi:type="dcterms:W3CDTF">2020-12-23T12:51:50Z</dcterms:modified>
</cp:coreProperties>
</file>