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44136</c:v>
                </c:pt>
              </c:numCache>
            </c:numRef>
          </c:cat>
          <c:val>
            <c:numRef>
              <c:f>Sheet1!$B$2</c:f>
              <c:numCache>
                <c:formatCode>General</c:formatCode>
                <c:ptCount val="1"/>
                <c:pt idx="0">
                  <c:v>384</c:v>
                </c:pt>
              </c:numCache>
            </c:numRef>
          </c:val>
          <c:extLst>
            <c:ext xmlns:c16="http://schemas.microsoft.com/office/drawing/2014/chart" uri="{C3380CC4-5D6E-409C-BE32-E72D297353CC}">
              <c16:uniqueId val="{00000000-ACB5-43BA-BB71-B247A025FAD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44136</c:v>
                </c:pt>
              </c:numCache>
            </c:numRef>
          </c:cat>
          <c:val>
            <c:numRef>
              <c:f>Sheet1!$C$2</c:f>
              <c:numCache>
                <c:formatCode>General</c:formatCode>
                <c:ptCount val="1"/>
                <c:pt idx="0">
                  <c:v>354</c:v>
                </c:pt>
              </c:numCache>
            </c:numRef>
          </c:val>
          <c:extLst>
            <c:ext xmlns:c16="http://schemas.microsoft.com/office/drawing/2014/chart" uri="{C3380CC4-5D6E-409C-BE32-E72D297353CC}">
              <c16:uniqueId val="{00000001-ACB5-43BA-BB71-B247A025FAD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44136</c:v>
                </c:pt>
              </c:numCache>
            </c:numRef>
          </c:cat>
          <c:val>
            <c:numRef>
              <c:f>Sheet1!$D$2</c:f>
              <c:numCache>
                <c:formatCode>General</c:formatCode>
                <c:ptCount val="1"/>
                <c:pt idx="0">
                  <c:v>17416</c:v>
                </c:pt>
              </c:numCache>
            </c:numRef>
          </c:val>
          <c:extLst>
            <c:ext xmlns:c16="http://schemas.microsoft.com/office/drawing/2014/chart" uri="{C3380CC4-5D6E-409C-BE32-E72D297353CC}">
              <c16:uniqueId val="{00000002-ACB5-43BA-BB71-B247A025FAD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44136</c:v>
                </c:pt>
              </c:numCache>
            </c:numRef>
          </c:cat>
          <c:val>
            <c:numRef>
              <c:f>Sheet1!$E$2</c:f>
              <c:numCache>
                <c:formatCode>General</c:formatCode>
                <c:ptCount val="1"/>
                <c:pt idx="0">
                  <c:v>203</c:v>
                </c:pt>
              </c:numCache>
            </c:numRef>
          </c:val>
          <c:extLst>
            <c:ext xmlns:c16="http://schemas.microsoft.com/office/drawing/2014/chart" uri="{C3380CC4-5D6E-409C-BE32-E72D297353CC}">
              <c16:uniqueId val="{00000003-ACB5-43BA-BB71-B247A025FAD4}"/>
            </c:ext>
          </c:extLst>
        </c:ser>
        <c:dLbls>
          <c:showLegendKey val="0"/>
          <c:showVal val="0"/>
          <c:showCatName val="0"/>
          <c:showSerName val="0"/>
          <c:showPercent val="0"/>
          <c:showBubbleSize val="0"/>
        </c:dLbls>
        <c:gapWidth val="219"/>
        <c:overlap val="-27"/>
        <c:axId val="251527736"/>
        <c:axId val="251529704"/>
      </c:barChart>
      <c:dateAx>
        <c:axId val="251527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29704"/>
        <c:crosses val="autoZero"/>
        <c:auto val="1"/>
        <c:lblOffset val="100"/>
        <c:baseTimeUnit val="days"/>
      </c:dateAx>
      <c:valAx>
        <c:axId val="25152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52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Sheet1!$A$2:$A$12</c:f>
              <c:numCache>
                <c:formatCode>m/d/yyyy</c:formatCode>
                <c:ptCount val="11"/>
                <c:pt idx="0">
                  <c:v>43831</c:v>
                </c:pt>
                <c:pt idx="1">
                  <c:v>43862</c:v>
                </c:pt>
                <c:pt idx="2">
                  <c:v>43891</c:v>
                </c:pt>
                <c:pt idx="3">
                  <c:v>43922</c:v>
                </c:pt>
                <c:pt idx="4">
                  <c:v>43952</c:v>
                </c:pt>
                <c:pt idx="5">
                  <c:v>43983</c:v>
                </c:pt>
                <c:pt idx="6">
                  <c:v>44013</c:v>
                </c:pt>
                <c:pt idx="7">
                  <c:v>44044</c:v>
                </c:pt>
                <c:pt idx="8">
                  <c:v>44075</c:v>
                </c:pt>
                <c:pt idx="9">
                  <c:v>44105</c:v>
                </c:pt>
                <c:pt idx="10">
                  <c:v>44136</c:v>
                </c:pt>
              </c:numCache>
            </c:numRef>
          </c:cat>
          <c:val>
            <c:numRef>
              <c:f>Sheet1!$B$2:$B$12</c:f>
              <c:numCache>
                <c:formatCode>General</c:formatCode>
                <c:ptCount val="11"/>
                <c:pt idx="0">
                  <c:v>2</c:v>
                </c:pt>
                <c:pt idx="1">
                  <c:v>3</c:v>
                </c:pt>
                <c:pt idx="2">
                  <c:v>2</c:v>
                </c:pt>
                <c:pt idx="3">
                  <c:v>12</c:v>
                </c:pt>
                <c:pt idx="4">
                  <c:v>10</c:v>
                </c:pt>
                <c:pt idx="5">
                  <c:v>4</c:v>
                </c:pt>
                <c:pt idx="6">
                  <c:v>9</c:v>
                </c:pt>
                <c:pt idx="7">
                  <c:v>3</c:v>
                </c:pt>
                <c:pt idx="8">
                  <c:v>0</c:v>
                </c:pt>
                <c:pt idx="9">
                  <c:v>7</c:v>
                </c:pt>
                <c:pt idx="10">
                  <c:v>7</c:v>
                </c:pt>
              </c:numCache>
            </c:numRef>
          </c:val>
          <c:extLst>
            <c:ext xmlns:c16="http://schemas.microsoft.com/office/drawing/2014/chart" uri="{C3380CC4-5D6E-409C-BE32-E72D297353CC}">
              <c16:uniqueId val="{00000000-B13E-41D5-BC36-D95576AEED65}"/>
            </c:ext>
          </c:extLst>
        </c:ser>
        <c:dLbls>
          <c:showLegendKey val="0"/>
          <c:showVal val="0"/>
          <c:showCatName val="0"/>
          <c:showSerName val="0"/>
          <c:showPercent val="0"/>
          <c:showBubbleSize val="0"/>
        </c:dLbls>
        <c:gapWidth val="219"/>
        <c:overlap val="-27"/>
        <c:axId val="300082368"/>
        <c:axId val="300081712"/>
      </c:barChart>
      <c:dateAx>
        <c:axId val="300082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81712"/>
        <c:crosses val="autoZero"/>
        <c:auto val="1"/>
        <c:lblOffset val="100"/>
        <c:baseTimeUnit val="months"/>
      </c:dateAx>
      <c:valAx>
        <c:axId val="300081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08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Sheet1!$A$2:$A$12</c:f>
              <c:numCache>
                <c:formatCode>m/d/yyyy</c:formatCode>
                <c:ptCount val="11"/>
                <c:pt idx="0">
                  <c:v>43831</c:v>
                </c:pt>
                <c:pt idx="1">
                  <c:v>43862</c:v>
                </c:pt>
                <c:pt idx="2">
                  <c:v>43891</c:v>
                </c:pt>
                <c:pt idx="3">
                  <c:v>43922</c:v>
                </c:pt>
                <c:pt idx="4">
                  <c:v>43952</c:v>
                </c:pt>
                <c:pt idx="5">
                  <c:v>43983</c:v>
                </c:pt>
                <c:pt idx="6">
                  <c:v>44013</c:v>
                </c:pt>
                <c:pt idx="7">
                  <c:v>44044</c:v>
                </c:pt>
                <c:pt idx="8">
                  <c:v>44075</c:v>
                </c:pt>
                <c:pt idx="9">
                  <c:v>44105</c:v>
                </c:pt>
                <c:pt idx="10">
                  <c:v>44136</c:v>
                </c:pt>
              </c:numCache>
            </c:numRef>
          </c:cat>
          <c:val>
            <c:numRef>
              <c:f>Sheet1!$B$2:$B$12</c:f>
              <c:numCache>
                <c:formatCode>General</c:formatCode>
                <c:ptCount val="11"/>
                <c:pt idx="0">
                  <c:v>6</c:v>
                </c:pt>
                <c:pt idx="1">
                  <c:v>7</c:v>
                </c:pt>
                <c:pt idx="2">
                  <c:v>9</c:v>
                </c:pt>
                <c:pt idx="3">
                  <c:v>9</c:v>
                </c:pt>
                <c:pt idx="4">
                  <c:v>7</c:v>
                </c:pt>
                <c:pt idx="5">
                  <c:v>8</c:v>
                </c:pt>
                <c:pt idx="6">
                  <c:v>44</c:v>
                </c:pt>
                <c:pt idx="7">
                  <c:v>5</c:v>
                </c:pt>
                <c:pt idx="8">
                  <c:v>6</c:v>
                </c:pt>
                <c:pt idx="9">
                  <c:v>15</c:v>
                </c:pt>
                <c:pt idx="10">
                  <c:v>6</c:v>
                </c:pt>
              </c:numCache>
            </c:numRef>
          </c:val>
          <c:extLst>
            <c:ext xmlns:c16="http://schemas.microsoft.com/office/drawing/2014/chart" uri="{C3380CC4-5D6E-409C-BE32-E72D297353CC}">
              <c16:uniqueId val="{00000000-BA52-49AE-AC59-27FA28840323}"/>
            </c:ext>
          </c:extLst>
        </c:ser>
        <c:dLbls>
          <c:showLegendKey val="0"/>
          <c:showVal val="0"/>
          <c:showCatName val="0"/>
          <c:showSerName val="0"/>
          <c:showPercent val="0"/>
          <c:showBubbleSize val="0"/>
        </c:dLbls>
        <c:gapWidth val="219"/>
        <c:overlap val="-27"/>
        <c:axId val="300448840"/>
        <c:axId val="300449496"/>
      </c:barChart>
      <c:dateAx>
        <c:axId val="300448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49496"/>
        <c:crosses val="autoZero"/>
        <c:auto val="1"/>
        <c:lblOffset val="100"/>
        <c:baseTimeUnit val="months"/>
      </c:dateAx>
      <c:valAx>
        <c:axId val="300449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44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2020-01</c:v>
                </c:pt>
                <c:pt idx="1">
                  <c:v>2020-02</c:v>
                </c:pt>
                <c:pt idx="2">
                  <c:v>2020-03</c:v>
                </c:pt>
                <c:pt idx="3">
                  <c:v>2020-04</c:v>
                </c:pt>
                <c:pt idx="4">
                  <c:v>2020-05</c:v>
                </c:pt>
                <c:pt idx="5">
                  <c:v>2020-06</c:v>
                </c:pt>
                <c:pt idx="6">
                  <c:v>2020-07</c:v>
                </c:pt>
                <c:pt idx="7">
                  <c:v>2020-08</c:v>
                </c:pt>
                <c:pt idx="8">
                  <c:v>2020-09</c:v>
                </c:pt>
                <c:pt idx="9">
                  <c:v>2020-10</c:v>
                </c:pt>
                <c:pt idx="10">
                  <c:v>2020-11</c:v>
                </c:pt>
              </c:strCache>
            </c:strRef>
          </c:cat>
          <c:val>
            <c:numRef>
              <c:f>Sheet1!$B$2:$B$12</c:f>
              <c:numCache>
                <c:formatCode>General</c:formatCode>
                <c:ptCount val="11"/>
                <c:pt idx="0">
                  <c:v>80</c:v>
                </c:pt>
                <c:pt idx="1">
                  <c:v>104</c:v>
                </c:pt>
                <c:pt idx="2">
                  <c:v>138</c:v>
                </c:pt>
                <c:pt idx="3">
                  <c:v>135</c:v>
                </c:pt>
                <c:pt idx="4">
                  <c:v>124</c:v>
                </c:pt>
                <c:pt idx="5">
                  <c:v>35</c:v>
                </c:pt>
                <c:pt idx="6">
                  <c:v>580</c:v>
                </c:pt>
                <c:pt idx="7">
                  <c:v>73</c:v>
                </c:pt>
                <c:pt idx="8">
                  <c:v>83</c:v>
                </c:pt>
                <c:pt idx="9">
                  <c:v>281</c:v>
                </c:pt>
                <c:pt idx="10">
                  <c:v>76</c:v>
                </c:pt>
              </c:numCache>
            </c:numRef>
          </c:val>
          <c:extLst>
            <c:ext xmlns:c16="http://schemas.microsoft.com/office/drawing/2014/chart" uri="{C3380CC4-5D6E-409C-BE32-E72D297353CC}">
              <c16:uniqueId val="{00000000-F010-4D6F-8758-951BD2C840BD}"/>
            </c:ext>
          </c:extLst>
        </c:ser>
        <c:dLbls>
          <c:showLegendKey val="0"/>
          <c:showVal val="0"/>
          <c:showCatName val="0"/>
          <c:showSerName val="0"/>
          <c:showPercent val="0"/>
          <c:showBubbleSize val="0"/>
        </c:dLbls>
        <c:gapWidth val="219"/>
        <c:overlap val="-27"/>
        <c:axId val="300737544"/>
        <c:axId val="300738856"/>
      </c:barChart>
      <c:catAx>
        <c:axId val="30073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38856"/>
        <c:crosses val="autoZero"/>
        <c:auto val="1"/>
        <c:lblAlgn val="ctr"/>
        <c:lblOffset val="100"/>
        <c:noMultiLvlLbl val="0"/>
      </c:catAx>
      <c:valAx>
        <c:axId val="300738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3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Sheet1!$A$2:$A$12</c:f>
              <c:numCache>
                <c:formatCode>m/d/yyyy</c:formatCode>
                <c:ptCount val="11"/>
                <c:pt idx="0">
                  <c:v>43831</c:v>
                </c:pt>
                <c:pt idx="1">
                  <c:v>43862</c:v>
                </c:pt>
                <c:pt idx="2">
                  <c:v>43891</c:v>
                </c:pt>
                <c:pt idx="3">
                  <c:v>43922</c:v>
                </c:pt>
                <c:pt idx="4">
                  <c:v>43952</c:v>
                </c:pt>
                <c:pt idx="5">
                  <c:v>43983</c:v>
                </c:pt>
                <c:pt idx="6">
                  <c:v>44013</c:v>
                </c:pt>
                <c:pt idx="7">
                  <c:v>44044</c:v>
                </c:pt>
                <c:pt idx="8">
                  <c:v>44075</c:v>
                </c:pt>
                <c:pt idx="9">
                  <c:v>44105</c:v>
                </c:pt>
                <c:pt idx="10">
                  <c:v>44136</c:v>
                </c:pt>
              </c:numCache>
            </c:numRef>
          </c:cat>
          <c:val>
            <c:numRef>
              <c:f>Sheet1!$B$2:$B$12</c:f>
              <c:numCache>
                <c:formatCode>General</c:formatCode>
                <c:ptCount val="11"/>
                <c:pt idx="0">
                  <c:v>1436</c:v>
                </c:pt>
                <c:pt idx="1">
                  <c:v>3469</c:v>
                </c:pt>
                <c:pt idx="2">
                  <c:v>4650</c:v>
                </c:pt>
                <c:pt idx="3">
                  <c:v>2751</c:v>
                </c:pt>
                <c:pt idx="4">
                  <c:v>2517</c:v>
                </c:pt>
                <c:pt idx="5">
                  <c:v>565</c:v>
                </c:pt>
                <c:pt idx="6">
                  <c:v>7457</c:v>
                </c:pt>
                <c:pt idx="7">
                  <c:v>1452</c:v>
                </c:pt>
                <c:pt idx="8">
                  <c:v>1935</c:v>
                </c:pt>
                <c:pt idx="9">
                  <c:v>2809</c:v>
                </c:pt>
                <c:pt idx="10">
                  <c:v>2108</c:v>
                </c:pt>
              </c:numCache>
            </c:numRef>
          </c:val>
          <c:extLst>
            <c:ext xmlns:c16="http://schemas.microsoft.com/office/drawing/2014/chart" uri="{C3380CC4-5D6E-409C-BE32-E72D297353CC}">
              <c16:uniqueId val="{00000000-D5AE-41F9-977B-111C7E3407FF}"/>
            </c:ext>
          </c:extLst>
        </c:ser>
        <c:dLbls>
          <c:showLegendKey val="0"/>
          <c:showVal val="0"/>
          <c:showCatName val="0"/>
          <c:showSerName val="0"/>
          <c:showPercent val="0"/>
          <c:showBubbleSize val="0"/>
        </c:dLbls>
        <c:gapWidth val="219"/>
        <c:overlap val="-27"/>
        <c:axId val="300728032"/>
        <c:axId val="300735248"/>
      </c:barChart>
      <c:dateAx>
        <c:axId val="300728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35248"/>
        <c:crosses val="autoZero"/>
        <c:auto val="1"/>
        <c:lblOffset val="100"/>
        <c:baseTimeUnit val="months"/>
      </c:dateAx>
      <c:valAx>
        <c:axId val="300735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72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Sheet1!$A$2:$A$12</c:f>
              <c:numCache>
                <c:formatCode>m/d/yyyy</c:formatCode>
                <c:ptCount val="11"/>
                <c:pt idx="0">
                  <c:v>43831</c:v>
                </c:pt>
                <c:pt idx="1">
                  <c:v>43862</c:v>
                </c:pt>
                <c:pt idx="2">
                  <c:v>43891</c:v>
                </c:pt>
                <c:pt idx="3">
                  <c:v>43922</c:v>
                </c:pt>
                <c:pt idx="4">
                  <c:v>43952</c:v>
                </c:pt>
                <c:pt idx="5">
                  <c:v>43983</c:v>
                </c:pt>
                <c:pt idx="6">
                  <c:v>44013</c:v>
                </c:pt>
                <c:pt idx="7">
                  <c:v>44044</c:v>
                </c:pt>
                <c:pt idx="8">
                  <c:v>44075</c:v>
                </c:pt>
                <c:pt idx="9">
                  <c:v>44105</c:v>
                </c:pt>
                <c:pt idx="10">
                  <c:v>44136</c:v>
                </c:pt>
              </c:numCache>
            </c:numRef>
          </c:cat>
          <c:val>
            <c:numRef>
              <c:f>Sheet1!$B$2:$B$12</c:f>
              <c:numCache>
                <c:formatCode>General</c:formatCode>
                <c:ptCount val="11"/>
                <c:pt idx="0">
                  <c:v>1</c:v>
                </c:pt>
                <c:pt idx="1">
                  <c:v>5</c:v>
                </c:pt>
                <c:pt idx="2">
                  <c:v>4</c:v>
                </c:pt>
                <c:pt idx="3">
                  <c:v>7</c:v>
                </c:pt>
                <c:pt idx="4">
                  <c:v>4</c:v>
                </c:pt>
                <c:pt idx="5">
                  <c:v>4</c:v>
                </c:pt>
                <c:pt idx="6">
                  <c:v>2</c:v>
                </c:pt>
                <c:pt idx="7">
                  <c:v>1</c:v>
                </c:pt>
                <c:pt idx="8">
                  <c:v>3</c:v>
                </c:pt>
                <c:pt idx="9">
                  <c:v>5</c:v>
                </c:pt>
                <c:pt idx="10">
                  <c:v>3</c:v>
                </c:pt>
              </c:numCache>
            </c:numRef>
          </c:val>
          <c:extLst>
            <c:ext xmlns:c16="http://schemas.microsoft.com/office/drawing/2014/chart" uri="{C3380CC4-5D6E-409C-BE32-E72D297353CC}">
              <c16:uniqueId val="{00000000-2A9B-4A91-81EA-11A3B418B7B9}"/>
            </c:ext>
          </c:extLst>
        </c:ser>
        <c:dLbls>
          <c:showLegendKey val="0"/>
          <c:showVal val="0"/>
          <c:showCatName val="0"/>
          <c:showSerName val="0"/>
          <c:showPercent val="0"/>
          <c:showBubbleSize val="0"/>
        </c:dLbls>
        <c:gapWidth val="219"/>
        <c:overlap val="-27"/>
        <c:axId val="303616304"/>
        <c:axId val="303615648"/>
      </c:barChart>
      <c:dateAx>
        <c:axId val="303616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15648"/>
        <c:crosses val="autoZero"/>
        <c:auto val="1"/>
        <c:lblOffset val="100"/>
        <c:baseTimeUnit val="months"/>
      </c:dateAx>
      <c:valAx>
        <c:axId val="30361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616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Sheet1!$A$2:$A$12</c:f>
              <c:numCache>
                <c:formatCode>m/d/yyyy</c:formatCode>
                <c:ptCount val="11"/>
                <c:pt idx="0">
                  <c:v>43831</c:v>
                </c:pt>
                <c:pt idx="1">
                  <c:v>43862</c:v>
                </c:pt>
                <c:pt idx="2">
                  <c:v>43891</c:v>
                </c:pt>
                <c:pt idx="3">
                  <c:v>43922</c:v>
                </c:pt>
                <c:pt idx="4">
                  <c:v>43952</c:v>
                </c:pt>
                <c:pt idx="5">
                  <c:v>43983</c:v>
                </c:pt>
                <c:pt idx="6">
                  <c:v>44013</c:v>
                </c:pt>
                <c:pt idx="7">
                  <c:v>44044</c:v>
                </c:pt>
                <c:pt idx="8">
                  <c:v>44075</c:v>
                </c:pt>
                <c:pt idx="9">
                  <c:v>44105</c:v>
                </c:pt>
                <c:pt idx="10">
                  <c:v>44136</c:v>
                </c:pt>
              </c:numCache>
            </c:numRef>
          </c:cat>
          <c:val>
            <c:numRef>
              <c:f>Sheet1!$B$2:$B$12</c:f>
              <c:numCache>
                <c:formatCode>General</c:formatCode>
                <c:ptCount val="11"/>
                <c:pt idx="0">
                  <c:v>3</c:v>
                </c:pt>
                <c:pt idx="1">
                  <c:v>6</c:v>
                </c:pt>
                <c:pt idx="2">
                  <c:v>3</c:v>
                </c:pt>
                <c:pt idx="3">
                  <c:v>3</c:v>
                </c:pt>
                <c:pt idx="4">
                  <c:v>2</c:v>
                </c:pt>
                <c:pt idx="5">
                  <c:v>2</c:v>
                </c:pt>
                <c:pt idx="6">
                  <c:v>7</c:v>
                </c:pt>
                <c:pt idx="7">
                  <c:v>3</c:v>
                </c:pt>
                <c:pt idx="8">
                  <c:v>3</c:v>
                </c:pt>
                <c:pt idx="9">
                  <c:v>3</c:v>
                </c:pt>
                <c:pt idx="10">
                  <c:v>2</c:v>
                </c:pt>
              </c:numCache>
            </c:numRef>
          </c:val>
          <c:extLst>
            <c:ext xmlns:c16="http://schemas.microsoft.com/office/drawing/2014/chart" uri="{C3380CC4-5D6E-409C-BE32-E72D297353CC}">
              <c16:uniqueId val="{00000000-B24E-4045-BD49-0661836277F7}"/>
            </c:ext>
          </c:extLst>
        </c:ser>
        <c:dLbls>
          <c:showLegendKey val="0"/>
          <c:showVal val="0"/>
          <c:showCatName val="0"/>
          <c:showSerName val="0"/>
          <c:showPercent val="0"/>
          <c:showBubbleSize val="0"/>
        </c:dLbls>
        <c:gapWidth val="219"/>
        <c:overlap val="-27"/>
        <c:axId val="306109240"/>
        <c:axId val="306109568"/>
      </c:barChart>
      <c:dateAx>
        <c:axId val="30610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09568"/>
        <c:crosses val="autoZero"/>
        <c:auto val="1"/>
        <c:lblOffset val="100"/>
        <c:baseTimeUnit val="months"/>
      </c:dateAx>
      <c:valAx>
        <c:axId val="30610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0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Sheet1!$A$2:$A$12</c:f>
              <c:strCache>
                <c:ptCount val="11"/>
                <c:pt idx="0">
                  <c:v>2020-01</c:v>
                </c:pt>
                <c:pt idx="1">
                  <c:v>2020-02</c:v>
                </c:pt>
                <c:pt idx="2">
                  <c:v>2020-03</c:v>
                </c:pt>
                <c:pt idx="3">
                  <c:v>2020-04</c:v>
                </c:pt>
                <c:pt idx="4">
                  <c:v>2020-05</c:v>
                </c:pt>
                <c:pt idx="5">
                  <c:v>2020-06</c:v>
                </c:pt>
                <c:pt idx="6">
                  <c:v>2020-07</c:v>
                </c:pt>
                <c:pt idx="7">
                  <c:v>2020-08</c:v>
                </c:pt>
                <c:pt idx="8">
                  <c:v>2020-09</c:v>
                </c:pt>
                <c:pt idx="9">
                  <c:v>2020-10</c:v>
                </c:pt>
                <c:pt idx="10">
                  <c:v>2020-11</c:v>
                </c:pt>
              </c:strCache>
            </c:strRef>
          </c:cat>
          <c:val>
            <c:numRef>
              <c:f>Sheet1!$B$2:$B$12</c:f>
              <c:numCache>
                <c:formatCode>General</c:formatCode>
                <c:ptCount val="11"/>
                <c:pt idx="0">
                  <c:v>38</c:v>
                </c:pt>
                <c:pt idx="1">
                  <c:v>80</c:v>
                </c:pt>
                <c:pt idx="2">
                  <c:v>61</c:v>
                </c:pt>
                <c:pt idx="3">
                  <c:v>53</c:v>
                </c:pt>
                <c:pt idx="4">
                  <c:v>39</c:v>
                </c:pt>
                <c:pt idx="5">
                  <c:v>10</c:v>
                </c:pt>
                <c:pt idx="6">
                  <c:v>93</c:v>
                </c:pt>
                <c:pt idx="7">
                  <c:v>51</c:v>
                </c:pt>
                <c:pt idx="8">
                  <c:v>46</c:v>
                </c:pt>
                <c:pt idx="9">
                  <c:v>62</c:v>
                </c:pt>
                <c:pt idx="10">
                  <c:v>34</c:v>
                </c:pt>
              </c:numCache>
            </c:numRef>
          </c:val>
          <c:extLst>
            <c:ext xmlns:c16="http://schemas.microsoft.com/office/drawing/2014/chart" uri="{C3380CC4-5D6E-409C-BE32-E72D297353CC}">
              <c16:uniqueId val="{00000000-4C05-4C67-9479-ED50C1783EA4}"/>
            </c:ext>
          </c:extLst>
        </c:ser>
        <c:dLbls>
          <c:showLegendKey val="0"/>
          <c:showVal val="0"/>
          <c:showCatName val="0"/>
          <c:showSerName val="0"/>
          <c:showPercent val="0"/>
          <c:showBubbleSize val="0"/>
        </c:dLbls>
        <c:gapWidth val="219"/>
        <c:overlap val="-27"/>
        <c:axId val="306104320"/>
        <c:axId val="306111864"/>
      </c:barChart>
      <c:catAx>
        <c:axId val="306104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11864"/>
        <c:crosses val="autoZero"/>
        <c:auto val="1"/>
        <c:lblAlgn val="ctr"/>
        <c:lblOffset val="100"/>
        <c:noMultiLvlLbl val="0"/>
      </c:catAx>
      <c:valAx>
        <c:axId val="30611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10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Sheet1!$A$2:$A$12</c:f>
              <c:numCache>
                <c:formatCode>m/d/yyyy</c:formatCode>
                <c:ptCount val="11"/>
                <c:pt idx="0">
                  <c:v>43831</c:v>
                </c:pt>
                <c:pt idx="1">
                  <c:v>43862</c:v>
                </c:pt>
                <c:pt idx="2">
                  <c:v>43891</c:v>
                </c:pt>
                <c:pt idx="3">
                  <c:v>43922</c:v>
                </c:pt>
                <c:pt idx="4">
                  <c:v>43952</c:v>
                </c:pt>
                <c:pt idx="5">
                  <c:v>43983</c:v>
                </c:pt>
                <c:pt idx="6">
                  <c:v>44013</c:v>
                </c:pt>
                <c:pt idx="7">
                  <c:v>44044</c:v>
                </c:pt>
                <c:pt idx="8">
                  <c:v>44075</c:v>
                </c:pt>
                <c:pt idx="9">
                  <c:v>44105</c:v>
                </c:pt>
                <c:pt idx="10">
                  <c:v>44136</c:v>
                </c:pt>
              </c:numCache>
            </c:numRef>
          </c:cat>
          <c:val>
            <c:numRef>
              <c:f>Sheet1!$B$2:$B$12</c:f>
              <c:numCache>
                <c:formatCode>General</c:formatCode>
                <c:ptCount val="11"/>
                <c:pt idx="0">
                  <c:v>193</c:v>
                </c:pt>
                <c:pt idx="1">
                  <c:v>326</c:v>
                </c:pt>
                <c:pt idx="2">
                  <c:v>351</c:v>
                </c:pt>
                <c:pt idx="3">
                  <c:v>609</c:v>
                </c:pt>
                <c:pt idx="4">
                  <c:v>238</c:v>
                </c:pt>
                <c:pt idx="5">
                  <c:v>228</c:v>
                </c:pt>
                <c:pt idx="6">
                  <c:v>172</c:v>
                </c:pt>
                <c:pt idx="7">
                  <c:v>84</c:v>
                </c:pt>
                <c:pt idx="8">
                  <c:v>318</c:v>
                </c:pt>
                <c:pt idx="9">
                  <c:v>262</c:v>
                </c:pt>
                <c:pt idx="10">
                  <c:v>475</c:v>
                </c:pt>
              </c:numCache>
            </c:numRef>
          </c:val>
          <c:extLst>
            <c:ext xmlns:c16="http://schemas.microsoft.com/office/drawing/2014/chart" uri="{C3380CC4-5D6E-409C-BE32-E72D297353CC}">
              <c16:uniqueId val="{00000000-2D96-44A5-B117-FE8886171378}"/>
            </c:ext>
          </c:extLst>
        </c:ser>
        <c:dLbls>
          <c:showLegendKey val="0"/>
          <c:showVal val="0"/>
          <c:showCatName val="0"/>
          <c:showSerName val="0"/>
          <c:showPercent val="0"/>
          <c:showBubbleSize val="0"/>
        </c:dLbls>
        <c:gapWidth val="219"/>
        <c:overlap val="-27"/>
        <c:axId val="307781256"/>
        <c:axId val="307786176"/>
      </c:barChart>
      <c:dateAx>
        <c:axId val="30778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86176"/>
        <c:crosses val="autoZero"/>
        <c:auto val="1"/>
        <c:lblOffset val="100"/>
        <c:baseTimeUnit val="months"/>
      </c:dateAx>
      <c:valAx>
        <c:axId val="30778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8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2020-01</c:v>
                </c:pt>
                <c:pt idx="1">
                  <c:v>2020-02</c:v>
                </c:pt>
                <c:pt idx="2">
                  <c:v>2020-03</c:v>
                </c:pt>
                <c:pt idx="3">
                  <c:v>2020-04</c:v>
                </c:pt>
                <c:pt idx="4">
                  <c:v>2020-05</c:v>
                </c:pt>
                <c:pt idx="5">
                  <c:v>2020-06</c:v>
                </c:pt>
                <c:pt idx="6">
                  <c:v>2020-07</c:v>
                </c:pt>
                <c:pt idx="7">
                  <c:v>2020-08</c:v>
                </c:pt>
                <c:pt idx="8">
                  <c:v>2020-09</c:v>
                </c:pt>
                <c:pt idx="9">
                  <c:v>2020-10</c:v>
                </c:pt>
                <c:pt idx="10">
                  <c:v>2020-11</c:v>
                </c:pt>
              </c:strCache>
            </c:strRef>
          </c:cat>
          <c:val>
            <c:numRef>
              <c:f>Sheet1!$B$2:$B$12</c:f>
              <c:numCache>
                <c:formatCode>General</c:formatCode>
                <c:ptCount val="11"/>
                <c:pt idx="0">
                  <c:v>66</c:v>
                </c:pt>
                <c:pt idx="1">
                  <c:v>46</c:v>
                </c:pt>
                <c:pt idx="2">
                  <c:v>50</c:v>
                </c:pt>
                <c:pt idx="3">
                  <c:v>66</c:v>
                </c:pt>
                <c:pt idx="4">
                  <c:v>46</c:v>
                </c:pt>
                <c:pt idx="5">
                  <c:v>34</c:v>
                </c:pt>
                <c:pt idx="6">
                  <c:v>44</c:v>
                </c:pt>
                <c:pt idx="7">
                  <c:v>33</c:v>
                </c:pt>
                <c:pt idx="8">
                  <c:v>82</c:v>
                </c:pt>
                <c:pt idx="9">
                  <c:v>32</c:v>
                </c:pt>
                <c:pt idx="10">
                  <c:v>39</c:v>
                </c:pt>
              </c:numCache>
            </c:numRef>
          </c:val>
          <c:extLst>
            <c:ext xmlns:c16="http://schemas.microsoft.com/office/drawing/2014/chart" uri="{C3380CC4-5D6E-409C-BE32-E72D297353CC}">
              <c16:uniqueId val="{00000000-AC38-4912-8434-4C1A778929C7}"/>
            </c:ext>
          </c:extLst>
        </c:ser>
        <c:dLbls>
          <c:showLegendKey val="0"/>
          <c:showVal val="0"/>
          <c:showCatName val="0"/>
          <c:showSerName val="0"/>
          <c:showPercent val="0"/>
          <c:showBubbleSize val="0"/>
        </c:dLbls>
        <c:gapWidth val="219"/>
        <c:overlap val="-27"/>
        <c:axId val="307778304"/>
        <c:axId val="307778632"/>
      </c:barChart>
      <c:catAx>
        <c:axId val="30777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78632"/>
        <c:crosses val="autoZero"/>
        <c:auto val="1"/>
        <c:lblAlgn val="ctr"/>
        <c:lblOffset val="100"/>
        <c:noMultiLvlLbl val="0"/>
      </c:catAx>
      <c:valAx>
        <c:axId val="307778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78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Sheet1!$A$2:$A$12</c:f>
              <c:strCache>
                <c:ptCount val="11"/>
                <c:pt idx="0">
                  <c:v>2020-01</c:v>
                </c:pt>
                <c:pt idx="1">
                  <c:v>2020-02</c:v>
                </c:pt>
                <c:pt idx="2">
                  <c:v>2020-03</c:v>
                </c:pt>
                <c:pt idx="3">
                  <c:v>2020-04</c:v>
                </c:pt>
                <c:pt idx="4">
                  <c:v>2020-05</c:v>
                </c:pt>
                <c:pt idx="5">
                  <c:v>2020-06</c:v>
                </c:pt>
                <c:pt idx="6">
                  <c:v>2020-07</c:v>
                </c:pt>
                <c:pt idx="7">
                  <c:v>2020-08</c:v>
                </c:pt>
                <c:pt idx="8">
                  <c:v>2020-09</c:v>
                </c:pt>
                <c:pt idx="9">
                  <c:v>2020-10</c:v>
                </c:pt>
                <c:pt idx="10">
                  <c:v>2020-11</c:v>
                </c:pt>
              </c:strCache>
            </c:strRef>
          </c:cat>
          <c:val>
            <c:numRef>
              <c:f>Sheet1!$B$2:$B$12</c:f>
              <c:numCache>
                <c:formatCode>General</c:formatCode>
                <c:ptCount val="11"/>
                <c:pt idx="0">
                  <c:v>793</c:v>
                </c:pt>
                <c:pt idx="1">
                  <c:v>609</c:v>
                </c:pt>
                <c:pt idx="2">
                  <c:v>751</c:v>
                </c:pt>
                <c:pt idx="3">
                  <c:v>994</c:v>
                </c:pt>
                <c:pt idx="4">
                  <c:v>690</c:v>
                </c:pt>
                <c:pt idx="5">
                  <c:v>172</c:v>
                </c:pt>
                <c:pt idx="6">
                  <c:v>533</c:v>
                </c:pt>
                <c:pt idx="7">
                  <c:v>463</c:v>
                </c:pt>
                <c:pt idx="8">
                  <c:v>992</c:v>
                </c:pt>
                <c:pt idx="9">
                  <c:v>548</c:v>
                </c:pt>
                <c:pt idx="10">
                  <c:v>471</c:v>
                </c:pt>
              </c:numCache>
            </c:numRef>
          </c:val>
          <c:extLst>
            <c:ext xmlns:c16="http://schemas.microsoft.com/office/drawing/2014/chart" uri="{C3380CC4-5D6E-409C-BE32-E72D297353CC}">
              <c16:uniqueId val="{00000000-5505-472D-8B3D-9190FC9AE458}"/>
            </c:ext>
          </c:extLst>
        </c:ser>
        <c:dLbls>
          <c:showLegendKey val="0"/>
          <c:showVal val="0"/>
          <c:showCatName val="0"/>
          <c:showSerName val="0"/>
          <c:showPercent val="0"/>
          <c:showBubbleSize val="0"/>
        </c:dLbls>
        <c:gapWidth val="219"/>
        <c:overlap val="-27"/>
        <c:axId val="307791752"/>
        <c:axId val="307792408"/>
      </c:barChart>
      <c:catAx>
        <c:axId val="30779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92408"/>
        <c:crosses val="autoZero"/>
        <c:auto val="1"/>
        <c:lblAlgn val="ctr"/>
        <c:lblOffset val="100"/>
        <c:noMultiLvlLbl val="0"/>
      </c:catAx>
      <c:valAx>
        <c:axId val="30779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79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Sheet1!$A$2:$A$12</c:f>
              <c:numCache>
                <c:formatCode>m/d/yyyy</c:formatCode>
                <c:ptCount val="11"/>
                <c:pt idx="0">
                  <c:v>43831</c:v>
                </c:pt>
                <c:pt idx="1">
                  <c:v>43862</c:v>
                </c:pt>
                <c:pt idx="2">
                  <c:v>43891</c:v>
                </c:pt>
                <c:pt idx="3">
                  <c:v>43922</c:v>
                </c:pt>
                <c:pt idx="4">
                  <c:v>43952</c:v>
                </c:pt>
                <c:pt idx="5">
                  <c:v>43983</c:v>
                </c:pt>
                <c:pt idx="6">
                  <c:v>44013</c:v>
                </c:pt>
                <c:pt idx="7">
                  <c:v>44044</c:v>
                </c:pt>
                <c:pt idx="8">
                  <c:v>44075</c:v>
                </c:pt>
                <c:pt idx="9">
                  <c:v>44105</c:v>
                </c:pt>
                <c:pt idx="10">
                  <c:v>44136</c:v>
                </c:pt>
              </c:numCache>
            </c:numRef>
          </c:cat>
          <c:val>
            <c:numRef>
              <c:f>Sheet1!$B$2:$B$12</c:f>
              <c:numCache>
                <c:formatCode>General</c:formatCode>
                <c:ptCount val="11"/>
                <c:pt idx="0">
                  <c:v>5</c:v>
                </c:pt>
                <c:pt idx="1">
                  <c:v>9</c:v>
                </c:pt>
                <c:pt idx="2">
                  <c:v>11</c:v>
                </c:pt>
                <c:pt idx="3">
                  <c:v>1</c:v>
                </c:pt>
                <c:pt idx="4">
                  <c:v>5</c:v>
                </c:pt>
                <c:pt idx="5">
                  <c:v>6</c:v>
                </c:pt>
                <c:pt idx="6">
                  <c:v>2</c:v>
                </c:pt>
                <c:pt idx="7">
                  <c:v>3</c:v>
                </c:pt>
                <c:pt idx="8">
                  <c:v>5</c:v>
                </c:pt>
                <c:pt idx="9">
                  <c:v>3</c:v>
                </c:pt>
                <c:pt idx="10">
                  <c:v>12</c:v>
                </c:pt>
              </c:numCache>
            </c:numRef>
          </c:val>
          <c:extLst>
            <c:ext xmlns:c16="http://schemas.microsoft.com/office/drawing/2014/chart" uri="{C3380CC4-5D6E-409C-BE32-E72D297353CC}">
              <c16:uniqueId val="{00000000-7305-4F55-BC70-61CA47E35A23}"/>
            </c:ext>
          </c:extLst>
        </c:ser>
        <c:dLbls>
          <c:showLegendKey val="0"/>
          <c:showVal val="0"/>
          <c:showCatName val="0"/>
          <c:showSerName val="0"/>
          <c:showPercent val="0"/>
          <c:showBubbleSize val="0"/>
        </c:dLbls>
        <c:gapWidth val="219"/>
        <c:overlap val="-27"/>
        <c:axId val="310459184"/>
        <c:axId val="310473288"/>
      </c:barChart>
      <c:dateAx>
        <c:axId val="310459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73288"/>
        <c:crosses val="autoZero"/>
        <c:auto val="1"/>
        <c:lblOffset val="100"/>
        <c:baseTimeUnit val="months"/>
      </c:dateAx>
      <c:valAx>
        <c:axId val="31047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5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Sheet1!$A$2:$A$12</c:f>
              <c:numCache>
                <c:formatCode>m/d/yyyy</c:formatCode>
                <c:ptCount val="11"/>
                <c:pt idx="0">
                  <c:v>43831</c:v>
                </c:pt>
                <c:pt idx="1">
                  <c:v>43862</c:v>
                </c:pt>
                <c:pt idx="2">
                  <c:v>43891</c:v>
                </c:pt>
                <c:pt idx="3">
                  <c:v>43922</c:v>
                </c:pt>
                <c:pt idx="4">
                  <c:v>43952</c:v>
                </c:pt>
                <c:pt idx="5">
                  <c:v>43983</c:v>
                </c:pt>
                <c:pt idx="6">
                  <c:v>44013</c:v>
                </c:pt>
                <c:pt idx="7">
                  <c:v>44044</c:v>
                </c:pt>
                <c:pt idx="8">
                  <c:v>44075</c:v>
                </c:pt>
                <c:pt idx="9">
                  <c:v>44105</c:v>
                </c:pt>
                <c:pt idx="10">
                  <c:v>44136</c:v>
                </c:pt>
              </c:numCache>
            </c:numRef>
          </c:cat>
          <c:val>
            <c:numRef>
              <c:f>Sheet1!$B$2:$B$12</c:f>
              <c:numCache>
                <c:formatCode>General</c:formatCode>
                <c:ptCount val="11"/>
                <c:pt idx="0">
                  <c:v>11</c:v>
                </c:pt>
                <c:pt idx="1">
                  <c:v>12</c:v>
                </c:pt>
                <c:pt idx="2">
                  <c:v>11</c:v>
                </c:pt>
                <c:pt idx="3">
                  <c:v>11</c:v>
                </c:pt>
                <c:pt idx="4">
                  <c:v>9</c:v>
                </c:pt>
                <c:pt idx="5">
                  <c:v>11</c:v>
                </c:pt>
                <c:pt idx="6">
                  <c:v>13</c:v>
                </c:pt>
                <c:pt idx="7">
                  <c:v>9</c:v>
                </c:pt>
                <c:pt idx="8">
                  <c:v>10</c:v>
                </c:pt>
                <c:pt idx="9">
                  <c:v>10</c:v>
                </c:pt>
                <c:pt idx="10">
                  <c:v>11</c:v>
                </c:pt>
              </c:numCache>
            </c:numRef>
          </c:val>
          <c:extLst>
            <c:ext xmlns:c16="http://schemas.microsoft.com/office/drawing/2014/chart" uri="{C3380CC4-5D6E-409C-BE32-E72D297353CC}">
              <c16:uniqueId val="{00000000-B7F4-46A0-916A-BCB0377DAAD9}"/>
            </c:ext>
          </c:extLst>
        </c:ser>
        <c:dLbls>
          <c:showLegendKey val="0"/>
          <c:showVal val="0"/>
          <c:showCatName val="0"/>
          <c:showSerName val="0"/>
          <c:showPercent val="0"/>
          <c:showBubbleSize val="0"/>
        </c:dLbls>
        <c:gapWidth val="219"/>
        <c:overlap val="-27"/>
        <c:axId val="310472960"/>
        <c:axId val="310471648"/>
      </c:barChart>
      <c:dateAx>
        <c:axId val="310472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71648"/>
        <c:crosses val="autoZero"/>
        <c:auto val="1"/>
        <c:lblOffset val="100"/>
        <c:baseTimeUnit val="months"/>
      </c:dateAx>
      <c:valAx>
        <c:axId val="310471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72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Sheet1!$A$2:$A$12</c:f>
              <c:strCache>
                <c:ptCount val="11"/>
                <c:pt idx="0">
                  <c:v>2020-01</c:v>
                </c:pt>
                <c:pt idx="1">
                  <c:v>2020-02</c:v>
                </c:pt>
                <c:pt idx="2">
                  <c:v>2020-03</c:v>
                </c:pt>
                <c:pt idx="3">
                  <c:v>2020-04</c:v>
                </c:pt>
                <c:pt idx="4">
                  <c:v>2020-05</c:v>
                </c:pt>
                <c:pt idx="5">
                  <c:v>2020-06</c:v>
                </c:pt>
                <c:pt idx="6">
                  <c:v>2020-07</c:v>
                </c:pt>
                <c:pt idx="7">
                  <c:v>2020-08</c:v>
                </c:pt>
                <c:pt idx="8">
                  <c:v>2020-09</c:v>
                </c:pt>
                <c:pt idx="9">
                  <c:v>2020-10</c:v>
                </c:pt>
                <c:pt idx="10">
                  <c:v>2020-11</c:v>
                </c:pt>
              </c:strCache>
            </c:strRef>
          </c:cat>
          <c:val>
            <c:numRef>
              <c:f>Sheet1!$B$2:$B$12</c:f>
              <c:numCache>
                <c:formatCode>General</c:formatCode>
                <c:ptCount val="11"/>
                <c:pt idx="0">
                  <c:v>133</c:v>
                </c:pt>
                <c:pt idx="1">
                  <c:v>156</c:v>
                </c:pt>
                <c:pt idx="2">
                  <c:v>141</c:v>
                </c:pt>
                <c:pt idx="3">
                  <c:v>130</c:v>
                </c:pt>
                <c:pt idx="4">
                  <c:v>129</c:v>
                </c:pt>
                <c:pt idx="5">
                  <c:v>23</c:v>
                </c:pt>
                <c:pt idx="6">
                  <c:v>145</c:v>
                </c:pt>
                <c:pt idx="7">
                  <c:v>125</c:v>
                </c:pt>
                <c:pt idx="8">
                  <c:v>119</c:v>
                </c:pt>
                <c:pt idx="9">
                  <c:v>163</c:v>
                </c:pt>
                <c:pt idx="10">
                  <c:v>122</c:v>
                </c:pt>
              </c:numCache>
            </c:numRef>
          </c:val>
          <c:extLst>
            <c:ext xmlns:c16="http://schemas.microsoft.com/office/drawing/2014/chart" uri="{C3380CC4-5D6E-409C-BE32-E72D297353CC}">
              <c16:uniqueId val="{00000000-722E-4231-AE24-91BCADF0FA0D}"/>
            </c:ext>
          </c:extLst>
        </c:ser>
        <c:dLbls>
          <c:showLegendKey val="0"/>
          <c:showVal val="0"/>
          <c:showCatName val="0"/>
          <c:showSerName val="0"/>
          <c:showPercent val="0"/>
          <c:showBubbleSize val="0"/>
        </c:dLbls>
        <c:gapWidth val="219"/>
        <c:overlap val="-27"/>
        <c:axId val="310467712"/>
        <c:axId val="310469024"/>
      </c:barChart>
      <c:catAx>
        <c:axId val="31046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69024"/>
        <c:crosses val="autoZero"/>
        <c:auto val="1"/>
        <c:lblAlgn val="ctr"/>
        <c:lblOffset val="100"/>
        <c:noMultiLvlLbl val="0"/>
      </c:catAx>
      <c:valAx>
        <c:axId val="310469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67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ED518-29E1-49D0-BA36-6D5BB195E4D1}"/>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786DDDEA-6B3B-4DA6-B985-753C0A1CF42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23746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3D033-FCC1-47C8-8349-C3750C66BB8C}"/>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2A4EE4D9-0A22-4388-8518-6C194961D3C9}"/>
              </a:ext>
            </a:extLst>
          </p:cNvPr>
          <p:cNvGraphicFramePr>
            <a:graphicFrameLocks noGrp="1"/>
          </p:cNvGraphicFramePr>
          <p:nvPr>
            <p:ph type="chart" sz="quarter" idx="13"/>
            <p:extLst>
              <p:ext uri="{D42A27DB-BD31-4B8C-83A1-F6EECF244321}">
                <p14:modId xmlns:p14="http://schemas.microsoft.com/office/powerpoint/2010/main" val="1422733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D2A901-7003-490D-804F-F1E291149DA0}"/>
              </a:ext>
            </a:extLst>
          </p:cNvPr>
          <p:cNvSpPr>
            <a:spLocks noGrp="1"/>
          </p:cNvSpPr>
          <p:nvPr>
            <p:ph type="body" sz="quarter" idx="14"/>
          </p:nvPr>
        </p:nvSpPr>
        <p:spPr/>
        <p:txBody>
          <a:bodyPr/>
          <a:lstStyle/>
          <a:p>
            <a:r>
              <a:rPr lang="en-US"/>
              <a:t>11/01/2020 - 11/30/2020</a:t>
            </a:r>
          </a:p>
        </p:txBody>
      </p:sp>
      <p:sp>
        <p:nvSpPr>
          <p:cNvPr id="5" name="Footer Placeholder 4">
            <a:extLst>
              <a:ext uri="{FF2B5EF4-FFF2-40B4-BE49-F238E27FC236}">
                <a16:creationId xmlns:a16="http://schemas.microsoft.com/office/drawing/2014/main" id="{B31A13AC-034A-4BC6-9CAE-C2B35A4FE9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691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61708-92D0-4108-B2FF-295E7888CE5D}"/>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B9F82A59-6E58-45BF-8A50-B6D46ABBEEB5}"/>
              </a:ext>
            </a:extLst>
          </p:cNvPr>
          <p:cNvGraphicFramePr>
            <a:graphicFrameLocks noGrp="1"/>
          </p:cNvGraphicFramePr>
          <p:nvPr>
            <p:ph type="tbl" sz="quarter" idx="13"/>
            <p:extLst>
              <p:ext uri="{D42A27DB-BD31-4B8C-83A1-F6EECF244321}">
                <p14:modId xmlns:p14="http://schemas.microsoft.com/office/powerpoint/2010/main" val="555362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43501167"/>
                    </a:ext>
                  </a:extLst>
                </a:gridCol>
                <a:gridCol w="905256">
                  <a:extLst>
                    <a:ext uri="{9D8B030D-6E8A-4147-A177-3AD203B41FA5}">
                      <a16:colId xmlns:a16="http://schemas.microsoft.com/office/drawing/2014/main" val="478394166"/>
                    </a:ext>
                  </a:extLst>
                </a:gridCol>
                <a:gridCol w="905256">
                  <a:extLst>
                    <a:ext uri="{9D8B030D-6E8A-4147-A177-3AD203B41FA5}">
                      <a16:colId xmlns:a16="http://schemas.microsoft.com/office/drawing/2014/main" val="1074187783"/>
                    </a:ext>
                  </a:extLst>
                </a:gridCol>
                <a:gridCol w="905256">
                  <a:extLst>
                    <a:ext uri="{9D8B030D-6E8A-4147-A177-3AD203B41FA5}">
                      <a16:colId xmlns:a16="http://schemas.microsoft.com/office/drawing/2014/main" val="4197071033"/>
                    </a:ext>
                  </a:extLst>
                </a:gridCol>
                <a:gridCol w="905256">
                  <a:extLst>
                    <a:ext uri="{9D8B030D-6E8A-4147-A177-3AD203B41FA5}">
                      <a16:colId xmlns:a16="http://schemas.microsoft.com/office/drawing/2014/main" val="1100986625"/>
                    </a:ext>
                  </a:extLst>
                </a:gridCol>
                <a:gridCol w="905256">
                  <a:extLst>
                    <a:ext uri="{9D8B030D-6E8A-4147-A177-3AD203B41FA5}">
                      <a16:colId xmlns:a16="http://schemas.microsoft.com/office/drawing/2014/main" val="2464332826"/>
                    </a:ext>
                  </a:extLst>
                </a:gridCol>
                <a:gridCol w="905256">
                  <a:extLst>
                    <a:ext uri="{9D8B030D-6E8A-4147-A177-3AD203B41FA5}">
                      <a16:colId xmlns:a16="http://schemas.microsoft.com/office/drawing/2014/main" val="1495439859"/>
                    </a:ext>
                  </a:extLst>
                </a:gridCol>
                <a:gridCol w="905256">
                  <a:extLst>
                    <a:ext uri="{9D8B030D-6E8A-4147-A177-3AD203B41FA5}">
                      <a16:colId xmlns:a16="http://schemas.microsoft.com/office/drawing/2014/main" val="3697454606"/>
                    </a:ext>
                  </a:extLst>
                </a:gridCol>
                <a:gridCol w="905256">
                  <a:extLst>
                    <a:ext uri="{9D8B030D-6E8A-4147-A177-3AD203B41FA5}">
                      <a16:colId xmlns:a16="http://schemas.microsoft.com/office/drawing/2014/main" val="156558324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04712165"/>
                  </a:ext>
                </a:extLst>
              </a:tr>
              <a:tr h="370840">
                <a:tc>
                  <a:txBody>
                    <a:bodyPr/>
                    <a:lstStyle/>
                    <a:p>
                      <a:r>
                        <a:rPr lang="en-US" sz="1000"/>
                        <a:t>384</a:t>
                      </a:r>
                    </a:p>
                  </a:txBody>
                  <a:tcPr/>
                </a:tc>
                <a:tc>
                  <a:txBody>
                    <a:bodyPr/>
                    <a:lstStyle/>
                    <a:p>
                      <a:r>
                        <a:rPr lang="en-US" sz="1000"/>
                        <a:t>7</a:t>
                      </a:r>
                    </a:p>
                  </a:txBody>
                  <a:tcPr/>
                </a:tc>
                <a:tc>
                  <a:txBody>
                    <a:bodyPr/>
                    <a:lstStyle/>
                    <a:p>
                      <a:r>
                        <a:rPr lang="en-US" sz="1000"/>
                        <a:t>12</a:t>
                      </a:r>
                    </a:p>
                  </a:txBody>
                  <a:tcPr/>
                </a:tc>
                <a:tc>
                  <a:txBody>
                    <a:bodyPr/>
                    <a:lstStyle/>
                    <a:p>
                      <a:r>
                        <a:rPr lang="en-US" sz="1000"/>
                        <a:t>66</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1.6667 %</a:t>
                      </a:r>
                    </a:p>
                  </a:txBody>
                  <a:tcPr/>
                </a:tc>
                <a:tc>
                  <a:txBody>
                    <a:bodyPr/>
                    <a:lstStyle/>
                    <a:p>
                      <a:r>
                        <a:rPr lang="en-US" sz="1000"/>
                        <a:t>0.0 %</a:t>
                      </a:r>
                    </a:p>
                  </a:txBody>
                  <a:tcPr/>
                </a:tc>
                <a:extLst>
                  <a:ext uri="{0D108BD9-81ED-4DB2-BD59-A6C34878D82A}">
                    <a16:rowId xmlns:a16="http://schemas.microsoft.com/office/drawing/2014/main" val="210689650"/>
                  </a:ext>
                </a:extLst>
              </a:tr>
            </a:tbl>
          </a:graphicData>
        </a:graphic>
      </p:graphicFrame>
      <p:sp>
        <p:nvSpPr>
          <p:cNvPr id="4" name="Text Placeholder 3">
            <a:extLst>
              <a:ext uri="{FF2B5EF4-FFF2-40B4-BE49-F238E27FC236}">
                <a16:creationId xmlns:a16="http://schemas.microsoft.com/office/drawing/2014/main" id="{C2E9CAFE-D6C2-4E4A-A8CB-DF5580667470}"/>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118473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EEDC7-F146-40F7-A6F3-143754D20492}"/>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5B019873-7CD8-4360-A363-2F97BED8A5F1}"/>
              </a:ext>
            </a:extLst>
          </p:cNvPr>
          <p:cNvGraphicFramePr>
            <a:graphicFrameLocks noGrp="1"/>
          </p:cNvGraphicFramePr>
          <p:nvPr>
            <p:ph type="chart" sz="quarter" idx="13"/>
            <p:extLst>
              <p:ext uri="{D42A27DB-BD31-4B8C-83A1-F6EECF244321}">
                <p14:modId xmlns:p14="http://schemas.microsoft.com/office/powerpoint/2010/main" val="2948596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1B2596-0152-450D-8B06-B15D5AA43DF2}"/>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FB6CD7C8-BF08-4FF0-8513-AEEBEA6A93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8987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524B9-4F15-4BFA-AAC2-41A68AD39665}"/>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4A2E4E16-E98F-4396-81B7-E6A05AE0C887}"/>
              </a:ext>
            </a:extLst>
          </p:cNvPr>
          <p:cNvGraphicFramePr>
            <a:graphicFrameLocks noGrp="1"/>
          </p:cNvGraphicFramePr>
          <p:nvPr>
            <p:ph type="chart" sz="quarter" idx="13"/>
            <p:extLst>
              <p:ext uri="{D42A27DB-BD31-4B8C-83A1-F6EECF244321}">
                <p14:modId xmlns:p14="http://schemas.microsoft.com/office/powerpoint/2010/main" val="1965375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FCAA27-2031-4E5E-8AAD-AEFAE2E4BEFF}"/>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F2CB1867-ECFE-44ED-9B18-D3823F2467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70903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35591-161B-46B4-A9E2-A0738235EA86}"/>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AC689C88-5644-45C5-B5B4-DCD5433C7ED4}"/>
              </a:ext>
            </a:extLst>
          </p:cNvPr>
          <p:cNvGraphicFramePr>
            <a:graphicFrameLocks noGrp="1"/>
          </p:cNvGraphicFramePr>
          <p:nvPr>
            <p:ph type="chart" sz="quarter" idx="13"/>
            <p:extLst>
              <p:ext uri="{D42A27DB-BD31-4B8C-83A1-F6EECF244321}">
                <p14:modId xmlns:p14="http://schemas.microsoft.com/office/powerpoint/2010/main" val="7955969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D9FF9B-D247-4DCD-A25B-31195A6645AA}"/>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832D3173-FD13-4CFD-99BE-21AA2AD6FA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06710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6CBCE-EBA1-47C2-A561-532ADC6873BF}"/>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DEC41C72-1300-4922-A41F-4AC05E75A9B7}"/>
              </a:ext>
            </a:extLst>
          </p:cNvPr>
          <p:cNvGraphicFramePr>
            <a:graphicFrameLocks noGrp="1"/>
          </p:cNvGraphicFramePr>
          <p:nvPr>
            <p:ph type="chart" sz="quarter" idx="13"/>
            <p:extLst>
              <p:ext uri="{D42A27DB-BD31-4B8C-83A1-F6EECF244321}">
                <p14:modId xmlns:p14="http://schemas.microsoft.com/office/powerpoint/2010/main" val="3501468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390481-CE50-4E52-A2F3-556BBA001B04}"/>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9402A765-780F-42D0-A7E4-C1C0B9BF33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1804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0938D-51E3-482A-AD0E-470998ED08B7}"/>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F974D62C-D877-48A0-A6E3-FCFC8A94AFFF}"/>
              </a:ext>
            </a:extLst>
          </p:cNvPr>
          <p:cNvGraphicFramePr>
            <a:graphicFrameLocks noGrp="1"/>
          </p:cNvGraphicFramePr>
          <p:nvPr>
            <p:ph type="tbl" sz="quarter" idx="13"/>
            <p:extLst>
              <p:ext uri="{D42A27DB-BD31-4B8C-83A1-F6EECF244321}">
                <p14:modId xmlns:p14="http://schemas.microsoft.com/office/powerpoint/2010/main" val="169181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9738403"/>
                    </a:ext>
                  </a:extLst>
                </a:gridCol>
                <a:gridCol w="822960">
                  <a:extLst>
                    <a:ext uri="{9D8B030D-6E8A-4147-A177-3AD203B41FA5}">
                      <a16:colId xmlns:a16="http://schemas.microsoft.com/office/drawing/2014/main" val="702857080"/>
                    </a:ext>
                  </a:extLst>
                </a:gridCol>
                <a:gridCol w="822960">
                  <a:extLst>
                    <a:ext uri="{9D8B030D-6E8A-4147-A177-3AD203B41FA5}">
                      <a16:colId xmlns:a16="http://schemas.microsoft.com/office/drawing/2014/main" val="2611588931"/>
                    </a:ext>
                  </a:extLst>
                </a:gridCol>
                <a:gridCol w="822960">
                  <a:extLst>
                    <a:ext uri="{9D8B030D-6E8A-4147-A177-3AD203B41FA5}">
                      <a16:colId xmlns:a16="http://schemas.microsoft.com/office/drawing/2014/main" val="3052812574"/>
                    </a:ext>
                  </a:extLst>
                </a:gridCol>
                <a:gridCol w="822960">
                  <a:extLst>
                    <a:ext uri="{9D8B030D-6E8A-4147-A177-3AD203B41FA5}">
                      <a16:colId xmlns:a16="http://schemas.microsoft.com/office/drawing/2014/main" val="1070705508"/>
                    </a:ext>
                  </a:extLst>
                </a:gridCol>
                <a:gridCol w="822960">
                  <a:extLst>
                    <a:ext uri="{9D8B030D-6E8A-4147-A177-3AD203B41FA5}">
                      <a16:colId xmlns:a16="http://schemas.microsoft.com/office/drawing/2014/main" val="1413933671"/>
                    </a:ext>
                  </a:extLst>
                </a:gridCol>
                <a:gridCol w="822960">
                  <a:extLst>
                    <a:ext uri="{9D8B030D-6E8A-4147-A177-3AD203B41FA5}">
                      <a16:colId xmlns:a16="http://schemas.microsoft.com/office/drawing/2014/main" val="2409661033"/>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478041889"/>
                  </a:ext>
                </a:extLst>
              </a:tr>
              <a:tr h="370840">
                <a:tc>
                  <a:txBody>
                    <a:bodyPr/>
                    <a:lstStyle/>
                    <a:p>
                      <a:r>
                        <a:rPr lang="en-US" sz="1000" b="1"/>
                        <a:t>Tokio Marine America - 2020-11-04 16:43:24</a:t>
                      </a:r>
                      <a:r>
                        <a:rPr lang="en-US" sz="1000"/>
                        <a:t>
 TMA is wrapping up our national effort to #Walk2EndAlz. However, the Alzheimer's Association is still working to provide Alzheimer's care and support. Learn more about our charitable partner: http://bit.ly/TMANYNJWalk</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2.8947 %</a:t>
                      </a:r>
                    </a:p>
                  </a:txBody>
                  <a:tcPr/>
                </a:tc>
                <a:tc>
                  <a:txBody>
                    <a:bodyPr/>
                    <a:lstStyle/>
                    <a:p>
                      <a:r>
                        <a:rPr lang="en-US" sz="1000"/>
                        <a:t>Album</a:t>
                      </a:r>
                    </a:p>
                  </a:txBody>
                  <a:tcPr/>
                </a:tc>
                <a:extLst>
                  <a:ext uri="{0D108BD9-81ED-4DB2-BD59-A6C34878D82A}">
                    <a16:rowId xmlns:a16="http://schemas.microsoft.com/office/drawing/2014/main" val="2959027677"/>
                  </a:ext>
                </a:extLst>
              </a:tr>
              <a:tr h="370840">
                <a:tc>
                  <a:txBody>
                    <a:bodyPr/>
                    <a:lstStyle/>
                    <a:p>
                      <a:r>
                        <a:rPr lang="en-US" sz="1000" b="1"/>
                        <a:t>Tokio Marine America - 2020-11-11 15:23:00</a:t>
                      </a:r>
                      <a:r>
                        <a:rPr lang="en-US" sz="1000"/>
                        <a:t>
 Thank you to all who have served our country. #VeteransDay</a:t>
                      </a:r>
                    </a:p>
                  </a:txBody>
                  <a:tcPr/>
                </a:tc>
                <a:tc>
                  <a:txBody>
                    <a:bodyPr/>
                    <a:lstStyle/>
                    <a:p>
                      <a:r>
                        <a:rPr lang="en-US" sz="1000"/>
                        <a:t>9</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2.3622 %</a:t>
                      </a:r>
                    </a:p>
                  </a:txBody>
                  <a:tcPr/>
                </a:tc>
                <a:tc>
                  <a:txBody>
                    <a:bodyPr/>
                    <a:lstStyle/>
                    <a:p>
                      <a:r>
                        <a:rPr lang="en-US" sz="1000"/>
                        <a:t>Photo</a:t>
                      </a:r>
                    </a:p>
                  </a:txBody>
                  <a:tcPr/>
                </a:tc>
                <a:extLst>
                  <a:ext uri="{0D108BD9-81ED-4DB2-BD59-A6C34878D82A}">
                    <a16:rowId xmlns:a16="http://schemas.microsoft.com/office/drawing/2014/main" val="1213005411"/>
                  </a:ext>
                </a:extLst>
              </a:tr>
              <a:tr h="370840">
                <a:tc>
                  <a:txBody>
                    <a:bodyPr/>
                    <a:lstStyle/>
                    <a:p>
                      <a:r>
                        <a:rPr lang="en-US" sz="1000" b="1"/>
                        <a:t>Tokio Marine America - 2020-11-16 20:29:14</a:t>
                      </a:r>
                      <a:r>
                        <a:rPr lang="en-US" sz="1000"/>
                        <a:t>
 Everything we do is ultimately driven by our desire to create value for our customers. We're here to take care of your immediate needs and think of your long-term interests. Learn more at tmamerica.com</a:t>
                      </a:r>
                    </a:p>
                  </a:txBody>
                  <a:tcPr/>
                </a:tc>
                <a:tc>
                  <a:txBody>
                    <a:bodyPr/>
                    <a:lstStyle/>
                    <a:p>
                      <a:r>
                        <a:rPr lang="en-US" sz="1000"/>
                        <a:t>9</a:t>
                      </a:r>
                    </a:p>
                  </a:txBody>
                  <a:tcPr/>
                </a:tc>
                <a:tc>
                  <a:txBody>
                    <a:bodyPr/>
                    <a:lstStyle/>
                    <a:p>
                      <a:r>
                        <a:rPr lang="en-US" sz="1000"/>
                        <a:t>7</a:t>
                      </a:r>
                    </a:p>
                  </a:txBody>
                  <a:tcPr/>
                </a:tc>
                <a:tc>
                  <a:txBody>
                    <a:bodyPr/>
                    <a:lstStyle/>
                    <a:p>
                      <a:r>
                        <a:rPr lang="en-US" sz="1000"/>
                        <a:t>0</a:t>
                      </a:r>
                    </a:p>
                  </a:txBody>
                  <a:tcPr/>
                </a:tc>
                <a:tc>
                  <a:txBody>
                    <a:bodyPr/>
                    <a:lstStyle/>
                    <a:p>
                      <a:r>
                        <a:rPr lang="en-US" sz="1000"/>
                        <a:t>2</a:t>
                      </a:r>
                    </a:p>
                  </a:txBody>
                  <a:tcPr/>
                </a:tc>
                <a:tc>
                  <a:txBody>
                    <a:bodyPr/>
                    <a:lstStyle/>
                    <a:p>
                      <a:r>
                        <a:rPr lang="en-US" sz="1000"/>
                        <a:t>2.3560 %</a:t>
                      </a:r>
                    </a:p>
                  </a:txBody>
                  <a:tcPr/>
                </a:tc>
                <a:tc>
                  <a:txBody>
                    <a:bodyPr/>
                    <a:lstStyle/>
                    <a:p>
                      <a:r>
                        <a:rPr lang="en-US" sz="1000"/>
                        <a:t>Photo</a:t>
                      </a:r>
                    </a:p>
                  </a:txBody>
                  <a:tcPr/>
                </a:tc>
                <a:extLst>
                  <a:ext uri="{0D108BD9-81ED-4DB2-BD59-A6C34878D82A}">
                    <a16:rowId xmlns:a16="http://schemas.microsoft.com/office/drawing/2014/main" val="1796762567"/>
                  </a:ext>
                </a:extLst>
              </a:tr>
            </a:tbl>
          </a:graphicData>
        </a:graphic>
      </p:graphicFrame>
      <p:sp>
        <p:nvSpPr>
          <p:cNvPr id="4" name="Text Placeholder 3">
            <a:extLst>
              <a:ext uri="{FF2B5EF4-FFF2-40B4-BE49-F238E27FC236}">
                <a16:creationId xmlns:a16="http://schemas.microsoft.com/office/drawing/2014/main" id="{8404FDE4-6677-41AC-A9BD-8D4EAA2C7CC1}"/>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601496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572D3-03B1-450A-BEF8-095D02CCEB93}"/>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5FBACCD7-F5AD-47DB-B69F-B9EBD8C124B1}"/>
              </a:ext>
            </a:extLst>
          </p:cNvPr>
          <p:cNvGraphicFramePr>
            <a:graphicFrameLocks noGrp="1"/>
          </p:cNvGraphicFramePr>
          <p:nvPr>
            <p:ph type="tbl" sz="quarter" idx="13"/>
            <p:extLst>
              <p:ext uri="{D42A27DB-BD31-4B8C-83A1-F6EECF244321}">
                <p14:modId xmlns:p14="http://schemas.microsoft.com/office/powerpoint/2010/main" val="2810305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480448402"/>
                    </a:ext>
                  </a:extLst>
                </a:gridCol>
                <a:gridCol w="576072">
                  <a:extLst>
                    <a:ext uri="{9D8B030D-6E8A-4147-A177-3AD203B41FA5}">
                      <a16:colId xmlns:a16="http://schemas.microsoft.com/office/drawing/2014/main" val="3744268630"/>
                    </a:ext>
                  </a:extLst>
                </a:gridCol>
                <a:gridCol w="576072">
                  <a:extLst>
                    <a:ext uri="{9D8B030D-6E8A-4147-A177-3AD203B41FA5}">
                      <a16:colId xmlns:a16="http://schemas.microsoft.com/office/drawing/2014/main" val="2388918566"/>
                    </a:ext>
                  </a:extLst>
                </a:gridCol>
                <a:gridCol w="576072">
                  <a:extLst>
                    <a:ext uri="{9D8B030D-6E8A-4147-A177-3AD203B41FA5}">
                      <a16:colId xmlns:a16="http://schemas.microsoft.com/office/drawing/2014/main" val="2817519449"/>
                    </a:ext>
                  </a:extLst>
                </a:gridCol>
                <a:gridCol w="576072">
                  <a:extLst>
                    <a:ext uri="{9D8B030D-6E8A-4147-A177-3AD203B41FA5}">
                      <a16:colId xmlns:a16="http://schemas.microsoft.com/office/drawing/2014/main" val="3038411336"/>
                    </a:ext>
                  </a:extLst>
                </a:gridCol>
                <a:gridCol w="576072">
                  <a:extLst>
                    <a:ext uri="{9D8B030D-6E8A-4147-A177-3AD203B41FA5}">
                      <a16:colId xmlns:a16="http://schemas.microsoft.com/office/drawing/2014/main" val="364193770"/>
                    </a:ext>
                  </a:extLst>
                </a:gridCol>
                <a:gridCol w="576072">
                  <a:extLst>
                    <a:ext uri="{9D8B030D-6E8A-4147-A177-3AD203B41FA5}">
                      <a16:colId xmlns:a16="http://schemas.microsoft.com/office/drawing/2014/main" val="699892223"/>
                    </a:ext>
                  </a:extLst>
                </a:gridCol>
                <a:gridCol w="576072">
                  <a:extLst>
                    <a:ext uri="{9D8B030D-6E8A-4147-A177-3AD203B41FA5}">
                      <a16:colId xmlns:a16="http://schemas.microsoft.com/office/drawing/2014/main" val="1693712995"/>
                    </a:ext>
                  </a:extLst>
                </a:gridCol>
                <a:gridCol w="576072">
                  <a:extLst>
                    <a:ext uri="{9D8B030D-6E8A-4147-A177-3AD203B41FA5}">
                      <a16:colId xmlns:a16="http://schemas.microsoft.com/office/drawing/2014/main" val="3774329354"/>
                    </a:ext>
                  </a:extLst>
                </a:gridCol>
                <a:gridCol w="576072">
                  <a:extLst>
                    <a:ext uri="{9D8B030D-6E8A-4147-A177-3AD203B41FA5}">
                      <a16:colId xmlns:a16="http://schemas.microsoft.com/office/drawing/2014/main" val="3615707143"/>
                    </a:ext>
                  </a:extLst>
                </a:gridCol>
                <a:gridCol w="576072">
                  <a:extLst>
                    <a:ext uri="{9D8B030D-6E8A-4147-A177-3AD203B41FA5}">
                      <a16:colId xmlns:a16="http://schemas.microsoft.com/office/drawing/2014/main" val="327748722"/>
                    </a:ext>
                  </a:extLst>
                </a:gridCol>
                <a:gridCol w="576072">
                  <a:extLst>
                    <a:ext uri="{9D8B030D-6E8A-4147-A177-3AD203B41FA5}">
                      <a16:colId xmlns:a16="http://schemas.microsoft.com/office/drawing/2014/main" val="2116653426"/>
                    </a:ext>
                  </a:extLst>
                </a:gridCol>
                <a:gridCol w="576072">
                  <a:extLst>
                    <a:ext uri="{9D8B030D-6E8A-4147-A177-3AD203B41FA5}">
                      <a16:colId xmlns:a16="http://schemas.microsoft.com/office/drawing/2014/main" val="316775393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79625011"/>
                  </a:ext>
                </a:extLst>
              </a:tr>
              <a:tr h="370840">
                <a:tc>
                  <a:txBody>
                    <a:bodyPr/>
                    <a:lstStyle/>
                    <a:p>
                      <a:r>
                        <a:rPr lang="en-US" sz="1000"/>
                        <a:t>203</a:t>
                      </a:r>
                    </a:p>
                  </a:txBody>
                  <a:tcPr/>
                </a:tc>
                <a:tc>
                  <a:txBody>
                    <a:bodyPr/>
                    <a:lstStyle/>
                    <a:p>
                      <a:r>
                        <a:rPr lang="en-US" sz="1000"/>
                        <a:t>3</a:t>
                      </a:r>
                    </a:p>
                  </a:txBody>
                  <a:tcPr/>
                </a:tc>
                <a:tc>
                  <a:txBody>
                    <a:bodyPr/>
                    <a:lstStyle/>
                    <a:p>
                      <a:r>
                        <a:rPr lang="en-US" sz="1000"/>
                        <a:t>12</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14</a:t>
                      </a:r>
                    </a:p>
                  </a:txBody>
                  <a:tcPr/>
                </a:tc>
                <a:tc>
                  <a:txBody>
                    <a:bodyPr/>
                    <a:lstStyle/>
                    <a:p>
                      <a:r>
                        <a:rPr lang="en-US" sz="1000"/>
                        <a:t>20</a:t>
                      </a:r>
                    </a:p>
                  </a:txBody>
                  <a:tcPr/>
                </a:tc>
                <a:tc>
                  <a:txBody>
                    <a:bodyPr/>
                    <a:lstStyle/>
                    <a:p>
                      <a:r>
                        <a:rPr lang="en-US" sz="1000"/>
                        <a:t>0</a:t>
                      </a:r>
                    </a:p>
                  </a:txBody>
                  <a:tcPr/>
                </a:tc>
                <a:tc>
                  <a:txBody>
                    <a:bodyPr/>
                    <a:lstStyle/>
                    <a:p>
                      <a:r>
                        <a:rPr lang="en-US" sz="1000"/>
                        <a:t>7</a:t>
                      </a:r>
                    </a:p>
                  </a:txBody>
                  <a:tcPr/>
                </a:tc>
                <a:tc>
                  <a:txBody>
                    <a:bodyPr/>
                    <a:lstStyle/>
                    <a:p>
                      <a:r>
                        <a:rPr lang="en-US" sz="1000"/>
                        <a:t>1.4096 %</a:t>
                      </a:r>
                    </a:p>
                  </a:txBody>
                  <a:tcPr/>
                </a:tc>
                <a:tc>
                  <a:txBody>
                    <a:bodyPr/>
                    <a:lstStyle/>
                    <a:p>
                      <a:r>
                        <a:rPr lang="en-US" sz="1000"/>
                        <a:t>0.0 %</a:t>
                      </a:r>
                    </a:p>
                  </a:txBody>
                  <a:tcPr/>
                </a:tc>
                <a:extLst>
                  <a:ext uri="{0D108BD9-81ED-4DB2-BD59-A6C34878D82A}">
                    <a16:rowId xmlns:a16="http://schemas.microsoft.com/office/drawing/2014/main" val="3177697387"/>
                  </a:ext>
                </a:extLst>
              </a:tr>
            </a:tbl>
          </a:graphicData>
        </a:graphic>
      </p:graphicFrame>
      <p:sp>
        <p:nvSpPr>
          <p:cNvPr id="4" name="Text Placeholder 3">
            <a:extLst>
              <a:ext uri="{FF2B5EF4-FFF2-40B4-BE49-F238E27FC236}">
                <a16:creationId xmlns:a16="http://schemas.microsoft.com/office/drawing/2014/main" id="{5AB5B28D-F06D-42A0-AE55-CC658BF551F9}"/>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0934304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A6153-485C-403A-918E-4FB7B29D39A1}"/>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6C59FE20-E740-4CEC-A629-56026BFB96CA}"/>
              </a:ext>
            </a:extLst>
          </p:cNvPr>
          <p:cNvGraphicFramePr>
            <a:graphicFrameLocks noGrp="1"/>
          </p:cNvGraphicFramePr>
          <p:nvPr>
            <p:ph type="chart" sz="quarter" idx="13"/>
            <p:extLst>
              <p:ext uri="{D42A27DB-BD31-4B8C-83A1-F6EECF244321}">
                <p14:modId xmlns:p14="http://schemas.microsoft.com/office/powerpoint/2010/main" val="2346507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B8CC53-2B6E-4374-9A60-558D2A957712}"/>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EAD83B77-0F89-4A60-9DE2-F39ED66BB2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60556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271B6-6FE1-4F0B-AC72-DFD965147AE0}"/>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02EB0598-F300-4559-95CF-0063EAE11312}"/>
              </a:ext>
            </a:extLst>
          </p:cNvPr>
          <p:cNvGraphicFramePr>
            <a:graphicFrameLocks noGrp="1"/>
          </p:cNvGraphicFramePr>
          <p:nvPr>
            <p:ph type="chart" sz="quarter" idx="13"/>
            <p:extLst>
              <p:ext uri="{D42A27DB-BD31-4B8C-83A1-F6EECF244321}">
                <p14:modId xmlns:p14="http://schemas.microsoft.com/office/powerpoint/2010/main" val="2360146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E66D48-403A-4697-9359-56B1AA3E2A96}"/>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6DBDCA56-9ACA-4C55-A78C-5AE43C9BD3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39321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864CA-DE7D-4FD3-8A34-8EF9A9D11AA6}"/>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C2B989C8-812D-4407-B22A-E04DF2528680}"/>
              </a:ext>
            </a:extLst>
          </p:cNvPr>
          <p:cNvGraphicFramePr>
            <a:graphicFrameLocks noGrp="1"/>
          </p:cNvGraphicFramePr>
          <p:nvPr>
            <p:ph type="chart" sz="quarter" idx="13"/>
            <p:extLst>
              <p:ext uri="{D42A27DB-BD31-4B8C-83A1-F6EECF244321}">
                <p14:modId xmlns:p14="http://schemas.microsoft.com/office/powerpoint/2010/main" val="1419393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77F8AF-9DE0-446C-8A94-49049E920AFD}"/>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74E6E8F0-FC9D-4573-AAD2-151193B2C0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8682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9ADAF-2CEE-47D7-8846-DCFD709D53F5}"/>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DC4CA245-EA3E-44A2-8F9C-34395E53EE9C}"/>
              </a:ext>
            </a:extLst>
          </p:cNvPr>
          <p:cNvGraphicFramePr>
            <a:graphicFrameLocks noGrp="1"/>
          </p:cNvGraphicFramePr>
          <p:nvPr>
            <p:ph type="tbl" sz="quarter" idx="13"/>
            <p:extLst>
              <p:ext uri="{D42A27DB-BD31-4B8C-83A1-F6EECF244321}">
                <p14:modId xmlns:p14="http://schemas.microsoft.com/office/powerpoint/2010/main" val="1908587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28009264"/>
                    </a:ext>
                  </a:extLst>
                </a:gridCol>
                <a:gridCol w="493776">
                  <a:extLst>
                    <a:ext uri="{9D8B030D-6E8A-4147-A177-3AD203B41FA5}">
                      <a16:colId xmlns:a16="http://schemas.microsoft.com/office/drawing/2014/main" val="4191164240"/>
                    </a:ext>
                  </a:extLst>
                </a:gridCol>
                <a:gridCol w="1069848">
                  <a:extLst>
                    <a:ext uri="{9D8B030D-6E8A-4147-A177-3AD203B41FA5}">
                      <a16:colId xmlns:a16="http://schemas.microsoft.com/office/drawing/2014/main" val="1711656271"/>
                    </a:ext>
                  </a:extLst>
                </a:gridCol>
                <a:gridCol w="1069848">
                  <a:extLst>
                    <a:ext uri="{9D8B030D-6E8A-4147-A177-3AD203B41FA5}">
                      <a16:colId xmlns:a16="http://schemas.microsoft.com/office/drawing/2014/main" val="3744372714"/>
                    </a:ext>
                  </a:extLst>
                </a:gridCol>
                <a:gridCol w="1069848">
                  <a:extLst>
                    <a:ext uri="{9D8B030D-6E8A-4147-A177-3AD203B41FA5}">
                      <a16:colId xmlns:a16="http://schemas.microsoft.com/office/drawing/2014/main" val="4089746463"/>
                    </a:ext>
                  </a:extLst>
                </a:gridCol>
                <a:gridCol w="1069848">
                  <a:extLst>
                    <a:ext uri="{9D8B030D-6E8A-4147-A177-3AD203B41FA5}">
                      <a16:colId xmlns:a16="http://schemas.microsoft.com/office/drawing/2014/main" val="4039188346"/>
                    </a:ext>
                  </a:extLst>
                </a:gridCol>
                <a:gridCol w="1069848">
                  <a:extLst>
                    <a:ext uri="{9D8B030D-6E8A-4147-A177-3AD203B41FA5}">
                      <a16:colId xmlns:a16="http://schemas.microsoft.com/office/drawing/2014/main" val="1359176257"/>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543017752"/>
                  </a:ext>
                </a:extLst>
              </a:tr>
              <a:tr h="370840">
                <a:tc>
                  <a:txBody>
                    <a:bodyPr/>
                    <a:lstStyle/>
                    <a:p>
                      <a:r>
                        <a:rPr lang="en-US" sz="1000" b="1"/>
                        <a:t>@TokioMAmerica - 2020-11-02 20:16:46</a:t>
                      </a:r>
                      <a:r>
                        <a:rPr lang="en-US" sz="1000"/>
                        <a:t>
 TMA employees put a lot of thought into their costumes this year! How did you celebrate #Halloween? https://t.co/qI5zMZMUHR</a:t>
                      </a:r>
                    </a:p>
                  </a:txBody>
                  <a:tcPr/>
                </a:tc>
                <a:tc>
                  <a:txBody>
                    <a:bodyPr/>
                    <a:lstStyle/>
                    <a:p>
                      <a:r>
                        <a:rPr lang="en-US" sz="1000"/>
                        <a:t>11/04/2020 18:10:45</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1.9900 %</a:t>
                      </a:r>
                    </a:p>
                  </a:txBody>
                  <a:tcPr/>
                </a:tc>
                <a:extLst>
                  <a:ext uri="{0D108BD9-81ED-4DB2-BD59-A6C34878D82A}">
                    <a16:rowId xmlns:a16="http://schemas.microsoft.com/office/drawing/2014/main" val="1056838534"/>
                  </a:ext>
                </a:extLst>
              </a:tr>
              <a:tr h="370840">
                <a:tc>
                  <a:txBody>
                    <a:bodyPr/>
                    <a:lstStyle/>
                    <a:p>
                      <a:r>
                        <a:rPr lang="en-US" sz="1000" b="1"/>
                        <a:t>@TokioMAmerica - 2020-11-06 15:52:57</a:t>
                      </a:r>
                      <a:r>
                        <a:rPr lang="en-US" sz="1000"/>
                        <a:t>
 In honor of Veterans Day, TMA will be supporting the Wounded Warrior Project for the month of November. @wwp supports veterans with physical injuries, mental illness, and brain trauma. https://t.co/RTPeydR5dP</a:t>
                      </a:r>
                    </a:p>
                  </a:txBody>
                  <a:tcPr/>
                </a:tc>
                <a:tc>
                  <a:txBody>
                    <a:bodyPr/>
                    <a:lstStyle/>
                    <a:p>
                      <a:r>
                        <a:rPr lang="en-US" sz="1000"/>
                        <a:t>11/07/2020 06:12:06</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1.9900 %</a:t>
                      </a:r>
                    </a:p>
                  </a:txBody>
                  <a:tcPr/>
                </a:tc>
                <a:extLst>
                  <a:ext uri="{0D108BD9-81ED-4DB2-BD59-A6C34878D82A}">
                    <a16:rowId xmlns:a16="http://schemas.microsoft.com/office/drawing/2014/main" val="2034529128"/>
                  </a:ext>
                </a:extLst>
              </a:tr>
              <a:tr h="370840">
                <a:tc>
                  <a:txBody>
                    <a:bodyPr/>
                    <a:lstStyle/>
                    <a:p>
                      <a:r>
                        <a:rPr lang="en-US" sz="1000" b="1"/>
                        <a:t>@TokioMAmerica - 2020-11-20 14:53:47</a:t>
                      </a:r>
                      <a:r>
                        <a:rPr lang="en-US" sz="1000"/>
                        <a:t>
 This weekend, our California office finished their #Walk2EndAlz. We might not have been able to walk with each other, but our furry friends were happy to have some extra attention! #EndAlz https://t.co/UbRNJjAow8</a:t>
                      </a:r>
                    </a:p>
                  </a:txBody>
                  <a:tcPr/>
                </a:tc>
                <a:tc>
                  <a:txBody>
                    <a:bodyPr/>
                    <a:lstStyle/>
                    <a:p>
                      <a:r>
                        <a:rPr lang="en-US" sz="1000"/>
                        <a:t>11/21/2020 12:07:54</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1.9704 %</a:t>
                      </a:r>
                    </a:p>
                  </a:txBody>
                  <a:tcPr/>
                </a:tc>
                <a:extLst>
                  <a:ext uri="{0D108BD9-81ED-4DB2-BD59-A6C34878D82A}">
                    <a16:rowId xmlns:a16="http://schemas.microsoft.com/office/drawing/2014/main" val="405489859"/>
                  </a:ext>
                </a:extLst>
              </a:tr>
            </a:tbl>
          </a:graphicData>
        </a:graphic>
      </p:graphicFrame>
      <p:sp>
        <p:nvSpPr>
          <p:cNvPr id="4" name="Text Placeholder 3">
            <a:extLst>
              <a:ext uri="{FF2B5EF4-FFF2-40B4-BE49-F238E27FC236}">
                <a16:creationId xmlns:a16="http://schemas.microsoft.com/office/drawing/2014/main" id="{A2FEDBF1-A7D0-48AD-9225-A7BB9366B40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2202006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E58CE-4436-4AA9-AD25-59C8331D5A77}"/>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D8E19878-F750-499D-8306-3D929E27C3AE}"/>
              </a:ext>
            </a:extLst>
          </p:cNvPr>
          <p:cNvGraphicFramePr>
            <a:graphicFrameLocks noGrp="1"/>
          </p:cNvGraphicFramePr>
          <p:nvPr>
            <p:ph type="tbl" sz="quarter" idx="13"/>
            <p:extLst>
              <p:ext uri="{D42A27DB-BD31-4B8C-83A1-F6EECF244321}">
                <p14:modId xmlns:p14="http://schemas.microsoft.com/office/powerpoint/2010/main" val="1938566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85281231"/>
                    </a:ext>
                  </a:extLst>
                </a:gridCol>
                <a:gridCol w="658368">
                  <a:extLst>
                    <a:ext uri="{9D8B030D-6E8A-4147-A177-3AD203B41FA5}">
                      <a16:colId xmlns:a16="http://schemas.microsoft.com/office/drawing/2014/main" val="3220389088"/>
                    </a:ext>
                  </a:extLst>
                </a:gridCol>
                <a:gridCol w="658368">
                  <a:extLst>
                    <a:ext uri="{9D8B030D-6E8A-4147-A177-3AD203B41FA5}">
                      <a16:colId xmlns:a16="http://schemas.microsoft.com/office/drawing/2014/main" val="2006499382"/>
                    </a:ext>
                  </a:extLst>
                </a:gridCol>
                <a:gridCol w="658368">
                  <a:extLst>
                    <a:ext uri="{9D8B030D-6E8A-4147-A177-3AD203B41FA5}">
                      <a16:colId xmlns:a16="http://schemas.microsoft.com/office/drawing/2014/main" val="3256155145"/>
                    </a:ext>
                  </a:extLst>
                </a:gridCol>
                <a:gridCol w="658368">
                  <a:extLst>
                    <a:ext uri="{9D8B030D-6E8A-4147-A177-3AD203B41FA5}">
                      <a16:colId xmlns:a16="http://schemas.microsoft.com/office/drawing/2014/main" val="3527190894"/>
                    </a:ext>
                  </a:extLst>
                </a:gridCol>
                <a:gridCol w="658368">
                  <a:extLst>
                    <a:ext uri="{9D8B030D-6E8A-4147-A177-3AD203B41FA5}">
                      <a16:colId xmlns:a16="http://schemas.microsoft.com/office/drawing/2014/main" val="3077723826"/>
                    </a:ext>
                  </a:extLst>
                </a:gridCol>
                <a:gridCol w="658368">
                  <a:extLst>
                    <a:ext uri="{9D8B030D-6E8A-4147-A177-3AD203B41FA5}">
                      <a16:colId xmlns:a16="http://schemas.microsoft.com/office/drawing/2014/main" val="1918154135"/>
                    </a:ext>
                  </a:extLst>
                </a:gridCol>
                <a:gridCol w="658368">
                  <a:extLst>
                    <a:ext uri="{9D8B030D-6E8A-4147-A177-3AD203B41FA5}">
                      <a16:colId xmlns:a16="http://schemas.microsoft.com/office/drawing/2014/main" val="1373401958"/>
                    </a:ext>
                  </a:extLst>
                </a:gridCol>
                <a:gridCol w="658368">
                  <a:extLst>
                    <a:ext uri="{9D8B030D-6E8A-4147-A177-3AD203B41FA5}">
                      <a16:colId xmlns:a16="http://schemas.microsoft.com/office/drawing/2014/main" val="1449346283"/>
                    </a:ext>
                  </a:extLst>
                </a:gridCol>
                <a:gridCol w="658368">
                  <a:extLst>
                    <a:ext uri="{9D8B030D-6E8A-4147-A177-3AD203B41FA5}">
                      <a16:colId xmlns:a16="http://schemas.microsoft.com/office/drawing/2014/main" val="3439496266"/>
                    </a:ext>
                  </a:extLst>
                </a:gridCol>
                <a:gridCol w="658368">
                  <a:extLst>
                    <a:ext uri="{9D8B030D-6E8A-4147-A177-3AD203B41FA5}">
                      <a16:colId xmlns:a16="http://schemas.microsoft.com/office/drawing/2014/main" val="503807776"/>
                    </a:ext>
                  </a:extLst>
                </a:gridCol>
                <a:gridCol w="658368">
                  <a:extLst>
                    <a:ext uri="{9D8B030D-6E8A-4147-A177-3AD203B41FA5}">
                      <a16:colId xmlns:a16="http://schemas.microsoft.com/office/drawing/2014/main" val="281548977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294891115"/>
                  </a:ext>
                </a:extLst>
              </a:tr>
              <a:tr h="370840">
                <a:tc>
                  <a:txBody>
                    <a:bodyPr/>
                    <a:lstStyle/>
                    <a:p>
                      <a:r>
                        <a:rPr lang="en-US" sz="1000"/>
                        <a:t>17416</a:t>
                      </a:r>
                    </a:p>
                  </a:txBody>
                  <a:tcPr/>
                </a:tc>
                <a:tc>
                  <a:txBody>
                    <a:bodyPr/>
                    <a:lstStyle/>
                    <a:p>
                      <a:r>
                        <a:rPr lang="en-US" sz="1000"/>
                        <a:t>475</a:t>
                      </a:r>
                    </a:p>
                  </a:txBody>
                  <a:tcPr/>
                </a:tc>
                <a:tc>
                  <a:txBody>
                    <a:bodyPr/>
                    <a:lstStyle/>
                    <a:p>
                      <a:r>
                        <a:rPr lang="en-US" sz="1000"/>
                        <a:t>12</a:t>
                      </a:r>
                    </a:p>
                  </a:txBody>
                  <a:tcPr/>
                </a:tc>
                <a:tc>
                  <a:txBody>
                    <a:bodyPr/>
                    <a:lstStyle/>
                    <a:p>
                      <a:r>
                        <a:rPr lang="en-US" sz="1000"/>
                        <a:t>459</a:t>
                      </a:r>
                    </a:p>
                  </a:txBody>
                  <a:tcPr/>
                </a:tc>
                <a:tc>
                  <a:txBody>
                    <a:bodyPr/>
                    <a:lstStyle/>
                    <a:p>
                      <a:r>
                        <a:rPr lang="en-US" sz="1000"/>
                        <a:t>38.25</a:t>
                      </a:r>
                    </a:p>
                  </a:txBody>
                  <a:tcPr/>
                </a:tc>
                <a:tc>
                  <a:txBody>
                    <a:bodyPr/>
                    <a:lstStyle/>
                    <a:p>
                      <a:r>
                        <a:rPr lang="en-US" sz="1000"/>
                        <a:t>7</a:t>
                      </a:r>
                    </a:p>
                  </a:txBody>
                  <a:tcPr/>
                </a:tc>
                <a:tc>
                  <a:txBody>
                    <a:bodyPr/>
                    <a:lstStyle/>
                    <a:p>
                      <a:r>
                        <a:rPr lang="en-US" sz="1000"/>
                        <a:t>5</a:t>
                      </a:r>
                    </a:p>
                  </a:txBody>
                  <a:tcPr/>
                </a:tc>
                <a:tc>
                  <a:txBody>
                    <a:bodyPr/>
                    <a:lstStyle/>
                    <a:p>
                      <a:r>
                        <a:rPr lang="en-US" sz="1000"/>
                        <a:t>393</a:t>
                      </a:r>
                    </a:p>
                  </a:txBody>
                  <a:tcPr/>
                </a:tc>
                <a:tc>
                  <a:txBody>
                    <a:bodyPr/>
                    <a:lstStyle/>
                    <a:p>
                      <a:r>
                        <a:rPr lang="en-US" sz="1000"/>
                        <a:t>22647</a:t>
                      </a:r>
                    </a:p>
                  </a:txBody>
                  <a:tcPr/>
                </a:tc>
                <a:tc>
                  <a:txBody>
                    <a:bodyPr/>
                    <a:lstStyle/>
                    <a:p>
                      <a:r>
                        <a:rPr lang="en-US" sz="1000"/>
                        <a:t>1887.25</a:t>
                      </a:r>
                    </a:p>
                  </a:txBody>
                  <a:tcPr/>
                </a:tc>
                <a:tc>
                  <a:txBody>
                    <a:bodyPr/>
                    <a:lstStyle/>
                    <a:p>
                      <a:r>
                        <a:rPr lang="en-US" sz="1000"/>
                        <a:t>0.033703045262798 %</a:t>
                      </a:r>
                    </a:p>
                  </a:txBody>
                  <a:tcPr/>
                </a:tc>
                <a:tc>
                  <a:txBody>
                    <a:bodyPr/>
                    <a:lstStyle/>
                    <a:p>
                      <a:r>
                        <a:rPr lang="en-US" sz="1000"/>
                        <a:t>n/a</a:t>
                      </a:r>
                    </a:p>
                  </a:txBody>
                  <a:tcPr/>
                </a:tc>
                <a:extLst>
                  <a:ext uri="{0D108BD9-81ED-4DB2-BD59-A6C34878D82A}">
                    <a16:rowId xmlns:a16="http://schemas.microsoft.com/office/drawing/2014/main" val="2695743042"/>
                  </a:ext>
                </a:extLst>
              </a:tr>
            </a:tbl>
          </a:graphicData>
        </a:graphic>
      </p:graphicFrame>
      <p:sp>
        <p:nvSpPr>
          <p:cNvPr id="4" name="Text Placeholder 3">
            <a:extLst>
              <a:ext uri="{FF2B5EF4-FFF2-40B4-BE49-F238E27FC236}">
                <a16:creationId xmlns:a16="http://schemas.microsoft.com/office/drawing/2014/main" id="{853FD023-818F-4BB3-B814-4EF066D62197}"/>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958032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5E467-E5D1-4B67-BAA9-7162FC801940}"/>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C70685B1-0876-4C08-BEC1-17EAA076BCA0}"/>
              </a:ext>
            </a:extLst>
          </p:cNvPr>
          <p:cNvGraphicFramePr>
            <a:graphicFrameLocks noGrp="1"/>
          </p:cNvGraphicFramePr>
          <p:nvPr>
            <p:ph type="chart" sz="quarter" idx="13"/>
            <p:extLst>
              <p:ext uri="{D42A27DB-BD31-4B8C-83A1-F6EECF244321}">
                <p14:modId xmlns:p14="http://schemas.microsoft.com/office/powerpoint/2010/main" val="3613577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5AF8B5-EE96-4416-AF20-36FDF10FE4C9}"/>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DB6775F8-2D07-42A0-8B3F-90B3C0366A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7378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9321E-CE64-43B1-9BD6-219C7EDEA858}"/>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C7939A32-D707-4E5C-B4AA-1678090D0F31}"/>
              </a:ext>
            </a:extLst>
          </p:cNvPr>
          <p:cNvGraphicFramePr>
            <a:graphicFrameLocks noGrp="1"/>
          </p:cNvGraphicFramePr>
          <p:nvPr>
            <p:ph type="chart" sz="quarter" idx="13"/>
            <p:extLst>
              <p:ext uri="{D42A27DB-BD31-4B8C-83A1-F6EECF244321}">
                <p14:modId xmlns:p14="http://schemas.microsoft.com/office/powerpoint/2010/main" val="3037960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75FFEC-195C-4875-987B-753566D9A8D8}"/>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DBA88DEC-B8DB-457E-A5DE-8A51D8392B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2330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FB18E-8D86-444D-B89F-6CF35A8B663B}"/>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29EAAEE-0E98-4D65-880D-66F0494C125B}"/>
              </a:ext>
            </a:extLst>
          </p:cNvPr>
          <p:cNvGraphicFramePr>
            <a:graphicFrameLocks noGrp="1"/>
          </p:cNvGraphicFramePr>
          <p:nvPr>
            <p:ph type="chart" sz="quarter" idx="13"/>
            <p:extLst>
              <p:ext uri="{D42A27DB-BD31-4B8C-83A1-F6EECF244321}">
                <p14:modId xmlns:p14="http://schemas.microsoft.com/office/powerpoint/2010/main" val="241014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701B8A-F9EE-4BC1-AFB7-FB42A2C6A816}"/>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FDDD36FB-DAFA-46CA-929F-9FB4C0D77E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4460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706E0-120A-4BB8-8A4F-08129149D001}"/>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B4DF8573-7B8C-4CEE-A08D-BB87A55698BF}"/>
              </a:ext>
            </a:extLst>
          </p:cNvPr>
          <p:cNvGraphicFramePr>
            <a:graphicFrameLocks noGrp="1"/>
          </p:cNvGraphicFramePr>
          <p:nvPr>
            <p:ph type="tbl" sz="quarter" idx="13"/>
            <p:extLst>
              <p:ext uri="{D42A27DB-BD31-4B8C-83A1-F6EECF244321}">
                <p14:modId xmlns:p14="http://schemas.microsoft.com/office/powerpoint/2010/main" val="2297976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86200480"/>
                    </a:ext>
                  </a:extLst>
                </a:gridCol>
                <a:gridCol w="740664">
                  <a:extLst>
                    <a:ext uri="{9D8B030D-6E8A-4147-A177-3AD203B41FA5}">
                      <a16:colId xmlns:a16="http://schemas.microsoft.com/office/drawing/2014/main" val="3504807395"/>
                    </a:ext>
                  </a:extLst>
                </a:gridCol>
                <a:gridCol w="740664">
                  <a:extLst>
                    <a:ext uri="{9D8B030D-6E8A-4147-A177-3AD203B41FA5}">
                      <a16:colId xmlns:a16="http://schemas.microsoft.com/office/drawing/2014/main" val="4199301709"/>
                    </a:ext>
                  </a:extLst>
                </a:gridCol>
                <a:gridCol w="740664">
                  <a:extLst>
                    <a:ext uri="{9D8B030D-6E8A-4147-A177-3AD203B41FA5}">
                      <a16:colId xmlns:a16="http://schemas.microsoft.com/office/drawing/2014/main" val="3706439559"/>
                    </a:ext>
                  </a:extLst>
                </a:gridCol>
                <a:gridCol w="740664">
                  <a:extLst>
                    <a:ext uri="{9D8B030D-6E8A-4147-A177-3AD203B41FA5}">
                      <a16:colId xmlns:a16="http://schemas.microsoft.com/office/drawing/2014/main" val="1771500451"/>
                    </a:ext>
                  </a:extLst>
                </a:gridCol>
                <a:gridCol w="740664">
                  <a:extLst>
                    <a:ext uri="{9D8B030D-6E8A-4147-A177-3AD203B41FA5}">
                      <a16:colId xmlns:a16="http://schemas.microsoft.com/office/drawing/2014/main" val="381460889"/>
                    </a:ext>
                  </a:extLst>
                </a:gridCol>
                <a:gridCol w="740664">
                  <a:extLst>
                    <a:ext uri="{9D8B030D-6E8A-4147-A177-3AD203B41FA5}">
                      <a16:colId xmlns:a16="http://schemas.microsoft.com/office/drawing/2014/main" val="2793912897"/>
                    </a:ext>
                  </a:extLst>
                </a:gridCol>
                <a:gridCol w="740664">
                  <a:extLst>
                    <a:ext uri="{9D8B030D-6E8A-4147-A177-3AD203B41FA5}">
                      <a16:colId xmlns:a16="http://schemas.microsoft.com/office/drawing/2014/main" val="3812713638"/>
                    </a:ext>
                  </a:extLst>
                </a:gridCol>
                <a:gridCol w="740664">
                  <a:extLst>
                    <a:ext uri="{9D8B030D-6E8A-4147-A177-3AD203B41FA5}">
                      <a16:colId xmlns:a16="http://schemas.microsoft.com/office/drawing/2014/main" val="4224752510"/>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1020699691"/>
                  </a:ext>
                </a:extLst>
              </a:tr>
              <a:tr h="370840">
                <a:tc>
                  <a:txBody>
                    <a:bodyPr/>
                    <a:lstStyle/>
                    <a:p>
                      <a:r>
                        <a:rPr lang="en-US" sz="1000" b="1"/>
                        <a:t>Tokio Marine America - 2020-11-11 15:25:04</a:t>
                      </a:r>
                      <a:r>
                        <a:rPr lang="en-US" sz="1000"/>
                        <a:t>
 Thank you to all who have served our country. #VeteransDay</a:t>
                      </a:r>
                    </a:p>
                  </a:txBody>
                  <a:tcPr/>
                </a:tc>
                <a:tc>
                  <a:txBody>
                    <a:bodyPr/>
                    <a:lstStyle/>
                    <a:p>
                      <a:r>
                        <a:rPr lang="en-US" sz="1000"/>
                        <a:t>Image</a:t>
                      </a:r>
                    </a:p>
                  </a:txBody>
                  <a:tcPr/>
                </a:tc>
                <a:tc>
                  <a:txBody>
                    <a:bodyPr/>
                    <a:lstStyle/>
                    <a:p>
                      <a:r>
                        <a:rPr lang="en-US" sz="1000"/>
                        <a:t>98</a:t>
                      </a:r>
                    </a:p>
                  </a:txBody>
                  <a:tcPr/>
                </a:tc>
                <a:tc>
                  <a:txBody>
                    <a:bodyPr/>
                    <a:lstStyle/>
                    <a:p>
                      <a:r>
                        <a:rPr lang="en-US" sz="1000"/>
                        <a:t>2</a:t>
                      </a:r>
                    </a:p>
                  </a:txBody>
                  <a:tcPr/>
                </a:tc>
                <a:tc>
                  <a:txBody>
                    <a:bodyPr/>
                    <a:lstStyle/>
                    <a:p>
                      <a:r>
                        <a:rPr lang="en-US" sz="1000"/>
                        <a:t>1</a:t>
                      </a:r>
                    </a:p>
                  </a:txBody>
                  <a:tcPr/>
                </a:tc>
                <a:tc>
                  <a:txBody>
                    <a:bodyPr/>
                    <a:lstStyle/>
                    <a:p>
                      <a:r>
                        <a:rPr lang="en-US" sz="1000"/>
                        <a:t>49</a:t>
                      </a:r>
                    </a:p>
                  </a:txBody>
                  <a:tcPr/>
                </a:tc>
                <a:tc>
                  <a:txBody>
                    <a:bodyPr/>
                    <a:lstStyle/>
                    <a:p>
                      <a:r>
                        <a:rPr lang="en-US" sz="1000"/>
                        <a:t>0.045235223160434</a:t>
                      </a:r>
                    </a:p>
                  </a:txBody>
                  <a:tcPr/>
                </a:tc>
                <a:tc>
                  <a:txBody>
                    <a:bodyPr/>
                    <a:lstStyle/>
                    <a:p>
                      <a:r>
                        <a:rPr lang="en-US" sz="1000"/>
                        <a:t>3316</a:t>
                      </a:r>
                    </a:p>
                  </a:txBody>
                  <a:tcPr/>
                </a:tc>
                <a:tc>
                  <a:txBody>
                    <a:bodyPr/>
                    <a:lstStyle/>
                    <a:p>
                      <a:r>
                        <a:rPr lang="en-US" sz="1000"/>
                        <a:t>n/a</a:t>
                      </a:r>
                    </a:p>
                  </a:txBody>
                  <a:tcPr/>
                </a:tc>
                <a:extLst>
                  <a:ext uri="{0D108BD9-81ED-4DB2-BD59-A6C34878D82A}">
                    <a16:rowId xmlns:a16="http://schemas.microsoft.com/office/drawing/2014/main" val="4155760843"/>
                  </a:ext>
                </a:extLst>
              </a:tr>
              <a:tr h="370840">
                <a:tc>
                  <a:txBody>
                    <a:bodyPr/>
                    <a:lstStyle/>
                    <a:p>
                      <a:r>
                        <a:rPr lang="en-US" sz="1000" b="1"/>
                        <a:t>Tokio Marine America - 2020-11-02 20:15:55</a:t>
                      </a:r>
                      <a:r>
                        <a:rPr lang="en-US" sz="1000"/>
                        <a:t>
 TMA employees put a lot of thought into their costumes this year! How did you celebrate Halloween?</a:t>
                      </a:r>
                    </a:p>
                  </a:txBody>
                  <a:tcPr/>
                </a:tc>
                <a:tc>
                  <a:txBody>
                    <a:bodyPr/>
                    <a:lstStyle/>
                    <a:p>
                      <a:r>
                        <a:rPr lang="en-US" sz="1000"/>
                        <a:t>Image</a:t>
                      </a:r>
                    </a:p>
                  </a:txBody>
                  <a:tcPr/>
                </a:tc>
                <a:tc>
                  <a:txBody>
                    <a:bodyPr/>
                    <a:lstStyle/>
                    <a:p>
                      <a:r>
                        <a:rPr lang="en-US" sz="1000"/>
                        <a:t>55</a:t>
                      </a:r>
                    </a:p>
                  </a:txBody>
                  <a:tcPr/>
                </a:tc>
                <a:tc>
                  <a:txBody>
                    <a:bodyPr/>
                    <a:lstStyle/>
                    <a:p>
                      <a:r>
                        <a:rPr lang="en-US" sz="1000"/>
                        <a:t>1</a:t>
                      </a:r>
                    </a:p>
                  </a:txBody>
                  <a:tcPr/>
                </a:tc>
                <a:tc>
                  <a:txBody>
                    <a:bodyPr/>
                    <a:lstStyle/>
                    <a:p>
                      <a:r>
                        <a:rPr lang="en-US" sz="1000"/>
                        <a:t>0</a:t>
                      </a:r>
                    </a:p>
                  </a:txBody>
                  <a:tcPr/>
                </a:tc>
                <a:tc>
                  <a:txBody>
                    <a:bodyPr/>
                    <a:lstStyle/>
                    <a:p>
                      <a:r>
                        <a:rPr lang="en-US" sz="1000"/>
                        <a:t>186</a:t>
                      </a:r>
                    </a:p>
                  </a:txBody>
                  <a:tcPr/>
                </a:tc>
                <a:tc>
                  <a:txBody>
                    <a:bodyPr/>
                    <a:lstStyle/>
                    <a:p>
                      <a:r>
                        <a:rPr lang="en-US" sz="1000"/>
                        <a:t>0.071810089020772</a:t>
                      </a:r>
                    </a:p>
                  </a:txBody>
                  <a:tcPr/>
                </a:tc>
                <a:tc>
                  <a:txBody>
                    <a:bodyPr/>
                    <a:lstStyle/>
                    <a:p>
                      <a:r>
                        <a:rPr lang="en-US" sz="1000"/>
                        <a:t>3370</a:t>
                      </a:r>
                    </a:p>
                  </a:txBody>
                  <a:tcPr/>
                </a:tc>
                <a:tc>
                  <a:txBody>
                    <a:bodyPr/>
                    <a:lstStyle/>
                    <a:p>
                      <a:r>
                        <a:rPr lang="en-US" sz="1000"/>
                        <a:t>n/a</a:t>
                      </a:r>
                    </a:p>
                  </a:txBody>
                  <a:tcPr/>
                </a:tc>
                <a:extLst>
                  <a:ext uri="{0D108BD9-81ED-4DB2-BD59-A6C34878D82A}">
                    <a16:rowId xmlns:a16="http://schemas.microsoft.com/office/drawing/2014/main" val="4247000885"/>
                  </a:ext>
                </a:extLst>
              </a:tr>
              <a:tr h="370840">
                <a:tc>
                  <a:txBody>
                    <a:bodyPr/>
                    <a:lstStyle/>
                    <a:p>
                      <a:r>
                        <a:rPr lang="en-US" sz="1000" b="1"/>
                        <a:t>Tokio Marine America - 2020-11-06 15:53:50</a:t>
                      </a:r>
                      <a:r>
                        <a:rPr lang="en-US" sz="1000"/>
                        <a:t>
 It is almost Veterans Day. This time of year provides an opportunity to show our gratitude for both past and present members of the armed forces. TMA aims to honor our country's servicemen and women by partnering with the Wounded Warrior Project for the month of November.
</a:t>
                      </a:r>
                    </a:p>
                  </a:txBody>
                  <a:tcPr/>
                </a:tc>
                <a:tc>
                  <a:txBody>
                    <a:bodyPr/>
                    <a:lstStyle/>
                    <a:p>
                      <a:r>
                        <a:rPr lang="en-US" sz="1000"/>
                        <a:t>Image</a:t>
                      </a:r>
                    </a:p>
                  </a:txBody>
                  <a:tcPr/>
                </a:tc>
                <a:tc>
                  <a:txBody>
                    <a:bodyPr/>
                    <a:lstStyle/>
                    <a:p>
                      <a:r>
                        <a:rPr lang="en-US" sz="1000"/>
                        <a:t>53</a:t>
                      </a:r>
                    </a:p>
                  </a:txBody>
                  <a:tcPr/>
                </a:tc>
                <a:tc>
                  <a:txBody>
                    <a:bodyPr/>
                    <a:lstStyle/>
                    <a:p>
                      <a:r>
                        <a:rPr lang="en-US" sz="1000"/>
                        <a:t>1</a:t>
                      </a:r>
                    </a:p>
                  </a:txBody>
                  <a:tcPr/>
                </a:tc>
                <a:tc>
                  <a:txBody>
                    <a:bodyPr/>
                    <a:lstStyle/>
                    <a:p>
                      <a:r>
                        <a:rPr lang="en-US" sz="1000"/>
                        <a:t>2</a:t>
                      </a:r>
                    </a:p>
                  </a:txBody>
                  <a:tcPr/>
                </a:tc>
                <a:tc>
                  <a:txBody>
                    <a:bodyPr/>
                    <a:lstStyle/>
                    <a:p>
                      <a:r>
                        <a:rPr lang="en-US" sz="1000"/>
                        <a:t>25</a:t>
                      </a:r>
                    </a:p>
                  </a:txBody>
                  <a:tcPr/>
                </a:tc>
                <a:tc>
                  <a:txBody>
                    <a:bodyPr/>
                    <a:lstStyle/>
                    <a:p>
                      <a:r>
                        <a:rPr lang="en-US" sz="1000"/>
                        <a:t>0.034868704261731</a:t>
                      </a:r>
                    </a:p>
                  </a:txBody>
                  <a:tcPr/>
                </a:tc>
                <a:tc>
                  <a:txBody>
                    <a:bodyPr/>
                    <a:lstStyle/>
                    <a:p>
                      <a:r>
                        <a:rPr lang="en-US" sz="1000"/>
                        <a:t>2323</a:t>
                      </a:r>
                    </a:p>
                  </a:txBody>
                  <a:tcPr/>
                </a:tc>
                <a:tc>
                  <a:txBody>
                    <a:bodyPr/>
                    <a:lstStyle/>
                    <a:p>
                      <a:r>
                        <a:rPr lang="en-US" sz="1000"/>
                        <a:t>n/a</a:t>
                      </a:r>
                    </a:p>
                  </a:txBody>
                  <a:tcPr/>
                </a:tc>
                <a:extLst>
                  <a:ext uri="{0D108BD9-81ED-4DB2-BD59-A6C34878D82A}">
                    <a16:rowId xmlns:a16="http://schemas.microsoft.com/office/drawing/2014/main" val="2772684986"/>
                  </a:ext>
                </a:extLst>
              </a:tr>
            </a:tbl>
          </a:graphicData>
        </a:graphic>
      </p:graphicFrame>
      <p:sp>
        <p:nvSpPr>
          <p:cNvPr id="4" name="Text Placeholder 3">
            <a:extLst>
              <a:ext uri="{FF2B5EF4-FFF2-40B4-BE49-F238E27FC236}">
                <a16:creationId xmlns:a16="http://schemas.microsoft.com/office/drawing/2014/main" id="{E9B7BFE1-6E2A-40ED-92C7-39C30A85CFD5}"/>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5684987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4CF7C-6613-4904-813C-D332CC810C91}"/>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E94E6658-623E-4164-BDDB-196CC333D18C}"/>
              </a:ext>
            </a:extLst>
          </p:cNvPr>
          <p:cNvGraphicFramePr>
            <a:graphicFrameLocks noGrp="1"/>
          </p:cNvGraphicFramePr>
          <p:nvPr>
            <p:ph type="tbl" sz="quarter" idx="13"/>
            <p:extLst>
              <p:ext uri="{D42A27DB-BD31-4B8C-83A1-F6EECF244321}">
                <p14:modId xmlns:p14="http://schemas.microsoft.com/office/powerpoint/2010/main" val="4160740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29740097"/>
                    </a:ext>
                  </a:extLst>
                </a:gridCol>
                <a:gridCol w="658368">
                  <a:extLst>
                    <a:ext uri="{9D8B030D-6E8A-4147-A177-3AD203B41FA5}">
                      <a16:colId xmlns:a16="http://schemas.microsoft.com/office/drawing/2014/main" val="3356688349"/>
                    </a:ext>
                  </a:extLst>
                </a:gridCol>
                <a:gridCol w="658368">
                  <a:extLst>
                    <a:ext uri="{9D8B030D-6E8A-4147-A177-3AD203B41FA5}">
                      <a16:colId xmlns:a16="http://schemas.microsoft.com/office/drawing/2014/main" val="2511589379"/>
                    </a:ext>
                  </a:extLst>
                </a:gridCol>
                <a:gridCol w="658368">
                  <a:extLst>
                    <a:ext uri="{9D8B030D-6E8A-4147-A177-3AD203B41FA5}">
                      <a16:colId xmlns:a16="http://schemas.microsoft.com/office/drawing/2014/main" val="1974816396"/>
                    </a:ext>
                  </a:extLst>
                </a:gridCol>
                <a:gridCol w="658368">
                  <a:extLst>
                    <a:ext uri="{9D8B030D-6E8A-4147-A177-3AD203B41FA5}">
                      <a16:colId xmlns:a16="http://schemas.microsoft.com/office/drawing/2014/main" val="3232208906"/>
                    </a:ext>
                  </a:extLst>
                </a:gridCol>
                <a:gridCol w="658368">
                  <a:extLst>
                    <a:ext uri="{9D8B030D-6E8A-4147-A177-3AD203B41FA5}">
                      <a16:colId xmlns:a16="http://schemas.microsoft.com/office/drawing/2014/main" val="201147798"/>
                    </a:ext>
                  </a:extLst>
                </a:gridCol>
                <a:gridCol w="658368">
                  <a:extLst>
                    <a:ext uri="{9D8B030D-6E8A-4147-A177-3AD203B41FA5}">
                      <a16:colId xmlns:a16="http://schemas.microsoft.com/office/drawing/2014/main" val="188232391"/>
                    </a:ext>
                  </a:extLst>
                </a:gridCol>
                <a:gridCol w="658368">
                  <a:extLst>
                    <a:ext uri="{9D8B030D-6E8A-4147-A177-3AD203B41FA5}">
                      <a16:colId xmlns:a16="http://schemas.microsoft.com/office/drawing/2014/main" val="520003705"/>
                    </a:ext>
                  </a:extLst>
                </a:gridCol>
                <a:gridCol w="658368">
                  <a:extLst>
                    <a:ext uri="{9D8B030D-6E8A-4147-A177-3AD203B41FA5}">
                      <a16:colId xmlns:a16="http://schemas.microsoft.com/office/drawing/2014/main" val="3034501074"/>
                    </a:ext>
                  </a:extLst>
                </a:gridCol>
                <a:gridCol w="658368">
                  <a:extLst>
                    <a:ext uri="{9D8B030D-6E8A-4147-A177-3AD203B41FA5}">
                      <a16:colId xmlns:a16="http://schemas.microsoft.com/office/drawing/2014/main" val="161422001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762268786"/>
                  </a:ext>
                </a:extLst>
              </a:tr>
              <a:tr h="370840">
                <a:tc>
                  <a:txBody>
                    <a:bodyPr/>
                    <a:lstStyle/>
                    <a:p>
                      <a:r>
                        <a:rPr lang="en-US" sz="1000"/>
                        <a:t>tmamerica</a:t>
                      </a:r>
                    </a:p>
                  </a:txBody>
                  <a:tcPr/>
                </a:tc>
                <a:tc>
                  <a:txBody>
                    <a:bodyPr/>
                    <a:lstStyle/>
                    <a:p>
                      <a:r>
                        <a:rPr lang="en-US" sz="1000"/>
                        <a:t>354</a:t>
                      </a:r>
                    </a:p>
                  </a:txBody>
                  <a:tcPr/>
                </a:tc>
                <a:tc>
                  <a:txBody>
                    <a:bodyPr/>
                    <a:lstStyle/>
                    <a:p>
                      <a:r>
                        <a:rPr lang="en-US" sz="1000"/>
                        <a:t>12</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11</a:t>
                      </a:r>
                    </a:p>
                  </a:txBody>
                  <a:tcPr/>
                </a:tc>
                <a:tc>
                  <a:txBody>
                    <a:bodyPr/>
                    <a:lstStyle/>
                    <a:p>
                      <a:r>
                        <a:rPr lang="en-US" sz="1000"/>
                        <a:t>121</a:t>
                      </a:r>
                    </a:p>
                  </a:txBody>
                  <a:tcPr/>
                </a:tc>
                <a:tc>
                  <a:txBody>
                    <a:bodyPr/>
                    <a:lstStyle/>
                    <a:p>
                      <a:r>
                        <a:rPr lang="en-US" sz="1000"/>
                        <a:t>1</a:t>
                      </a:r>
                    </a:p>
                  </a:txBody>
                  <a:tcPr/>
                </a:tc>
                <a:tc>
                  <a:txBody>
                    <a:bodyPr/>
                    <a:lstStyle/>
                    <a:p>
                      <a:r>
                        <a:rPr lang="en-US" sz="1000"/>
                        <a:t>3.1870 %</a:t>
                      </a:r>
                    </a:p>
                  </a:txBody>
                  <a:tcPr/>
                </a:tc>
                <a:extLst>
                  <a:ext uri="{0D108BD9-81ED-4DB2-BD59-A6C34878D82A}">
                    <a16:rowId xmlns:a16="http://schemas.microsoft.com/office/drawing/2014/main" val="3181049114"/>
                  </a:ext>
                </a:extLst>
              </a:tr>
            </a:tbl>
          </a:graphicData>
        </a:graphic>
      </p:graphicFrame>
      <p:sp>
        <p:nvSpPr>
          <p:cNvPr id="4" name="Text Placeholder 3">
            <a:extLst>
              <a:ext uri="{FF2B5EF4-FFF2-40B4-BE49-F238E27FC236}">
                <a16:creationId xmlns:a16="http://schemas.microsoft.com/office/drawing/2014/main" id="{ABD6373A-87E1-48F3-BF56-2A7BAAD05FF4}"/>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167833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21A5D-0952-4069-9CC3-D412AE579C95}"/>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640B51AF-8CCF-4F4E-9CC0-1A67A769E297}"/>
              </a:ext>
            </a:extLst>
          </p:cNvPr>
          <p:cNvGraphicFramePr>
            <a:graphicFrameLocks noGrp="1"/>
          </p:cNvGraphicFramePr>
          <p:nvPr>
            <p:ph type="chart" sz="quarter" idx="13"/>
            <p:extLst>
              <p:ext uri="{D42A27DB-BD31-4B8C-83A1-F6EECF244321}">
                <p14:modId xmlns:p14="http://schemas.microsoft.com/office/powerpoint/2010/main" val="1769375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8981BA-47D2-40E0-94F8-B3036A70AB90}"/>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036A637A-7FB7-473F-ADF1-F1E7205BB2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33897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967DE-895E-42F3-8204-C3AC171EFC04}"/>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2449A2E6-4EB4-46A2-99A7-6FA17BA0C04A}"/>
              </a:ext>
            </a:extLst>
          </p:cNvPr>
          <p:cNvGraphicFramePr>
            <a:graphicFrameLocks noGrp="1"/>
          </p:cNvGraphicFramePr>
          <p:nvPr>
            <p:ph type="chart" sz="quarter" idx="13"/>
            <p:extLst>
              <p:ext uri="{D42A27DB-BD31-4B8C-83A1-F6EECF244321}">
                <p14:modId xmlns:p14="http://schemas.microsoft.com/office/powerpoint/2010/main" val="2443522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E82177-BD47-4716-9BC0-20B79116EFE6}"/>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5862DDCE-67C3-43DA-95FF-AD5F62234F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5543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DE6EB-860C-48ED-8AED-26B56C362B3C}"/>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17565CE6-CAF1-4EB1-BE67-32CBF6D6F592}"/>
              </a:ext>
            </a:extLst>
          </p:cNvPr>
          <p:cNvGraphicFramePr>
            <a:graphicFrameLocks noGrp="1"/>
          </p:cNvGraphicFramePr>
          <p:nvPr>
            <p:ph type="chart" sz="quarter" idx="13"/>
            <p:extLst>
              <p:ext uri="{D42A27DB-BD31-4B8C-83A1-F6EECF244321}">
                <p14:modId xmlns:p14="http://schemas.microsoft.com/office/powerpoint/2010/main" val="3606766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DD04B6-29E0-4C32-B9B6-278068485C96}"/>
              </a:ext>
            </a:extLst>
          </p:cNvPr>
          <p:cNvSpPr>
            <a:spLocks noGrp="1"/>
          </p:cNvSpPr>
          <p:nvPr>
            <p:ph type="body" sz="quarter" idx="14"/>
          </p:nvPr>
        </p:nvSpPr>
        <p:spPr/>
        <p:txBody>
          <a:bodyPr/>
          <a:lstStyle/>
          <a:p>
            <a:r>
              <a:rPr lang="en-US"/>
              <a:t>01/01/2020 - 11/30/2020</a:t>
            </a:r>
          </a:p>
        </p:txBody>
      </p:sp>
      <p:sp>
        <p:nvSpPr>
          <p:cNvPr id="5" name="Footer Placeholder 4">
            <a:extLst>
              <a:ext uri="{FF2B5EF4-FFF2-40B4-BE49-F238E27FC236}">
                <a16:creationId xmlns:a16="http://schemas.microsoft.com/office/drawing/2014/main" id="{7547B445-AF2C-4EE2-BB19-33A32BB9E5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48771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30A54-8478-44AE-BF14-D924F5DD771A}"/>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73121144-8E08-4B28-98C5-07493A6D578A}"/>
              </a:ext>
            </a:extLst>
          </p:cNvPr>
          <p:cNvGraphicFramePr>
            <a:graphicFrameLocks noGrp="1"/>
          </p:cNvGraphicFramePr>
          <p:nvPr>
            <p:ph type="tbl" sz="quarter" idx="13"/>
            <p:extLst>
              <p:ext uri="{D42A27DB-BD31-4B8C-83A1-F6EECF244321}">
                <p14:modId xmlns:p14="http://schemas.microsoft.com/office/powerpoint/2010/main" val="859761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85447577"/>
                    </a:ext>
                  </a:extLst>
                </a:gridCol>
                <a:gridCol w="1810512">
                  <a:extLst>
                    <a:ext uri="{9D8B030D-6E8A-4147-A177-3AD203B41FA5}">
                      <a16:colId xmlns:a16="http://schemas.microsoft.com/office/drawing/2014/main" val="2053803015"/>
                    </a:ext>
                  </a:extLst>
                </a:gridCol>
                <a:gridCol w="822960">
                  <a:extLst>
                    <a:ext uri="{9D8B030D-6E8A-4147-A177-3AD203B41FA5}">
                      <a16:colId xmlns:a16="http://schemas.microsoft.com/office/drawing/2014/main" val="3079880798"/>
                    </a:ext>
                  </a:extLst>
                </a:gridCol>
                <a:gridCol w="822960">
                  <a:extLst>
                    <a:ext uri="{9D8B030D-6E8A-4147-A177-3AD203B41FA5}">
                      <a16:colId xmlns:a16="http://schemas.microsoft.com/office/drawing/2014/main" val="1990815153"/>
                    </a:ext>
                  </a:extLst>
                </a:gridCol>
                <a:gridCol w="822960">
                  <a:extLst>
                    <a:ext uri="{9D8B030D-6E8A-4147-A177-3AD203B41FA5}">
                      <a16:colId xmlns:a16="http://schemas.microsoft.com/office/drawing/2014/main" val="2249563962"/>
                    </a:ext>
                  </a:extLst>
                </a:gridCol>
                <a:gridCol w="822960">
                  <a:extLst>
                    <a:ext uri="{9D8B030D-6E8A-4147-A177-3AD203B41FA5}">
                      <a16:colId xmlns:a16="http://schemas.microsoft.com/office/drawing/2014/main" val="3624032708"/>
                    </a:ext>
                  </a:extLst>
                </a:gridCol>
                <a:gridCol w="822960">
                  <a:extLst>
                    <a:ext uri="{9D8B030D-6E8A-4147-A177-3AD203B41FA5}">
                      <a16:colId xmlns:a16="http://schemas.microsoft.com/office/drawing/2014/main" val="260000994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3017600325"/>
                  </a:ext>
                </a:extLst>
              </a:tr>
              <a:tr h="370840">
                <a:tc>
                  <a:txBody>
                    <a:bodyPr/>
                    <a:lstStyle/>
                    <a:p>
                      <a:r>
                        <a:rPr lang="en-US" sz="1000" b="1"/>
                        <a:t>tmamerica - 2020-11-20 16:02:00</a:t>
                      </a:r>
                      <a:r>
                        <a:rPr lang="en-US" sz="1000"/>
                        <a:t>
 We couldn’t miss the chance for a photo opp! Our California office finished their #Walk2EndAlz and got some great photos. Swipe to see more! #walktoendalzheimers #endalz #alzheimers #alzheimersawareness #alzheimersassociation #alzheimersdisease #alzheimersdiseaseawareness #tmanshin #anshininaction #californialiving</a:t>
                      </a:r>
                    </a:p>
                  </a:txBody>
                  <a:tcPr/>
                </a:tc>
                <a:tc>
                  <a:txBody>
                    <a:bodyPr/>
                    <a:lstStyle/>
                    <a:p>
                      <a:r>
                        <a:rPr lang="en-US" sz="1000"/>
                        <a:t>https://scontent-iad3-1.cdninstagram.com/v/t51.29350-15/126424305_3466364040118864_1780950349522029867_n.jpg?_nc_cat=110&amp;ccb=2&amp;_nc_sid=8ae9d6&amp;_nc_ohc=hMDhDmadfNEAX_Um1rp&amp;_nc_ht=scontent-iad3-1.cdninstagram.com&amp;oh=9c18b8e93c9c9de6853a362f60bb672b&amp;oe=5FFF89AB</a:t>
                      </a:r>
                    </a:p>
                  </a:txBody>
                  <a:tcPr/>
                </a:tc>
                <a:tc>
                  <a:txBody>
                    <a:bodyPr/>
                    <a:lstStyle/>
                    <a:p>
                      <a:r>
                        <a:rPr lang="en-US" sz="1000"/>
                        <a:t>12/15/2020 18:08:56</a:t>
                      </a:r>
                    </a:p>
                  </a:txBody>
                  <a:tcPr/>
                </a:tc>
                <a:tc>
                  <a:txBody>
                    <a:bodyPr/>
                    <a:lstStyle/>
                    <a:p>
                      <a:r>
                        <a:rPr lang="en-US" sz="1000"/>
                        <a:t>22</a:t>
                      </a:r>
                    </a:p>
                  </a:txBody>
                  <a:tcPr/>
                </a:tc>
                <a:tc>
                  <a:txBody>
                    <a:bodyPr/>
                    <a:lstStyle/>
                    <a:p>
                      <a:r>
                        <a:rPr lang="en-US" sz="1000"/>
                        <a:t>1</a:t>
                      </a:r>
                    </a:p>
                  </a:txBody>
                  <a:tcPr/>
                </a:tc>
                <a:tc>
                  <a:txBody>
                    <a:bodyPr/>
                    <a:lstStyle/>
                    <a:p>
                      <a:r>
                        <a:rPr lang="en-US" sz="1000"/>
                        <a:t>6.4789 %</a:t>
                      </a:r>
                    </a:p>
                  </a:txBody>
                  <a:tcPr/>
                </a:tc>
                <a:tc>
                  <a:txBody>
                    <a:bodyPr/>
                    <a:lstStyle/>
                    <a:p>
                      <a:r>
                        <a:rPr lang="en-US" sz="1000"/>
                        <a:t>Carousel</a:t>
                      </a:r>
                    </a:p>
                  </a:txBody>
                  <a:tcPr/>
                </a:tc>
                <a:extLst>
                  <a:ext uri="{0D108BD9-81ED-4DB2-BD59-A6C34878D82A}">
                    <a16:rowId xmlns:a16="http://schemas.microsoft.com/office/drawing/2014/main" val="904910625"/>
                  </a:ext>
                </a:extLst>
              </a:tr>
              <a:tr h="370840">
                <a:tc>
                  <a:txBody>
                    <a:bodyPr/>
                    <a:lstStyle/>
                    <a:p>
                      <a:r>
                        <a:rPr lang="en-US" sz="1000" b="1"/>
                        <a:t>tmamerica - 2020-11-02 20:21:32</a:t>
                      </a:r>
                      <a:r>
                        <a:rPr lang="en-US" sz="1000"/>
                        <a:t>
 TMA employees put a lot of thought into their costumes this year! How did you celebrate #Halloween? #halloweencostume #halloweencostumes #halloweentime #halloween2020 #halloweenspirit #teamspirit #employeeengagement</a:t>
                      </a:r>
                    </a:p>
                  </a:txBody>
                  <a:tcPr/>
                </a:tc>
                <a:tc>
                  <a:txBody>
                    <a:bodyPr/>
                    <a:lstStyle/>
                    <a:p>
                      <a:r>
                        <a:rPr lang="en-US" sz="1000"/>
                        <a:t>https://scontent-iad3-1.cdninstagram.com/v/t51.2885-15/123288928_578798122885800_403241163704478253_n.jpg?_nc_cat=105&amp;ccb=2&amp;_nc_sid=8ae9d6&amp;_nc_ohc=RQG8J_S0IEkAX_GdagV&amp;_nc_ht=scontent-iad3-1.cdninstagram.com&amp;oh=4175b6fbdafbbb6040e144e2d04dffa7&amp;oe=600035A8</a:t>
                      </a:r>
                    </a:p>
                  </a:txBody>
                  <a:tcPr/>
                </a:tc>
                <a:tc>
                  <a:txBody>
                    <a:bodyPr/>
                    <a:lstStyle/>
                    <a:p>
                      <a:r>
                        <a:rPr lang="en-US" sz="1000"/>
                        <a:t>12/15/2020 18:08:56</a:t>
                      </a:r>
                    </a:p>
                  </a:txBody>
                  <a:tcPr/>
                </a:tc>
                <a:tc>
                  <a:txBody>
                    <a:bodyPr/>
                    <a:lstStyle/>
                    <a:p>
                      <a:r>
                        <a:rPr lang="en-US" sz="1000"/>
                        <a:t>16</a:t>
                      </a:r>
                    </a:p>
                  </a:txBody>
                  <a:tcPr/>
                </a:tc>
                <a:tc>
                  <a:txBody>
                    <a:bodyPr/>
                    <a:lstStyle/>
                    <a:p>
                      <a:r>
                        <a:rPr lang="en-US" sz="1000"/>
                        <a:t>0</a:t>
                      </a:r>
                    </a:p>
                  </a:txBody>
                  <a:tcPr/>
                </a:tc>
                <a:tc>
                  <a:txBody>
                    <a:bodyPr/>
                    <a:lstStyle/>
                    <a:p>
                      <a:r>
                        <a:rPr lang="en-US" sz="1000"/>
                        <a:t>4.6784 %</a:t>
                      </a:r>
                    </a:p>
                  </a:txBody>
                  <a:tcPr/>
                </a:tc>
                <a:tc>
                  <a:txBody>
                    <a:bodyPr/>
                    <a:lstStyle/>
                    <a:p>
                      <a:r>
                        <a:rPr lang="en-US" sz="1000"/>
                        <a:t>Image</a:t>
                      </a:r>
                    </a:p>
                  </a:txBody>
                  <a:tcPr/>
                </a:tc>
                <a:extLst>
                  <a:ext uri="{0D108BD9-81ED-4DB2-BD59-A6C34878D82A}">
                    <a16:rowId xmlns:a16="http://schemas.microsoft.com/office/drawing/2014/main" val="1925701381"/>
                  </a:ext>
                </a:extLst>
              </a:tr>
              <a:tr h="370840">
                <a:tc>
                  <a:txBody>
                    <a:bodyPr/>
                    <a:lstStyle/>
                    <a:p>
                      <a:r>
                        <a:rPr lang="en-US" sz="1000" b="1"/>
                        <a:t>tmamerica - 2020-11-11 15:25:08</a:t>
                      </a:r>
                      <a:r>
                        <a:rPr lang="en-US" sz="1000"/>
                        <a:t>
 Thank you to all who have served our country. #VeteransDay</a:t>
                      </a:r>
                    </a:p>
                  </a:txBody>
                  <a:tcPr/>
                </a:tc>
                <a:tc>
                  <a:txBody>
                    <a:bodyPr/>
                    <a:lstStyle/>
                    <a:p>
                      <a:r>
                        <a:rPr lang="en-US" sz="1000"/>
                        <a:t>https://scontent-iad3-1.cdninstagram.com/v/t51.2885-15/125083547_4268597793167062_6197808247232021010_n.jpg?_nc_cat=108&amp;ccb=2&amp;_nc_sid=8ae9d6&amp;_nc_ohc=xMnejn3Cx6cAX9QYITJ&amp;_nc_ht=scontent-iad3-1.cdninstagram.com&amp;oh=fb813b365d229826ee578c1a7725dc15&amp;oe=5FFCC225</a:t>
                      </a:r>
                    </a:p>
                  </a:txBody>
                  <a:tcPr/>
                </a:tc>
                <a:tc>
                  <a:txBody>
                    <a:bodyPr/>
                    <a:lstStyle/>
                    <a:p>
                      <a:r>
                        <a:rPr lang="en-US" sz="1000"/>
                        <a:t>12/15/2020 18:08:56</a:t>
                      </a:r>
                    </a:p>
                  </a:txBody>
                  <a:tcPr/>
                </a:tc>
                <a:tc>
                  <a:txBody>
                    <a:bodyPr/>
                    <a:lstStyle/>
                    <a:p>
                      <a:r>
                        <a:rPr lang="en-US" sz="1000"/>
                        <a:t>15</a:t>
                      </a:r>
                    </a:p>
                  </a:txBody>
                  <a:tcPr/>
                </a:tc>
                <a:tc>
                  <a:txBody>
                    <a:bodyPr/>
                    <a:lstStyle/>
                    <a:p>
                      <a:r>
                        <a:rPr lang="en-US" sz="1000"/>
                        <a:t>0</a:t>
                      </a:r>
                    </a:p>
                  </a:txBody>
                  <a:tcPr/>
                </a:tc>
                <a:tc>
                  <a:txBody>
                    <a:bodyPr/>
                    <a:lstStyle/>
                    <a:p>
                      <a:r>
                        <a:rPr lang="en-US" sz="1000"/>
                        <a:t>4.3228 %</a:t>
                      </a:r>
                    </a:p>
                  </a:txBody>
                  <a:tcPr/>
                </a:tc>
                <a:tc>
                  <a:txBody>
                    <a:bodyPr/>
                    <a:lstStyle/>
                    <a:p>
                      <a:r>
                        <a:rPr lang="en-US" sz="1000"/>
                        <a:t>Image</a:t>
                      </a:r>
                    </a:p>
                  </a:txBody>
                  <a:tcPr/>
                </a:tc>
                <a:extLst>
                  <a:ext uri="{0D108BD9-81ED-4DB2-BD59-A6C34878D82A}">
                    <a16:rowId xmlns:a16="http://schemas.microsoft.com/office/drawing/2014/main" val="3132311139"/>
                  </a:ext>
                </a:extLst>
              </a:tr>
            </a:tbl>
          </a:graphicData>
        </a:graphic>
      </p:graphicFrame>
      <p:sp>
        <p:nvSpPr>
          <p:cNvPr id="4" name="Text Placeholder 3">
            <a:extLst>
              <a:ext uri="{FF2B5EF4-FFF2-40B4-BE49-F238E27FC236}">
                <a16:creationId xmlns:a16="http://schemas.microsoft.com/office/drawing/2014/main" id="{CF44EF64-D216-4587-843B-F8AD8F0EBB3E}"/>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9918051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1BF68-EFB3-43FE-8A94-30ABD6D0B383}"/>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B42BBC25-E998-4BE4-ACE6-5C734AF69769}"/>
              </a:ext>
            </a:extLst>
          </p:cNvPr>
          <p:cNvGraphicFramePr>
            <a:graphicFrameLocks noGrp="1"/>
          </p:cNvGraphicFramePr>
          <p:nvPr>
            <p:ph type="tbl" sz="quarter" idx="13"/>
            <p:extLst>
              <p:ext uri="{D42A27DB-BD31-4B8C-83A1-F6EECF244321}">
                <p14:modId xmlns:p14="http://schemas.microsoft.com/office/powerpoint/2010/main" val="2683115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306706990"/>
                    </a:ext>
                  </a:extLst>
                </a:gridCol>
                <a:gridCol w="658368">
                  <a:extLst>
                    <a:ext uri="{9D8B030D-6E8A-4147-A177-3AD203B41FA5}">
                      <a16:colId xmlns:a16="http://schemas.microsoft.com/office/drawing/2014/main" val="2543571853"/>
                    </a:ext>
                  </a:extLst>
                </a:gridCol>
                <a:gridCol w="658368">
                  <a:extLst>
                    <a:ext uri="{9D8B030D-6E8A-4147-A177-3AD203B41FA5}">
                      <a16:colId xmlns:a16="http://schemas.microsoft.com/office/drawing/2014/main" val="1609429239"/>
                    </a:ext>
                  </a:extLst>
                </a:gridCol>
                <a:gridCol w="329184">
                  <a:extLst>
                    <a:ext uri="{9D8B030D-6E8A-4147-A177-3AD203B41FA5}">
                      <a16:colId xmlns:a16="http://schemas.microsoft.com/office/drawing/2014/main" val="1419483751"/>
                    </a:ext>
                  </a:extLst>
                </a:gridCol>
                <a:gridCol w="329184">
                  <a:extLst>
                    <a:ext uri="{9D8B030D-6E8A-4147-A177-3AD203B41FA5}">
                      <a16:colId xmlns:a16="http://schemas.microsoft.com/office/drawing/2014/main" val="1450059630"/>
                    </a:ext>
                  </a:extLst>
                </a:gridCol>
                <a:gridCol w="658368">
                  <a:extLst>
                    <a:ext uri="{9D8B030D-6E8A-4147-A177-3AD203B41FA5}">
                      <a16:colId xmlns:a16="http://schemas.microsoft.com/office/drawing/2014/main" val="1834567093"/>
                    </a:ext>
                  </a:extLst>
                </a:gridCol>
                <a:gridCol w="658368">
                  <a:extLst>
                    <a:ext uri="{9D8B030D-6E8A-4147-A177-3AD203B41FA5}">
                      <a16:colId xmlns:a16="http://schemas.microsoft.com/office/drawing/2014/main" val="2455594785"/>
                    </a:ext>
                  </a:extLst>
                </a:gridCol>
                <a:gridCol w="658368">
                  <a:extLst>
                    <a:ext uri="{9D8B030D-6E8A-4147-A177-3AD203B41FA5}">
                      <a16:colId xmlns:a16="http://schemas.microsoft.com/office/drawing/2014/main" val="1175869328"/>
                    </a:ext>
                  </a:extLst>
                </a:gridCol>
                <a:gridCol w="658368">
                  <a:extLst>
                    <a:ext uri="{9D8B030D-6E8A-4147-A177-3AD203B41FA5}">
                      <a16:colId xmlns:a16="http://schemas.microsoft.com/office/drawing/2014/main" val="1444326568"/>
                    </a:ext>
                  </a:extLst>
                </a:gridCol>
                <a:gridCol w="658368">
                  <a:extLst>
                    <a:ext uri="{9D8B030D-6E8A-4147-A177-3AD203B41FA5}">
                      <a16:colId xmlns:a16="http://schemas.microsoft.com/office/drawing/2014/main" val="1999236499"/>
                    </a:ext>
                  </a:extLst>
                </a:gridCol>
                <a:gridCol w="658368">
                  <a:extLst>
                    <a:ext uri="{9D8B030D-6E8A-4147-A177-3AD203B41FA5}">
                      <a16:colId xmlns:a16="http://schemas.microsoft.com/office/drawing/2014/main" val="2183636304"/>
                    </a:ext>
                  </a:extLst>
                </a:gridCol>
                <a:gridCol w="658368">
                  <a:extLst>
                    <a:ext uri="{9D8B030D-6E8A-4147-A177-3AD203B41FA5}">
                      <a16:colId xmlns:a16="http://schemas.microsoft.com/office/drawing/2014/main" val="129654785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796941601"/>
                  </a:ext>
                </a:extLst>
              </a:tr>
              <a:tr h="370840">
                <a:tc>
                  <a:txBody>
                    <a:bodyPr/>
                    <a:lstStyle/>
                    <a:p>
                      <a:r>
                        <a:rPr lang="en-US" sz="1000"/>
                        <a:t>tmamerica</a:t>
                      </a:r>
                    </a:p>
                  </a:txBody>
                  <a:tcPr/>
                </a:tc>
                <a:tc>
                  <a:txBody>
                    <a:bodyPr/>
                    <a:lstStyle/>
                    <a:p>
                      <a:r>
                        <a:rPr lang="en-US" sz="1000"/>
                        <a:t>4</a:t>
                      </a:r>
                    </a:p>
                  </a:txBody>
                  <a:tcPr/>
                </a:tc>
                <a:tc>
                  <a:txBody>
                    <a:bodyPr/>
                    <a:lstStyle/>
                    <a:p>
                      <a:r>
                        <a:rPr lang="en-US" sz="1000"/>
                        <a:t>0.8221</a:t>
                      </a:r>
                    </a:p>
                  </a:txBody>
                  <a:tcPr/>
                </a:tc>
                <a:tc>
                  <a:txBody>
                    <a:bodyPr/>
                    <a:lstStyle/>
                    <a:p>
                      <a:r>
                        <a:rPr lang="en-US" sz="1000"/>
                        <a:t>1.25</a:t>
                      </a:r>
                    </a:p>
                  </a:txBody>
                  <a:tcPr/>
                </a:tc>
                <a:tc>
                  <a:txBody>
                    <a:bodyPr/>
                    <a:lstStyle/>
                    <a:p>
                      <a:r>
                        <a:rPr lang="en-US" sz="1000"/>
                        <a:t>0.00</a:t>
                      </a:r>
                    </a:p>
                  </a:txBody>
                  <a:tcPr/>
                </a:tc>
                <a:tc>
                  <a:txBody>
                    <a:bodyPr/>
                    <a:lstStyle/>
                    <a:p>
                      <a:r>
                        <a:rPr lang="en-US" sz="1000"/>
                        <a:t>40.50</a:t>
                      </a:r>
                    </a:p>
                  </a:txBody>
                  <a:tcPr/>
                </a:tc>
                <a:tc>
                  <a:txBody>
                    <a:bodyPr/>
                    <a:lstStyle/>
                    <a:p>
                      <a:r>
                        <a:rPr lang="en-US" sz="1000"/>
                        <a:t>36.25</a:t>
                      </a:r>
                    </a:p>
                  </a:txBody>
                  <a:tcPr/>
                </a:tc>
                <a:tc>
                  <a:txBody>
                    <a:bodyPr/>
                    <a:lstStyle/>
                    <a:p>
                      <a:r>
                        <a:rPr lang="en-US" sz="1000"/>
                        <a:t>29.50</a:t>
                      </a:r>
                    </a:p>
                  </a:txBody>
                  <a:tcPr/>
                </a:tc>
                <a:tc>
                  <a:txBody>
                    <a:bodyPr/>
                    <a:lstStyle/>
                    <a:p>
                      <a:r>
                        <a:rPr lang="en-US" sz="1000"/>
                        <a:t>29.50</a:t>
                      </a:r>
                    </a:p>
                  </a:txBody>
                  <a:tcPr/>
                </a:tc>
                <a:tc>
                  <a:txBody>
                    <a:bodyPr/>
                    <a:lstStyle/>
                    <a:p>
                      <a:r>
                        <a:rPr lang="en-US" sz="1000"/>
                        <a:t>162</a:t>
                      </a:r>
                    </a:p>
                  </a:txBody>
                  <a:tcPr/>
                </a:tc>
                <a:tc>
                  <a:txBody>
                    <a:bodyPr/>
                    <a:lstStyle/>
                    <a:p>
                      <a:r>
                        <a:rPr lang="en-US" sz="1000"/>
                        <a:t>5</a:t>
                      </a:r>
                    </a:p>
                  </a:txBody>
                  <a:tcPr/>
                </a:tc>
                <a:tc>
                  <a:txBody>
                    <a:bodyPr/>
                    <a:lstStyle/>
                    <a:p>
                      <a:r>
                        <a:rPr lang="en-US" sz="1000"/>
                        <a:t>118</a:t>
                      </a:r>
                    </a:p>
                  </a:txBody>
                  <a:tcPr/>
                </a:tc>
                <a:extLst>
                  <a:ext uri="{0D108BD9-81ED-4DB2-BD59-A6C34878D82A}">
                    <a16:rowId xmlns:a16="http://schemas.microsoft.com/office/drawing/2014/main" val="2399842444"/>
                  </a:ext>
                </a:extLst>
              </a:tr>
            </a:tbl>
          </a:graphicData>
        </a:graphic>
      </p:graphicFrame>
      <p:sp>
        <p:nvSpPr>
          <p:cNvPr id="4" name="Text Placeholder 3">
            <a:extLst>
              <a:ext uri="{FF2B5EF4-FFF2-40B4-BE49-F238E27FC236}">
                <a16:creationId xmlns:a16="http://schemas.microsoft.com/office/drawing/2014/main" id="{2310554E-234F-4349-A7DB-34D8381C4D57}"/>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37719972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87C18-FDC4-4E4A-8753-C183A6FEBA82}"/>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AB05343A-6F7E-4F6D-B9EE-758F386E450F}"/>
              </a:ext>
            </a:extLst>
          </p:cNvPr>
          <p:cNvGraphicFramePr>
            <a:graphicFrameLocks noGrp="1"/>
          </p:cNvGraphicFramePr>
          <p:nvPr>
            <p:ph type="tbl" sz="quarter" idx="13"/>
            <p:extLst>
              <p:ext uri="{D42A27DB-BD31-4B8C-83A1-F6EECF244321}">
                <p14:modId xmlns:p14="http://schemas.microsoft.com/office/powerpoint/2010/main" val="217568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72714209"/>
                    </a:ext>
                  </a:extLst>
                </a:gridCol>
                <a:gridCol w="1316736">
                  <a:extLst>
                    <a:ext uri="{9D8B030D-6E8A-4147-A177-3AD203B41FA5}">
                      <a16:colId xmlns:a16="http://schemas.microsoft.com/office/drawing/2014/main" val="1228708627"/>
                    </a:ext>
                  </a:extLst>
                </a:gridCol>
                <a:gridCol w="658368">
                  <a:extLst>
                    <a:ext uri="{9D8B030D-6E8A-4147-A177-3AD203B41FA5}">
                      <a16:colId xmlns:a16="http://schemas.microsoft.com/office/drawing/2014/main" val="1624399296"/>
                    </a:ext>
                  </a:extLst>
                </a:gridCol>
                <a:gridCol w="658368">
                  <a:extLst>
                    <a:ext uri="{9D8B030D-6E8A-4147-A177-3AD203B41FA5}">
                      <a16:colId xmlns:a16="http://schemas.microsoft.com/office/drawing/2014/main" val="3919055342"/>
                    </a:ext>
                  </a:extLst>
                </a:gridCol>
                <a:gridCol w="658368">
                  <a:extLst>
                    <a:ext uri="{9D8B030D-6E8A-4147-A177-3AD203B41FA5}">
                      <a16:colId xmlns:a16="http://schemas.microsoft.com/office/drawing/2014/main" val="1295715380"/>
                    </a:ext>
                  </a:extLst>
                </a:gridCol>
                <a:gridCol w="658368">
                  <a:extLst>
                    <a:ext uri="{9D8B030D-6E8A-4147-A177-3AD203B41FA5}">
                      <a16:colId xmlns:a16="http://schemas.microsoft.com/office/drawing/2014/main" val="391650078"/>
                    </a:ext>
                  </a:extLst>
                </a:gridCol>
                <a:gridCol w="658368">
                  <a:extLst>
                    <a:ext uri="{9D8B030D-6E8A-4147-A177-3AD203B41FA5}">
                      <a16:colId xmlns:a16="http://schemas.microsoft.com/office/drawing/2014/main" val="952619096"/>
                    </a:ext>
                  </a:extLst>
                </a:gridCol>
                <a:gridCol w="658368">
                  <a:extLst>
                    <a:ext uri="{9D8B030D-6E8A-4147-A177-3AD203B41FA5}">
                      <a16:colId xmlns:a16="http://schemas.microsoft.com/office/drawing/2014/main" val="333896096"/>
                    </a:ext>
                  </a:extLst>
                </a:gridCol>
                <a:gridCol w="658368">
                  <a:extLst>
                    <a:ext uri="{9D8B030D-6E8A-4147-A177-3AD203B41FA5}">
                      <a16:colId xmlns:a16="http://schemas.microsoft.com/office/drawing/2014/main" val="99745357"/>
                    </a:ext>
                  </a:extLst>
                </a:gridCol>
                <a:gridCol w="658368">
                  <a:extLst>
                    <a:ext uri="{9D8B030D-6E8A-4147-A177-3AD203B41FA5}">
                      <a16:colId xmlns:a16="http://schemas.microsoft.com/office/drawing/2014/main" val="73316709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1353741243"/>
                  </a:ext>
                </a:extLst>
              </a:tr>
              <a:tr h="370840">
                <a:tc>
                  <a:txBody>
                    <a:bodyPr/>
                    <a:lstStyle/>
                    <a:p>
                      <a:r>
                        <a:rPr lang="pt-BR" sz="1000" b="1"/>
                        <a:t>tmamerica - 2020-11-13 15:46:24</a:t>
                      </a:r>
                      <a:r>
                        <a:rPr lang="pt-BR" sz="1000"/>
                        <a:t>
 n/a</a:t>
                      </a:r>
                      <a:endParaRPr lang="en-US" sz="1000"/>
                    </a:p>
                  </a:txBody>
                  <a:tcPr/>
                </a:tc>
                <a:tc>
                  <a:txBody>
                    <a:bodyPr/>
                    <a:lstStyle/>
                    <a:p>
                      <a:r>
                        <a:rPr lang="en-US" sz="1000"/>
                        <a:t>https://www.instagram.com/p/CHiVZzWJGew/media/?size=l</a:t>
                      </a:r>
                    </a:p>
                  </a:txBody>
                  <a:tcPr/>
                </a:tc>
                <a:tc>
                  <a:txBody>
                    <a:bodyPr/>
                    <a:lstStyle/>
                    <a:p>
                      <a:r>
                        <a:rPr lang="en-US" sz="1000"/>
                        <a:t>11/14/2020 15:30:31</a:t>
                      </a:r>
                    </a:p>
                  </a:txBody>
                  <a:tcPr/>
                </a:tc>
                <a:tc>
                  <a:txBody>
                    <a:bodyPr/>
                    <a:lstStyle/>
                    <a:p>
                      <a:r>
                        <a:rPr lang="en-US" sz="1000"/>
                        <a:t>Image</a:t>
                      </a:r>
                    </a:p>
                  </a:txBody>
                  <a:tcPr/>
                </a:tc>
                <a:tc>
                  <a:txBody>
                    <a:bodyPr/>
                    <a:lstStyle/>
                    <a:p>
                      <a:r>
                        <a:rPr lang="en-US" sz="1000"/>
                        <a:t>50</a:t>
                      </a:r>
                    </a:p>
                  </a:txBody>
                  <a:tcPr/>
                </a:tc>
                <a:tc>
                  <a:txBody>
                    <a:bodyPr/>
                    <a:lstStyle/>
                    <a:p>
                      <a:r>
                        <a:rPr lang="en-US" sz="1000"/>
                        <a:t>43</a:t>
                      </a:r>
                    </a:p>
                  </a:txBody>
                  <a:tcPr/>
                </a:tc>
                <a:tc>
                  <a:txBody>
                    <a:bodyPr/>
                    <a:lstStyle/>
                    <a:p>
                      <a:r>
                        <a:rPr lang="en-US" sz="1000"/>
                        <a:t>0</a:t>
                      </a:r>
                    </a:p>
                  </a:txBody>
                  <a:tcPr/>
                </a:tc>
                <a:tc>
                  <a:txBody>
                    <a:bodyPr/>
                    <a:lstStyle/>
                    <a:p>
                      <a:r>
                        <a:rPr lang="en-US" sz="1000"/>
                        <a:t>1</a:t>
                      </a:r>
                    </a:p>
                  </a:txBody>
                  <a:tcPr/>
                </a:tc>
                <a:tc>
                  <a:txBody>
                    <a:bodyPr/>
                    <a:lstStyle/>
                    <a:p>
                      <a:r>
                        <a:rPr lang="en-US" sz="1000"/>
                        <a:t>29</a:t>
                      </a:r>
                    </a:p>
                  </a:txBody>
                  <a:tcPr/>
                </a:tc>
                <a:tc>
                  <a:txBody>
                    <a:bodyPr/>
                    <a:lstStyle/>
                    <a:p>
                      <a:r>
                        <a:rPr lang="en-US" sz="1000"/>
                        <a:t>1</a:t>
                      </a:r>
                    </a:p>
                  </a:txBody>
                  <a:tcPr/>
                </a:tc>
                <a:extLst>
                  <a:ext uri="{0D108BD9-81ED-4DB2-BD59-A6C34878D82A}">
                    <a16:rowId xmlns:a16="http://schemas.microsoft.com/office/drawing/2014/main" val="1023730196"/>
                  </a:ext>
                </a:extLst>
              </a:tr>
              <a:tr h="370840">
                <a:tc>
                  <a:txBody>
                    <a:bodyPr/>
                    <a:lstStyle/>
                    <a:p>
                      <a:r>
                        <a:rPr lang="pt-BR" sz="1000" b="1"/>
                        <a:t>tmamerica - 2020-11-13 15:46:53</a:t>
                      </a:r>
                      <a:r>
                        <a:rPr lang="pt-BR" sz="1000"/>
                        <a:t>
 n/a</a:t>
                      </a:r>
                      <a:endParaRPr lang="en-US" sz="1000"/>
                    </a:p>
                  </a:txBody>
                  <a:tcPr/>
                </a:tc>
                <a:tc>
                  <a:txBody>
                    <a:bodyPr/>
                    <a:lstStyle/>
                    <a:p>
                      <a:r>
                        <a:rPr lang="en-US" sz="1000"/>
                        <a:t>https://www.instagram.com/p/CHiVdQKpR-y/media/?size=l</a:t>
                      </a:r>
                    </a:p>
                  </a:txBody>
                  <a:tcPr/>
                </a:tc>
                <a:tc>
                  <a:txBody>
                    <a:bodyPr/>
                    <a:lstStyle/>
                    <a:p>
                      <a:r>
                        <a:rPr lang="en-US" sz="1000"/>
                        <a:t>11/14/2020 15:30:31</a:t>
                      </a:r>
                    </a:p>
                  </a:txBody>
                  <a:tcPr/>
                </a:tc>
                <a:tc>
                  <a:txBody>
                    <a:bodyPr/>
                    <a:lstStyle/>
                    <a:p>
                      <a:r>
                        <a:rPr lang="en-US" sz="1000"/>
                        <a:t>Image</a:t>
                      </a:r>
                    </a:p>
                  </a:txBody>
                  <a:tcPr/>
                </a:tc>
                <a:tc>
                  <a:txBody>
                    <a:bodyPr/>
                    <a:lstStyle/>
                    <a:p>
                      <a:r>
                        <a:rPr lang="en-US" sz="1000"/>
                        <a:t>40</a:t>
                      </a:r>
                    </a:p>
                  </a:txBody>
                  <a:tcPr/>
                </a:tc>
                <a:tc>
                  <a:txBody>
                    <a:bodyPr/>
                    <a:lstStyle/>
                    <a:p>
                      <a:r>
                        <a:rPr lang="en-US" sz="1000"/>
                        <a:t>36</a:t>
                      </a:r>
                    </a:p>
                  </a:txBody>
                  <a:tcPr/>
                </a:tc>
                <a:tc>
                  <a:txBody>
                    <a:bodyPr/>
                    <a:lstStyle/>
                    <a:p>
                      <a:r>
                        <a:rPr lang="en-US" sz="1000"/>
                        <a:t>0</a:t>
                      </a:r>
                    </a:p>
                  </a:txBody>
                  <a:tcPr/>
                </a:tc>
                <a:tc>
                  <a:txBody>
                    <a:bodyPr/>
                    <a:lstStyle/>
                    <a:p>
                      <a:r>
                        <a:rPr lang="en-US" sz="1000"/>
                        <a:t>2</a:t>
                      </a:r>
                    </a:p>
                  </a:txBody>
                  <a:tcPr/>
                </a:tc>
                <a:tc>
                  <a:txBody>
                    <a:bodyPr/>
                    <a:lstStyle/>
                    <a:p>
                      <a:r>
                        <a:rPr lang="en-US" sz="1000"/>
                        <a:t>29</a:t>
                      </a:r>
                    </a:p>
                  </a:txBody>
                  <a:tcPr/>
                </a:tc>
                <a:tc>
                  <a:txBody>
                    <a:bodyPr/>
                    <a:lstStyle/>
                    <a:p>
                      <a:r>
                        <a:rPr lang="en-US" sz="1000"/>
                        <a:t>1</a:t>
                      </a:r>
                    </a:p>
                  </a:txBody>
                  <a:tcPr/>
                </a:tc>
                <a:extLst>
                  <a:ext uri="{0D108BD9-81ED-4DB2-BD59-A6C34878D82A}">
                    <a16:rowId xmlns:a16="http://schemas.microsoft.com/office/drawing/2014/main" val="3370507206"/>
                  </a:ext>
                </a:extLst>
              </a:tr>
              <a:tr h="370840">
                <a:tc>
                  <a:txBody>
                    <a:bodyPr/>
                    <a:lstStyle/>
                    <a:p>
                      <a:r>
                        <a:rPr lang="pt-BR" sz="1000" b="1"/>
                        <a:t>tmamerica - 2020-11-13 15:47:24</a:t>
                      </a:r>
                      <a:r>
                        <a:rPr lang="pt-BR" sz="1000"/>
                        <a:t>
 n/a</a:t>
                      </a:r>
                      <a:endParaRPr lang="en-US" sz="1000"/>
                    </a:p>
                  </a:txBody>
                  <a:tcPr/>
                </a:tc>
                <a:tc>
                  <a:txBody>
                    <a:bodyPr/>
                    <a:lstStyle/>
                    <a:p>
                      <a:r>
                        <a:rPr lang="en-US" sz="1000"/>
                        <a:t>https://www.instagram.com/p/CHiVhEPJImf/media/?size=l</a:t>
                      </a:r>
                    </a:p>
                  </a:txBody>
                  <a:tcPr/>
                </a:tc>
                <a:tc>
                  <a:txBody>
                    <a:bodyPr/>
                    <a:lstStyle/>
                    <a:p>
                      <a:r>
                        <a:rPr lang="en-US" sz="1000"/>
                        <a:t>11/14/2020 15:30:31</a:t>
                      </a:r>
                    </a:p>
                  </a:txBody>
                  <a:tcPr/>
                </a:tc>
                <a:tc>
                  <a:txBody>
                    <a:bodyPr/>
                    <a:lstStyle/>
                    <a:p>
                      <a:r>
                        <a:rPr lang="en-US" sz="1000"/>
                        <a:t>Image</a:t>
                      </a:r>
                    </a:p>
                  </a:txBody>
                  <a:tcPr/>
                </a:tc>
                <a:tc>
                  <a:txBody>
                    <a:bodyPr/>
                    <a:lstStyle/>
                    <a:p>
                      <a:r>
                        <a:rPr lang="en-US" sz="1000"/>
                        <a:t>36</a:t>
                      </a:r>
                    </a:p>
                  </a:txBody>
                  <a:tcPr/>
                </a:tc>
                <a:tc>
                  <a:txBody>
                    <a:bodyPr/>
                    <a:lstStyle/>
                    <a:p>
                      <a:r>
                        <a:rPr lang="en-US" sz="1000"/>
                        <a:t>33</a:t>
                      </a:r>
                    </a:p>
                  </a:txBody>
                  <a:tcPr/>
                </a:tc>
                <a:tc>
                  <a:txBody>
                    <a:bodyPr/>
                    <a:lstStyle/>
                    <a:p>
                      <a:r>
                        <a:rPr lang="en-US" sz="1000"/>
                        <a:t>0</a:t>
                      </a:r>
                    </a:p>
                  </a:txBody>
                  <a:tcPr/>
                </a:tc>
                <a:tc>
                  <a:txBody>
                    <a:bodyPr/>
                    <a:lstStyle/>
                    <a:p>
                      <a:r>
                        <a:rPr lang="en-US" sz="1000"/>
                        <a:t>0</a:t>
                      </a:r>
                    </a:p>
                  </a:txBody>
                  <a:tcPr/>
                </a:tc>
                <a:tc>
                  <a:txBody>
                    <a:bodyPr/>
                    <a:lstStyle/>
                    <a:p>
                      <a:r>
                        <a:rPr lang="en-US" sz="1000"/>
                        <a:t>29</a:t>
                      </a:r>
                    </a:p>
                  </a:txBody>
                  <a:tcPr/>
                </a:tc>
                <a:tc>
                  <a:txBody>
                    <a:bodyPr/>
                    <a:lstStyle/>
                    <a:p>
                      <a:r>
                        <a:rPr lang="en-US" sz="1000"/>
                        <a:t>1</a:t>
                      </a:r>
                    </a:p>
                  </a:txBody>
                  <a:tcPr/>
                </a:tc>
                <a:extLst>
                  <a:ext uri="{0D108BD9-81ED-4DB2-BD59-A6C34878D82A}">
                    <a16:rowId xmlns:a16="http://schemas.microsoft.com/office/drawing/2014/main" val="2369877198"/>
                  </a:ext>
                </a:extLst>
              </a:tr>
            </a:tbl>
          </a:graphicData>
        </a:graphic>
      </p:graphicFrame>
      <p:sp>
        <p:nvSpPr>
          <p:cNvPr id="4" name="Text Placeholder 3">
            <a:extLst>
              <a:ext uri="{FF2B5EF4-FFF2-40B4-BE49-F238E27FC236}">
                <a16:creationId xmlns:a16="http://schemas.microsoft.com/office/drawing/2014/main" id="{32CF9FC8-309D-4886-92F7-E7D00AA7F77F}"/>
              </a:ext>
            </a:extLst>
          </p:cNvPr>
          <p:cNvSpPr>
            <a:spLocks noGrp="1"/>
          </p:cNvSpPr>
          <p:nvPr>
            <p:ph type="body" sz="quarter" idx="14"/>
          </p:nvPr>
        </p:nvSpPr>
        <p:spPr/>
        <p:txBody>
          <a:bodyPr/>
          <a:lstStyle/>
          <a:p>
            <a:r>
              <a:rPr lang="en-US"/>
              <a:t>11/01/2020 - 11/30/2020</a:t>
            </a:r>
          </a:p>
        </p:txBody>
      </p:sp>
    </p:spTree>
    <p:extLst>
      <p:ext uri="{BB962C8B-B14F-4D97-AF65-F5344CB8AC3E}">
        <p14:creationId xmlns:p14="http://schemas.microsoft.com/office/powerpoint/2010/main" val="42193054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972</Words>
  <Application>Microsoft Office PowerPoint</Application>
  <PresentationFormat>On-screen Show (4:3)</PresentationFormat>
  <Paragraphs>336</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2020-12-15T19:36:57Z</dcterms:created>
  <dcterms:modified xsi:type="dcterms:W3CDTF">2020-12-15T19:37:26Z</dcterms:modified>
</cp:coreProperties>
</file>