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5" r:id="rId36"/>
    <p:sldId id="296" r:id="rId37"/>
    <p:sldId id="297"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Sheet1!$A$2:$A$48</c:f>
              <c:numCache>
                <c:formatCode>m/d/yyyy</c:formatCode>
                <c:ptCount val="47"/>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numCache>
            </c:numRef>
          </c:cat>
          <c:val>
            <c:numRef>
              <c:f>Sheet1!$B$2:$B$48</c:f>
              <c:numCache>
                <c:formatCode>General</c:formatCode>
                <c:ptCount val="47"/>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pt idx="43">
                  <c:v>4498</c:v>
                </c:pt>
                <c:pt idx="44">
                  <c:v>4511</c:v>
                </c:pt>
                <c:pt idx="45">
                  <c:v>4525</c:v>
                </c:pt>
                <c:pt idx="46">
                  <c:v>4531</c:v>
                </c:pt>
              </c:numCache>
            </c:numRef>
          </c:val>
          <c:smooth val="0"/>
          <c:extLst>
            <c:ext xmlns:c16="http://schemas.microsoft.com/office/drawing/2014/chart" uri="{C3380CC4-5D6E-409C-BE32-E72D297353CC}">
              <c16:uniqueId val="{00000000-285E-43AE-A1C2-5608047DD08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Sheet1!$A$2:$A$48</c:f>
              <c:numCache>
                <c:formatCode>m/d/yyyy</c:formatCode>
                <c:ptCount val="47"/>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numCache>
            </c:numRef>
          </c:cat>
          <c:val>
            <c:numRef>
              <c:f>Sheet1!$C$2:$C$48</c:f>
              <c:numCache>
                <c:formatCode>General</c:formatCode>
                <c:ptCount val="47"/>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pt idx="43">
                  <c:v>3630</c:v>
                </c:pt>
                <c:pt idx="44">
                  <c:v>3645</c:v>
                </c:pt>
                <c:pt idx="45">
                  <c:v>3647</c:v>
                </c:pt>
                <c:pt idx="46">
                  <c:v>3662</c:v>
                </c:pt>
              </c:numCache>
            </c:numRef>
          </c:val>
          <c:smooth val="0"/>
          <c:extLst>
            <c:ext xmlns:c16="http://schemas.microsoft.com/office/drawing/2014/chart" uri="{C3380CC4-5D6E-409C-BE32-E72D297353CC}">
              <c16:uniqueId val="{00000001-285E-43AE-A1C2-5608047DD08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Sheet1!$A$2:$A$48</c:f>
              <c:numCache>
                <c:formatCode>m/d/yyyy</c:formatCode>
                <c:ptCount val="47"/>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numCache>
            </c:numRef>
          </c:cat>
          <c:val>
            <c:numRef>
              <c:f>Sheet1!$D$2:$D$48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2-285E-43AE-A1C2-5608047DD08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Sheet1!$A$2:$A$48</c:f>
              <c:numCache>
                <c:formatCode>m/d/yyyy</c:formatCode>
                <c:ptCount val="47"/>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numCache>
            </c:numRef>
          </c:cat>
          <c:val>
            <c:numRef>
              <c:f>Sheet1!$E$2:$E$48</c:f>
              <c:numCache>
                <c:formatCode>General</c:formatCode>
                <c:ptCount val="47"/>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pt idx="43">
                  <c:v>26419</c:v>
                </c:pt>
                <c:pt idx="44">
                  <c:v>26689</c:v>
                </c:pt>
                <c:pt idx="45">
                  <c:v>26959</c:v>
                </c:pt>
                <c:pt idx="46">
                  <c:v>27286</c:v>
                </c:pt>
              </c:numCache>
            </c:numRef>
          </c:val>
          <c:smooth val="0"/>
          <c:extLst>
            <c:ext xmlns:c16="http://schemas.microsoft.com/office/drawing/2014/chart" uri="{C3380CC4-5D6E-409C-BE32-E72D297353CC}">
              <c16:uniqueId val="{00000003-285E-43AE-A1C2-5608047DD08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Sheet1!$A$2:$A$48</c:f>
              <c:numCache>
                <c:formatCode>m/d/yyyy</c:formatCode>
                <c:ptCount val="47"/>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numCache>
            </c:numRef>
          </c:cat>
          <c:val>
            <c:numRef>
              <c:f>Sheet1!$F$2:$F$48</c:f>
              <c:numCache>
                <c:formatCode>General</c:formatCode>
                <c:ptCount val="47"/>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pt idx="43">
                  <c:v>2045</c:v>
                </c:pt>
                <c:pt idx="44">
                  <c:v>2091</c:v>
                </c:pt>
                <c:pt idx="45">
                  <c:v>2138</c:v>
                </c:pt>
                <c:pt idx="46">
                  <c:v>2170</c:v>
                </c:pt>
              </c:numCache>
            </c:numRef>
          </c:val>
          <c:smooth val="0"/>
          <c:extLst>
            <c:ext xmlns:c16="http://schemas.microsoft.com/office/drawing/2014/chart" uri="{C3380CC4-5D6E-409C-BE32-E72D297353CC}">
              <c16:uniqueId val="{00000004-285E-43AE-A1C2-5608047DD08B}"/>
            </c:ext>
          </c:extLst>
        </c:ser>
        <c:dLbls>
          <c:showLegendKey val="0"/>
          <c:showVal val="0"/>
          <c:showCatName val="0"/>
          <c:showSerName val="0"/>
          <c:showPercent val="0"/>
          <c:showBubbleSize val="0"/>
        </c:dLbls>
        <c:smooth val="0"/>
        <c:axId val="319388624"/>
        <c:axId val="319384360"/>
      </c:lineChart>
      <c:dateAx>
        <c:axId val="31938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384360"/>
        <c:crosses val="autoZero"/>
        <c:auto val="1"/>
        <c:lblOffset val="100"/>
        <c:baseTimeUnit val="months"/>
      </c:dateAx>
      <c:valAx>
        <c:axId val="31938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38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pt idx="8">
                  <c:v>13</c:v>
                </c:pt>
                <c:pt idx="9">
                  <c:v>14</c:v>
                </c:pt>
                <c:pt idx="10">
                  <c:v>6</c:v>
                </c:pt>
                <c:pt idx="11">
                  <c:v>5</c:v>
                </c:pt>
              </c:numCache>
            </c:numRef>
          </c:val>
          <c:extLst>
            <c:ext xmlns:c16="http://schemas.microsoft.com/office/drawing/2014/chart" uri="{C3380CC4-5D6E-409C-BE32-E72D297353CC}">
              <c16:uniqueId val="{00000000-CD90-4A9D-BB74-B495328ACC60}"/>
            </c:ext>
          </c:extLst>
        </c:ser>
        <c:dLbls>
          <c:showLegendKey val="0"/>
          <c:showVal val="0"/>
          <c:showCatName val="0"/>
          <c:showSerName val="0"/>
          <c:showPercent val="0"/>
          <c:showBubbleSize val="0"/>
        </c:dLbls>
        <c:gapWidth val="219"/>
        <c:overlap val="-27"/>
        <c:axId val="319600520"/>
        <c:axId val="63306928"/>
      </c:barChart>
      <c:dateAx>
        <c:axId val="319600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6928"/>
        <c:crosses val="autoZero"/>
        <c:auto val="1"/>
        <c:lblOffset val="100"/>
        <c:baseTimeUnit val="months"/>
      </c:dateAx>
      <c:valAx>
        <c:axId val="6330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0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30</c:v>
                </c:pt>
                <c:pt idx="9">
                  <c:v>23</c:v>
                </c:pt>
                <c:pt idx="10">
                  <c:v>23</c:v>
                </c:pt>
                <c:pt idx="11">
                  <c:v>29</c:v>
                </c:pt>
              </c:numCache>
            </c:numRef>
          </c:val>
          <c:extLst>
            <c:ext xmlns:c16="http://schemas.microsoft.com/office/drawing/2014/chart" uri="{C3380CC4-5D6E-409C-BE32-E72D297353CC}">
              <c16:uniqueId val="{00000000-A28D-43FA-BA71-B9E53A091EBB}"/>
            </c:ext>
          </c:extLst>
        </c:ser>
        <c:dLbls>
          <c:showLegendKey val="0"/>
          <c:showVal val="0"/>
          <c:showCatName val="0"/>
          <c:showSerName val="0"/>
          <c:showPercent val="0"/>
          <c:showBubbleSize val="0"/>
        </c:dLbls>
        <c:gapWidth val="219"/>
        <c:overlap val="-27"/>
        <c:axId val="63306600"/>
        <c:axId val="63305288"/>
      </c:barChart>
      <c:dateAx>
        <c:axId val="6330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288"/>
        <c:crosses val="autoZero"/>
        <c:auto val="1"/>
        <c:lblOffset val="100"/>
        <c:baseTimeUnit val="months"/>
      </c:dateAx>
      <c:valAx>
        <c:axId val="6330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807</c:v>
                </c:pt>
                <c:pt idx="9">
                  <c:v>629</c:v>
                </c:pt>
                <c:pt idx="10">
                  <c:v>579</c:v>
                </c:pt>
                <c:pt idx="11">
                  <c:v>185</c:v>
                </c:pt>
              </c:numCache>
            </c:numRef>
          </c:val>
          <c:extLst>
            <c:ext xmlns:c16="http://schemas.microsoft.com/office/drawing/2014/chart" uri="{C3380CC4-5D6E-409C-BE32-E72D297353CC}">
              <c16:uniqueId val="{00000000-B936-481D-B863-5CD8213C9071}"/>
            </c:ext>
          </c:extLst>
        </c:ser>
        <c:dLbls>
          <c:showLegendKey val="0"/>
          <c:showVal val="0"/>
          <c:showCatName val="0"/>
          <c:showSerName val="0"/>
          <c:showPercent val="0"/>
          <c:showBubbleSize val="0"/>
        </c:dLbls>
        <c:gapWidth val="219"/>
        <c:overlap val="-27"/>
        <c:axId val="63196064"/>
        <c:axId val="63196392"/>
      </c:barChart>
      <c:catAx>
        <c:axId val="6319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6392"/>
        <c:crosses val="autoZero"/>
        <c:auto val="1"/>
        <c:lblAlgn val="ctr"/>
        <c:lblOffset val="100"/>
        <c:noMultiLvlLbl val="0"/>
      </c:catAx>
      <c:valAx>
        <c:axId val="6319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31093</c:v>
                </c:pt>
                <c:pt idx="9">
                  <c:v>16469</c:v>
                </c:pt>
                <c:pt idx="10">
                  <c:v>69389</c:v>
                </c:pt>
                <c:pt idx="11">
                  <c:v>2198</c:v>
                </c:pt>
              </c:numCache>
            </c:numRef>
          </c:val>
          <c:extLst>
            <c:ext xmlns:c16="http://schemas.microsoft.com/office/drawing/2014/chart" uri="{C3380CC4-5D6E-409C-BE32-E72D297353CC}">
              <c16:uniqueId val="{00000000-CF7A-41A8-83C7-AA65D5786E50}"/>
            </c:ext>
          </c:extLst>
        </c:ser>
        <c:dLbls>
          <c:showLegendKey val="0"/>
          <c:showVal val="0"/>
          <c:showCatName val="0"/>
          <c:showSerName val="0"/>
          <c:showPercent val="0"/>
          <c:showBubbleSize val="0"/>
        </c:dLbls>
        <c:gapWidth val="219"/>
        <c:overlap val="-27"/>
        <c:axId val="63197048"/>
        <c:axId val="63198360"/>
      </c:barChart>
      <c:dateAx>
        <c:axId val="6319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8360"/>
        <c:crosses val="autoZero"/>
        <c:auto val="1"/>
        <c:lblOffset val="100"/>
        <c:baseTimeUnit val="months"/>
      </c:dateAx>
      <c:valAx>
        <c:axId val="6319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40</c:v>
                </c:pt>
                <c:pt idx="1">
                  <c:v>350</c:v>
                </c:pt>
                <c:pt idx="2">
                  <c:v>441</c:v>
                </c:pt>
                <c:pt idx="3">
                  <c:v>382</c:v>
                </c:pt>
                <c:pt idx="4">
                  <c:v>366</c:v>
                </c:pt>
                <c:pt idx="5">
                  <c:v>247</c:v>
                </c:pt>
              </c:numCache>
            </c:numRef>
          </c:val>
          <c:extLst>
            <c:ext xmlns:c16="http://schemas.microsoft.com/office/drawing/2014/chart" uri="{C3380CC4-5D6E-409C-BE32-E72D297353CC}">
              <c16:uniqueId val="{00000000-D994-4F8B-A7DF-63584BB8652B}"/>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43</c:v>
                </c:pt>
                <c:pt idx="1">
                  <c:v>407</c:v>
                </c:pt>
                <c:pt idx="2">
                  <c:v>594</c:v>
                </c:pt>
                <c:pt idx="3">
                  <c:v>676</c:v>
                </c:pt>
                <c:pt idx="4">
                  <c:v>591</c:v>
                </c:pt>
                <c:pt idx="5">
                  <c:v>327</c:v>
                </c:pt>
              </c:numCache>
            </c:numRef>
          </c:val>
          <c:extLst>
            <c:ext xmlns:c16="http://schemas.microsoft.com/office/drawing/2014/chart" uri="{C3380CC4-5D6E-409C-BE32-E72D297353CC}">
              <c16:uniqueId val="{00000001-D994-4F8B-A7DF-63584BB8652B}"/>
            </c:ext>
          </c:extLst>
        </c:ser>
        <c:dLbls>
          <c:showLegendKey val="0"/>
          <c:showVal val="0"/>
          <c:showCatName val="0"/>
          <c:showSerName val="0"/>
          <c:showPercent val="0"/>
          <c:showBubbleSize val="0"/>
        </c:dLbls>
        <c:gapWidth val="219"/>
        <c:overlap val="-27"/>
        <c:axId val="329838816"/>
        <c:axId val="329841768"/>
      </c:barChart>
      <c:catAx>
        <c:axId val="32983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41768"/>
        <c:crosses val="autoZero"/>
        <c:auto val="1"/>
        <c:lblAlgn val="ctr"/>
        <c:lblOffset val="100"/>
        <c:noMultiLvlLbl val="0"/>
      </c:catAx>
      <c:valAx>
        <c:axId val="32984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3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-1</c:v>
                </c:pt>
                <c:pt idx="8">
                  <c:v>15</c:v>
                </c:pt>
                <c:pt idx="9">
                  <c:v>2</c:v>
                </c:pt>
                <c:pt idx="10">
                  <c:v>15</c:v>
                </c:pt>
                <c:pt idx="11">
                  <c:v>4</c:v>
                </c:pt>
              </c:numCache>
            </c:numRef>
          </c:val>
          <c:extLst>
            <c:ext xmlns:c16="http://schemas.microsoft.com/office/drawing/2014/chart" uri="{C3380CC4-5D6E-409C-BE32-E72D297353CC}">
              <c16:uniqueId val="{00000000-2236-44D4-889D-F9992D4A5D7E}"/>
            </c:ext>
          </c:extLst>
        </c:ser>
        <c:dLbls>
          <c:showLegendKey val="0"/>
          <c:showVal val="0"/>
          <c:showCatName val="0"/>
          <c:showSerName val="0"/>
          <c:showPercent val="0"/>
          <c:showBubbleSize val="0"/>
        </c:dLbls>
        <c:gapWidth val="219"/>
        <c:overlap val="-27"/>
        <c:axId val="381766480"/>
        <c:axId val="381764512"/>
      </c:barChart>
      <c:dateAx>
        <c:axId val="38176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64512"/>
        <c:crosses val="autoZero"/>
        <c:auto val="1"/>
        <c:lblOffset val="100"/>
        <c:baseTimeUnit val="months"/>
      </c:dateAx>
      <c:valAx>
        <c:axId val="38176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6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5</c:v>
                </c:pt>
                <c:pt idx="9">
                  <c:v>3</c:v>
                </c:pt>
                <c:pt idx="10">
                  <c:v>3</c:v>
                </c:pt>
                <c:pt idx="11">
                  <c:v>3</c:v>
                </c:pt>
              </c:numCache>
            </c:numRef>
          </c:val>
          <c:extLst>
            <c:ext xmlns:c16="http://schemas.microsoft.com/office/drawing/2014/chart" uri="{C3380CC4-5D6E-409C-BE32-E72D297353CC}">
              <c16:uniqueId val="{00000000-5D58-4B2B-B20C-5C04C192C964}"/>
            </c:ext>
          </c:extLst>
        </c:ser>
        <c:dLbls>
          <c:showLegendKey val="0"/>
          <c:showVal val="0"/>
          <c:showCatName val="0"/>
          <c:showSerName val="0"/>
          <c:showPercent val="0"/>
          <c:showBubbleSize val="0"/>
        </c:dLbls>
        <c:gapWidth val="219"/>
        <c:overlap val="-27"/>
        <c:axId val="381765824"/>
        <c:axId val="381772712"/>
      </c:barChart>
      <c:dateAx>
        <c:axId val="38176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72712"/>
        <c:crosses val="autoZero"/>
        <c:auto val="1"/>
        <c:lblOffset val="100"/>
        <c:baseTimeUnit val="months"/>
      </c:dateAx>
      <c:valAx>
        <c:axId val="38177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6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143</c:v>
                </c:pt>
                <c:pt idx="9">
                  <c:v>91</c:v>
                </c:pt>
                <c:pt idx="10">
                  <c:v>88</c:v>
                </c:pt>
                <c:pt idx="11">
                  <c:v>20</c:v>
                </c:pt>
              </c:numCache>
            </c:numRef>
          </c:val>
          <c:extLst>
            <c:ext xmlns:c16="http://schemas.microsoft.com/office/drawing/2014/chart" uri="{C3380CC4-5D6E-409C-BE32-E72D297353CC}">
              <c16:uniqueId val="{00000000-E619-4FC5-A993-678FF7D1BC1F}"/>
            </c:ext>
          </c:extLst>
        </c:ser>
        <c:dLbls>
          <c:showLegendKey val="0"/>
          <c:showVal val="0"/>
          <c:showCatName val="0"/>
          <c:showSerName val="0"/>
          <c:showPercent val="0"/>
          <c:showBubbleSize val="0"/>
        </c:dLbls>
        <c:gapWidth val="219"/>
        <c:overlap val="-27"/>
        <c:axId val="381771400"/>
        <c:axId val="381773368"/>
      </c:barChart>
      <c:catAx>
        <c:axId val="38177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73368"/>
        <c:crosses val="autoZero"/>
        <c:auto val="1"/>
        <c:lblAlgn val="ctr"/>
        <c:lblOffset val="100"/>
        <c:noMultiLvlLbl val="0"/>
      </c:catAx>
      <c:valAx>
        <c:axId val="38177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7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38</c:v>
                </c:pt>
                <c:pt idx="8">
                  <c:v>53</c:v>
                </c:pt>
                <c:pt idx="9">
                  <c:v>40</c:v>
                </c:pt>
                <c:pt idx="10">
                  <c:v>24</c:v>
                </c:pt>
                <c:pt idx="11">
                  <c:v>5</c:v>
                </c:pt>
              </c:numCache>
            </c:numRef>
          </c:val>
          <c:extLst>
            <c:ext xmlns:c16="http://schemas.microsoft.com/office/drawing/2014/chart" uri="{C3380CC4-5D6E-409C-BE32-E72D297353CC}">
              <c16:uniqueId val="{00000000-B439-47EA-BD16-27F5A9AE943E}"/>
            </c:ext>
          </c:extLst>
        </c:ser>
        <c:dLbls>
          <c:showLegendKey val="0"/>
          <c:showVal val="0"/>
          <c:showCatName val="0"/>
          <c:showSerName val="0"/>
          <c:showPercent val="0"/>
          <c:showBubbleSize val="0"/>
        </c:dLbls>
        <c:gapWidth val="219"/>
        <c:overlap val="-27"/>
        <c:axId val="381778616"/>
        <c:axId val="381777960"/>
      </c:barChart>
      <c:dateAx>
        <c:axId val="38177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77960"/>
        <c:crosses val="autoZero"/>
        <c:auto val="1"/>
        <c:lblOffset val="100"/>
        <c:baseTimeUnit val="months"/>
      </c:dateAx>
      <c:valAx>
        <c:axId val="38177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7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339</c:v>
                </c:pt>
                <c:pt idx="8">
                  <c:v>270</c:v>
                </c:pt>
                <c:pt idx="9">
                  <c:v>270</c:v>
                </c:pt>
                <c:pt idx="10">
                  <c:v>327</c:v>
                </c:pt>
                <c:pt idx="11">
                  <c:v>60</c:v>
                </c:pt>
              </c:numCache>
            </c:numRef>
          </c:val>
          <c:extLst>
            <c:ext xmlns:c16="http://schemas.microsoft.com/office/drawing/2014/chart" uri="{C3380CC4-5D6E-409C-BE32-E72D297353CC}">
              <c16:uniqueId val="{00000000-1ABF-4BFD-ADD2-49A8CC273536}"/>
            </c:ext>
          </c:extLst>
        </c:ser>
        <c:dLbls>
          <c:showLegendKey val="0"/>
          <c:showVal val="0"/>
          <c:showCatName val="0"/>
          <c:showSerName val="0"/>
          <c:showPercent val="0"/>
          <c:showBubbleSize val="0"/>
        </c:dLbls>
        <c:gapWidth val="219"/>
        <c:overlap val="-27"/>
        <c:axId val="390941480"/>
        <c:axId val="390941808"/>
      </c:barChart>
      <c:dateAx>
        <c:axId val="39094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1808"/>
        <c:crosses val="autoZero"/>
        <c:auto val="1"/>
        <c:lblOffset val="100"/>
        <c:baseTimeUnit val="months"/>
      </c:dateAx>
      <c:valAx>
        <c:axId val="39094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117</c:v>
                </c:pt>
                <c:pt idx="1">
                  <c:v>71</c:v>
                </c:pt>
                <c:pt idx="2">
                  <c:v>96</c:v>
                </c:pt>
                <c:pt idx="3">
                  <c:v>125</c:v>
                </c:pt>
                <c:pt idx="4">
                  <c:v>84</c:v>
                </c:pt>
                <c:pt idx="5">
                  <c:v>70</c:v>
                </c:pt>
                <c:pt idx="6">
                  <c:v>85</c:v>
                </c:pt>
                <c:pt idx="7">
                  <c:v>52</c:v>
                </c:pt>
                <c:pt idx="8">
                  <c:v>75</c:v>
                </c:pt>
                <c:pt idx="9">
                  <c:v>53</c:v>
                </c:pt>
                <c:pt idx="10">
                  <c:v>49</c:v>
                </c:pt>
                <c:pt idx="11">
                  <c:v>52</c:v>
                </c:pt>
              </c:numCache>
            </c:numRef>
          </c:val>
          <c:extLst>
            <c:ext xmlns:c16="http://schemas.microsoft.com/office/drawing/2014/chart" uri="{C3380CC4-5D6E-409C-BE32-E72D297353CC}">
              <c16:uniqueId val="{00000000-45F5-4B83-A51A-A8ACD4F16DEA}"/>
            </c:ext>
          </c:extLst>
        </c:ser>
        <c:dLbls>
          <c:showLegendKey val="0"/>
          <c:showVal val="0"/>
          <c:showCatName val="0"/>
          <c:showSerName val="0"/>
          <c:showPercent val="0"/>
          <c:showBubbleSize val="0"/>
        </c:dLbls>
        <c:gapWidth val="219"/>
        <c:overlap val="-27"/>
        <c:axId val="390947712"/>
        <c:axId val="390952632"/>
      </c:barChart>
      <c:catAx>
        <c:axId val="39094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52632"/>
        <c:crosses val="autoZero"/>
        <c:auto val="1"/>
        <c:lblAlgn val="ctr"/>
        <c:lblOffset val="100"/>
        <c:noMultiLvlLbl val="0"/>
      </c:catAx>
      <c:valAx>
        <c:axId val="39095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2811</c:v>
                </c:pt>
                <c:pt idx="1">
                  <c:v>1430</c:v>
                </c:pt>
                <c:pt idx="2">
                  <c:v>2320</c:v>
                </c:pt>
                <c:pt idx="3">
                  <c:v>1875</c:v>
                </c:pt>
                <c:pt idx="4">
                  <c:v>1776</c:v>
                </c:pt>
                <c:pt idx="5">
                  <c:v>707</c:v>
                </c:pt>
                <c:pt idx="6">
                  <c:v>2135</c:v>
                </c:pt>
                <c:pt idx="7">
                  <c:v>1527</c:v>
                </c:pt>
                <c:pt idx="8">
                  <c:v>1974</c:v>
                </c:pt>
                <c:pt idx="9">
                  <c:v>1437</c:v>
                </c:pt>
                <c:pt idx="10">
                  <c:v>1241</c:v>
                </c:pt>
                <c:pt idx="11">
                  <c:v>317</c:v>
                </c:pt>
              </c:numCache>
            </c:numRef>
          </c:val>
          <c:extLst>
            <c:ext xmlns:c16="http://schemas.microsoft.com/office/drawing/2014/chart" uri="{C3380CC4-5D6E-409C-BE32-E72D297353CC}">
              <c16:uniqueId val="{00000000-BB83-41DD-8449-37E472560F8A}"/>
            </c:ext>
          </c:extLst>
        </c:ser>
        <c:dLbls>
          <c:showLegendKey val="0"/>
          <c:showVal val="0"/>
          <c:showCatName val="0"/>
          <c:showSerName val="0"/>
          <c:showPercent val="0"/>
          <c:showBubbleSize val="0"/>
        </c:dLbls>
        <c:gapWidth val="219"/>
        <c:overlap val="-27"/>
        <c:axId val="390949024"/>
        <c:axId val="390947056"/>
      </c:barChart>
      <c:catAx>
        <c:axId val="39094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7056"/>
        <c:crosses val="autoZero"/>
        <c:auto val="1"/>
        <c:lblAlgn val="ctr"/>
        <c:lblOffset val="100"/>
        <c:noMultiLvlLbl val="0"/>
      </c:catAx>
      <c:valAx>
        <c:axId val="39094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72</c:v>
                </c:pt>
                <c:pt idx="8">
                  <c:v>46</c:v>
                </c:pt>
                <c:pt idx="9">
                  <c:v>47</c:v>
                </c:pt>
                <c:pt idx="10">
                  <c:v>32</c:v>
                </c:pt>
                <c:pt idx="11">
                  <c:v>4</c:v>
                </c:pt>
              </c:numCache>
            </c:numRef>
          </c:val>
          <c:extLst>
            <c:ext xmlns:c16="http://schemas.microsoft.com/office/drawing/2014/chart" uri="{C3380CC4-5D6E-409C-BE32-E72D297353CC}">
              <c16:uniqueId val="{00000000-316C-4446-A6FC-383C04410B6A}"/>
            </c:ext>
          </c:extLst>
        </c:ser>
        <c:dLbls>
          <c:showLegendKey val="0"/>
          <c:showVal val="0"/>
          <c:showCatName val="0"/>
          <c:showSerName val="0"/>
          <c:showPercent val="0"/>
          <c:showBubbleSize val="0"/>
        </c:dLbls>
        <c:gapWidth val="219"/>
        <c:overlap val="-27"/>
        <c:axId val="432599848"/>
        <c:axId val="432597552"/>
      </c:barChart>
      <c:dateAx>
        <c:axId val="43259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97552"/>
        <c:crosses val="autoZero"/>
        <c:auto val="1"/>
        <c:lblOffset val="100"/>
        <c:baseTimeUnit val="months"/>
      </c:dateAx>
      <c:valAx>
        <c:axId val="43259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9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59</c:v>
                </c:pt>
                <c:pt idx="9">
                  <c:v>40</c:v>
                </c:pt>
                <c:pt idx="10">
                  <c:v>44</c:v>
                </c:pt>
                <c:pt idx="11">
                  <c:v>62</c:v>
                </c:pt>
              </c:numCache>
            </c:numRef>
          </c:val>
          <c:extLst>
            <c:ext xmlns:c16="http://schemas.microsoft.com/office/drawing/2014/chart" uri="{C3380CC4-5D6E-409C-BE32-E72D297353CC}">
              <c16:uniqueId val="{00000000-225B-46A7-BC07-465522542469}"/>
            </c:ext>
          </c:extLst>
        </c:ser>
        <c:dLbls>
          <c:showLegendKey val="0"/>
          <c:showVal val="0"/>
          <c:showCatName val="0"/>
          <c:showSerName val="0"/>
          <c:showPercent val="0"/>
          <c:showBubbleSize val="0"/>
        </c:dLbls>
        <c:gapWidth val="219"/>
        <c:overlap val="-27"/>
        <c:axId val="393912728"/>
        <c:axId val="393913712"/>
      </c:barChart>
      <c:dateAx>
        <c:axId val="39391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13712"/>
        <c:crosses val="autoZero"/>
        <c:auto val="1"/>
        <c:lblOffset val="100"/>
        <c:baseTimeUnit val="months"/>
      </c:dateAx>
      <c:valAx>
        <c:axId val="39391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1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1260</c:v>
                </c:pt>
                <c:pt idx="1">
                  <c:v>786</c:v>
                </c:pt>
                <c:pt idx="2">
                  <c:v>1368</c:v>
                </c:pt>
                <c:pt idx="3">
                  <c:v>878</c:v>
                </c:pt>
                <c:pt idx="4">
                  <c:v>889</c:v>
                </c:pt>
                <c:pt idx="5">
                  <c:v>315</c:v>
                </c:pt>
                <c:pt idx="6">
                  <c:v>775</c:v>
                </c:pt>
                <c:pt idx="7">
                  <c:v>588</c:v>
                </c:pt>
                <c:pt idx="8">
                  <c:v>836</c:v>
                </c:pt>
                <c:pt idx="9">
                  <c:v>775</c:v>
                </c:pt>
                <c:pt idx="10">
                  <c:v>661</c:v>
                </c:pt>
                <c:pt idx="11">
                  <c:v>187</c:v>
                </c:pt>
              </c:numCache>
            </c:numRef>
          </c:val>
          <c:extLst>
            <c:ext xmlns:c16="http://schemas.microsoft.com/office/drawing/2014/chart" uri="{C3380CC4-5D6E-409C-BE32-E72D297353CC}">
              <c16:uniqueId val="{00000000-1B42-48B4-922B-B5AA8D6B4C2A}"/>
            </c:ext>
          </c:extLst>
        </c:ser>
        <c:dLbls>
          <c:showLegendKey val="0"/>
          <c:showVal val="0"/>
          <c:showCatName val="0"/>
          <c:showSerName val="0"/>
          <c:showPercent val="0"/>
          <c:showBubbleSize val="0"/>
        </c:dLbls>
        <c:gapWidth val="219"/>
        <c:overlap val="-27"/>
        <c:axId val="393907152"/>
        <c:axId val="393910104"/>
      </c:barChart>
      <c:catAx>
        <c:axId val="39390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10104"/>
        <c:crosses val="autoZero"/>
        <c:auto val="1"/>
        <c:lblAlgn val="ctr"/>
        <c:lblOffset val="100"/>
        <c:noMultiLvlLbl val="0"/>
      </c:catAx>
      <c:valAx>
        <c:axId val="39391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0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F4BC-44B6-4A0E-832A-1E969704E1C3}"/>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4C83AAF-BE64-4D7F-8E36-BF625EAEB89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07751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6232-BEA2-4A8C-B3E9-5987387AB78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D5835B1-F1E2-4F21-9D7B-A8BF52FCC646}"/>
              </a:ext>
            </a:extLst>
          </p:cNvPr>
          <p:cNvGraphicFramePr>
            <a:graphicFrameLocks noGrp="1"/>
          </p:cNvGraphicFramePr>
          <p:nvPr>
            <p:ph type="chart" sz="quarter" idx="13"/>
            <p:extLst>
              <p:ext uri="{D42A27DB-BD31-4B8C-83A1-F6EECF244321}">
                <p14:modId xmlns:p14="http://schemas.microsoft.com/office/powerpoint/2010/main" val="2507095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92B55E-DFC6-467F-A87C-764CD4F720B3}"/>
              </a:ext>
            </a:extLst>
          </p:cNvPr>
          <p:cNvSpPr>
            <a:spLocks noGrp="1"/>
          </p:cNvSpPr>
          <p:nvPr>
            <p:ph type="body" sz="quarter" idx="14"/>
          </p:nvPr>
        </p:nvSpPr>
        <p:spPr/>
        <p:txBody>
          <a:bodyPr/>
          <a:lstStyle/>
          <a:p>
            <a:r>
              <a:rPr lang="en-US"/>
              <a:t>01/01/2017 - 11/30/2020</a:t>
            </a:r>
          </a:p>
        </p:txBody>
      </p:sp>
      <p:sp>
        <p:nvSpPr>
          <p:cNvPr id="5" name="Footer Placeholder 4">
            <a:extLst>
              <a:ext uri="{FF2B5EF4-FFF2-40B4-BE49-F238E27FC236}">
                <a16:creationId xmlns:a16="http://schemas.microsoft.com/office/drawing/2014/main" id="{839FFC04-C378-4A6F-93C9-3EEBC90EA2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267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DBDD-BBD9-49F3-BDB7-D1F55035CCC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7FBB769-2B5E-452B-A2FA-664832FB9BA6}"/>
              </a:ext>
            </a:extLst>
          </p:cNvPr>
          <p:cNvGraphicFramePr>
            <a:graphicFrameLocks noGrp="1"/>
          </p:cNvGraphicFramePr>
          <p:nvPr>
            <p:ph type="tbl" sz="quarter" idx="13"/>
            <p:extLst>
              <p:ext uri="{D42A27DB-BD31-4B8C-83A1-F6EECF244321}">
                <p14:modId xmlns:p14="http://schemas.microsoft.com/office/powerpoint/2010/main" val="300723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89634732"/>
                    </a:ext>
                  </a:extLst>
                </a:gridCol>
                <a:gridCol w="905256">
                  <a:extLst>
                    <a:ext uri="{9D8B030D-6E8A-4147-A177-3AD203B41FA5}">
                      <a16:colId xmlns:a16="http://schemas.microsoft.com/office/drawing/2014/main" val="3501877012"/>
                    </a:ext>
                  </a:extLst>
                </a:gridCol>
                <a:gridCol w="905256">
                  <a:extLst>
                    <a:ext uri="{9D8B030D-6E8A-4147-A177-3AD203B41FA5}">
                      <a16:colId xmlns:a16="http://schemas.microsoft.com/office/drawing/2014/main" val="3664592865"/>
                    </a:ext>
                  </a:extLst>
                </a:gridCol>
                <a:gridCol w="905256">
                  <a:extLst>
                    <a:ext uri="{9D8B030D-6E8A-4147-A177-3AD203B41FA5}">
                      <a16:colId xmlns:a16="http://schemas.microsoft.com/office/drawing/2014/main" val="1809990469"/>
                    </a:ext>
                  </a:extLst>
                </a:gridCol>
                <a:gridCol w="905256">
                  <a:extLst>
                    <a:ext uri="{9D8B030D-6E8A-4147-A177-3AD203B41FA5}">
                      <a16:colId xmlns:a16="http://schemas.microsoft.com/office/drawing/2014/main" val="3086906880"/>
                    </a:ext>
                  </a:extLst>
                </a:gridCol>
                <a:gridCol w="905256">
                  <a:extLst>
                    <a:ext uri="{9D8B030D-6E8A-4147-A177-3AD203B41FA5}">
                      <a16:colId xmlns:a16="http://schemas.microsoft.com/office/drawing/2014/main" val="2567706273"/>
                    </a:ext>
                  </a:extLst>
                </a:gridCol>
                <a:gridCol w="905256">
                  <a:extLst>
                    <a:ext uri="{9D8B030D-6E8A-4147-A177-3AD203B41FA5}">
                      <a16:colId xmlns:a16="http://schemas.microsoft.com/office/drawing/2014/main" val="3659033662"/>
                    </a:ext>
                  </a:extLst>
                </a:gridCol>
                <a:gridCol w="905256">
                  <a:extLst>
                    <a:ext uri="{9D8B030D-6E8A-4147-A177-3AD203B41FA5}">
                      <a16:colId xmlns:a16="http://schemas.microsoft.com/office/drawing/2014/main" val="3329297918"/>
                    </a:ext>
                  </a:extLst>
                </a:gridCol>
                <a:gridCol w="905256">
                  <a:extLst>
                    <a:ext uri="{9D8B030D-6E8A-4147-A177-3AD203B41FA5}">
                      <a16:colId xmlns:a16="http://schemas.microsoft.com/office/drawing/2014/main" val="405757506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2093099"/>
                  </a:ext>
                </a:extLst>
              </a:tr>
              <a:tr h="370840">
                <a:tc>
                  <a:txBody>
                    <a:bodyPr/>
                    <a:lstStyle/>
                    <a:p>
                      <a:r>
                        <a:rPr lang="en-US" sz="1000"/>
                        <a:t>4531</a:t>
                      </a:r>
                    </a:p>
                  </a:txBody>
                  <a:tcPr/>
                </a:tc>
                <a:tc>
                  <a:txBody>
                    <a:bodyPr/>
                    <a:lstStyle/>
                    <a:p>
                      <a:r>
                        <a:rPr lang="en-US" sz="1000"/>
                        <a:t>6</a:t>
                      </a:r>
                    </a:p>
                  </a:txBody>
                  <a:tcPr/>
                </a:tc>
                <a:tc>
                  <a:txBody>
                    <a:bodyPr/>
                    <a:lstStyle/>
                    <a:p>
                      <a:r>
                        <a:rPr lang="en-US" sz="1000"/>
                        <a:t>24</a:t>
                      </a:r>
                    </a:p>
                  </a:txBody>
                  <a:tcPr/>
                </a:tc>
                <a:tc>
                  <a:txBody>
                    <a:bodyPr/>
                    <a:lstStyle/>
                    <a:p>
                      <a:r>
                        <a:rPr lang="en-US" sz="1000"/>
                        <a:t>516</a:t>
                      </a:r>
                    </a:p>
                  </a:txBody>
                  <a:tcPr/>
                </a:tc>
                <a:tc>
                  <a:txBody>
                    <a:bodyPr/>
                    <a:lstStyle/>
                    <a:p>
                      <a:r>
                        <a:rPr lang="en-US" sz="1000"/>
                        <a:t>27</a:t>
                      </a:r>
                    </a:p>
                  </a:txBody>
                  <a:tcPr/>
                </a:tc>
                <a:tc>
                  <a:txBody>
                    <a:bodyPr/>
                    <a:lstStyle/>
                    <a:p>
                      <a:r>
                        <a:rPr lang="en-US" sz="1000"/>
                        <a:t>36</a:t>
                      </a:r>
                    </a:p>
                  </a:txBody>
                  <a:tcPr/>
                </a:tc>
                <a:tc>
                  <a:txBody>
                    <a:bodyPr/>
                    <a:lstStyle/>
                    <a:p>
                      <a:r>
                        <a:rPr lang="en-US" sz="1000"/>
                        <a:t>0</a:t>
                      </a:r>
                    </a:p>
                  </a:txBody>
                  <a:tcPr/>
                </a:tc>
                <a:tc>
                  <a:txBody>
                    <a:bodyPr/>
                    <a:lstStyle/>
                    <a:p>
                      <a:r>
                        <a:rPr lang="en-US" sz="1000"/>
                        <a:t>0.5328 %</a:t>
                      </a:r>
                    </a:p>
                  </a:txBody>
                  <a:tcPr/>
                </a:tc>
                <a:tc>
                  <a:txBody>
                    <a:bodyPr/>
                    <a:lstStyle/>
                    <a:p>
                      <a:r>
                        <a:rPr lang="en-US" sz="1000"/>
                        <a:t>0.0 %</a:t>
                      </a:r>
                    </a:p>
                  </a:txBody>
                  <a:tcPr/>
                </a:tc>
                <a:extLst>
                  <a:ext uri="{0D108BD9-81ED-4DB2-BD59-A6C34878D82A}">
                    <a16:rowId xmlns:a16="http://schemas.microsoft.com/office/drawing/2014/main" val="4028186809"/>
                  </a:ext>
                </a:extLst>
              </a:tr>
            </a:tbl>
          </a:graphicData>
        </a:graphic>
      </p:graphicFrame>
      <p:sp>
        <p:nvSpPr>
          <p:cNvPr id="4" name="Text Placeholder 3">
            <a:extLst>
              <a:ext uri="{FF2B5EF4-FFF2-40B4-BE49-F238E27FC236}">
                <a16:creationId xmlns:a16="http://schemas.microsoft.com/office/drawing/2014/main" id="{9638D051-0906-40CF-967C-7A7218E1A97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79684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EBFA-0D08-4859-88E0-BF48956F680F}"/>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A818F9E-35F4-4C2F-B6A2-7F7D09D99BFD}"/>
              </a:ext>
            </a:extLst>
          </p:cNvPr>
          <p:cNvGraphicFramePr>
            <a:graphicFrameLocks noGrp="1"/>
          </p:cNvGraphicFramePr>
          <p:nvPr>
            <p:ph type="chart" sz="quarter" idx="13"/>
            <p:extLst>
              <p:ext uri="{D42A27DB-BD31-4B8C-83A1-F6EECF244321}">
                <p14:modId xmlns:p14="http://schemas.microsoft.com/office/powerpoint/2010/main" val="4112876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06DAA-CF44-42CF-8A28-10D84F94870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DB3522F-6A32-431C-9A79-356BDEC62C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340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5DB8-4605-4362-BBA4-9BBF091B321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19775D9-FBC4-4FE0-AC9E-9CB7337AFF28}"/>
              </a:ext>
            </a:extLst>
          </p:cNvPr>
          <p:cNvGraphicFramePr>
            <a:graphicFrameLocks noGrp="1"/>
          </p:cNvGraphicFramePr>
          <p:nvPr>
            <p:ph type="chart" sz="quarter" idx="13"/>
            <p:extLst>
              <p:ext uri="{D42A27DB-BD31-4B8C-83A1-F6EECF244321}">
                <p14:modId xmlns:p14="http://schemas.microsoft.com/office/powerpoint/2010/main" val="3356938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4B209-DA34-42AA-843F-0B0E0C94B24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D432F3B-8A15-4E1C-9BCF-606509937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15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C12F-17CA-4BF7-97A9-79DA1A2E218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58E6717-C87C-4626-A850-985A2EF2A92A}"/>
              </a:ext>
            </a:extLst>
          </p:cNvPr>
          <p:cNvGraphicFramePr>
            <a:graphicFrameLocks noGrp="1"/>
          </p:cNvGraphicFramePr>
          <p:nvPr>
            <p:ph type="chart" sz="quarter" idx="13"/>
            <p:extLst>
              <p:ext uri="{D42A27DB-BD31-4B8C-83A1-F6EECF244321}">
                <p14:modId xmlns:p14="http://schemas.microsoft.com/office/powerpoint/2010/main" val="2518448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2D565-7AD6-4FB2-8E26-091316DE22C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85499CD-80C4-4DE8-864D-48142D047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79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FCA7C-D1F0-40DC-A704-346024E4C38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5DE242C2-DD9A-43B6-8F18-DF9274D1D438}"/>
              </a:ext>
            </a:extLst>
          </p:cNvPr>
          <p:cNvGraphicFramePr>
            <a:graphicFrameLocks noGrp="1"/>
          </p:cNvGraphicFramePr>
          <p:nvPr>
            <p:ph type="chart" sz="quarter" idx="13"/>
            <p:extLst>
              <p:ext uri="{D42A27DB-BD31-4B8C-83A1-F6EECF244321}">
                <p14:modId xmlns:p14="http://schemas.microsoft.com/office/powerpoint/2010/main" val="2938822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E30657-6587-4072-B5B0-80525D1B7F3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C623A50-22F4-4E17-9E02-EAA43BE89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236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5DA0-BE8B-4D53-86D0-FA09888DA3C3}"/>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95D9DB76-0620-4C88-9C9F-51668D2E1D52}"/>
              </a:ext>
            </a:extLst>
          </p:cNvPr>
          <p:cNvGraphicFramePr>
            <a:graphicFrameLocks noGrp="1"/>
          </p:cNvGraphicFramePr>
          <p:nvPr>
            <p:ph type="tbl" sz="quarter" idx="13"/>
            <p:extLst>
              <p:ext uri="{D42A27DB-BD31-4B8C-83A1-F6EECF244321}">
                <p14:modId xmlns:p14="http://schemas.microsoft.com/office/powerpoint/2010/main" val="385566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3282500"/>
                    </a:ext>
                  </a:extLst>
                </a:gridCol>
                <a:gridCol w="822960">
                  <a:extLst>
                    <a:ext uri="{9D8B030D-6E8A-4147-A177-3AD203B41FA5}">
                      <a16:colId xmlns:a16="http://schemas.microsoft.com/office/drawing/2014/main" val="3649157876"/>
                    </a:ext>
                  </a:extLst>
                </a:gridCol>
                <a:gridCol w="822960">
                  <a:extLst>
                    <a:ext uri="{9D8B030D-6E8A-4147-A177-3AD203B41FA5}">
                      <a16:colId xmlns:a16="http://schemas.microsoft.com/office/drawing/2014/main" val="3604836421"/>
                    </a:ext>
                  </a:extLst>
                </a:gridCol>
                <a:gridCol w="822960">
                  <a:extLst>
                    <a:ext uri="{9D8B030D-6E8A-4147-A177-3AD203B41FA5}">
                      <a16:colId xmlns:a16="http://schemas.microsoft.com/office/drawing/2014/main" val="2461442467"/>
                    </a:ext>
                  </a:extLst>
                </a:gridCol>
                <a:gridCol w="822960">
                  <a:extLst>
                    <a:ext uri="{9D8B030D-6E8A-4147-A177-3AD203B41FA5}">
                      <a16:colId xmlns:a16="http://schemas.microsoft.com/office/drawing/2014/main" val="3822572276"/>
                    </a:ext>
                  </a:extLst>
                </a:gridCol>
                <a:gridCol w="822960">
                  <a:extLst>
                    <a:ext uri="{9D8B030D-6E8A-4147-A177-3AD203B41FA5}">
                      <a16:colId xmlns:a16="http://schemas.microsoft.com/office/drawing/2014/main" val="1173876492"/>
                    </a:ext>
                  </a:extLst>
                </a:gridCol>
                <a:gridCol w="822960">
                  <a:extLst>
                    <a:ext uri="{9D8B030D-6E8A-4147-A177-3AD203B41FA5}">
                      <a16:colId xmlns:a16="http://schemas.microsoft.com/office/drawing/2014/main" val="1003276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16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- 2020-11-05 11:56:45</a:t>
                      </a:r>
                      <a:r>
                        <a:rPr kumimoji="0" lang="en-US" sz="1000" b="0" i="0" u="none" strike="noStrike" kern="1200" cap="none" spc="0" normalizeH="0" baseline="0" noProof="0">
                          <a:ln>
                            <a:noFill/>
                          </a:ln>
                          <a:solidFill>
                            <a:prstClr val="black"/>
                          </a:solidFill>
                          <a:effectLst/>
                          <a:uLnTx/>
                          <a:uFillTx/>
                          <a:latin typeface="+mn-lt"/>
                          <a:ea typeface="+mn-ea"/>
                          <a:cs typeface="+mn-cs"/>
                        </a:rPr>
                        <a:t>
 Each year, Tokio Marine Group recognizes employees across the globe for their commitment to delivering exceptional business results. Instead of traveling to Japan this year, the Tokio Marine Good Company Award winners joined a virtual ceremony to celebrate. Congratulations to PHLY employee Zack Skog and the other recipients!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0190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- 2020-11-11 09:47:07</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#VeteransDay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904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- 2020-11-24 11:11:00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support the CBS Philly Change the Luck of a Child Telethon on November 24th. All funds raised benefit families staying at Philadelphia Ronald McDonald House, Ronald McDonald House of Southern New Jersey, and Ronald McDonald House of Delaware. Learn more and donate at www.RMHTelethon.org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5953480"/>
                  </a:ext>
                </a:extLst>
              </a:tr>
            </a:tbl>
          </a:graphicData>
        </a:graphic>
      </p:graphicFrame>
      <p:sp>
        <p:nvSpPr>
          <p:cNvPr id="4" name="Text Placeholder 3">
            <a:extLst>
              <a:ext uri="{FF2B5EF4-FFF2-40B4-BE49-F238E27FC236}">
                <a16:creationId xmlns:a16="http://schemas.microsoft.com/office/drawing/2014/main" id="{08EA3705-EE55-43B8-AF49-06417ADE8DE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87893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0C3F-A321-4625-919B-C6958F4A9C4A}"/>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93495F3D-CA4B-4849-8306-CB16247934C9}"/>
              </a:ext>
            </a:extLst>
          </p:cNvPr>
          <p:cNvGraphicFramePr>
            <a:graphicFrameLocks noGrp="1"/>
          </p:cNvGraphicFramePr>
          <p:nvPr>
            <p:ph type="tbl" sz="quarter" idx="13"/>
            <p:extLst>
              <p:ext uri="{D42A27DB-BD31-4B8C-83A1-F6EECF244321}">
                <p14:modId xmlns:p14="http://schemas.microsoft.com/office/powerpoint/2010/main" val="167971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7991645"/>
                    </a:ext>
                  </a:extLst>
                </a:gridCol>
                <a:gridCol w="822960">
                  <a:extLst>
                    <a:ext uri="{9D8B030D-6E8A-4147-A177-3AD203B41FA5}">
                      <a16:colId xmlns:a16="http://schemas.microsoft.com/office/drawing/2014/main" val="1398099441"/>
                    </a:ext>
                  </a:extLst>
                </a:gridCol>
                <a:gridCol w="822960">
                  <a:extLst>
                    <a:ext uri="{9D8B030D-6E8A-4147-A177-3AD203B41FA5}">
                      <a16:colId xmlns:a16="http://schemas.microsoft.com/office/drawing/2014/main" val="1745598450"/>
                    </a:ext>
                  </a:extLst>
                </a:gridCol>
                <a:gridCol w="822960">
                  <a:extLst>
                    <a:ext uri="{9D8B030D-6E8A-4147-A177-3AD203B41FA5}">
                      <a16:colId xmlns:a16="http://schemas.microsoft.com/office/drawing/2014/main" val="402295299"/>
                    </a:ext>
                  </a:extLst>
                </a:gridCol>
                <a:gridCol w="822960">
                  <a:extLst>
                    <a:ext uri="{9D8B030D-6E8A-4147-A177-3AD203B41FA5}">
                      <a16:colId xmlns:a16="http://schemas.microsoft.com/office/drawing/2014/main" val="605689448"/>
                    </a:ext>
                  </a:extLst>
                </a:gridCol>
                <a:gridCol w="822960">
                  <a:extLst>
                    <a:ext uri="{9D8B030D-6E8A-4147-A177-3AD203B41FA5}">
                      <a16:colId xmlns:a16="http://schemas.microsoft.com/office/drawing/2014/main" val="4064438785"/>
                    </a:ext>
                  </a:extLst>
                </a:gridCol>
                <a:gridCol w="822960">
                  <a:extLst>
                    <a:ext uri="{9D8B030D-6E8A-4147-A177-3AD203B41FA5}">
                      <a16:colId xmlns:a16="http://schemas.microsoft.com/office/drawing/2014/main" val="370152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83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- 2020-11-03 15:06:00</a:t>
                      </a:r>
                      <a:r>
                        <a:rPr kumimoji="0" lang="en-US" sz="1000" b="0" i="0" u="none" strike="noStrike" kern="1200" cap="none" spc="0" normalizeH="0" baseline="0" noProof="0">
                          <a:ln>
                            <a:noFill/>
                          </a:ln>
                          <a:solidFill>
                            <a:prstClr val="black"/>
                          </a:solidFill>
                          <a:effectLst/>
                          <a:uLnTx/>
                          <a:uFillTx/>
                          <a:latin typeface="+mn-lt"/>
                          <a:ea typeface="+mn-ea"/>
                          <a:cs typeface="+mn-cs"/>
                        </a:rPr>
                        <a:t>
 Our HR team virtually volunteered with Today is a Good Day, a non-profit that provides support to families with babies in the Neonatal Intensive Care Unit (NICU). #TEAMPHLY joined the organization’s founder, Martha Sharkey, via Zoom to weave together fabric squares intended to help NICU families bond with their premature babies.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164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- 2020-11-19 16:36:53</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in the North Central Region joined our Naperville Women’s Leadership Series for a virtual networking event featuring guest speaker Brent Kruse. This year’s event focused on making connections and best practices for professional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5118755"/>
                  </a:ext>
                </a:extLst>
              </a:tr>
            </a:tbl>
          </a:graphicData>
        </a:graphic>
      </p:graphicFrame>
      <p:sp>
        <p:nvSpPr>
          <p:cNvPr id="4" name="Text Placeholder 3">
            <a:extLst>
              <a:ext uri="{FF2B5EF4-FFF2-40B4-BE49-F238E27FC236}">
                <a16:creationId xmlns:a16="http://schemas.microsoft.com/office/drawing/2014/main" id="{4CA36BF1-90FB-49AD-BEAB-CD5A9D39795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81234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6FDD-750E-4344-8812-9C8F0FB39A6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8206C08-3E0B-469C-83A3-DE1421EEEC25}"/>
              </a:ext>
            </a:extLst>
          </p:cNvPr>
          <p:cNvGraphicFramePr>
            <a:graphicFrameLocks noGrp="1"/>
          </p:cNvGraphicFramePr>
          <p:nvPr>
            <p:ph type="chart" sz="quarter" idx="13"/>
            <p:extLst>
              <p:ext uri="{D42A27DB-BD31-4B8C-83A1-F6EECF244321}">
                <p14:modId xmlns:p14="http://schemas.microsoft.com/office/powerpoint/2010/main" val="3369237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ECD3F4-9370-410C-9598-7B4D9A98284F}"/>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DD0FBF5D-B193-4878-AE30-4215E597F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4038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9B476-E6D6-49F3-8097-6EC1A2165FA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0631E69-98E0-48F7-BABD-5EB668D26CF8}"/>
              </a:ext>
            </a:extLst>
          </p:cNvPr>
          <p:cNvGraphicFramePr>
            <a:graphicFrameLocks noGrp="1"/>
          </p:cNvGraphicFramePr>
          <p:nvPr>
            <p:ph type="tbl" sz="quarter" idx="13"/>
            <p:extLst>
              <p:ext uri="{D42A27DB-BD31-4B8C-83A1-F6EECF244321}">
                <p14:modId xmlns:p14="http://schemas.microsoft.com/office/powerpoint/2010/main" val="267407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86083384"/>
                    </a:ext>
                  </a:extLst>
                </a:gridCol>
                <a:gridCol w="576072">
                  <a:extLst>
                    <a:ext uri="{9D8B030D-6E8A-4147-A177-3AD203B41FA5}">
                      <a16:colId xmlns:a16="http://schemas.microsoft.com/office/drawing/2014/main" val="3241710072"/>
                    </a:ext>
                  </a:extLst>
                </a:gridCol>
                <a:gridCol w="576072">
                  <a:extLst>
                    <a:ext uri="{9D8B030D-6E8A-4147-A177-3AD203B41FA5}">
                      <a16:colId xmlns:a16="http://schemas.microsoft.com/office/drawing/2014/main" val="3117633279"/>
                    </a:ext>
                  </a:extLst>
                </a:gridCol>
                <a:gridCol w="576072">
                  <a:extLst>
                    <a:ext uri="{9D8B030D-6E8A-4147-A177-3AD203B41FA5}">
                      <a16:colId xmlns:a16="http://schemas.microsoft.com/office/drawing/2014/main" val="1220193155"/>
                    </a:ext>
                  </a:extLst>
                </a:gridCol>
                <a:gridCol w="576072">
                  <a:extLst>
                    <a:ext uri="{9D8B030D-6E8A-4147-A177-3AD203B41FA5}">
                      <a16:colId xmlns:a16="http://schemas.microsoft.com/office/drawing/2014/main" val="1356556578"/>
                    </a:ext>
                  </a:extLst>
                </a:gridCol>
                <a:gridCol w="576072">
                  <a:extLst>
                    <a:ext uri="{9D8B030D-6E8A-4147-A177-3AD203B41FA5}">
                      <a16:colId xmlns:a16="http://schemas.microsoft.com/office/drawing/2014/main" val="2959470444"/>
                    </a:ext>
                  </a:extLst>
                </a:gridCol>
                <a:gridCol w="576072">
                  <a:extLst>
                    <a:ext uri="{9D8B030D-6E8A-4147-A177-3AD203B41FA5}">
                      <a16:colId xmlns:a16="http://schemas.microsoft.com/office/drawing/2014/main" val="668622511"/>
                    </a:ext>
                  </a:extLst>
                </a:gridCol>
                <a:gridCol w="576072">
                  <a:extLst>
                    <a:ext uri="{9D8B030D-6E8A-4147-A177-3AD203B41FA5}">
                      <a16:colId xmlns:a16="http://schemas.microsoft.com/office/drawing/2014/main" val="2373240487"/>
                    </a:ext>
                  </a:extLst>
                </a:gridCol>
                <a:gridCol w="576072">
                  <a:extLst>
                    <a:ext uri="{9D8B030D-6E8A-4147-A177-3AD203B41FA5}">
                      <a16:colId xmlns:a16="http://schemas.microsoft.com/office/drawing/2014/main" val="2376995582"/>
                    </a:ext>
                  </a:extLst>
                </a:gridCol>
                <a:gridCol w="576072">
                  <a:extLst>
                    <a:ext uri="{9D8B030D-6E8A-4147-A177-3AD203B41FA5}">
                      <a16:colId xmlns:a16="http://schemas.microsoft.com/office/drawing/2014/main" val="897878782"/>
                    </a:ext>
                  </a:extLst>
                </a:gridCol>
                <a:gridCol w="576072">
                  <a:extLst>
                    <a:ext uri="{9D8B030D-6E8A-4147-A177-3AD203B41FA5}">
                      <a16:colId xmlns:a16="http://schemas.microsoft.com/office/drawing/2014/main" val="980732768"/>
                    </a:ext>
                  </a:extLst>
                </a:gridCol>
                <a:gridCol w="576072">
                  <a:extLst>
                    <a:ext uri="{9D8B030D-6E8A-4147-A177-3AD203B41FA5}">
                      <a16:colId xmlns:a16="http://schemas.microsoft.com/office/drawing/2014/main" val="3580905535"/>
                    </a:ext>
                  </a:extLst>
                </a:gridCol>
                <a:gridCol w="576072">
                  <a:extLst>
                    <a:ext uri="{9D8B030D-6E8A-4147-A177-3AD203B41FA5}">
                      <a16:colId xmlns:a16="http://schemas.microsoft.com/office/drawing/2014/main" val="33909422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6016778"/>
                  </a:ext>
                </a:extLst>
              </a:tr>
              <a:tr h="370840">
                <a:tc>
                  <a:txBody>
                    <a:bodyPr/>
                    <a:lstStyle/>
                    <a:p>
                      <a:r>
                        <a:rPr lang="en-US" sz="1000"/>
                        <a:t>3662</a:t>
                      </a:r>
                    </a:p>
                  </a:txBody>
                  <a:tcPr/>
                </a:tc>
                <a:tc>
                  <a:txBody>
                    <a:bodyPr/>
                    <a:lstStyle/>
                    <a:p>
                      <a:r>
                        <a:rPr lang="en-US" sz="1000"/>
                        <a:t>15</a:t>
                      </a:r>
                    </a:p>
                  </a:txBody>
                  <a:tcPr/>
                </a:tc>
                <a:tc>
                  <a:txBody>
                    <a:bodyPr/>
                    <a:lstStyle/>
                    <a:p>
                      <a:r>
                        <a:rPr lang="en-US" sz="1000"/>
                        <a:t>27</a:t>
                      </a:r>
                    </a:p>
                  </a:txBody>
                  <a:tcPr/>
                </a:tc>
                <a:tc>
                  <a:txBody>
                    <a:bodyPr/>
                    <a:lstStyle/>
                    <a:p>
                      <a:r>
                        <a:rPr lang="en-US" sz="1000"/>
                        <a:t>24</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10</a:t>
                      </a:r>
                    </a:p>
                  </a:txBody>
                  <a:tcPr/>
                </a:tc>
                <a:tc>
                  <a:txBody>
                    <a:bodyPr/>
                    <a:lstStyle/>
                    <a:p>
                      <a:r>
                        <a:rPr lang="en-US" sz="1000"/>
                        <a:t>78</a:t>
                      </a:r>
                    </a:p>
                  </a:txBody>
                  <a:tcPr/>
                </a:tc>
                <a:tc>
                  <a:txBody>
                    <a:bodyPr/>
                    <a:lstStyle/>
                    <a:p>
                      <a:r>
                        <a:rPr lang="en-US" sz="1000"/>
                        <a:t>0</a:t>
                      </a:r>
                    </a:p>
                  </a:txBody>
                  <a:tcPr/>
                </a:tc>
                <a:tc>
                  <a:txBody>
                    <a:bodyPr/>
                    <a:lstStyle/>
                    <a:p>
                      <a:r>
                        <a:rPr lang="en-US" sz="1000"/>
                        <a:t>24</a:t>
                      </a:r>
                    </a:p>
                  </a:txBody>
                  <a:tcPr/>
                </a:tc>
                <a:tc>
                  <a:txBody>
                    <a:bodyPr/>
                    <a:lstStyle/>
                    <a:p>
                      <a:r>
                        <a:rPr lang="en-US" sz="1000"/>
                        <a:t>0.1003 %</a:t>
                      </a:r>
                    </a:p>
                  </a:txBody>
                  <a:tcPr/>
                </a:tc>
                <a:tc>
                  <a:txBody>
                    <a:bodyPr/>
                    <a:lstStyle/>
                    <a:p>
                      <a:r>
                        <a:rPr lang="en-US" sz="1000"/>
                        <a:t>0.0 %</a:t>
                      </a:r>
                    </a:p>
                  </a:txBody>
                  <a:tcPr/>
                </a:tc>
                <a:extLst>
                  <a:ext uri="{0D108BD9-81ED-4DB2-BD59-A6C34878D82A}">
                    <a16:rowId xmlns:a16="http://schemas.microsoft.com/office/drawing/2014/main" val="4150204383"/>
                  </a:ext>
                </a:extLst>
              </a:tr>
            </a:tbl>
          </a:graphicData>
        </a:graphic>
      </p:graphicFrame>
      <p:sp>
        <p:nvSpPr>
          <p:cNvPr id="4" name="Text Placeholder 3">
            <a:extLst>
              <a:ext uri="{FF2B5EF4-FFF2-40B4-BE49-F238E27FC236}">
                <a16:creationId xmlns:a16="http://schemas.microsoft.com/office/drawing/2014/main" id="{9822C640-7327-4E8B-AB34-43A6EC9996A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70091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81F0-633F-45EB-A1E8-2F16347A058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9190408-8BF9-4C30-8558-DD5821FADC65}"/>
              </a:ext>
            </a:extLst>
          </p:cNvPr>
          <p:cNvGraphicFramePr>
            <a:graphicFrameLocks noGrp="1"/>
          </p:cNvGraphicFramePr>
          <p:nvPr>
            <p:ph type="chart" sz="quarter" idx="13"/>
            <p:extLst>
              <p:ext uri="{D42A27DB-BD31-4B8C-83A1-F6EECF244321}">
                <p14:modId xmlns:p14="http://schemas.microsoft.com/office/powerpoint/2010/main" val="3951849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2258C-D534-433D-B7E3-65EE8F8A65D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0D31BC2-0601-4C17-9125-C0B43593A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52B7-8C17-493A-85B7-19DB7195F61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B162143-F899-4DC2-AE1B-2799514D115A}"/>
              </a:ext>
            </a:extLst>
          </p:cNvPr>
          <p:cNvGraphicFramePr>
            <a:graphicFrameLocks noGrp="1"/>
          </p:cNvGraphicFramePr>
          <p:nvPr>
            <p:ph type="chart" sz="quarter" idx="13"/>
            <p:extLst>
              <p:ext uri="{D42A27DB-BD31-4B8C-83A1-F6EECF244321}">
                <p14:modId xmlns:p14="http://schemas.microsoft.com/office/powerpoint/2010/main" val="1220276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55F41-0497-49B5-AE88-E39FB98748B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924EBA5-DB3D-4836-9EBD-246743F99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6020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E24B2-3C3B-4DE0-8931-ED704EBA746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72BD1DE-15E8-41F2-8F7E-B238D56EECA2}"/>
              </a:ext>
            </a:extLst>
          </p:cNvPr>
          <p:cNvGraphicFramePr>
            <a:graphicFrameLocks noGrp="1"/>
          </p:cNvGraphicFramePr>
          <p:nvPr>
            <p:ph type="chart" sz="quarter" idx="13"/>
            <p:extLst>
              <p:ext uri="{D42A27DB-BD31-4B8C-83A1-F6EECF244321}">
                <p14:modId xmlns:p14="http://schemas.microsoft.com/office/powerpoint/2010/main" val="1445138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80C6A2-D449-4FD1-8757-75EE9B39C9D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4021705-36AB-4C61-ADD0-982960A75F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954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1E83-F565-4AB8-A951-8C7DEA90BBA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DF9C84E-A1D0-4DC6-BABD-0745145BB6FA}"/>
              </a:ext>
            </a:extLst>
          </p:cNvPr>
          <p:cNvGraphicFramePr>
            <a:graphicFrameLocks noGrp="1"/>
          </p:cNvGraphicFramePr>
          <p:nvPr>
            <p:ph type="chart" sz="quarter" idx="13"/>
            <p:extLst>
              <p:ext uri="{D42A27DB-BD31-4B8C-83A1-F6EECF244321}">
                <p14:modId xmlns:p14="http://schemas.microsoft.com/office/powerpoint/2010/main" val="2848852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59317A-9E3C-4246-A132-F709149FCB2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31F3A8E-361F-46D0-8944-31774129C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60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C079-BD11-42DB-A3F0-835F4D4C6FA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6D7BCBF-65E6-4E5A-9AD7-4381312C08EC}"/>
              </a:ext>
            </a:extLst>
          </p:cNvPr>
          <p:cNvGraphicFramePr>
            <a:graphicFrameLocks noGrp="1"/>
          </p:cNvGraphicFramePr>
          <p:nvPr>
            <p:ph type="tbl" sz="quarter" idx="13"/>
            <p:extLst>
              <p:ext uri="{D42A27DB-BD31-4B8C-83A1-F6EECF244321}">
                <p14:modId xmlns:p14="http://schemas.microsoft.com/office/powerpoint/2010/main" val="55468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387491519"/>
                    </a:ext>
                  </a:extLst>
                </a:gridCol>
                <a:gridCol w="2468880">
                  <a:extLst>
                    <a:ext uri="{9D8B030D-6E8A-4147-A177-3AD203B41FA5}">
                      <a16:colId xmlns:a16="http://schemas.microsoft.com/office/drawing/2014/main" val="393252698"/>
                    </a:ext>
                  </a:extLst>
                </a:gridCol>
                <a:gridCol w="2468880">
                  <a:extLst>
                    <a:ext uri="{9D8B030D-6E8A-4147-A177-3AD203B41FA5}">
                      <a16:colId xmlns:a16="http://schemas.microsoft.com/office/drawing/2014/main" val="153964357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180903638"/>
                  </a:ext>
                </a:extLst>
              </a:tr>
              <a:tr h="370840">
                <a:tc>
                  <a:txBody>
                    <a:bodyPr/>
                    <a:lstStyle/>
                    <a:p>
                      <a:r>
                        <a:rPr lang="en-US" sz="1000" b="1"/>
                        <a:t>@MargueriteTort</a:t>
                      </a:r>
                    </a:p>
                  </a:txBody>
                  <a:tcPr/>
                </a:tc>
                <a:tc>
                  <a:txBody>
                    <a:bodyPr/>
                    <a:lstStyle/>
                    <a:p>
                      <a:r>
                        <a:rPr lang="en-US" sz="1000"/>
                        <a:t>PHLY Insurance Co. (80)</a:t>
                      </a:r>
                    </a:p>
                  </a:txBody>
                  <a:tcPr/>
                </a:tc>
                <a:tc>
                  <a:txBody>
                    <a:bodyPr/>
                    <a:lstStyle/>
                    <a:p>
                      <a:r>
                        <a:rPr lang="en-US" sz="1000"/>
                        <a:t>80</a:t>
                      </a:r>
                    </a:p>
                  </a:txBody>
                  <a:tcPr/>
                </a:tc>
                <a:extLst>
                  <a:ext uri="{0D108BD9-81ED-4DB2-BD59-A6C34878D82A}">
                    <a16:rowId xmlns:a16="http://schemas.microsoft.com/office/drawing/2014/main" val="475481764"/>
                  </a:ext>
                </a:extLst>
              </a:tr>
              <a:tr h="370840">
                <a:tc>
                  <a:txBody>
                    <a:bodyPr/>
                    <a:lstStyle/>
                    <a:p>
                      <a:r>
                        <a:rPr lang="en-US" sz="1000" b="1"/>
                        <a:t>@EaglesCommunity</a:t>
                      </a:r>
                    </a:p>
                  </a:txBody>
                  <a:tcPr/>
                </a:tc>
                <a:tc>
                  <a:txBody>
                    <a:bodyPr/>
                    <a:lstStyle/>
                    <a:p>
                      <a:r>
                        <a:rPr lang="en-US" sz="1000"/>
                        <a:t>PHLY Insurance Co. (58)</a:t>
                      </a:r>
                    </a:p>
                  </a:txBody>
                  <a:tcPr/>
                </a:tc>
                <a:tc>
                  <a:txBody>
                    <a:bodyPr/>
                    <a:lstStyle/>
                    <a:p>
                      <a:r>
                        <a:rPr lang="en-US" sz="1000"/>
                        <a:t>58</a:t>
                      </a:r>
                    </a:p>
                  </a:txBody>
                  <a:tcPr/>
                </a:tc>
                <a:extLst>
                  <a:ext uri="{0D108BD9-81ED-4DB2-BD59-A6C34878D82A}">
                    <a16:rowId xmlns:a16="http://schemas.microsoft.com/office/drawing/2014/main" val="3618020253"/>
                  </a:ext>
                </a:extLst>
              </a:tr>
              <a:tr h="370840">
                <a:tc>
                  <a:txBody>
                    <a:bodyPr/>
                    <a:lstStyle/>
                    <a:p>
                      <a:r>
                        <a:rPr lang="en-US" sz="1000" b="1"/>
                        <a:t>@GammaIotaSigma</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961471762"/>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968876236"/>
                  </a:ext>
                </a:extLst>
              </a:tr>
              <a:tr h="370840">
                <a:tc>
                  <a:txBody>
                    <a:bodyPr/>
                    <a:lstStyle/>
                    <a:p>
                      <a:r>
                        <a:rPr lang="en-US" sz="1000" b="1"/>
                        <a:t>@wadt</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221423504"/>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006977010"/>
                  </a:ext>
                </a:extLst>
              </a:tr>
              <a:tr h="370840">
                <a:tc>
                  <a:txBody>
                    <a:bodyPr/>
                    <a:lstStyle/>
                    <a:p>
                      <a:r>
                        <a:rPr lang="en-US" sz="1000" b="1"/>
                        <a:t>@FirstInsHI</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187748508"/>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740919636"/>
                  </a:ext>
                </a:extLst>
              </a:tr>
              <a:tr h="370840">
                <a:tc>
                  <a:txBody>
                    <a:bodyPr/>
                    <a:lstStyle/>
                    <a:p>
                      <a:r>
                        <a:rPr lang="en-US" sz="1000" b="1"/>
                        <a:t>@Msminion13</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521083140"/>
                  </a:ext>
                </a:extLst>
              </a:tr>
              <a:tr h="370840">
                <a:tc>
                  <a:txBody>
                    <a:bodyPr/>
                    <a:lstStyle/>
                    <a:p>
                      <a:r>
                        <a:rPr lang="en-US" sz="1000" b="1"/>
                        <a:t>@JacobsonGroup</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2107187451"/>
                  </a:ext>
                </a:extLst>
              </a:tr>
            </a:tbl>
          </a:graphicData>
        </a:graphic>
      </p:graphicFrame>
      <p:sp>
        <p:nvSpPr>
          <p:cNvPr id="4" name="Text Placeholder 3">
            <a:extLst>
              <a:ext uri="{FF2B5EF4-FFF2-40B4-BE49-F238E27FC236}">
                <a16:creationId xmlns:a16="http://schemas.microsoft.com/office/drawing/2014/main" id="{F5200832-9ACD-4BB2-85B8-501483F4E87A}"/>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1050033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10EF-5522-488A-92AC-6A7DAB17DDDB}"/>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6841B8F7-CAF8-4A04-9535-303D67561A52}"/>
              </a:ext>
            </a:extLst>
          </p:cNvPr>
          <p:cNvGraphicFramePr>
            <a:graphicFrameLocks noGrp="1"/>
          </p:cNvGraphicFramePr>
          <p:nvPr>
            <p:ph type="tbl" sz="quarter" idx="13"/>
            <p:extLst>
              <p:ext uri="{D42A27DB-BD31-4B8C-83A1-F6EECF244321}">
                <p14:modId xmlns:p14="http://schemas.microsoft.com/office/powerpoint/2010/main" val="34661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15681471"/>
                    </a:ext>
                  </a:extLst>
                </a:gridCol>
                <a:gridCol w="493776">
                  <a:extLst>
                    <a:ext uri="{9D8B030D-6E8A-4147-A177-3AD203B41FA5}">
                      <a16:colId xmlns:a16="http://schemas.microsoft.com/office/drawing/2014/main" val="3368647927"/>
                    </a:ext>
                  </a:extLst>
                </a:gridCol>
                <a:gridCol w="1069848">
                  <a:extLst>
                    <a:ext uri="{9D8B030D-6E8A-4147-A177-3AD203B41FA5}">
                      <a16:colId xmlns:a16="http://schemas.microsoft.com/office/drawing/2014/main" val="2137449949"/>
                    </a:ext>
                  </a:extLst>
                </a:gridCol>
                <a:gridCol w="1069848">
                  <a:extLst>
                    <a:ext uri="{9D8B030D-6E8A-4147-A177-3AD203B41FA5}">
                      <a16:colId xmlns:a16="http://schemas.microsoft.com/office/drawing/2014/main" val="2375869543"/>
                    </a:ext>
                  </a:extLst>
                </a:gridCol>
                <a:gridCol w="1069848">
                  <a:extLst>
                    <a:ext uri="{9D8B030D-6E8A-4147-A177-3AD203B41FA5}">
                      <a16:colId xmlns:a16="http://schemas.microsoft.com/office/drawing/2014/main" val="887451594"/>
                    </a:ext>
                  </a:extLst>
                </a:gridCol>
                <a:gridCol w="1069848">
                  <a:extLst>
                    <a:ext uri="{9D8B030D-6E8A-4147-A177-3AD203B41FA5}">
                      <a16:colId xmlns:a16="http://schemas.microsoft.com/office/drawing/2014/main" val="2426452815"/>
                    </a:ext>
                  </a:extLst>
                </a:gridCol>
                <a:gridCol w="1069848">
                  <a:extLst>
                    <a:ext uri="{9D8B030D-6E8A-4147-A177-3AD203B41FA5}">
                      <a16:colId xmlns:a16="http://schemas.microsoft.com/office/drawing/2014/main" val="335692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2435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- 2020-11-23 16:28:02</a:t>
                      </a:r>
                      <a:r>
                        <a:rPr kumimoji="0" lang="en-US" sz="1000" b="0" i="0" u="none" strike="noStrike" kern="1200" cap="none" spc="0" normalizeH="0" baseline="0" noProof="0">
                          <a:ln>
                            <a:noFill/>
                          </a:ln>
                          <a:solidFill>
                            <a:prstClr val="black"/>
                          </a:solidFill>
                          <a:effectLst/>
                          <a:uLnTx/>
                          <a:uFillTx/>
                          <a:latin typeface="+mn-lt"/>
                          <a:ea typeface="+mn-ea"/>
                          <a:cs typeface="+mn-cs"/>
                        </a:rPr>
                        <a:t>
 PHLY teamed up with the @Phillies to support our community again this year. We pledged to donate  for every #Phillies run scored, resulting in a donation of ,000 to be split among 3 charities. Check out this video to see the Phillie Phanatic reveal the donation recipients! https://t.co/EnzhsmthGo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19:10:05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0.2736 %</a:t>
                      </a:r>
                    </a:p>
                  </a:txBody>
                  <a:tcPr/>
                </a:tc>
                <a:extLst>
                  <a:ext uri="{0D108BD9-81ED-4DB2-BD59-A6C34878D82A}">
                    <a16:rowId xmlns:a16="http://schemas.microsoft.com/office/drawing/2014/main" val="98279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- 2020-11-11 09:28:34</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#VeteransDay https://t.co/XCQrZuwYkZ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19:10:35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0.2190 %</a:t>
                      </a:r>
                    </a:p>
                  </a:txBody>
                  <a:tcPr/>
                </a:tc>
                <a:extLst>
                  <a:ext uri="{0D108BD9-81ED-4DB2-BD59-A6C34878D82A}">
                    <a16:rowId xmlns:a16="http://schemas.microsoft.com/office/drawing/2014/main" val="236322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- 2020-11-16 14:34:22</a:t>
                      </a:r>
                      <a:r>
                        <a:rPr kumimoji="0" lang="en-US" sz="1000" b="0" i="0" u="none" strike="noStrike" kern="1200" cap="none" spc="0" normalizeH="0" baseline="0" noProof="0">
                          <a:ln>
                            <a:noFill/>
                          </a:ln>
                          <a:solidFill>
                            <a:prstClr val="black"/>
                          </a:solidFill>
                          <a:effectLst/>
                          <a:uLnTx/>
                          <a:uFillTx/>
                          <a:latin typeface="+mn-lt"/>
                          <a:ea typeface="+mn-ea"/>
                          <a:cs typeface="+mn-cs"/>
                        </a:rPr>
                        <a:t>
 Serving non-profits is part of our culture and our business. In honor of #NationalPhilanthropyDay, here are some highlights of #TEAMPHLY in the community and volunteering virtually. #philanthropy #givingback https://t.co/BmAJ0iX6YS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19:10:05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0.1916 %</a:t>
                      </a:r>
                    </a:p>
                  </a:txBody>
                  <a:tcPr/>
                </a:tc>
                <a:extLst>
                  <a:ext uri="{0D108BD9-81ED-4DB2-BD59-A6C34878D82A}">
                    <a16:rowId xmlns:a16="http://schemas.microsoft.com/office/drawing/2014/main" val="3313876889"/>
                  </a:ext>
                </a:extLst>
              </a:tr>
            </a:tbl>
          </a:graphicData>
        </a:graphic>
      </p:graphicFrame>
      <p:sp>
        <p:nvSpPr>
          <p:cNvPr id="4" name="Text Placeholder 3">
            <a:extLst>
              <a:ext uri="{FF2B5EF4-FFF2-40B4-BE49-F238E27FC236}">
                <a16:creationId xmlns:a16="http://schemas.microsoft.com/office/drawing/2014/main" id="{6E1D65EB-BEB2-421C-A9A3-FB02B82DE36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235782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F3F9-891D-4371-A079-F490BAC6EBC7}"/>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7E09B062-0185-4B24-8A8B-EE93DC37C7A6}"/>
              </a:ext>
            </a:extLst>
          </p:cNvPr>
          <p:cNvGraphicFramePr>
            <a:graphicFrameLocks noGrp="1"/>
          </p:cNvGraphicFramePr>
          <p:nvPr>
            <p:ph type="tbl" sz="quarter" idx="13"/>
            <p:extLst>
              <p:ext uri="{D42A27DB-BD31-4B8C-83A1-F6EECF244321}">
                <p14:modId xmlns:p14="http://schemas.microsoft.com/office/powerpoint/2010/main" val="252959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75581983"/>
                    </a:ext>
                  </a:extLst>
                </a:gridCol>
                <a:gridCol w="493776">
                  <a:extLst>
                    <a:ext uri="{9D8B030D-6E8A-4147-A177-3AD203B41FA5}">
                      <a16:colId xmlns:a16="http://schemas.microsoft.com/office/drawing/2014/main" val="2223686090"/>
                    </a:ext>
                  </a:extLst>
                </a:gridCol>
                <a:gridCol w="1069848">
                  <a:extLst>
                    <a:ext uri="{9D8B030D-6E8A-4147-A177-3AD203B41FA5}">
                      <a16:colId xmlns:a16="http://schemas.microsoft.com/office/drawing/2014/main" val="1157463276"/>
                    </a:ext>
                  </a:extLst>
                </a:gridCol>
                <a:gridCol w="1069848">
                  <a:extLst>
                    <a:ext uri="{9D8B030D-6E8A-4147-A177-3AD203B41FA5}">
                      <a16:colId xmlns:a16="http://schemas.microsoft.com/office/drawing/2014/main" val="398573701"/>
                    </a:ext>
                  </a:extLst>
                </a:gridCol>
                <a:gridCol w="1069848">
                  <a:extLst>
                    <a:ext uri="{9D8B030D-6E8A-4147-A177-3AD203B41FA5}">
                      <a16:colId xmlns:a16="http://schemas.microsoft.com/office/drawing/2014/main" val="2989904743"/>
                    </a:ext>
                  </a:extLst>
                </a:gridCol>
                <a:gridCol w="1069848">
                  <a:extLst>
                    <a:ext uri="{9D8B030D-6E8A-4147-A177-3AD203B41FA5}">
                      <a16:colId xmlns:a16="http://schemas.microsoft.com/office/drawing/2014/main" val="1032176967"/>
                    </a:ext>
                  </a:extLst>
                </a:gridCol>
                <a:gridCol w="1069848">
                  <a:extLst>
                    <a:ext uri="{9D8B030D-6E8A-4147-A177-3AD203B41FA5}">
                      <a16:colId xmlns:a16="http://schemas.microsoft.com/office/drawing/2014/main" val="268124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3899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- 2020-11-19 17:00:57</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in the North Central Region joined our #Naperville Women’s Leadership Series for a virtual #networkingevent featuring guest speaker Brent Kruse. This year’s event focused on making connections and best practices for professional #networking. https://t.co/s6vv1VJAo9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13:08:05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extLst>
                  <a:ext uri="{0D108BD9-81ED-4DB2-BD59-A6C34878D82A}">
                    <a16:rowId xmlns:a16="http://schemas.microsoft.com/office/drawing/2014/main" val="232327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- 2020-11-09 11:58:10</a:t>
                      </a:r>
                      <a:r>
                        <a:rPr kumimoji="0" lang="en-US" sz="1000" b="0" i="0" u="none" strike="noStrike" kern="1200" cap="none" spc="0" normalizeH="0" baseline="0" noProof="0">
                          <a:ln>
                            <a:noFill/>
                          </a:ln>
                          <a:solidFill>
                            <a:prstClr val="black"/>
                          </a:solidFill>
                          <a:effectLst/>
                          <a:uLnTx/>
                          <a:uFillTx/>
                          <a:latin typeface="+mn-lt"/>
                          <a:ea typeface="+mn-ea"/>
                          <a:cs typeface="+mn-cs"/>
                        </a:rPr>
                        <a:t>
 The easier, the better. We heard you and are excited to introduce PHLY’s solutions for small accounts. Learn how we're making it easier for #insuranceagents to write #smallbusiness in our webinar on November 17th: https://t.co/Uhj0doaESN https://t.co/5fEn0tIVNp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01:11:48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extLst>
                  <a:ext uri="{0D108BD9-81ED-4DB2-BD59-A6C34878D82A}">
                    <a16:rowId xmlns:a16="http://schemas.microsoft.com/office/drawing/2014/main" val="1819723196"/>
                  </a:ext>
                </a:extLst>
              </a:tr>
            </a:tbl>
          </a:graphicData>
        </a:graphic>
      </p:graphicFrame>
      <p:sp>
        <p:nvSpPr>
          <p:cNvPr id="4" name="Text Placeholder 3">
            <a:extLst>
              <a:ext uri="{FF2B5EF4-FFF2-40B4-BE49-F238E27FC236}">
                <a16:creationId xmlns:a16="http://schemas.microsoft.com/office/drawing/2014/main" id="{CA8D86AE-79C5-419E-9E06-DB62BBE406C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549080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F555E-70B1-4DDC-9F0A-6599DC6CC27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7EEFE61-6816-4CF7-B0E0-8130EC59CD1A}"/>
              </a:ext>
            </a:extLst>
          </p:cNvPr>
          <p:cNvGraphicFramePr>
            <a:graphicFrameLocks noGrp="1"/>
          </p:cNvGraphicFramePr>
          <p:nvPr>
            <p:ph type="tbl" sz="quarter" idx="13"/>
            <p:extLst>
              <p:ext uri="{D42A27DB-BD31-4B8C-83A1-F6EECF244321}">
                <p14:modId xmlns:p14="http://schemas.microsoft.com/office/powerpoint/2010/main" val="230917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08090315"/>
                    </a:ext>
                  </a:extLst>
                </a:gridCol>
                <a:gridCol w="658368">
                  <a:extLst>
                    <a:ext uri="{9D8B030D-6E8A-4147-A177-3AD203B41FA5}">
                      <a16:colId xmlns:a16="http://schemas.microsoft.com/office/drawing/2014/main" val="3966311378"/>
                    </a:ext>
                  </a:extLst>
                </a:gridCol>
                <a:gridCol w="658368">
                  <a:extLst>
                    <a:ext uri="{9D8B030D-6E8A-4147-A177-3AD203B41FA5}">
                      <a16:colId xmlns:a16="http://schemas.microsoft.com/office/drawing/2014/main" val="1985818628"/>
                    </a:ext>
                  </a:extLst>
                </a:gridCol>
                <a:gridCol w="658368">
                  <a:extLst>
                    <a:ext uri="{9D8B030D-6E8A-4147-A177-3AD203B41FA5}">
                      <a16:colId xmlns:a16="http://schemas.microsoft.com/office/drawing/2014/main" val="991246226"/>
                    </a:ext>
                  </a:extLst>
                </a:gridCol>
                <a:gridCol w="658368">
                  <a:extLst>
                    <a:ext uri="{9D8B030D-6E8A-4147-A177-3AD203B41FA5}">
                      <a16:colId xmlns:a16="http://schemas.microsoft.com/office/drawing/2014/main" val="2339168315"/>
                    </a:ext>
                  </a:extLst>
                </a:gridCol>
                <a:gridCol w="658368">
                  <a:extLst>
                    <a:ext uri="{9D8B030D-6E8A-4147-A177-3AD203B41FA5}">
                      <a16:colId xmlns:a16="http://schemas.microsoft.com/office/drawing/2014/main" val="3179783094"/>
                    </a:ext>
                  </a:extLst>
                </a:gridCol>
                <a:gridCol w="658368">
                  <a:extLst>
                    <a:ext uri="{9D8B030D-6E8A-4147-A177-3AD203B41FA5}">
                      <a16:colId xmlns:a16="http://schemas.microsoft.com/office/drawing/2014/main" val="4289906166"/>
                    </a:ext>
                  </a:extLst>
                </a:gridCol>
                <a:gridCol w="658368">
                  <a:extLst>
                    <a:ext uri="{9D8B030D-6E8A-4147-A177-3AD203B41FA5}">
                      <a16:colId xmlns:a16="http://schemas.microsoft.com/office/drawing/2014/main" val="2198387451"/>
                    </a:ext>
                  </a:extLst>
                </a:gridCol>
                <a:gridCol w="658368">
                  <a:extLst>
                    <a:ext uri="{9D8B030D-6E8A-4147-A177-3AD203B41FA5}">
                      <a16:colId xmlns:a16="http://schemas.microsoft.com/office/drawing/2014/main" val="2227683505"/>
                    </a:ext>
                  </a:extLst>
                </a:gridCol>
                <a:gridCol w="658368">
                  <a:extLst>
                    <a:ext uri="{9D8B030D-6E8A-4147-A177-3AD203B41FA5}">
                      <a16:colId xmlns:a16="http://schemas.microsoft.com/office/drawing/2014/main" val="2881272900"/>
                    </a:ext>
                  </a:extLst>
                </a:gridCol>
                <a:gridCol w="658368">
                  <a:extLst>
                    <a:ext uri="{9D8B030D-6E8A-4147-A177-3AD203B41FA5}">
                      <a16:colId xmlns:a16="http://schemas.microsoft.com/office/drawing/2014/main" val="1531510039"/>
                    </a:ext>
                  </a:extLst>
                </a:gridCol>
                <a:gridCol w="658368">
                  <a:extLst>
                    <a:ext uri="{9D8B030D-6E8A-4147-A177-3AD203B41FA5}">
                      <a16:colId xmlns:a16="http://schemas.microsoft.com/office/drawing/2014/main" val="247820306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29596525"/>
                  </a:ext>
                </a:extLst>
              </a:tr>
              <a:tr h="370840">
                <a:tc>
                  <a:txBody>
                    <a:bodyPr/>
                    <a:lstStyle/>
                    <a:p>
                      <a:r>
                        <a:rPr lang="en-US" sz="1000"/>
                        <a:t>27286</a:t>
                      </a:r>
                    </a:p>
                  </a:txBody>
                  <a:tcPr/>
                </a:tc>
                <a:tc>
                  <a:txBody>
                    <a:bodyPr/>
                    <a:lstStyle/>
                    <a:p>
                      <a:r>
                        <a:rPr lang="en-US" sz="1000"/>
                        <a:t>327</a:t>
                      </a:r>
                    </a:p>
                  </a:txBody>
                  <a:tcPr/>
                </a:tc>
                <a:tc>
                  <a:txBody>
                    <a:bodyPr/>
                    <a:lstStyle/>
                    <a:p>
                      <a:r>
                        <a:rPr lang="en-US" sz="1000"/>
                        <a:t>25</a:t>
                      </a:r>
                    </a:p>
                  </a:txBody>
                  <a:tcPr/>
                </a:tc>
                <a:tc>
                  <a:txBody>
                    <a:bodyPr/>
                    <a:lstStyle/>
                    <a:p>
                      <a:r>
                        <a:rPr lang="en-US" sz="1000"/>
                        <a:t>1063</a:t>
                      </a:r>
                    </a:p>
                  </a:txBody>
                  <a:tcPr/>
                </a:tc>
                <a:tc>
                  <a:txBody>
                    <a:bodyPr/>
                    <a:lstStyle/>
                    <a:p>
                      <a:r>
                        <a:rPr lang="en-US" sz="1000"/>
                        <a:t>44.291666666667</a:t>
                      </a:r>
                    </a:p>
                  </a:txBody>
                  <a:tcPr/>
                </a:tc>
                <a:tc>
                  <a:txBody>
                    <a:bodyPr/>
                    <a:lstStyle/>
                    <a:p>
                      <a:r>
                        <a:rPr lang="en-US" sz="1000"/>
                        <a:t>36</a:t>
                      </a:r>
                    </a:p>
                  </a:txBody>
                  <a:tcPr/>
                </a:tc>
                <a:tc>
                  <a:txBody>
                    <a:bodyPr/>
                    <a:lstStyle/>
                    <a:p>
                      <a:r>
                        <a:rPr lang="en-US" sz="1000"/>
                        <a:t>142</a:t>
                      </a:r>
                    </a:p>
                  </a:txBody>
                  <a:tcPr/>
                </a:tc>
                <a:tc>
                  <a:txBody>
                    <a:bodyPr/>
                    <a:lstStyle/>
                    <a:p>
                      <a:r>
                        <a:rPr lang="en-US" sz="1000"/>
                        <a:t>1222</a:t>
                      </a:r>
                    </a:p>
                  </a:txBody>
                  <a:tcPr/>
                </a:tc>
                <a:tc>
                  <a:txBody>
                    <a:bodyPr/>
                    <a:lstStyle/>
                    <a:p>
                      <a:r>
                        <a:rPr lang="en-US" sz="1000"/>
                        <a:t>50.916666666667</a:t>
                      </a:r>
                    </a:p>
                  </a:txBody>
                  <a:tcPr/>
                </a:tc>
                <a:tc>
                  <a:txBody>
                    <a:bodyPr/>
                    <a:lstStyle/>
                    <a:p>
                      <a:r>
                        <a:rPr lang="en-US" sz="1000"/>
                        <a:t>54256</a:t>
                      </a:r>
                    </a:p>
                  </a:txBody>
                  <a:tcPr/>
                </a:tc>
                <a:tc>
                  <a:txBody>
                    <a:bodyPr/>
                    <a:lstStyle/>
                    <a:p>
                      <a:r>
                        <a:rPr lang="en-US" sz="1000"/>
                        <a:t>2260.6666666667</a:t>
                      </a:r>
                    </a:p>
                  </a:txBody>
                  <a:tcPr/>
                </a:tc>
                <a:tc>
                  <a:txBody>
                    <a:bodyPr/>
                    <a:lstStyle/>
                    <a:p>
                      <a:r>
                        <a:rPr lang="en-US" sz="1000"/>
                        <a:t>0.040957149408757 %</a:t>
                      </a:r>
                    </a:p>
                  </a:txBody>
                  <a:tcPr/>
                </a:tc>
                <a:extLst>
                  <a:ext uri="{0D108BD9-81ED-4DB2-BD59-A6C34878D82A}">
                    <a16:rowId xmlns:a16="http://schemas.microsoft.com/office/drawing/2014/main" val="1058624953"/>
                  </a:ext>
                </a:extLst>
              </a:tr>
            </a:tbl>
          </a:graphicData>
        </a:graphic>
      </p:graphicFrame>
      <p:sp>
        <p:nvSpPr>
          <p:cNvPr id="4" name="Text Placeholder 3">
            <a:extLst>
              <a:ext uri="{FF2B5EF4-FFF2-40B4-BE49-F238E27FC236}">
                <a16:creationId xmlns:a16="http://schemas.microsoft.com/office/drawing/2014/main" id="{B16684A1-F718-419C-A702-78DDA68D96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64680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30C06-DEE6-474D-A53F-4A742820D9D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CD2ECA6-A174-4355-8706-4CE6F305E6E7}"/>
              </a:ext>
            </a:extLst>
          </p:cNvPr>
          <p:cNvGraphicFramePr>
            <a:graphicFrameLocks noGrp="1"/>
          </p:cNvGraphicFramePr>
          <p:nvPr>
            <p:ph type="chart" sz="quarter" idx="13"/>
            <p:extLst>
              <p:ext uri="{D42A27DB-BD31-4B8C-83A1-F6EECF244321}">
                <p14:modId xmlns:p14="http://schemas.microsoft.com/office/powerpoint/2010/main" val="3958915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8EF30-A9CA-417A-9725-BFD4A5C69DD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DDDACC1-691C-4B50-8C83-B49001B44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469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A16B0-B4DA-4EC8-9415-949F87876C1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EC5943C-98A4-4017-9008-E4651352D146}"/>
              </a:ext>
            </a:extLst>
          </p:cNvPr>
          <p:cNvGraphicFramePr>
            <a:graphicFrameLocks noGrp="1"/>
          </p:cNvGraphicFramePr>
          <p:nvPr>
            <p:ph type="chart" sz="quarter" idx="13"/>
            <p:extLst>
              <p:ext uri="{D42A27DB-BD31-4B8C-83A1-F6EECF244321}">
                <p14:modId xmlns:p14="http://schemas.microsoft.com/office/powerpoint/2010/main" val="3823542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2F77A-D92A-4496-975A-929683DB75F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347736B-C4C3-4156-87ED-57591F445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75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44810-7FD8-4F11-927D-67CFA87C4CC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288C28E-1E11-4666-A07E-05EC4EEB0F1B}"/>
              </a:ext>
            </a:extLst>
          </p:cNvPr>
          <p:cNvGraphicFramePr>
            <a:graphicFrameLocks noGrp="1"/>
          </p:cNvGraphicFramePr>
          <p:nvPr>
            <p:ph type="chart" sz="quarter" idx="13"/>
            <p:extLst>
              <p:ext uri="{D42A27DB-BD31-4B8C-83A1-F6EECF244321}">
                <p14:modId xmlns:p14="http://schemas.microsoft.com/office/powerpoint/2010/main" val="114487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BA7A4-489B-463F-86B4-371A807E5F7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F713230-793A-4EEF-AC14-9E6E29290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3838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4D500-B240-46D7-95AB-EAEF65197184}"/>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6DF4E906-6F7B-47AB-B745-8E8F3F99C4EF}"/>
              </a:ext>
            </a:extLst>
          </p:cNvPr>
          <p:cNvGraphicFramePr>
            <a:graphicFrameLocks noGrp="1"/>
          </p:cNvGraphicFramePr>
          <p:nvPr>
            <p:ph type="tbl" sz="quarter" idx="13"/>
            <p:extLst>
              <p:ext uri="{D42A27DB-BD31-4B8C-83A1-F6EECF244321}">
                <p14:modId xmlns:p14="http://schemas.microsoft.com/office/powerpoint/2010/main" val="79866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53169663"/>
                    </a:ext>
                  </a:extLst>
                </a:gridCol>
                <a:gridCol w="740664">
                  <a:extLst>
                    <a:ext uri="{9D8B030D-6E8A-4147-A177-3AD203B41FA5}">
                      <a16:colId xmlns:a16="http://schemas.microsoft.com/office/drawing/2014/main" val="1722866550"/>
                    </a:ext>
                  </a:extLst>
                </a:gridCol>
                <a:gridCol w="740664">
                  <a:extLst>
                    <a:ext uri="{9D8B030D-6E8A-4147-A177-3AD203B41FA5}">
                      <a16:colId xmlns:a16="http://schemas.microsoft.com/office/drawing/2014/main" val="2326941923"/>
                    </a:ext>
                  </a:extLst>
                </a:gridCol>
                <a:gridCol w="740664">
                  <a:extLst>
                    <a:ext uri="{9D8B030D-6E8A-4147-A177-3AD203B41FA5}">
                      <a16:colId xmlns:a16="http://schemas.microsoft.com/office/drawing/2014/main" val="1468404400"/>
                    </a:ext>
                  </a:extLst>
                </a:gridCol>
                <a:gridCol w="740664">
                  <a:extLst>
                    <a:ext uri="{9D8B030D-6E8A-4147-A177-3AD203B41FA5}">
                      <a16:colId xmlns:a16="http://schemas.microsoft.com/office/drawing/2014/main" val="4076837586"/>
                    </a:ext>
                  </a:extLst>
                </a:gridCol>
                <a:gridCol w="740664">
                  <a:extLst>
                    <a:ext uri="{9D8B030D-6E8A-4147-A177-3AD203B41FA5}">
                      <a16:colId xmlns:a16="http://schemas.microsoft.com/office/drawing/2014/main" val="2760080798"/>
                    </a:ext>
                  </a:extLst>
                </a:gridCol>
                <a:gridCol w="740664">
                  <a:extLst>
                    <a:ext uri="{9D8B030D-6E8A-4147-A177-3AD203B41FA5}">
                      <a16:colId xmlns:a16="http://schemas.microsoft.com/office/drawing/2014/main" val="1330316526"/>
                    </a:ext>
                  </a:extLst>
                </a:gridCol>
                <a:gridCol w="740664">
                  <a:extLst>
                    <a:ext uri="{9D8B030D-6E8A-4147-A177-3AD203B41FA5}">
                      <a16:colId xmlns:a16="http://schemas.microsoft.com/office/drawing/2014/main" val="3999524301"/>
                    </a:ext>
                  </a:extLst>
                </a:gridCol>
                <a:gridCol w="740664">
                  <a:extLst>
                    <a:ext uri="{9D8B030D-6E8A-4147-A177-3AD203B41FA5}">
                      <a16:colId xmlns:a16="http://schemas.microsoft.com/office/drawing/2014/main" val="289889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6430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- 2020-11-24 10:25:02</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support the CBS Philly|KYW-TV  Change the Luck of a Child #Telethon on November 24th. All funds raised benefit families staying at Philadelphia Ronald McDonald House, Ronald McDonald House of Southern New Jersey, and Ronald McDonald House of Delaware. 
Learn more and donate at www.RMHTelethon.org 
#RMHC #CBS3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0.036736020806242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extLst>
                  <a:ext uri="{0D108BD9-81ED-4DB2-BD59-A6C34878D82A}">
                    <a16:rowId xmlns:a16="http://schemas.microsoft.com/office/drawing/2014/main" val="937436765"/>
                  </a:ext>
                </a:extLst>
              </a:tr>
            </a:tbl>
          </a:graphicData>
        </a:graphic>
      </p:graphicFrame>
      <p:sp>
        <p:nvSpPr>
          <p:cNvPr id="4" name="Text Placeholder 3">
            <a:extLst>
              <a:ext uri="{FF2B5EF4-FFF2-40B4-BE49-F238E27FC236}">
                <a16:creationId xmlns:a16="http://schemas.microsoft.com/office/drawing/2014/main" id="{81ADD177-A09C-496C-9733-6677FC4B467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85258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864D-A985-4D4B-8C89-8157E969E13F}"/>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96298481-9535-4418-8F64-5969D3367D33}"/>
              </a:ext>
            </a:extLst>
          </p:cNvPr>
          <p:cNvGraphicFramePr>
            <a:graphicFrameLocks noGrp="1"/>
          </p:cNvGraphicFramePr>
          <p:nvPr>
            <p:ph type="tbl" sz="quarter" idx="13"/>
            <p:extLst>
              <p:ext uri="{D42A27DB-BD31-4B8C-83A1-F6EECF244321}">
                <p14:modId xmlns:p14="http://schemas.microsoft.com/office/powerpoint/2010/main" val="367223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25352025"/>
                    </a:ext>
                  </a:extLst>
                </a:gridCol>
                <a:gridCol w="740664">
                  <a:extLst>
                    <a:ext uri="{9D8B030D-6E8A-4147-A177-3AD203B41FA5}">
                      <a16:colId xmlns:a16="http://schemas.microsoft.com/office/drawing/2014/main" val="2250260964"/>
                    </a:ext>
                  </a:extLst>
                </a:gridCol>
                <a:gridCol w="740664">
                  <a:extLst>
                    <a:ext uri="{9D8B030D-6E8A-4147-A177-3AD203B41FA5}">
                      <a16:colId xmlns:a16="http://schemas.microsoft.com/office/drawing/2014/main" val="929452241"/>
                    </a:ext>
                  </a:extLst>
                </a:gridCol>
                <a:gridCol w="740664">
                  <a:extLst>
                    <a:ext uri="{9D8B030D-6E8A-4147-A177-3AD203B41FA5}">
                      <a16:colId xmlns:a16="http://schemas.microsoft.com/office/drawing/2014/main" val="2599824187"/>
                    </a:ext>
                  </a:extLst>
                </a:gridCol>
                <a:gridCol w="740664">
                  <a:extLst>
                    <a:ext uri="{9D8B030D-6E8A-4147-A177-3AD203B41FA5}">
                      <a16:colId xmlns:a16="http://schemas.microsoft.com/office/drawing/2014/main" val="3973285626"/>
                    </a:ext>
                  </a:extLst>
                </a:gridCol>
                <a:gridCol w="740664">
                  <a:extLst>
                    <a:ext uri="{9D8B030D-6E8A-4147-A177-3AD203B41FA5}">
                      <a16:colId xmlns:a16="http://schemas.microsoft.com/office/drawing/2014/main" val="2693729011"/>
                    </a:ext>
                  </a:extLst>
                </a:gridCol>
                <a:gridCol w="740664">
                  <a:extLst>
                    <a:ext uri="{9D8B030D-6E8A-4147-A177-3AD203B41FA5}">
                      <a16:colId xmlns:a16="http://schemas.microsoft.com/office/drawing/2014/main" val="2775591508"/>
                    </a:ext>
                  </a:extLst>
                </a:gridCol>
                <a:gridCol w="740664">
                  <a:extLst>
                    <a:ext uri="{9D8B030D-6E8A-4147-A177-3AD203B41FA5}">
                      <a16:colId xmlns:a16="http://schemas.microsoft.com/office/drawing/2014/main" val="2955170769"/>
                    </a:ext>
                  </a:extLst>
                </a:gridCol>
                <a:gridCol w="740664">
                  <a:extLst>
                    <a:ext uri="{9D8B030D-6E8A-4147-A177-3AD203B41FA5}">
                      <a16:colId xmlns:a16="http://schemas.microsoft.com/office/drawing/2014/main" val="66452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5498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- 2020-11-05 12:51:19</a:t>
                      </a:r>
                      <a:r>
                        <a:rPr kumimoji="0" lang="en-US" sz="1000" b="0" i="0" u="none" strike="noStrike" kern="1200" cap="none" spc="0" normalizeH="0" baseline="0" noProof="0">
                          <a:ln>
                            <a:noFill/>
                          </a:ln>
                          <a:solidFill>
                            <a:prstClr val="black"/>
                          </a:solidFill>
                          <a:effectLst/>
                          <a:uLnTx/>
                          <a:uFillTx/>
                          <a:latin typeface="+mn-lt"/>
                          <a:ea typeface="+mn-ea"/>
                          <a:cs typeface="+mn-cs"/>
                        </a:rPr>
                        <a:t>
 Each year, Tokio Marine Group recognizes employees across the globe for their commitment to delivering exceptional business results. Instead of traveling to Japan this year, the Tokio Marine Good Company Award winners joined a virtual ceremony to celebrate. Congratulations to PHLY employee Zack Skog and the other recipients!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0.1039055404178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774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- 2020-11-11 09:27:23</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#VeteransDay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0.047230571060541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6350773"/>
                  </a:ext>
                </a:extLst>
              </a:tr>
            </a:tbl>
          </a:graphicData>
        </a:graphic>
      </p:graphicFrame>
      <p:sp>
        <p:nvSpPr>
          <p:cNvPr id="4" name="Text Placeholder 3">
            <a:extLst>
              <a:ext uri="{FF2B5EF4-FFF2-40B4-BE49-F238E27FC236}">
                <a16:creationId xmlns:a16="http://schemas.microsoft.com/office/drawing/2014/main" id="{B8B8A45D-06A3-4F4E-B14A-7E7A925912B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35193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9328-0E75-489A-A51E-F73A6D5BF29A}"/>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B04B2504-9390-4D8A-A43E-B292BD84200B}"/>
              </a:ext>
            </a:extLst>
          </p:cNvPr>
          <p:cNvGraphicFramePr>
            <a:graphicFrameLocks noGrp="1"/>
          </p:cNvGraphicFramePr>
          <p:nvPr>
            <p:ph type="tbl" sz="quarter" idx="13"/>
            <p:extLst>
              <p:ext uri="{D42A27DB-BD31-4B8C-83A1-F6EECF244321}">
                <p14:modId xmlns:p14="http://schemas.microsoft.com/office/powerpoint/2010/main" val="80467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67642532"/>
                    </a:ext>
                  </a:extLst>
                </a:gridCol>
                <a:gridCol w="740664">
                  <a:extLst>
                    <a:ext uri="{9D8B030D-6E8A-4147-A177-3AD203B41FA5}">
                      <a16:colId xmlns:a16="http://schemas.microsoft.com/office/drawing/2014/main" val="3471088990"/>
                    </a:ext>
                  </a:extLst>
                </a:gridCol>
                <a:gridCol w="740664">
                  <a:extLst>
                    <a:ext uri="{9D8B030D-6E8A-4147-A177-3AD203B41FA5}">
                      <a16:colId xmlns:a16="http://schemas.microsoft.com/office/drawing/2014/main" val="671106806"/>
                    </a:ext>
                  </a:extLst>
                </a:gridCol>
                <a:gridCol w="740664">
                  <a:extLst>
                    <a:ext uri="{9D8B030D-6E8A-4147-A177-3AD203B41FA5}">
                      <a16:colId xmlns:a16="http://schemas.microsoft.com/office/drawing/2014/main" val="4228568615"/>
                    </a:ext>
                  </a:extLst>
                </a:gridCol>
                <a:gridCol w="740664">
                  <a:extLst>
                    <a:ext uri="{9D8B030D-6E8A-4147-A177-3AD203B41FA5}">
                      <a16:colId xmlns:a16="http://schemas.microsoft.com/office/drawing/2014/main" val="3228761914"/>
                    </a:ext>
                  </a:extLst>
                </a:gridCol>
                <a:gridCol w="740664">
                  <a:extLst>
                    <a:ext uri="{9D8B030D-6E8A-4147-A177-3AD203B41FA5}">
                      <a16:colId xmlns:a16="http://schemas.microsoft.com/office/drawing/2014/main" val="2830403861"/>
                    </a:ext>
                  </a:extLst>
                </a:gridCol>
                <a:gridCol w="740664">
                  <a:extLst>
                    <a:ext uri="{9D8B030D-6E8A-4147-A177-3AD203B41FA5}">
                      <a16:colId xmlns:a16="http://schemas.microsoft.com/office/drawing/2014/main" val="1532835369"/>
                    </a:ext>
                  </a:extLst>
                </a:gridCol>
                <a:gridCol w="740664">
                  <a:extLst>
                    <a:ext uri="{9D8B030D-6E8A-4147-A177-3AD203B41FA5}">
                      <a16:colId xmlns:a16="http://schemas.microsoft.com/office/drawing/2014/main" val="2533246965"/>
                    </a:ext>
                  </a:extLst>
                </a:gridCol>
                <a:gridCol w="740664">
                  <a:extLst>
                    <a:ext uri="{9D8B030D-6E8A-4147-A177-3AD203B41FA5}">
                      <a16:colId xmlns:a16="http://schemas.microsoft.com/office/drawing/2014/main" val="4048480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3591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- 2020-11-25 10:30:32</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#Thanksgiving holiday, PHLY offices are closing at 12 p.m. today and will be closed on Thursday, November 26th and Friday, November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0.041963911036509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469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- 2020-11-03 15:05:05</a:t>
                      </a:r>
                      <a:r>
                        <a:rPr kumimoji="0" lang="en-US" sz="1000" b="0" i="0" u="none" strike="noStrike" kern="1200" cap="none" spc="0" normalizeH="0" baseline="0" noProof="0">
                          <a:ln>
                            <a:noFill/>
                          </a:ln>
                          <a:solidFill>
                            <a:prstClr val="black"/>
                          </a:solidFill>
                          <a:effectLst/>
                          <a:uLnTx/>
                          <a:uFillTx/>
                          <a:latin typeface="+mn-lt"/>
                          <a:ea typeface="+mn-ea"/>
                          <a:cs typeface="+mn-cs"/>
                        </a:rPr>
                        <a:t>
 Our HR team virtually volunteered with Today is a Good Day, a non-profit that provides support to families with babies in the Neonatal Intensive Care Unit (NICU). #TEAMPHLY joined the organization’s founder, Martha Sharkey, via Zoom to weave together fabric squares intended to help NICU families bond with their premature babies.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0.071073748567062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1558707"/>
                  </a:ext>
                </a:extLst>
              </a:tr>
            </a:tbl>
          </a:graphicData>
        </a:graphic>
      </p:graphicFrame>
      <p:sp>
        <p:nvSpPr>
          <p:cNvPr id="4" name="Text Placeholder 3">
            <a:extLst>
              <a:ext uri="{FF2B5EF4-FFF2-40B4-BE49-F238E27FC236}">
                <a16:creationId xmlns:a16="http://schemas.microsoft.com/office/drawing/2014/main" id="{0B081DED-84FE-4B32-8A75-667C6626E93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512307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291D2-F639-43BD-8F33-A5DDF4E9624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A938C2C-1D75-4B00-A859-C5DC0B4354CF}"/>
              </a:ext>
            </a:extLst>
          </p:cNvPr>
          <p:cNvGraphicFramePr>
            <a:graphicFrameLocks noGrp="1"/>
          </p:cNvGraphicFramePr>
          <p:nvPr>
            <p:ph type="tbl" sz="quarter" idx="13"/>
            <p:extLst>
              <p:ext uri="{D42A27DB-BD31-4B8C-83A1-F6EECF244321}">
                <p14:modId xmlns:p14="http://schemas.microsoft.com/office/powerpoint/2010/main" val="378949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5834745"/>
                    </a:ext>
                  </a:extLst>
                </a:gridCol>
                <a:gridCol w="658368">
                  <a:extLst>
                    <a:ext uri="{9D8B030D-6E8A-4147-A177-3AD203B41FA5}">
                      <a16:colId xmlns:a16="http://schemas.microsoft.com/office/drawing/2014/main" val="1245028971"/>
                    </a:ext>
                  </a:extLst>
                </a:gridCol>
                <a:gridCol w="658368">
                  <a:extLst>
                    <a:ext uri="{9D8B030D-6E8A-4147-A177-3AD203B41FA5}">
                      <a16:colId xmlns:a16="http://schemas.microsoft.com/office/drawing/2014/main" val="2860787058"/>
                    </a:ext>
                  </a:extLst>
                </a:gridCol>
                <a:gridCol w="658368">
                  <a:extLst>
                    <a:ext uri="{9D8B030D-6E8A-4147-A177-3AD203B41FA5}">
                      <a16:colId xmlns:a16="http://schemas.microsoft.com/office/drawing/2014/main" val="858204108"/>
                    </a:ext>
                  </a:extLst>
                </a:gridCol>
                <a:gridCol w="658368">
                  <a:extLst>
                    <a:ext uri="{9D8B030D-6E8A-4147-A177-3AD203B41FA5}">
                      <a16:colId xmlns:a16="http://schemas.microsoft.com/office/drawing/2014/main" val="1006591807"/>
                    </a:ext>
                  </a:extLst>
                </a:gridCol>
                <a:gridCol w="658368">
                  <a:extLst>
                    <a:ext uri="{9D8B030D-6E8A-4147-A177-3AD203B41FA5}">
                      <a16:colId xmlns:a16="http://schemas.microsoft.com/office/drawing/2014/main" val="3095326022"/>
                    </a:ext>
                  </a:extLst>
                </a:gridCol>
                <a:gridCol w="658368">
                  <a:extLst>
                    <a:ext uri="{9D8B030D-6E8A-4147-A177-3AD203B41FA5}">
                      <a16:colId xmlns:a16="http://schemas.microsoft.com/office/drawing/2014/main" val="2524295897"/>
                    </a:ext>
                  </a:extLst>
                </a:gridCol>
                <a:gridCol w="658368">
                  <a:extLst>
                    <a:ext uri="{9D8B030D-6E8A-4147-A177-3AD203B41FA5}">
                      <a16:colId xmlns:a16="http://schemas.microsoft.com/office/drawing/2014/main" val="3900059533"/>
                    </a:ext>
                  </a:extLst>
                </a:gridCol>
                <a:gridCol w="658368">
                  <a:extLst>
                    <a:ext uri="{9D8B030D-6E8A-4147-A177-3AD203B41FA5}">
                      <a16:colId xmlns:a16="http://schemas.microsoft.com/office/drawing/2014/main" val="3693564240"/>
                    </a:ext>
                  </a:extLst>
                </a:gridCol>
                <a:gridCol w="658368">
                  <a:extLst>
                    <a:ext uri="{9D8B030D-6E8A-4147-A177-3AD203B41FA5}">
                      <a16:colId xmlns:a16="http://schemas.microsoft.com/office/drawing/2014/main" val="16237100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19008609"/>
                  </a:ext>
                </a:extLst>
              </a:tr>
              <a:tr h="370840">
                <a:tc>
                  <a:txBody>
                    <a:bodyPr/>
                    <a:lstStyle/>
                    <a:p>
                      <a:r>
                        <a:rPr lang="en-US" sz="1000"/>
                        <a:t>phlyinsurance</a:t>
                      </a:r>
                    </a:p>
                  </a:txBody>
                  <a:tcPr/>
                </a:tc>
                <a:tc>
                  <a:txBody>
                    <a:bodyPr/>
                    <a:lstStyle/>
                    <a:p>
                      <a:r>
                        <a:rPr lang="en-US" sz="1000"/>
                        <a:t>2170</a:t>
                      </a:r>
                    </a:p>
                  </a:txBody>
                  <a:tcPr/>
                </a:tc>
                <a:tc>
                  <a:txBody>
                    <a:bodyPr/>
                    <a:lstStyle/>
                    <a:p>
                      <a:r>
                        <a:rPr lang="en-US" sz="1000"/>
                        <a:t>32</a:t>
                      </a:r>
                    </a:p>
                  </a:txBody>
                  <a:tcPr/>
                </a:tc>
                <a:tc>
                  <a:txBody>
                    <a:bodyPr/>
                    <a:lstStyle/>
                    <a:p>
                      <a:r>
                        <a:rPr lang="en-US" sz="1000"/>
                        <a:t>8</a:t>
                      </a:r>
                    </a:p>
                  </a:txBody>
                  <a:tcPr/>
                </a:tc>
                <a:tc>
                  <a:txBody>
                    <a:bodyPr/>
                    <a:lstStyle/>
                    <a:p>
                      <a:r>
                        <a:rPr lang="en-US" sz="1000"/>
                        <a:t>2</a:t>
                      </a:r>
                    </a:p>
                  </a:txBody>
                  <a:tcPr/>
                </a:tc>
                <a:tc>
                  <a:txBody>
                    <a:bodyPr/>
                    <a:lstStyle/>
                    <a:p>
                      <a:r>
                        <a:rPr lang="en-US" sz="1000"/>
                        <a:t>5</a:t>
                      </a:r>
                    </a:p>
                  </a:txBody>
                  <a:tcPr/>
                </a:tc>
                <a:tc>
                  <a:txBody>
                    <a:bodyPr/>
                    <a:lstStyle/>
                    <a:p>
                      <a:r>
                        <a:rPr lang="en-US" sz="1000"/>
                        <a:t>15</a:t>
                      </a:r>
                    </a:p>
                  </a:txBody>
                  <a:tcPr/>
                </a:tc>
                <a:tc>
                  <a:txBody>
                    <a:bodyPr/>
                    <a:lstStyle/>
                    <a:p>
                      <a:r>
                        <a:rPr lang="en-US" sz="1000"/>
                        <a:t>649</a:t>
                      </a:r>
                    </a:p>
                  </a:txBody>
                  <a:tcPr/>
                </a:tc>
                <a:tc>
                  <a:txBody>
                    <a:bodyPr/>
                    <a:lstStyle/>
                    <a:p>
                      <a:r>
                        <a:rPr lang="en-US" sz="1000"/>
                        <a:t>12</a:t>
                      </a:r>
                    </a:p>
                  </a:txBody>
                  <a:tcPr/>
                </a:tc>
                <a:tc>
                  <a:txBody>
                    <a:bodyPr/>
                    <a:lstStyle/>
                    <a:p>
                      <a:r>
                        <a:rPr lang="en-US" sz="1000"/>
                        <a:t>2.0458 %</a:t>
                      </a:r>
                    </a:p>
                  </a:txBody>
                  <a:tcPr/>
                </a:tc>
                <a:extLst>
                  <a:ext uri="{0D108BD9-81ED-4DB2-BD59-A6C34878D82A}">
                    <a16:rowId xmlns:a16="http://schemas.microsoft.com/office/drawing/2014/main" val="803894741"/>
                  </a:ext>
                </a:extLst>
              </a:tr>
            </a:tbl>
          </a:graphicData>
        </a:graphic>
      </p:graphicFrame>
      <p:sp>
        <p:nvSpPr>
          <p:cNvPr id="4" name="Text Placeholder 3">
            <a:extLst>
              <a:ext uri="{FF2B5EF4-FFF2-40B4-BE49-F238E27FC236}">
                <a16:creationId xmlns:a16="http://schemas.microsoft.com/office/drawing/2014/main" id="{D4E969AD-5848-4A5E-9138-49D6F588219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811572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EA63-D284-439B-8102-51DF581C595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5006151-47C6-4870-B323-A090B243D66B}"/>
              </a:ext>
            </a:extLst>
          </p:cNvPr>
          <p:cNvGraphicFramePr>
            <a:graphicFrameLocks noGrp="1"/>
          </p:cNvGraphicFramePr>
          <p:nvPr>
            <p:ph type="chart" sz="quarter" idx="13"/>
            <p:extLst>
              <p:ext uri="{D42A27DB-BD31-4B8C-83A1-F6EECF244321}">
                <p14:modId xmlns:p14="http://schemas.microsoft.com/office/powerpoint/2010/main" val="2093269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25A326-82C6-4E65-BEAF-7DF556D4D6D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CE2514B-D9FC-4B2A-9109-697CABDC0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13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32FA0-FCA3-4BA6-98D0-2CACA86588F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C4C7F11-50B3-438F-B39D-F00CBB6C785D}"/>
              </a:ext>
            </a:extLst>
          </p:cNvPr>
          <p:cNvGraphicFramePr>
            <a:graphicFrameLocks noGrp="1"/>
          </p:cNvGraphicFramePr>
          <p:nvPr>
            <p:ph type="chart" sz="quarter" idx="13"/>
            <p:extLst>
              <p:ext uri="{D42A27DB-BD31-4B8C-83A1-F6EECF244321}">
                <p14:modId xmlns:p14="http://schemas.microsoft.com/office/powerpoint/2010/main" val="1417629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96DDE-9C54-41E5-833C-2B7A56FB2C8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A1D5774-7952-4251-8ACE-27BCD586F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0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B42C-B14B-4FAA-AB63-5D97C2113F0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B2C7BA58-990B-493F-9BE8-BE7680C14AF3}"/>
              </a:ext>
            </a:extLst>
          </p:cNvPr>
          <p:cNvGraphicFramePr>
            <a:graphicFrameLocks noGrp="1"/>
          </p:cNvGraphicFramePr>
          <p:nvPr>
            <p:ph type="chart" sz="quarter" idx="13"/>
            <p:extLst>
              <p:ext uri="{D42A27DB-BD31-4B8C-83A1-F6EECF244321}">
                <p14:modId xmlns:p14="http://schemas.microsoft.com/office/powerpoint/2010/main" val="41587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AE6F2-0832-41BB-BC32-E923F0E17A4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04E00F1-BE57-49F9-AE39-595450ECF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86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C31AA-8334-405C-B91C-E1A9AAFF8F51}"/>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FCA5AB61-12CD-4313-B682-FEDED3D587A4}"/>
              </a:ext>
            </a:extLst>
          </p:cNvPr>
          <p:cNvGraphicFramePr>
            <a:graphicFrameLocks noGrp="1"/>
          </p:cNvGraphicFramePr>
          <p:nvPr>
            <p:ph type="tbl" sz="quarter" idx="13"/>
            <p:extLst>
              <p:ext uri="{D42A27DB-BD31-4B8C-83A1-F6EECF244321}">
                <p14:modId xmlns:p14="http://schemas.microsoft.com/office/powerpoint/2010/main" val="173270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4509276"/>
                    </a:ext>
                  </a:extLst>
                </a:gridCol>
                <a:gridCol w="987552">
                  <a:extLst>
                    <a:ext uri="{9D8B030D-6E8A-4147-A177-3AD203B41FA5}">
                      <a16:colId xmlns:a16="http://schemas.microsoft.com/office/drawing/2014/main" val="1013825664"/>
                    </a:ext>
                  </a:extLst>
                </a:gridCol>
                <a:gridCol w="987552">
                  <a:extLst>
                    <a:ext uri="{9D8B030D-6E8A-4147-A177-3AD203B41FA5}">
                      <a16:colId xmlns:a16="http://schemas.microsoft.com/office/drawing/2014/main" val="3571085846"/>
                    </a:ext>
                  </a:extLst>
                </a:gridCol>
                <a:gridCol w="987552">
                  <a:extLst>
                    <a:ext uri="{9D8B030D-6E8A-4147-A177-3AD203B41FA5}">
                      <a16:colId xmlns:a16="http://schemas.microsoft.com/office/drawing/2014/main" val="4105945285"/>
                    </a:ext>
                  </a:extLst>
                </a:gridCol>
                <a:gridCol w="987552">
                  <a:extLst>
                    <a:ext uri="{9D8B030D-6E8A-4147-A177-3AD203B41FA5}">
                      <a16:colId xmlns:a16="http://schemas.microsoft.com/office/drawing/2014/main" val="167455504"/>
                    </a:ext>
                  </a:extLst>
                </a:gridCol>
                <a:gridCol w="987552">
                  <a:extLst>
                    <a:ext uri="{9D8B030D-6E8A-4147-A177-3AD203B41FA5}">
                      <a16:colId xmlns:a16="http://schemas.microsoft.com/office/drawing/2014/main" val="67061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271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- 2020-11-24 11:33:59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support the cbs_philly Change the Luck of a Child Telethon on November 24th. All funds raised benefit families staying at philarmh, rmhsnj, and rmhdelaware.
To give ➡️ 𝐯𝐢𝐬𝐢𝐭 𝐰𝐰𝐰.𝐑𝐌𝐇𝐓𝐞𝐥𝐞𝐭𝐡𝐨𝐧.𝐨𝐫𝐠 ⬅️ call 1-88-506-HOPE, Venmo RMHCPhillyRegion, or text “FAMILY” to 20222 to donate . #TEAMPHLY #ronaldmcdonaldhouse #ronaldmcdonaldhousecharities #telethon #cbs3 #forthekids #goodcause #fundraisingforacause #supportnonprofits #givingbacktothecommunity #givingseason #insurance #insurancebusiness #specialtyinsurance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07:11:35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185436"/>
                  </a:ext>
                </a:extLst>
              </a:tr>
            </a:tbl>
          </a:graphicData>
        </a:graphic>
      </p:graphicFrame>
      <p:sp>
        <p:nvSpPr>
          <p:cNvPr id="4" name="Text Placeholder 3">
            <a:extLst>
              <a:ext uri="{FF2B5EF4-FFF2-40B4-BE49-F238E27FC236}">
                <a16:creationId xmlns:a16="http://schemas.microsoft.com/office/drawing/2014/main" id="{593BEDD7-D78F-41E8-927E-EC9FD61FA16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63808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9759-84B7-4F78-8E65-6B5B38360B3F}"/>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1A699790-EF06-4354-AD86-BDA129CD278F}"/>
              </a:ext>
            </a:extLst>
          </p:cNvPr>
          <p:cNvGraphicFramePr>
            <a:graphicFrameLocks noGrp="1"/>
          </p:cNvGraphicFramePr>
          <p:nvPr>
            <p:ph type="tbl" sz="quarter" idx="13"/>
            <p:extLst>
              <p:ext uri="{D42A27DB-BD31-4B8C-83A1-F6EECF244321}">
                <p14:modId xmlns:p14="http://schemas.microsoft.com/office/powerpoint/2010/main" val="358461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8771366"/>
                    </a:ext>
                  </a:extLst>
                </a:gridCol>
                <a:gridCol w="987552">
                  <a:extLst>
                    <a:ext uri="{9D8B030D-6E8A-4147-A177-3AD203B41FA5}">
                      <a16:colId xmlns:a16="http://schemas.microsoft.com/office/drawing/2014/main" val="1123505455"/>
                    </a:ext>
                  </a:extLst>
                </a:gridCol>
                <a:gridCol w="987552">
                  <a:extLst>
                    <a:ext uri="{9D8B030D-6E8A-4147-A177-3AD203B41FA5}">
                      <a16:colId xmlns:a16="http://schemas.microsoft.com/office/drawing/2014/main" val="479159497"/>
                    </a:ext>
                  </a:extLst>
                </a:gridCol>
                <a:gridCol w="987552">
                  <a:extLst>
                    <a:ext uri="{9D8B030D-6E8A-4147-A177-3AD203B41FA5}">
                      <a16:colId xmlns:a16="http://schemas.microsoft.com/office/drawing/2014/main" val="429174722"/>
                    </a:ext>
                  </a:extLst>
                </a:gridCol>
                <a:gridCol w="987552">
                  <a:extLst>
                    <a:ext uri="{9D8B030D-6E8A-4147-A177-3AD203B41FA5}">
                      <a16:colId xmlns:a16="http://schemas.microsoft.com/office/drawing/2014/main" val="4028017087"/>
                    </a:ext>
                  </a:extLst>
                </a:gridCol>
                <a:gridCol w="987552">
                  <a:extLst>
                    <a:ext uri="{9D8B030D-6E8A-4147-A177-3AD203B41FA5}">
                      <a16:colId xmlns:a16="http://schemas.microsoft.com/office/drawing/2014/main" val="234701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734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- 2020-11-03 15:03:26</a:t>
                      </a:r>
                      <a:r>
                        <a:rPr kumimoji="0" lang="en-US" sz="1000" b="0" i="0" u="none" strike="noStrike" kern="1200" cap="none" spc="0" normalizeH="0" baseline="0" noProof="0">
                          <a:ln>
                            <a:noFill/>
                          </a:ln>
                          <a:solidFill>
                            <a:prstClr val="black"/>
                          </a:solidFill>
                          <a:effectLst/>
                          <a:uLnTx/>
                          <a:uFillTx/>
                          <a:latin typeface="+mn-lt"/>
                          <a:ea typeface="+mn-ea"/>
                          <a:cs typeface="+mn-cs"/>
                        </a:rPr>
                        <a:t>
 Our HR team virtually #volunteered with today_is_a_good_day_pa, a #nonprofit that provides support to families with babies in the Neonatal Intensive Care Unit (NICU). #TEAMPHLY joined the organization’s founder, Martha Sharkey, via Zoom to weave together fabric squares intended to help #NICU families bond with their #prematurebabies. 👶 #bondingsquares #volunteering #supportnonprofits #csr #goodcauses #nicubabies #prematurebaby #insurance #insurancecompany #nonprofitorganizations #nfp #insuranceindustry #insurancework #insurancegivesback #insurancebusiness #commercialinsurance #specialtyinsurance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07:11:36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8072285"/>
                  </a:ext>
                </a:extLst>
              </a:tr>
            </a:tbl>
          </a:graphicData>
        </a:graphic>
      </p:graphicFrame>
      <p:sp>
        <p:nvSpPr>
          <p:cNvPr id="4" name="Text Placeholder 3">
            <a:extLst>
              <a:ext uri="{FF2B5EF4-FFF2-40B4-BE49-F238E27FC236}">
                <a16:creationId xmlns:a16="http://schemas.microsoft.com/office/drawing/2014/main" id="{77A4186A-707B-47E0-AB78-0693765E30B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761819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BB5A0-C461-42C6-9B4A-C38422327EF0}"/>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6573B3EB-3006-40BF-BC1F-180F41131B9D}"/>
              </a:ext>
            </a:extLst>
          </p:cNvPr>
          <p:cNvGraphicFramePr>
            <a:graphicFrameLocks noGrp="1"/>
          </p:cNvGraphicFramePr>
          <p:nvPr>
            <p:ph type="tbl" sz="quarter" idx="13"/>
            <p:extLst>
              <p:ext uri="{D42A27DB-BD31-4B8C-83A1-F6EECF244321}">
                <p14:modId xmlns:p14="http://schemas.microsoft.com/office/powerpoint/2010/main" val="225613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095703"/>
                    </a:ext>
                  </a:extLst>
                </a:gridCol>
                <a:gridCol w="987552">
                  <a:extLst>
                    <a:ext uri="{9D8B030D-6E8A-4147-A177-3AD203B41FA5}">
                      <a16:colId xmlns:a16="http://schemas.microsoft.com/office/drawing/2014/main" val="2393453907"/>
                    </a:ext>
                  </a:extLst>
                </a:gridCol>
                <a:gridCol w="987552">
                  <a:extLst>
                    <a:ext uri="{9D8B030D-6E8A-4147-A177-3AD203B41FA5}">
                      <a16:colId xmlns:a16="http://schemas.microsoft.com/office/drawing/2014/main" val="3162208351"/>
                    </a:ext>
                  </a:extLst>
                </a:gridCol>
                <a:gridCol w="987552">
                  <a:extLst>
                    <a:ext uri="{9D8B030D-6E8A-4147-A177-3AD203B41FA5}">
                      <a16:colId xmlns:a16="http://schemas.microsoft.com/office/drawing/2014/main" val="3984670830"/>
                    </a:ext>
                  </a:extLst>
                </a:gridCol>
                <a:gridCol w="987552">
                  <a:extLst>
                    <a:ext uri="{9D8B030D-6E8A-4147-A177-3AD203B41FA5}">
                      <a16:colId xmlns:a16="http://schemas.microsoft.com/office/drawing/2014/main" val="3075974599"/>
                    </a:ext>
                  </a:extLst>
                </a:gridCol>
                <a:gridCol w="987552">
                  <a:extLst>
                    <a:ext uri="{9D8B030D-6E8A-4147-A177-3AD203B41FA5}">
                      <a16:colId xmlns:a16="http://schemas.microsoft.com/office/drawing/2014/main" val="259391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695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- 2020-11-17 15:38:59</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2020 specialolympicspennsylvania Fall Festival! #SOPAFallFest went virtual this year and celebrated athlete success through various activities and ceremonies. Check out this clip of PHLY’s Anthony Device teaming up with #SpecialOlympics athlete Allison Rutizer in the Unified Sports #jumpingjacks challenge! 👏🏼👏🏼 #TEAMPHLY #novaspo #inclusionrevolution #unifiedgeneration #choosetoinclude #inclusionmatters #athletelife #villanova #morethansports #abilitynotdisability #dogoodthings #goodcauses #insurancegivesback #insurancebusiness #specialtyinsurance #insuranceindustry #insurancework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07:11:35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5320190"/>
                  </a:ext>
                </a:extLst>
              </a:tr>
            </a:tbl>
          </a:graphicData>
        </a:graphic>
      </p:graphicFrame>
      <p:sp>
        <p:nvSpPr>
          <p:cNvPr id="4" name="Text Placeholder 3">
            <a:extLst>
              <a:ext uri="{FF2B5EF4-FFF2-40B4-BE49-F238E27FC236}">
                <a16:creationId xmlns:a16="http://schemas.microsoft.com/office/drawing/2014/main" id="{B9439EB8-53D8-4130-8B39-72CDB324CE0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11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B2CC-1873-4A15-BB05-83EA4062DEAD}"/>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65BBD07C-3C36-4B82-9451-855649A21D0A}"/>
              </a:ext>
            </a:extLst>
          </p:cNvPr>
          <p:cNvGraphicFramePr>
            <a:graphicFrameLocks noGrp="1"/>
          </p:cNvGraphicFramePr>
          <p:nvPr>
            <p:ph type="tbl" sz="quarter" idx="13"/>
            <p:extLst>
              <p:ext uri="{D42A27DB-BD31-4B8C-83A1-F6EECF244321}">
                <p14:modId xmlns:p14="http://schemas.microsoft.com/office/powerpoint/2010/main" val="163813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8995618"/>
                    </a:ext>
                  </a:extLst>
                </a:gridCol>
                <a:gridCol w="987552">
                  <a:extLst>
                    <a:ext uri="{9D8B030D-6E8A-4147-A177-3AD203B41FA5}">
                      <a16:colId xmlns:a16="http://schemas.microsoft.com/office/drawing/2014/main" val="256941989"/>
                    </a:ext>
                  </a:extLst>
                </a:gridCol>
                <a:gridCol w="987552">
                  <a:extLst>
                    <a:ext uri="{9D8B030D-6E8A-4147-A177-3AD203B41FA5}">
                      <a16:colId xmlns:a16="http://schemas.microsoft.com/office/drawing/2014/main" val="2010586629"/>
                    </a:ext>
                  </a:extLst>
                </a:gridCol>
                <a:gridCol w="987552">
                  <a:extLst>
                    <a:ext uri="{9D8B030D-6E8A-4147-A177-3AD203B41FA5}">
                      <a16:colId xmlns:a16="http://schemas.microsoft.com/office/drawing/2014/main" val="548039111"/>
                    </a:ext>
                  </a:extLst>
                </a:gridCol>
                <a:gridCol w="987552">
                  <a:extLst>
                    <a:ext uri="{9D8B030D-6E8A-4147-A177-3AD203B41FA5}">
                      <a16:colId xmlns:a16="http://schemas.microsoft.com/office/drawing/2014/main" val="1698484023"/>
                    </a:ext>
                  </a:extLst>
                </a:gridCol>
                <a:gridCol w="987552">
                  <a:extLst>
                    <a:ext uri="{9D8B030D-6E8A-4147-A177-3AD203B41FA5}">
                      <a16:colId xmlns:a16="http://schemas.microsoft.com/office/drawing/2014/main" val="1859740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073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- 2020-11-05 15:17:54</a:t>
                      </a:r>
                      <a:r>
                        <a:rPr kumimoji="0" lang="en-US" sz="1000" b="0" i="0" u="none" strike="noStrike" kern="1200" cap="none" spc="0" normalizeH="0" baseline="0" noProof="0">
                          <a:ln>
                            <a:noFill/>
                          </a:ln>
                          <a:solidFill>
                            <a:prstClr val="black"/>
                          </a:solidFill>
                          <a:effectLst/>
                          <a:uLnTx/>
                          <a:uFillTx/>
                          <a:latin typeface="+mn-lt"/>
                          <a:ea typeface="+mn-ea"/>
                          <a:cs typeface="+mn-cs"/>
                        </a:rPr>
                        <a:t>
 Each year, Tokio Marine Group recognizes employees across the globe for their commitment to delivering exceptional #businessresults. Instead of traveling to Japan this year, the Tokio Marine Good Company Award winners joined a virtual ceremony to celebrate. #Congratulations to PHLY employee Zack Skog and the other recipients! 👏 #TEAMPHLY #tobeagoodcompany #congrats #virtualcelebration #zoommeeting #awardwinners #businessgoals #insurance #insurancecareers #insurancecompany #insuranceindustry #insurancework #insurancebusiness #commercialinsurance #specialtyinsurance #propertyandcasualty #corporatelife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07:11:36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386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- 2020-11-25 10:37:14</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#Thanksgiving holiday, PHLY offices are closing at 12 p.m. today and will be closed on Thursday, November 26th and Friday, November 27th. Everyone on #TEAMPHLY wishes you a safe and happy #TurkeyDay! 🦃 #happythanksgiving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07:11:35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5977348"/>
                  </a:ext>
                </a:extLst>
              </a:tr>
            </a:tbl>
          </a:graphicData>
        </a:graphic>
      </p:graphicFrame>
      <p:sp>
        <p:nvSpPr>
          <p:cNvPr id="4" name="Text Placeholder 3">
            <a:extLst>
              <a:ext uri="{FF2B5EF4-FFF2-40B4-BE49-F238E27FC236}">
                <a16:creationId xmlns:a16="http://schemas.microsoft.com/office/drawing/2014/main" id="{7E8D210B-3768-4D6F-886A-DEB6C7E14A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799582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C806A-3C81-4595-9B26-F4E14F97809E}"/>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FF7701A0-8048-425C-9400-5659F7E585A7}"/>
              </a:ext>
            </a:extLst>
          </p:cNvPr>
          <p:cNvGraphicFramePr>
            <a:graphicFrameLocks noGrp="1"/>
          </p:cNvGraphicFramePr>
          <p:nvPr>
            <p:ph type="tbl" sz="quarter" idx="13"/>
            <p:extLst>
              <p:ext uri="{D42A27DB-BD31-4B8C-83A1-F6EECF244321}">
                <p14:modId xmlns:p14="http://schemas.microsoft.com/office/powerpoint/2010/main" val="398390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0582103"/>
                    </a:ext>
                  </a:extLst>
                </a:gridCol>
                <a:gridCol w="905256">
                  <a:extLst>
                    <a:ext uri="{9D8B030D-6E8A-4147-A177-3AD203B41FA5}">
                      <a16:colId xmlns:a16="http://schemas.microsoft.com/office/drawing/2014/main" val="1209952407"/>
                    </a:ext>
                  </a:extLst>
                </a:gridCol>
                <a:gridCol w="411480">
                  <a:extLst>
                    <a:ext uri="{9D8B030D-6E8A-4147-A177-3AD203B41FA5}">
                      <a16:colId xmlns:a16="http://schemas.microsoft.com/office/drawing/2014/main" val="2742070700"/>
                    </a:ext>
                  </a:extLst>
                </a:gridCol>
                <a:gridCol w="905256">
                  <a:extLst>
                    <a:ext uri="{9D8B030D-6E8A-4147-A177-3AD203B41FA5}">
                      <a16:colId xmlns:a16="http://schemas.microsoft.com/office/drawing/2014/main" val="935178487"/>
                    </a:ext>
                  </a:extLst>
                </a:gridCol>
                <a:gridCol w="905256">
                  <a:extLst>
                    <a:ext uri="{9D8B030D-6E8A-4147-A177-3AD203B41FA5}">
                      <a16:colId xmlns:a16="http://schemas.microsoft.com/office/drawing/2014/main" val="1795677427"/>
                    </a:ext>
                  </a:extLst>
                </a:gridCol>
                <a:gridCol w="905256">
                  <a:extLst>
                    <a:ext uri="{9D8B030D-6E8A-4147-A177-3AD203B41FA5}">
                      <a16:colId xmlns:a16="http://schemas.microsoft.com/office/drawing/2014/main" val="3953506376"/>
                    </a:ext>
                  </a:extLst>
                </a:gridCol>
                <a:gridCol w="905256">
                  <a:extLst>
                    <a:ext uri="{9D8B030D-6E8A-4147-A177-3AD203B41FA5}">
                      <a16:colId xmlns:a16="http://schemas.microsoft.com/office/drawing/2014/main" val="95110724"/>
                    </a:ext>
                  </a:extLst>
                </a:gridCol>
                <a:gridCol w="905256">
                  <a:extLst>
                    <a:ext uri="{9D8B030D-6E8A-4147-A177-3AD203B41FA5}">
                      <a16:colId xmlns:a16="http://schemas.microsoft.com/office/drawing/2014/main" val="790461113"/>
                    </a:ext>
                  </a:extLst>
                </a:gridCol>
                <a:gridCol w="905256">
                  <a:extLst>
                    <a:ext uri="{9D8B030D-6E8A-4147-A177-3AD203B41FA5}">
                      <a16:colId xmlns:a16="http://schemas.microsoft.com/office/drawing/2014/main" val="260334878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77606309"/>
                  </a:ext>
                </a:extLst>
              </a:tr>
              <a:tr h="370840">
                <a:tc>
                  <a:txBody>
                    <a:bodyPr/>
                    <a:lstStyle/>
                    <a:p>
                      <a:r>
                        <a:rPr lang="en-US" sz="1000"/>
                        <a:t>5</a:t>
                      </a:r>
                    </a:p>
                  </a:txBody>
                  <a:tcPr/>
                </a:tc>
                <a:tc>
                  <a:txBody>
                    <a:bodyPr/>
                    <a:lstStyle/>
                    <a:p>
                      <a:r>
                        <a:rPr lang="en-US" sz="1000"/>
                        <a:t>0.7448</a:t>
                      </a:r>
                    </a:p>
                  </a:txBody>
                  <a:tcPr/>
                </a:tc>
                <a:tc>
                  <a:txBody>
                    <a:bodyPr/>
                    <a:lstStyle/>
                    <a:p>
                      <a:r>
                        <a:rPr lang="en-US" sz="1000"/>
                        <a:t>0.40</a:t>
                      </a:r>
                    </a:p>
                  </a:txBody>
                  <a:tcPr/>
                </a:tc>
                <a:tc>
                  <a:txBody>
                    <a:bodyPr/>
                    <a:lstStyle/>
                    <a:p>
                      <a:r>
                        <a:rPr lang="en-US" sz="1000"/>
                        <a:t>212.40</a:t>
                      </a:r>
                    </a:p>
                  </a:txBody>
                  <a:tcPr/>
                </a:tc>
                <a:tc>
                  <a:txBody>
                    <a:bodyPr/>
                    <a:lstStyle/>
                    <a:p>
                      <a:r>
                        <a:rPr lang="en-US" sz="1000"/>
                        <a:t>190.80</a:t>
                      </a:r>
                    </a:p>
                  </a:txBody>
                  <a:tcPr/>
                </a:tc>
                <a:tc>
                  <a:txBody>
                    <a:bodyPr/>
                    <a:lstStyle/>
                    <a:p>
                      <a:r>
                        <a:rPr lang="en-US" sz="1000"/>
                        <a:t>141.40</a:t>
                      </a:r>
                    </a:p>
                  </a:txBody>
                  <a:tcPr/>
                </a:tc>
                <a:tc>
                  <a:txBody>
                    <a:bodyPr/>
                    <a:lstStyle/>
                    <a:p>
                      <a:r>
                        <a:rPr lang="en-US" sz="1000"/>
                        <a:t>141.00</a:t>
                      </a:r>
                    </a:p>
                  </a:txBody>
                  <a:tcPr/>
                </a:tc>
                <a:tc>
                  <a:txBody>
                    <a:bodyPr/>
                    <a:lstStyle/>
                    <a:p>
                      <a:r>
                        <a:rPr lang="en-US" sz="1000"/>
                        <a:t>1062</a:t>
                      </a:r>
                    </a:p>
                  </a:txBody>
                  <a:tcPr/>
                </a:tc>
                <a:tc>
                  <a:txBody>
                    <a:bodyPr/>
                    <a:lstStyle/>
                    <a:p>
                      <a:r>
                        <a:rPr lang="en-US" sz="1000"/>
                        <a:t>707</a:t>
                      </a:r>
                    </a:p>
                  </a:txBody>
                  <a:tcPr/>
                </a:tc>
                <a:extLst>
                  <a:ext uri="{0D108BD9-81ED-4DB2-BD59-A6C34878D82A}">
                    <a16:rowId xmlns:a16="http://schemas.microsoft.com/office/drawing/2014/main" val="1786326860"/>
                  </a:ext>
                </a:extLst>
              </a:tr>
            </a:tbl>
          </a:graphicData>
        </a:graphic>
      </p:graphicFrame>
      <p:sp>
        <p:nvSpPr>
          <p:cNvPr id="4" name="Text Placeholder 3">
            <a:extLst>
              <a:ext uri="{FF2B5EF4-FFF2-40B4-BE49-F238E27FC236}">
                <a16:creationId xmlns:a16="http://schemas.microsoft.com/office/drawing/2014/main" id="{37DF10CB-1B5B-4696-866E-E7940E69634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73954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14E0C-61DD-43EA-8D88-D760184EA7A9}"/>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58FE0C1A-092E-46B5-AE2D-3C7FB5706159}"/>
              </a:ext>
            </a:extLst>
          </p:cNvPr>
          <p:cNvGraphicFramePr>
            <a:graphicFrameLocks noGrp="1"/>
          </p:cNvGraphicFramePr>
          <p:nvPr>
            <p:ph type="tbl" sz="quarter" idx="13"/>
            <p:extLst>
              <p:ext uri="{D42A27DB-BD31-4B8C-83A1-F6EECF244321}">
                <p14:modId xmlns:p14="http://schemas.microsoft.com/office/powerpoint/2010/main" val="2055920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0550757"/>
                    </a:ext>
                  </a:extLst>
                </a:gridCol>
                <a:gridCol w="1316736">
                  <a:extLst>
                    <a:ext uri="{9D8B030D-6E8A-4147-A177-3AD203B41FA5}">
                      <a16:colId xmlns:a16="http://schemas.microsoft.com/office/drawing/2014/main" val="1574299065"/>
                    </a:ext>
                  </a:extLst>
                </a:gridCol>
                <a:gridCol w="658368">
                  <a:extLst>
                    <a:ext uri="{9D8B030D-6E8A-4147-A177-3AD203B41FA5}">
                      <a16:colId xmlns:a16="http://schemas.microsoft.com/office/drawing/2014/main" val="2977098357"/>
                    </a:ext>
                  </a:extLst>
                </a:gridCol>
                <a:gridCol w="658368">
                  <a:extLst>
                    <a:ext uri="{9D8B030D-6E8A-4147-A177-3AD203B41FA5}">
                      <a16:colId xmlns:a16="http://schemas.microsoft.com/office/drawing/2014/main" val="4119951344"/>
                    </a:ext>
                  </a:extLst>
                </a:gridCol>
                <a:gridCol w="658368">
                  <a:extLst>
                    <a:ext uri="{9D8B030D-6E8A-4147-A177-3AD203B41FA5}">
                      <a16:colId xmlns:a16="http://schemas.microsoft.com/office/drawing/2014/main" val="2073924856"/>
                    </a:ext>
                  </a:extLst>
                </a:gridCol>
                <a:gridCol w="658368">
                  <a:extLst>
                    <a:ext uri="{9D8B030D-6E8A-4147-A177-3AD203B41FA5}">
                      <a16:colId xmlns:a16="http://schemas.microsoft.com/office/drawing/2014/main" val="1154008439"/>
                    </a:ext>
                  </a:extLst>
                </a:gridCol>
                <a:gridCol w="658368">
                  <a:extLst>
                    <a:ext uri="{9D8B030D-6E8A-4147-A177-3AD203B41FA5}">
                      <a16:colId xmlns:a16="http://schemas.microsoft.com/office/drawing/2014/main" val="1125710024"/>
                    </a:ext>
                  </a:extLst>
                </a:gridCol>
                <a:gridCol w="658368">
                  <a:extLst>
                    <a:ext uri="{9D8B030D-6E8A-4147-A177-3AD203B41FA5}">
                      <a16:colId xmlns:a16="http://schemas.microsoft.com/office/drawing/2014/main" val="4044260880"/>
                    </a:ext>
                  </a:extLst>
                </a:gridCol>
                <a:gridCol w="658368">
                  <a:extLst>
                    <a:ext uri="{9D8B030D-6E8A-4147-A177-3AD203B41FA5}">
                      <a16:colId xmlns:a16="http://schemas.microsoft.com/office/drawing/2014/main" val="2473354708"/>
                    </a:ext>
                  </a:extLst>
                </a:gridCol>
                <a:gridCol w="658368">
                  <a:extLst>
                    <a:ext uri="{9D8B030D-6E8A-4147-A177-3AD203B41FA5}">
                      <a16:colId xmlns:a16="http://schemas.microsoft.com/office/drawing/2014/main" val="60087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331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- 2020-11-17 15:54:01</a:t>
                      </a:r>
                      <a:r>
                        <a:rPr kumimoji="0" lang="en-US" sz="1000" b="0" i="0" u="none" strike="noStrike" kern="1200" cap="none" spc="0" normalizeH="0" baseline="0" noProof="0">
                          <a:ln>
                            <a:noFill/>
                          </a:ln>
                          <a:solidFill>
                            <a:prstClr val="black"/>
                          </a:solidFill>
                          <a:effectLst/>
                          <a:uLnTx/>
                          <a:uFillTx/>
                          <a:latin typeface="+mn-lt"/>
                          <a:ea typeface="+mn-ea"/>
                          <a:cs typeface="+mn-cs"/>
                        </a:rPr>
                        <a:t>
 TO WATCH THE FULL VIDEO CHECK OUT OUR  @specialolympicspennsylvania  #SOPAFALLFEST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125871095_120942342968268_8901229390089698332_n.jpg?_nc_cat=110&amp;ccb=2&amp;_nc_sid=8ae9d6&amp;_nc_ohc=SXCM2ExA4fEAX9G0lnH&amp;_nc_ht=scontent-iad3-1.cdninstagram.com&amp;oh=8663c159ad4be5ecc869a3e922d6e11c&amp;oe=5FDA56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15:31:11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19828365"/>
                  </a:ext>
                </a:extLst>
              </a:tr>
            </a:tbl>
          </a:graphicData>
        </a:graphic>
      </p:graphicFrame>
      <p:sp>
        <p:nvSpPr>
          <p:cNvPr id="4" name="Text Placeholder 3">
            <a:extLst>
              <a:ext uri="{FF2B5EF4-FFF2-40B4-BE49-F238E27FC236}">
                <a16:creationId xmlns:a16="http://schemas.microsoft.com/office/drawing/2014/main" id="{D8C7C02D-DDF3-42E8-99F1-4975D520C68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62640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CBB5E-A232-4C7F-8E04-E78DF7B171B2}"/>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DC45AA94-4CB4-4873-B4F2-A043BDB97425}"/>
              </a:ext>
            </a:extLst>
          </p:cNvPr>
          <p:cNvGraphicFramePr>
            <a:graphicFrameLocks noGrp="1"/>
          </p:cNvGraphicFramePr>
          <p:nvPr>
            <p:ph type="tbl" sz="quarter" idx="13"/>
            <p:extLst>
              <p:ext uri="{D42A27DB-BD31-4B8C-83A1-F6EECF244321}">
                <p14:modId xmlns:p14="http://schemas.microsoft.com/office/powerpoint/2010/main" val="111330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0865998"/>
                    </a:ext>
                  </a:extLst>
                </a:gridCol>
                <a:gridCol w="1316736">
                  <a:extLst>
                    <a:ext uri="{9D8B030D-6E8A-4147-A177-3AD203B41FA5}">
                      <a16:colId xmlns:a16="http://schemas.microsoft.com/office/drawing/2014/main" val="151923336"/>
                    </a:ext>
                  </a:extLst>
                </a:gridCol>
                <a:gridCol w="658368">
                  <a:extLst>
                    <a:ext uri="{9D8B030D-6E8A-4147-A177-3AD203B41FA5}">
                      <a16:colId xmlns:a16="http://schemas.microsoft.com/office/drawing/2014/main" val="982306340"/>
                    </a:ext>
                  </a:extLst>
                </a:gridCol>
                <a:gridCol w="658368">
                  <a:extLst>
                    <a:ext uri="{9D8B030D-6E8A-4147-A177-3AD203B41FA5}">
                      <a16:colId xmlns:a16="http://schemas.microsoft.com/office/drawing/2014/main" val="660046478"/>
                    </a:ext>
                  </a:extLst>
                </a:gridCol>
                <a:gridCol w="658368">
                  <a:extLst>
                    <a:ext uri="{9D8B030D-6E8A-4147-A177-3AD203B41FA5}">
                      <a16:colId xmlns:a16="http://schemas.microsoft.com/office/drawing/2014/main" val="373322489"/>
                    </a:ext>
                  </a:extLst>
                </a:gridCol>
                <a:gridCol w="658368">
                  <a:extLst>
                    <a:ext uri="{9D8B030D-6E8A-4147-A177-3AD203B41FA5}">
                      <a16:colId xmlns:a16="http://schemas.microsoft.com/office/drawing/2014/main" val="3716281208"/>
                    </a:ext>
                  </a:extLst>
                </a:gridCol>
                <a:gridCol w="658368">
                  <a:extLst>
                    <a:ext uri="{9D8B030D-6E8A-4147-A177-3AD203B41FA5}">
                      <a16:colId xmlns:a16="http://schemas.microsoft.com/office/drawing/2014/main" val="3443059270"/>
                    </a:ext>
                  </a:extLst>
                </a:gridCol>
                <a:gridCol w="658368">
                  <a:extLst>
                    <a:ext uri="{9D8B030D-6E8A-4147-A177-3AD203B41FA5}">
                      <a16:colId xmlns:a16="http://schemas.microsoft.com/office/drawing/2014/main" val="2633391802"/>
                    </a:ext>
                  </a:extLst>
                </a:gridCol>
                <a:gridCol w="658368">
                  <a:extLst>
                    <a:ext uri="{9D8B030D-6E8A-4147-A177-3AD203B41FA5}">
                      <a16:colId xmlns:a16="http://schemas.microsoft.com/office/drawing/2014/main" val="407149112"/>
                    </a:ext>
                  </a:extLst>
                </a:gridCol>
                <a:gridCol w="658368">
                  <a:extLst>
                    <a:ext uri="{9D8B030D-6E8A-4147-A177-3AD203B41FA5}">
                      <a16:colId xmlns:a16="http://schemas.microsoft.com/office/drawing/2014/main" val="202439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2172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- 2020-11-09 13:44:08</a:t>
                      </a:r>
                      <a:r>
                        <a:rPr kumimoji="0" lang="en-US" sz="1000" b="0" i="0" u="none" strike="noStrike" kern="1200" cap="none" spc="0" normalizeH="0" baseline="0" noProof="0">
                          <a:ln>
                            <a:noFill/>
                          </a:ln>
                          <a:solidFill>
                            <a:prstClr val="black"/>
                          </a:solidFill>
                          <a:effectLst/>
                          <a:uLnTx/>
                          <a:uFillTx/>
                          <a:latin typeface="+mn-lt"/>
                          <a:ea typeface="+mn-ea"/>
                          <a:cs typeface="+mn-cs"/>
                        </a:rPr>
                        <a:t>
 bit.ly/PHLYEaseWebinar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123768493_147723787076483_2768121360213721160_n.jpg?_nc_cat=110&amp;ccb=2&amp;_nc_sid=8ae9d6&amp;_nc_ohc=f3PJXs5xp2oAX8p2jpr&amp;_nc_ht=scontent-iad3-1.cdninstagram.com&amp;oh=bc678435ef027e15b591ec4cd2aa86be&amp;oe=5FD06E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11/10/2020 13:31:11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62545726"/>
                  </a:ext>
                </a:extLst>
              </a:tr>
            </a:tbl>
          </a:graphicData>
        </a:graphic>
      </p:graphicFrame>
      <p:sp>
        <p:nvSpPr>
          <p:cNvPr id="4" name="Text Placeholder 3">
            <a:extLst>
              <a:ext uri="{FF2B5EF4-FFF2-40B4-BE49-F238E27FC236}">
                <a16:creationId xmlns:a16="http://schemas.microsoft.com/office/drawing/2014/main" id="{7DF7AB85-2B58-42E7-995E-9F9709C8494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80855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24FCD-5E48-4FC2-A070-2D3F33CBF357}"/>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4775CA76-DA13-467C-BF1F-A1645D59912A}"/>
              </a:ext>
            </a:extLst>
          </p:cNvPr>
          <p:cNvGraphicFramePr>
            <a:graphicFrameLocks noGrp="1"/>
          </p:cNvGraphicFramePr>
          <p:nvPr>
            <p:ph type="tbl" sz="quarter" idx="13"/>
            <p:extLst>
              <p:ext uri="{D42A27DB-BD31-4B8C-83A1-F6EECF244321}">
                <p14:modId xmlns:p14="http://schemas.microsoft.com/office/powerpoint/2010/main" val="242329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0121582"/>
                    </a:ext>
                  </a:extLst>
                </a:gridCol>
                <a:gridCol w="1316736">
                  <a:extLst>
                    <a:ext uri="{9D8B030D-6E8A-4147-A177-3AD203B41FA5}">
                      <a16:colId xmlns:a16="http://schemas.microsoft.com/office/drawing/2014/main" val="4129404225"/>
                    </a:ext>
                  </a:extLst>
                </a:gridCol>
                <a:gridCol w="658368">
                  <a:extLst>
                    <a:ext uri="{9D8B030D-6E8A-4147-A177-3AD203B41FA5}">
                      <a16:colId xmlns:a16="http://schemas.microsoft.com/office/drawing/2014/main" val="703759359"/>
                    </a:ext>
                  </a:extLst>
                </a:gridCol>
                <a:gridCol w="658368">
                  <a:extLst>
                    <a:ext uri="{9D8B030D-6E8A-4147-A177-3AD203B41FA5}">
                      <a16:colId xmlns:a16="http://schemas.microsoft.com/office/drawing/2014/main" val="593450179"/>
                    </a:ext>
                  </a:extLst>
                </a:gridCol>
                <a:gridCol w="658368">
                  <a:extLst>
                    <a:ext uri="{9D8B030D-6E8A-4147-A177-3AD203B41FA5}">
                      <a16:colId xmlns:a16="http://schemas.microsoft.com/office/drawing/2014/main" val="27790549"/>
                    </a:ext>
                  </a:extLst>
                </a:gridCol>
                <a:gridCol w="658368">
                  <a:extLst>
                    <a:ext uri="{9D8B030D-6E8A-4147-A177-3AD203B41FA5}">
                      <a16:colId xmlns:a16="http://schemas.microsoft.com/office/drawing/2014/main" val="3421482677"/>
                    </a:ext>
                  </a:extLst>
                </a:gridCol>
                <a:gridCol w="658368">
                  <a:extLst>
                    <a:ext uri="{9D8B030D-6E8A-4147-A177-3AD203B41FA5}">
                      <a16:colId xmlns:a16="http://schemas.microsoft.com/office/drawing/2014/main" val="1545201817"/>
                    </a:ext>
                  </a:extLst>
                </a:gridCol>
                <a:gridCol w="658368">
                  <a:extLst>
                    <a:ext uri="{9D8B030D-6E8A-4147-A177-3AD203B41FA5}">
                      <a16:colId xmlns:a16="http://schemas.microsoft.com/office/drawing/2014/main" val="1491793020"/>
                    </a:ext>
                  </a:extLst>
                </a:gridCol>
                <a:gridCol w="658368">
                  <a:extLst>
                    <a:ext uri="{9D8B030D-6E8A-4147-A177-3AD203B41FA5}">
                      <a16:colId xmlns:a16="http://schemas.microsoft.com/office/drawing/2014/main" val="1710654280"/>
                    </a:ext>
                  </a:extLst>
                </a:gridCol>
                <a:gridCol w="658368">
                  <a:extLst>
                    <a:ext uri="{9D8B030D-6E8A-4147-A177-3AD203B41FA5}">
                      <a16:colId xmlns:a16="http://schemas.microsoft.com/office/drawing/2014/main" val="176822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217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- 2020-11-09 13:44:07</a:t>
                      </a:r>
                      <a:r>
                        <a:rPr kumimoji="0" lang="en-US" sz="1000" b="0" i="0" u="none" strike="noStrike" kern="1200" cap="none" spc="0" normalizeH="0" baseline="0" noProof="0">
                          <a:ln>
                            <a:noFill/>
                          </a:ln>
                          <a:solidFill>
                            <a:prstClr val="black"/>
                          </a:solidFill>
                          <a:effectLst/>
                          <a:uLnTx/>
                          <a:uFillTx/>
                          <a:latin typeface="+mn-lt"/>
                          <a:ea typeface="+mn-ea"/>
                          <a:cs typeface="+mn-cs"/>
                        </a:rPr>
                        <a:t>
 National Webinar Series
Tuesday, November 17 bit.ly/PHLYEaseWebinar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124183600_698795524114847_6053950688783670091_n.jpg?_nc_cat=106&amp;ccb=2&amp;_nc_sid=8ae9d6&amp;_nc_ohc=T2hJwrLi11EAX-w9y2w&amp;_nc_ht=scontent-iad3-1.cdninstagram.com&amp;oh=085cf1a6aaa5a38b98f3065aaef886e9&amp;oe=5FD0031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11/10/2020 13:31:11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69041225"/>
                  </a:ext>
                </a:extLst>
              </a:tr>
            </a:tbl>
          </a:graphicData>
        </a:graphic>
      </p:graphicFrame>
      <p:sp>
        <p:nvSpPr>
          <p:cNvPr id="4" name="Text Placeholder 3">
            <a:extLst>
              <a:ext uri="{FF2B5EF4-FFF2-40B4-BE49-F238E27FC236}">
                <a16:creationId xmlns:a16="http://schemas.microsoft.com/office/drawing/2014/main" id="{24576422-E4C7-4FF9-95C4-B85913F7AA5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16729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D22F-C364-4B88-99CB-00A57D599150}"/>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F3A3A9F4-9A16-4BAC-9F8B-939C915DF356}"/>
              </a:ext>
            </a:extLst>
          </p:cNvPr>
          <p:cNvGraphicFramePr>
            <a:graphicFrameLocks noGrp="1"/>
          </p:cNvGraphicFramePr>
          <p:nvPr>
            <p:ph type="tbl" sz="quarter" idx="13"/>
            <p:extLst>
              <p:ext uri="{D42A27DB-BD31-4B8C-83A1-F6EECF244321}">
                <p14:modId xmlns:p14="http://schemas.microsoft.com/office/powerpoint/2010/main" val="395776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2449579"/>
                    </a:ext>
                  </a:extLst>
                </a:gridCol>
                <a:gridCol w="1316736">
                  <a:extLst>
                    <a:ext uri="{9D8B030D-6E8A-4147-A177-3AD203B41FA5}">
                      <a16:colId xmlns:a16="http://schemas.microsoft.com/office/drawing/2014/main" val="1751262518"/>
                    </a:ext>
                  </a:extLst>
                </a:gridCol>
                <a:gridCol w="658368">
                  <a:extLst>
                    <a:ext uri="{9D8B030D-6E8A-4147-A177-3AD203B41FA5}">
                      <a16:colId xmlns:a16="http://schemas.microsoft.com/office/drawing/2014/main" val="3765167116"/>
                    </a:ext>
                  </a:extLst>
                </a:gridCol>
                <a:gridCol w="658368">
                  <a:extLst>
                    <a:ext uri="{9D8B030D-6E8A-4147-A177-3AD203B41FA5}">
                      <a16:colId xmlns:a16="http://schemas.microsoft.com/office/drawing/2014/main" val="2031770161"/>
                    </a:ext>
                  </a:extLst>
                </a:gridCol>
                <a:gridCol w="658368">
                  <a:extLst>
                    <a:ext uri="{9D8B030D-6E8A-4147-A177-3AD203B41FA5}">
                      <a16:colId xmlns:a16="http://schemas.microsoft.com/office/drawing/2014/main" val="2216682796"/>
                    </a:ext>
                  </a:extLst>
                </a:gridCol>
                <a:gridCol w="658368">
                  <a:extLst>
                    <a:ext uri="{9D8B030D-6E8A-4147-A177-3AD203B41FA5}">
                      <a16:colId xmlns:a16="http://schemas.microsoft.com/office/drawing/2014/main" val="2612244441"/>
                    </a:ext>
                  </a:extLst>
                </a:gridCol>
                <a:gridCol w="658368">
                  <a:extLst>
                    <a:ext uri="{9D8B030D-6E8A-4147-A177-3AD203B41FA5}">
                      <a16:colId xmlns:a16="http://schemas.microsoft.com/office/drawing/2014/main" val="3692662631"/>
                    </a:ext>
                  </a:extLst>
                </a:gridCol>
                <a:gridCol w="658368">
                  <a:extLst>
                    <a:ext uri="{9D8B030D-6E8A-4147-A177-3AD203B41FA5}">
                      <a16:colId xmlns:a16="http://schemas.microsoft.com/office/drawing/2014/main" val="554253097"/>
                    </a:ext>
                  </a:extLst>
                </a:gridCol>
                <a:gridCol w="658368">
                  <a:extLst>
                    <a:ext uri="{9D8B030D-6E8A-4147-A177-3AD203B41FA5}">
                      <a16:colId xmlns:a16="http://schemas.microsoft.com/office/drawing/2014/main" val="4191304301"/>
                    </a:ext>
                  </a:extLst>
                </a:gridCol>
                <a:gridCol w="658368">
                  <a:extLst>
                    <a:ext uri="{9D8B030D-6E8A-4147-A177-3AD203B41FA5}">
                      <a16:colId xmlns:a16="http://schemas.microsoft.com/office/drawing/2014/main" val="2713736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111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- 2020-11-09 13:44:06</a:t>
                      </a:r>
                      <a:r>
                        <a:rPr kumimoji="0" lang="en-US" sz="1000" b="0" i="0" u="none" strike="noStrike" kern="1200" cap="none" spc="0" normalizeH="0" baseline="0" noProof="0">
                          <a:ln>
                            <a:noFill/>
                          </a:ln>
                          <a:solidFill>
                            <a:prstClr val="black"/>
                          </a:solidFill>
                          <a:effectLst/>
                          <a:uLnTx/>
                          <a:uFillTx/>
                          <a:latin typeface="+mn-lt"/>
                          <a:ea typeface="+mn-ea"/>
                          <a:cs typeface="+mn-cs"/>
                        </a:rPr>
                        <a:t>
 National Webinar Series
Tuesday, November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124503140_732629027337378_4675709687517023840_n.jpg?_nc_cat=107&amp;ccb=2&amp;_nc_sid=8ae9d6&amp;_nc_ohc=Usa1rz3UBSYAX9m6fDh&amp;_nc_ht=scontent-iad3-1.cdninstagram.com&amp;oh=f747a0366620caf33f2be462389cf68a&amp;oe=5FCE7A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11/10/2020 13:31:11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18613229"/>
                  </a:ext>
                </a:extLst>
              </a:tr>
            </a:tbl>
          </a:graphicData>
        </a:graphic>
      </p:graphicFrame>
      <p:sp>
        <p:nvSpPr>
          <p:cNvPr id="4" name="Text Placeholder 3">
            <a:extLst>
              <a:ext uri="{FF2B5EF4-FFF2-40B4-BE49-F238E27FC236}">
                <a16:creationId xmlns:a16="http://schemas.microsoft.com/office/drawing/2014/main" id="{97C3063C-D576-491D-A831-AB98813E8A3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589641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1ABA0-FA6E-42ED-9B17-D9930CC6D1CB}"/>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FB3C693C-0374-4ABB-BD97-F39E08AA49CF}"/>
              </a:ext>
            </a:extLst>
          </p:cNvPr>
          <p:cNvGraphicFramePr>
            <a:graphicFrameLocks noGrp="1"/>
          </p:cNvGraphicFramePr>
          <p:nvPr>
            <p:ph type="tbl" sz="quarter" idx="13"/>
            <p:extLst>
              <p:ext uri="{D42A27DB-BD31-4B8C-83A1-F6EECF244321}">
                <p14:modId xmlns:p14="http://schemas.microsoft.com/office/powerpoint/2010/main" val="1387418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8132475"/>
                    </a:ext>
                  </a:extLst>
                </a:gridCol>
                <a:gridCol w="1316736">
                  <a:extLst>
                    <a:ext uri="{9D8B030D-6E8A-4147-A177-3AD203B41FA5}">
                      <a16:colId xmlns:a16="http://schemas.microsoft.com/office/drawing/2014/main" val="3207559749"/>
                    </a:ext>
                  </a:extLst>
                </a:gridCol>
                <a:gridCol w="658368">
                  <a:extLst>
                    <a:ext uri="{9D8B030D-6E8A-4147-A177-3AD203B41FA5}">
                      <a16:colId xmlns:a16="http://schemas.microsoft.com/office/drawing/2014/main" val="1227002526"/>
                    </a:ext>
                  </a:extLst>
                </a:gridCol>
                <a:gridCol w="658368">
                  <a:extLst>
                    <a:ext uri="{9D8B030D-6E8A-4147-A177-3AD203B41FA5}">
                      <a16:colId xmlns:a16="http://schemas.microsoft.com/office/drawing/2014/main" val="610069950"/>
                    </a:ext>
                  </a:extLst>
                </a:gridCol>
                <a:gridCol w="658368">
                  <a:extLst>
                    <a:ext uri="{9D8B030D-6E8A-4147-A177-3AD203B41FA5}">
                      <a16:colId xmlns:a16="http://schemas.microsoft.com/office/drawing/2014/main" val="2996565974"/>
                    </a:ext>
                  </a:extLst>
                </a:gridCol>
                <a:gridCol w="658368">
                  <a:extLst>
                    <a:ext uri="{9D8B030D-6E8A-4147-A177-3AD203B41FA5}">
                      <a16:colId xmlns:a16="http://schemas.microsoft.com/office/drawing/2014/main" val="855486689"/>
                    </a:ext>
                  </a:extLst>
                </a:gridCol>
                <a:gridCol w="658368">
                  <a:extLst>
                    <a:ext uri="{9D8B030D-6E8A-4147-A177-3AD203B41FA5}">
                      <a16:colId xmlns:a16="http://schemas.microsoft.com/office/drawing/2014/main" val="1296075599"/>
                    </a:ext>
                  </a:extLst>
                </a:gridCol>
                <a:gridCol w="658368">
                  <a:extLst>
                    <a:ext uri="{9D8B030D-6E8A-4147-A177-3AD203B41FA5}">
                      <a16:colId xmlns:a16="http://schemas.microsoft.com/office/drawing/2014/main" val="1251664022"/>
                    </a:ext>
                  </a:extLst>
                </a:gridCol>
                <a:gridCol w="658368">
                  <a:extLst>
                    <a:ext uri="{9D8B030D-6E8A-4147-A177-3AD203B41FA5}">
                      <a16:colId xmlns:a16="http://schemas.microsoft.com/office/drawing/2014/main" val="4058462062"/>
                    </a:ext>
                  </a:extLst>
                </a:gridCol>
                <a:gridCol w="658368">
                  <a:extLst>
                    <a:ext uri="{9D8B030D-6E8A-4147-A177-3AD203B41FA5}">
                      <a16:colId xmlns:a16="http://schemas.microsoft.com/office/drawing/2014/main" val="121012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994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- 2020-11-09 13:44:05</a:t>
                      </a:r>
                      <a:r>
                        <a:rPr kumimoji="0" lang="en-US" sz="1000" b="0" i="0" u="none" strike="noStrike" kern="1200" cap="none" spc="0" normalizeH="0" baseline="0" noProof="0">
                          <a:ln>
                            <a:noFill/>
                          </a:ln>
                          <a:solidFill>
                            <a:prstClr val="black"/>
                          </a:solidFill>
                          <a:effectLst/>
                          <a:uLnTx/>
                          <a:uFillTx/>
                          <a:latin typeface="+mn-lt"/>
                          <a:ea typeface="+mn-ea"/>
                          <a:cs typeface="+mn-cs"/>
                        </a:rPr>
                        <a:t>
 National Webinar Series
Tuesday, November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124451136_366637617955827_5394290995887801240_n.jpg?_nc_cat=103&amp;ccb=2&amp;_nc_sid=8ae9d6&amp;_nc_ohc=NAANax2vGZMAX-i-XyQ&amp;_nc_ht=scontent-iad3-1.cdninstagram.com&amp;oh=fcf15166023d7472d5d84921d3067a46&amp;oe=5FD046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11/10/2020 13:31:11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39200545"/>
                  </a:ext>
                </a:extLst>
              </a:tr>
            </a:tbl>
          </a:graphicData>
        </a:graphic>
      </p:graphicFrame>
      <p:sp>
        <p:nvSpPr>
          <p:cNvPr id="4" name="Text Placeholder 3">
            <a:extLst>
              <a:ext uri="{FF2B5EF4-FFF2-40B4-BE49-F238E27FC236}">
                <a16:creationId xmlns:a16="http://schemas.microsoft.com/office/drawing/2014/main" id="{4CA462FF-C985-41DB-A2C4-C0635E50A69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35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1561</Words>
  <Application>Microsoft Office PowerPoint</Application>
  <PresentationFormat>On-screen Show (4:3)</PresentationFormat>
  <Paragraphs>557</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2020-12-08T14:14:46Z</dcterms:created>
  <dcterms:modified xsi:type="dcterms:W3CDTF">2020-12-08T14:15:37Z</dcterms:modified>
</cp:coreProperties>
</file>