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1" r:id="rId26"/>
    <p:sldId id="282" r:id="rId27"/>
    <p:sldId id="283" r:id="rId28"/>
    <p:sldId id="284" r:id="rId29"/>
    <p:sldId id="285"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44136</c:v>
                </c:pt>
              </c:numCache>
            </c:numRef>
          </c:cat>
          <c:val>
            <c:numRef>
              <c:f>Sheet1!$B$2</c:f>
              <c:numCache>
                <c:formatCode>General</c:formatCode>
                <c:ptCount val="1"/>
                <c:pt idx="0">
                  <c:v>1749</c:v>
                </c:pt>
              </c:numCache>
            </c:numRef>
          </c:val>
          <c:extLst>
            <c:ext xmlns:c16="http://schemas.microsoft.com/office/drawing/2014/chart" uri="{C3380CC4-5D6E-409C-BE32-E72D297353CC}">
              <c16:uniqueId val="{00000000-8491-4C87-8E64-BE2C04DC061D}"/>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44136</c:v>
                </c:pt>
              </c:numCache>
            </c:numRef>
          </c:cat>
          <c:val>
            <c:numRef>
              <c:f>Sheet1!$C$2</c:f>
              <c:numCache>
                <c:formatCode>General</c:formatCode>
                <c:ptCount val="1"/>
                <c:pt idx="0">
                  <c:v>2548</c:v>
                </c:pt>
              </c:numCache>
            </c:numRef>
          </c:val>
          <c:extLst>
            <c:ext xmlns:c16="http://schemas.microsoft.com/office/drawing/2014/chart" uri="{C3380CC4-5D6E-409C-BE32-E72D297353CC}">
              <c16:uniqueId val="{00000001-8491-4C87-8E64-BE2C04DC061D}"/>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44136</c:v>
                </c:pt>
              </c:numCache>
            </c:numRef>
          </c:cat>
          <c:val>
            <c:numRef>
              <c:f>Sheet1!$D$2</c:f>
              <c:numCache>
                <c:formatCode>General</c:formatCode>
                <c:ptCount val="1"/>
                <c:pt idx="0">
                  <c:v>3113</c:v>
                </c:pt>
              </c:numCache>
            </c:numRef>
          </c:val>
          <c:extLst>
            <c:ext xmlns:c16="http://schemas.microsoft.com/office/drawing/2014/chart" uri="{C3380CC4-5D6E-409C-BE32-E72D297353CC}">
              <c16:uniqueId val="{00000002-8491-4C87-8E64-BE2C04DC061D}"/>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44136</c:v>
                </c:pt>
              </c:numCache>
            </c:numRef>
          </c:cat>
          <c:val>
            <c:numRef>
              <c:f>Sheet1!$E$2</c:f>
              <c:numCache>
                <c:formatCode>General</c:formatCode>
                <c:ptCount val="1"/>
                <c:pt idx="0">
                  <c:v>1199</c:v>
                </c:pt>
              </c:numCache>
            </c:numRef>
          </c:val>
          <c:extLst>
            <c:ext xmlns:c16="http://schemas.microsoft.com/office/drawing/2014/chart" uri="{C3380CC4-5D6E-409C-BE32-E72D297353CC}">
              <c16:uniqueId val="{00000003-8491-4C87-8E64-BE2C04DC061D}"/>
            </c:ext>
          </c:extLst>
        </c:ser>
        <c:dLbls>
          <c:showLegendKey val="0"/>
          <c:showVal val="0"/>
          <c:showCatName val="0"/>
          <c:showSerName val="0"/>
          <c:showPercent val="0"/>
          <c:showBubbleSize val="0"/>
        </c:dLbls>
        <c:gapWidth val="219"/>
        <c:overlap val="-27"/>
        <c:axId val="271412968"/>
        <c:axId val="265731480"/>
      </c:barChart>
      <c:dateAx>
        <c:axId val="271412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731480"/>
        <c:crosses val="autoZero"/>
        <c:auto val="1"/>
        <c:lblOffset val="100"/>
        <c:baseTimeUnit val="days"/>
      </c:dateAx>
      <c:valAx>
        <c:axId val="265731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412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c:v>
                </c:pt>
                <c:pt idx="1">
                  <c:v>5</c:v>
                </c:pt>
                <c:pt idx="2">
                  <c:v>-4</c:v>
                </c:pt>
                <c:pt idx="3">
                  <c:v>2</c:v>
                </c:pt>
                <c:pt idx="4">
                  <c:v>-1</c:v>
                </c:pt>
                <c:pt idx="5">
                  <c:v>-1</c:v>
                </c:pt>
                <c:pt idx="6">
                  <c:v>3</c:v>
                </c:pt>
                <c:pt idx="7">
                  <c:v>40</c:v>
                </c:pt>
                <c:pt idx="8">
                  <c:v>3</c:v>
                </c:pt>
                <c:pt idx="9">
                  <c:v>-3</c:v>
                </c:pt>
                <c:pt idx="10">
                  <c:v>-3</c:v>
                </c:pt>
                <c:pt idx="11">
                  <c:v>-1</c:v>
                </c:pt>
              </c:numCache>
            </c:numRef>
          </c:val>
          <c:extLst>
            <c:ext xmlns:c16="http://schemas.microsoft.com/office/drawing/2014/chart" uri="{C3380CC4-5D6E-409C-BE32-E72D297353CC}">
              <c16:uniqueId val="{00000000-ED7A-475F-914E-E90875C4430E}"/>
            </c:ext>
          </c:extLst>
        </c:ser>
        <c:dLbls>
          <c:showLegendKey val="0"/>
          <c:showVal val="0"/>
          <c:showCatName val="0"/>
          <c:showSerName val="0"/>
          <c:showPercent val="0"/>
          <c:showBubbleSize val="0"/>
        </c:dLbls>
        <c:gapWidth val="219"/>
        <c:overlap val="-27"/>
        <c:axId val="305762904"/>
        <c:axId val="305768480"/>
      </c:barChart>
      <c:dateAx>
        <c:axId val="305762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68480"/>
        <c:crosses val="autoZero"/>
        <c:auto val="1"/>
        <c:lblOffset val="100"/>
        <c:baseTimeUnit val="months"/>
      </c:dateAx>
      <c:valAx>
        <c:axId val="305768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6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16</c:v>
                </c:pt>
                <c:pt idx="1">
                  <c:v>15</c:v>
                </c:pt>
                <c:pt idx="2">
                  <c:v>13</c:v>
                </c:pt>
                <c:pt idx="3">
                  <c:v>13</c:v>
                </c:pt>
                <c:pt idx="4">
                  <c:v>17</c:v>
                </c:pt>
                <c:pt idx="5">
                  <c:v>21</c:v>
                </c:pt>
                <c:pt idx="6">
                  <c:v>10</c:v>
                </c:pt>
                <c:pt idx="7">
                  <c:v>23</c:v>
                </c:pt>
                <c:pt idx="8">
                  <c:v>13</c:v>
                </c:pt>
                <c:pt idx="9">
                  <c:v>10</c:v>
                </c:pt>
                <c:pt idx="10">
                  <c:v>16</c:v>
                </c:pt>
                <c:pt idx="11">
                  <c:v>5</c:v>
                </c:pt>
              </c:numCache>
            </c:numRef>
          </c:val>
          <c:extLst>
            <c:ext xmlns:c16="http://schemas.microsoft.com/office/drawing/2014/chart" uri="{C3380CC4-5D6E-409C-BE32-E72D297353CC}">
              <c16:uniqueId val="{00000000-A90C-4283-A2A6-CAE6B869D2E5}"/>
            </c:ext>
          </c:extLst>
        </c:ser>
        <c:dLbls>
          <c:showLegendKey val="0"/>
          <c:showVal val="0"/>
          <c:showCatName val="0"/>
          <c:showSerName val="0"/>
          <c:showPercent val="0"/>
          <c:showBubbleSize val="0"/>
        </c:dLbls>
        <c:gapWidth val="219"/>
        <c:overlap val="-27"/>
        <c:axId val="305765856"/>
        <c:axId val="305765528"/>
      </c:barChart>
      <c:dateAx>
        <c:axId val="305765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65528"/>
        <c:crosses val="autoZero"/>
        <c:auto val="1"/>
        <c:lblOffset val="100"/>
        <c:baseTimeUnit val="months"/>
      </c:dateAx>
      <c:valAx>
        <c:axId val="305765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65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323</c:v>
                </c:pt>
                <c:pt idx="1">
                  <c:v>207</c:v>
                </c:pt>
                <c:pt idx="2">
                  <c:v>130</c:v>
                </c:pt>
                <c:pt idx="3">
                  <c:v>123</c:v>
                </c:pt>
                <c:pt idx="4">
                  <c:v>252</c:v>
                </c:pt>
                <c:pt idx="5">
                  <c:v>70</c:v>
                </c:pt>
                <c:pt idx="6">
                  <c:v>127</c:v>
                </c:pt>
                <c:pt idx="7">
                  <c:v>375</c:v>
                </c:pt>
                <c:pt idx="8">
                  <c:v>166</c:v>
                </c:pt>
                <c:pt idx="9">
                  <c:v>203</c:v>
                </c:pt>
                <c:pt idx="10">
                  <c:v>219</c:v>
                </c:pt>
                <c:pt idx="11">
                  <c:v>5</c:v>
                </c:pt>
              </c:numCache>
            </c:numRef>
          </c:val>
          <c:extLst>
            <c:ext xmlns:c16="http://schemas.microsoft.com/office/drawing/2014/chart" uri="{C3380CC4-5D6E-409C-BE32-E72D297353CC}">
              <c16:uniqueId val="{00000000-17C7-4E33-B681-95F269C5309E}"/>
            </c:ext>
          </c:extLst>
        </c:ser>
        <c:dLbls>
          <c:showLegendKey val="0"/>
          <c:showVal val="0"/>
          <c:showCatName val="0"/>
          <c:showSerName val="0"/>
          <c:showPercent val="0"/>
          <c:showBubbleSize val="0"/>
        </c:dLbls>
        <c:gapWidth val="219"/>
        <c:overlap val="-27"/>
        <c:axId val="306378976"/>
        <c:axId val="306376680"/>
      </c:barChart>
      <c:catAx>
        <c:axId val="30637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76680"/>
        <c:crosses val="autoZero"/>
        <c:auto val="1"/>
        <c:lblAlgn val="ctr"/>
        <c:lblOffset val="100"/>
        <c:noMultiLvlLbl val="0"/>
      </c:catAx>
      <c:valAx>
        <c:axId val="306376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78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7294</c:v>
                </c:pt>
                <c:pt idx="1">
                  <c:v>8063</c:v>
                </c:pt>
                <c:pt idx="2">
                  <c:v>4786</c:v>
                </c:pt>
                <c:pt idx="3">
                  <c:v>3938</c:v>
                </c:pt>
                <c:pt idx="4">
                  <c:v>5729</c:v>
                </c:pt>
                <c:pt idx="5">
                  <c:v>3229</c:v>
                </c:pt>
                <c:pt idx="6">
                  <c:v>5979</c:v>
                </c:pt>
                <c:pt idx="7">
                  <c:v>9887</c:v>
                </c:pt>
                <c:pt idx="8">
                  <c:v>4839</c:v>
                </c:pt>
                <c:pt idx="9">
                  <c:v>6553</c:v>
                </c:pt>
                <c:pt idx="10">
                  <c:v>4595</c:v>
                </c:pt>
                <c:pt idx="11">
                  <c:v>0</c:v>
                </c:pt>
              </c:numCache>
            </c:numRef>
          </c:val>
          <c:extLst>
            <c:ext xmlns:c16="http://schemas.microsoft.com/office/drawing/2014/chart" uri="{C3380CC4-5D6E-409C-BE32-E72D297353CC}">
              <c16:uniqueId val="{00000000-6013-4369-9843-D242D1873415}"/>
            </c:ext>
          </c:extLst>
        </c:ser>
        <c:dLbls>
          <c:showLegendKey val="0"/>
          <c:showVal val="0"/>
          <c:showCatName val="0"/>
          <c:showSerName val="0"/>
          <c:showPercent val="0"/>
          <c:showBubbleSize val="0"/>
        </c:dLbls>
        <c:gapWidth val="219"/>
        <c:overlap val="-27"/>
        <c:axId val="306375368"/>
        <c:axId val="306375696"/>
      </c:barChart>
      <c:dateAx>
        <c:axId val="306375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75696"/>
        <c:crosses val="autoZero"/>
        <c:auto val="1"/>
        <c:lblOffset val="100"/>
        <c:baseTimeUnit val="months"/>
      </c:dateAx>
      <c:valAx>
        <c:axId val="306375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75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10</c:v>
                </c:pt>
                <c:pt idx="2">
                  <c:v>-10</c:v>
                </c:pt>
                <c:pt idx="3">
                  <c:v>5</c:v>
                </c:pt>
                <c:pt idx="4">
                  <c:v>-20</c:v>
                </c:pt>
                <c:pt idx="5">
                  <c:v>0</c:v>
                </c:pt>
                <c:pt idx="6">
                  <c:v>-2</c:v>
                </c:pt>
                <c:pt idx="7">
                  <c:v>5</c:v>
                </c:pt>
                <c:pt idx="8">
                  <c:v>2</c:v>
                </c:pt>
                <c:pt idx="9">
                  <c:v>-4</c:v>
                </c:pt>
                <c:pt idx="10">
                  <c:v>2</c:v>
                </c:pt>
                <c:pt idx="11">
                  <c:v>1</c:v>
                </c:pt>
              </c:numCache>
            </c:numRef>
          </c:val>
          <c:extLst>
            <c:ext xmlns:c16="http://schemas.microsoft.com/office/drawing/2014/chart" uri="{C3380CC4-5D6E-409C-BE32-E72D297353CC}">
              <c16:uniqueId val="{00000000-EB42-4CC6-8900-317EDE532E13}"/>
            </c:ext>
          </c:extLst>
        </c:ser>
        <c:dLbls>
          <c:showLegendKey val="0"/>
          <c:showVal val="0"/>
          <c:showCatName val="0"/>
          <c:showSerName val="0"/>
          <c:showPercent val="0"/>
          <c:showBubbleSize val="0"/>
        </c:dLbls>
        <c:gapWidth val="219"/>
        <c:overlap val="-27"/>
        <c:axId val="306535016"/>
        <c:axId val="306533376"/>
      </c:barChart>
      <c:dateAx>
        <c:axId val="306535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533376"/>
        <c:crosses val="autoZero"/>
        <c:auto val="1"/>
        <c:lblOffset val="100"/>
        <c:baseTimeUnit val="months"/>
      </c:dateAx>
      <c:valAx>
        <c:axId val="306533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53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c:v>
                </c:pt>
                <c:pt idx="1">
                  <c:v>4</c:v>
                </c:pt>
                <c:pt idx="2">
                  <c:v>1</c:v>
                </c:pt>
                <c:pt idx="3">
                  <c:v>1</c:v>
                </c:pt>
                <c:pt idx="4">
                  <c:v>2</c:v>
                </c:pt>
                <c:pt idx="5">
                  <c:v>2</c:v>
                </c:pt>
                <c:pt idx="6">
                  <c:v>1</c:v>
                </c:pt>
                <c:pt idx="7">
                  <c:v>1</c:v>
                </c:pt>
                <c:pt idx="8">
                  <c:v>0</c:v>
                </c:pt>
                <c:pt idx="9">
                  <c:v>1</c:v>
                </c:pt>
                <c:pt idx="10">
                  <c:v>1</c:v>
                </c:pt>
                <c:pt idx="11">
                  <c:v>1</c:v>
                </c:pt>
              </c:numCache>
            </c:numRef>
          </c:val>
          <c:extLst>
            <c:ext xmlns:c16="http://schemas.microsoft.com/office/drawing/2014/chart" uri="{C3380CC4-5D6E-409C-BE32-E72D297353CC}">
              <c16:uniqueId val="{00000000-A712-4594-A0F4-BD6A4C544154}"/>
            </c:ext>
          </c:extLst>
        </c:ser>
        <c:dLbls>
          <c:showLegendKey val="0"/>
          <c:showVal val="0"/>
          <c:showCatName val="0"/>
          <c:showSerName val="0"/>
          <c:showPercent val="0"/>
          <c:showBubbleSize val="0"/>
        </c:dLbls>
        <c:gapWidth val="219"/>
        <c:overlap val="-27"/>
        <c:axId val="310788456"/>
        <c:axId val="310790096"/>
      </c:barChart>
      <c:dateAx>
        <c:axId val="310788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90096"/>
        <c:crosses val="autoZero"/>
        <c:auto val="1"/>
        <c:lblOffset val="100"/>
        <c:baseTimeUnit val="months"/>
      </c:dateAx>
      <c:valAx>
        <c:axId val="310790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8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31</c:v>
                </c:pt>
                <c:pt idx="1">
                  <c:v>100</c:v>
                </c:pt>
                <c:pt idx="2">
                  <c:v>10</c:v>
                </c:pt>
                <c:pt idx="3">
                  <c:v>16</c:v>
                </c:pt>
                <c:pt idx="4">
                  <c:v>30</c:v>
                </c:pt>
                <c:pt idx="5">
                  <c:v>8</c:v>
                </c:pt>
                <c:pt idx="6">
                  <c:v>15</c:v>
                </c:pt>
                <c:pt idx="7">
                  <c:v>26</c:v>
                </c:pt>
                <c:pt idx="8">
                  <c:v>13</c:v>
                </c:pt>
                <c:pt idx="9">
                  <c:v>25</c:v>
                </c:pt>
                <c:pt idx="10">
                  <c:v>20</c:v>
                </c:pt>
                <c:pt idx="11">
                  <c:v>8</c:v>
                </c:pt>
              </c:numCache>
            </c:numRef>
          </c:val>
          <c:extLst>
            <c:ext xmlns:c16="http://schemas.microsoft.com/office/drawing/2014/chart" uri="{C3380CC4-5D6E-409C-BE32-E72D297353CC}">
              <c16:uniqueId val="{00000000-01E3-4732-B338-0BFD6EC6D364}"/>
            </c:ext>
          </c:extLst>
        </c:ser>
        <c:dLbls>
          <c:showLegendKey val="0"/>
          <c:showVal val="0"/>
          <c:showCatName val="0"/>
          <c:showSerName val="0"/>
          <c:showPercent val="0"/>
          <c:showBubbleSize val="0"/>
        </c:dLbls>
        <c:gapWidth val="219"/>
        <c:overlap val="-27"/>
        <c:axId val="310777304"/>
        <c:axId val="310785504"/>
      </c:barChart>
      <c:catAx>
        <c:axId val="310777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85504"/>
        <c:crosses val="autoZero"/>
        <c:auto val="1"/>
        <c:lblAlgn val="ctr"/>
        <c:lblOffset val="100"/>
        <c:noMultiLvlLbl val="0"/>
      </c:catAx>
      <c:valAx>
        <c:axId val="310785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77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123</c:v>
                </c:pt>
                <c:pt idx="1">
                  <c:v>208</c:v>
                </c:pt>
                <c:pt idx="2">
                  <c:v>161</c:v>
                </c:pt>
                <c:pt idx="3">
                  <c:v>198</c:v>
                </c:pt>
                <c:pt idx="4">
                  <c:v>228</c:v>
                </c:pt>
                <c:pt idx="5">
                  <c:v>115</c:v>
                </c:pt>
                <c:pt idx="6">
                  <c:v>130</c:v>
                </c:pt>
                <c:pt idx="7">
                  <c:v>79</c:v>
                </c:pt>
                <c:pt idx="8">
                  <c:v>54</c:v>
                </c:pt>
                <c:pt idx="9">
                  <c:v>35</c:v>
                </c:pt>
                <c:pt idx="10">
                  <c:v>42</c:v>
                </c:pt>
                <c:pt idx="11">
                  <c:v>6</c:v>
                </c:pt>
              </c:numCache>
            </c:numRef>
          </c:val>
          <c:extLst>
            <c:ext xmlns:c16="http://schemas.microsoft.com/office/drawing/2014/chart" uri="{C3380CC4-5D6E-409C-BE32-E72D297353CC}">
              <c16:uniqueId val="{00000000-A2EF-4CAA-867A-671C09C87BB2}"/>
            </c:ext>
          </c:extLst>
        </c:ser>
        <c:dLbls>
          <c:showLegendKey val="0"/>
          <c:showVal val="0"/>
          <c:showCatName val="0"/>
          <c:showSerName val="0"/>
          <c:showPercent val="0"/>
          <c:showBubbleSize val="0"/>
        </c:dLbls>
        <c:gapWidth val="219"/>
        <c:overlap val="-27"/>
        <c:axId val="311901552"/>
        <c:axId val="311902536"/>
      </c:barChart>
      <c:dateAx>
        <c:axId val="311901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902536"/>
        <c:crosses val="autoZero"/>
        <c:auto val="1"/>
        <c:lblOffset val="100"/>
        <c:baseTimeUnit val="months"/>
      </c:dateAx>
      <c:valAx>
        <c:axId val="311902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90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68</c:v>
                </c:pt>
                <c:pt idx="1">
                  <c:v>30</c:v>
                </c:pt>
                <c:pt idx="2">
                  <c:v>31</c:v>
                </c:pt>
                <c:pt idx="3">
                  <c:v>35</c:v>
                </c:pt>
                <c:pt idx="4">
                  <c:v>52</c:v>
                </c:pt>
                <c:pt idx="5">
                  <c:v>53</c:v>
                </c:pt>
                <c:pt idx="6">
                  <c:v>37</c:v>
                </c:pt>
                <c:pt idx="7">
                  <c:v>43</c:v>
                </c:pt>
                <c:pt idx="8">
                  <c:v>32</c:v>
                </c:pt>
                <c:pt idx="9">
                  <c:v>27</c:v>
                </c:pt>
                <c:pt idx="10">
                  <c:v>44</c:v>
                </c:pt>
                <c:pt idx="11">
                  <c:v>9</c:v>
                </c:pt>
              </c:numCache>
            </c:numRef>
          </c:val>
          <c:extLst>
            <c:ext xmlns:c16="http://schemas.microsoft.com/office/drawing/2014/chart" uri="{C3380CC4-5D6E-409C-BE32-E72D297353CC}">
              <c16:uniqueId val="{00000000-3213-4A23-AD96-24378C120B56}"/>
            </c:ext>
          </c:extLst>
        </c:ser>
        <c:dLbls>
          <c:showLegendKey val="0"/>
          <c:showVal val="0"/>
          <c:showCatName val="0"/>
          <c:showSerName val="0"/>
          <c:showPercent val="0"/>
          <c:showBubbleSize val="0"/>
        </c:dLbls>
        <c:gapWidth val="219"/>
        <c:overlap val="-27"/>
        <c:axId val="388611984"/>
        <c:axId val="388609032"/>
      </c:barChart>
      <c:catAx>
        <c:axId val="38861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09032"/>
        <c:crosses val="autoZero"/>
        <c:auto val="1"/>
        <c:lblAlgn val="ctr"/>
        <c:lblOffset val="100"/>
        <c:noMultiLvlLbl val="0"/>
      </c:catAx>
      <c:valAx>
        <c:axId val="388609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1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411</c:v>
                </c:pt>
                <c:pt idx="1">
                  <c:v>340</c:v>
                </c:pt>
                <c:pt idx="2">
                  <c:v>191</c:v>
                </c:pt>
                <c:pt idx="3">
                  <c:v>70</c:v>
                </c:pt>
                <c:pt idx="4">
                  <c:v>368</c:v>
                </c:pt>
                <c:pt idx="5">
                  <c:v>53</c:v>
                </c:pt>
                <c:pt idx="6">
                  <c:v>188</c:v>
                </c:pt>
                <c:pt idx="7">
                  <c:v>219</c:v>
                </c:pt>
                <c:pt idx="8">
                  <c:v>161</c:v>
                </c:pt>
                <c:pt idx="9">
                  <c:v>222</c:v>
                </c:pt>
                <c:pt idx="10">
                  <c:v>313</c:v>
                </c:pt>
                <c:pt idx="11">
                  <c:v>9</c:v>
                </c:pt>
              </c:numCache>
            </c:numRef>
          </c:val>
          <c:extLst>
            <c:ext xmlns:c16="http://schemas.microsoft.com/office/drawing/2014/chart" uri="{C3380CC4-5D6E-409C-BE32-E72D297353CC}">
              <c16:uniqueId val="{00000000-FD21-4AB5-97B3-F0F69457F99E}"/>
            </c:ext>
          </c:extLst>
        </c:ser>
        <c:dLbls>
          <c:showLegendKey val="0"/>
          <c:showVal val="0"/>
          <c:showCatName val="0"/>
          <c:showSerName val="0"/>
          <c:showPercent val="0"/>
          <c:showBubbleSize val="0"/>
        </c:dLbls>
        <c:gapWidth val="219"/>
        <c:overlap val="-27"/>
        <c:axId val="388613952"/>
        <c:axId val="388612968"/>
      </c:barChart>
      <c:catAx>
        <c:axId val="388613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12968"/>
        <c:crosses val="autoZero"/>
        <c:auto val="1"/>
        <c:lblAlgn val="ctr"/>
        <c:lblOffset val="100"/>
        <c:noMultiLvlLbl val="0"/>
      </c:catAx>
      <c:valAx>
        <c:axId val="388612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1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7</c:v>
                </c:pt>
                <c:pt idx="2">
                  <c:v>58</c:v>
                </c:pt>
                <c:pt idx="3">
                  <c:v>1</c:v>
                </c:pt>
                <c:pt idx="4">
                  <c:v>-3</c:v>
                </c:pt>
                <c:pt idx="5">
                  <c:v>-3</c:v>
                </c:pt>
                <c:pt idx="6">
                  <c:v>-2</c:v>
                </c:pt>
                <c:pt idx="7">
                  <c:v>10</c:v>
                </c:pt>
                <c:pt idx="8">
                  <c:v>-2</c:v>
                </c:pt>
                <c:pt idx="9">
                  <c:v>-5</c:v>
                </c:pt>
                <c:pt idx="10">
                  <c:v>1</c:v>
                </c:pt>
                <c:pt idx="11">
                  <c:v>7</c:v>
                </c:pt>
              </c:numCache>
            </c:numRef>
          </c:val>
          <c:extLst>
            <c:ext xmlns:c16="http://schemas.microsoft.com/office/drawing/2014/chart" uri="{C3380CC4-5D6E-409C-BE32-E72D297353CC}">
              <c16:uniqueId val="{00000000-81C3-4582-B6D0-CD7DB80B0558}"/>
            </c:ext>
          </c:extLst>
        </c:ser>
        <c:dLbls>
          <c:showLegendKey val="0"/>
          <c:showVal val="0"/>
          <c:showCatName val="0"/>
          <c:showSerName val="0"/>
          <c:showPercent val="0"/>
          <c:showBubbleSize val="0"/>
        </c:dLbls>
        <c:gapWidth val="219"/>
        <c:overlap val="-27"/>
        <c:axId val="390324288"/>
        <c:axId val="390322320"/>
      </c:barChart>
      <c:dateAx>
        <c:axId val="390324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22320"/>
        <c:crosses val="autoZero"/>
        <c:auto val="1"/>
        <c:lblOffset val="100"/>
        <c:baseTimeUnit val="months"/>
      </c:dateAx>
      <c:valAx>
        <c:axId val="390322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2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33</c:v>
                </c:pt>
                <c:pt idx="1">
                  <c:v>39</c:v>
                </c:pt>
                <c:pt idx="2">
                  <c:v>101</c:v>
                </c:pt>
                <c:pt idx="3">
                  <c:v>35</c:v>
                </c:pt>
                <c:pt idx="4">
                  <c:v>45</c:v>
                </c:pt>
                <c:pt idx="5">
                  <c:v>50</c:v>
                </c:pt>
                <c:pt idx="6">
                  <c:v>32</c:v>
                </c:pt>
                <c:pt idx="7">
                  <c:v>35</c:v>
                </c:pt>
                <c:pt idx="8">
                  <c:v>51</c:v>
                </c:pt>
                <c:pt idx="9">
                  <c:v>31</c:v>
                </c:pt>
                <c:pt idx="10">
                  <c:v>33</c:v>
                </c:pt>
                <c:pt idx="11">
                  <c:v>33</c:v>
                </c:pt>
              </c:numCache>
            </c:numRef>
          </c:val>
          <c:extLst>
            <c:ext xmlns:c16="http://schemas.microsoft.com/office/drawing/2014/chart" uri="{C3380CC4-5D6E-409C-BE32-E72D297353CC}">
              <c16:uniqueId val="{00000000-4807-407B-BC60-FB68E7C13321}"/>
            </c:ext>
          </c:extLst>
        </c:ser>
        <c:dLbls>
          <c:showLegendKey val="0"/>
          <c:showVal val="0"/>
          <c:showCatName val="0"/>
          <c:showSerName val="0"/>
          <c:showPercent val="0"/>
          <c:showBubbleSize val="0"/>
        </c:dLbls>
        <c:gapWidth val="219"/>
        <c:overlap val="-27"/>
        <c:axId val="390318712"/>
        <c:axId val="390319368"/>
      </c:barChart>
      <c:dateAx>
        <c:axId val="390318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19368"/>
        <c:crosses val="autoZero"/>
        <c:auto val="1"/>
        <c:lblOffset val="100"/>
        <c:baseTimeUnit val="months"/>
      </c:dateAx>
      <c:valAx>
        <c:axId val="390319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18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503</c:v>
                </c:pt>
                <c:pt idx="1">
                  <c:v>353</c:v>
                </c:pt>
                <c:pt idx="2">
                  <c:v>713</c:v>
                </c:pt>
                <c:pt idx="3">
                  <c:v>287</c:v>
                </c:pt>
                <c:pt idx="4">
                  <c:v>504</c:v>
                </c:pt>
                <c:pt idx="5">
                  <c:v>203</c:v>
                </c:pt>
                <c:pt idx="6">
                  <c:v>328</c:v>
                </c:pt>
                <c:pt idx="7">
                  <c:v>322</c:v>
                </c:pt>
                <c:pt idx="8">
                  <c:v>614</c:v>
                </c:pt>
                <c:pt idx="9">
                  <c:v>475</c:v>
                </c:pt>
                <c:pt idx="10">
                  <c:v>367</c:v>
                </c:pt>
                <c:pt idx="11">
                  <c:v>67</c:v>
                </c:pt>
              </c:numCache>
            </c:numRef>
          </c:val>
          <c:extLst>
            <c:ext xmlns:c16="http://schemas.microsoft.com/office/drawing/2014/chart" uri="{C3380CC4-5D6E-409C-BE32-E72D297353CC}">
              <c16:uniqueId val="{00000000-9A1A-41CA-87FE-90E1AA3FEFD2}"/>
            </c:ext>
          </c:extLst>
        </c:ser>
        <c:dLbls>
          <c:showLegendKey val="0"/>
          <c:showVal val="0"/>
          <c:showCatName val="0"/>
          <c:showSerName val="0"/>
          <c:showPercent val="0"/>
          <c:showBubbleSize val="0"/>
        </c:dLbls>
        <c:gapWidth val="219"/>
        <c:overlap val="-27"/>
        <c:axId val="390327240"/>
        <c:axId val="390329864"/>
      </c:barChart>
      <c:catAx>
        <c:axId val="390327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29864"/>
        <c:crosses val="autoZero"/>
        <c:auto val="1"/>
        <c:lblAlgn val="ctr"/>
        <c:lblOffset val="100"/>
        <c:noMultiLvlLbl val="0"/>
      </c:catAx>
      <c:valAx>
        <c:axId val="390329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2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1B533-099B-4714-9AF2-32976F16600A}"/>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EB6D7E2B-04FB-45CB-A4F6-B61C32E1179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172790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C0280-B876-4915-8541-BD54C5153940}"/>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97F8AA69-72EB-4283-84DD-E658D5ACBAA8}"/>
              </a:ext>
            </a:extLst>
          </p:cNvPr>
          <p:cNvGraphicFramePr>
            <a:graphicFrameLocks noGrp="1"/>
          </p:cNvGraphicFramePr>
          <p:nvPr>
            <p:ph type="chart" sz="quarter" idx="13"/>
            <p:extLst>
              <p:ext uri="{D42A27DB-BD31-4B8C-83A1-F6EECF244321}">
                <p14:modId xmlns:p14="http://schemas.microsoft.com/office/powerpoint/2010/main" val="28492903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DF5523-9D75-4DEE-99B0-6411F531DBB0}"/>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398EEBDE-557E-4CCB-BB7E-F9344388E7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0462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E026B-DA1E-4503-B35E-526D4F21CD5B}"/>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06511152-5868-471A-9DC6-834A35B1FFF7}"/>
              </a:ext>
            </a:extLst>
          </p:cNvPr>
          <p:cNvGraphicFramePr>
            <a:graphicFrameLocks noGrp="1"/>
          </p:cNvGraphicFramePr>
          <p:nvPr>
            <p:ph type="tbl" sz="quarter" idx="13"/>
            <p:extLst>
              <p:ext uri="{D42A27DB-BD31-4B8C-83A1-F6EECF244321}">
                <p14:modId xmlns:p14="http://schemas.microsoft.com/office/powerpoint/2010/main" val="1397961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763663418"/>
                    </a:ext>
                  </a:extLst>
                </a:gridCol>
                <a:gridCol w="905256">
                  <a:extLst>
                    <a:ext uri="{9D8B030D-6E8A-4147-A177-3AD203B41FA5}">
                      <a16:colId xmlns:a16="http://schemas.microsoft.com/office/drawing/2014/main" val="114549521"/>
                    </a:ext>
                  </a:extLst>
                </a:gridCol>
                <a:gridCol w="905256">
                  <a:extLst>
                    <a:ext uri="{9D8B030D-6E8A-4147-A177-3AD203B41FA5}">
                      <a16:colId xmlns:a16="http://schemas.microsoft.com/office/drawing/2014/main" val="3036540054"/>
                    </a:ext>
                  </a:extLst>
                </a:gridCol>
                <a:gridCol w="905256">
                  <a:extLst>
                    <a:ext uri="{9D8B030D-6E8A-4147-A177-3AD203B41FA5}">
                      <a16:colId xmlns:a16="http://schemas.microsoft.com/office/drawing/2014/main" val="3611866987"/>
                    </a:ext>
                  </a:extLst>
                </a:gridCol>
                <a:gridCol w="905256">
                  <a:extLst>
                    <a:ext uri="{9D8B030D-6E8A-4147-A177-3AD203B41FA5}">
                      <a16:colId xmlns:a16="http://schemas.microsoft.com/office/drawing/2014/main" val="2021354948"/>
                    </a:ext>
                  </a:extLst>
                </a:gridCol>
                <a:gridCol w="905256">
                  <a:extLst>
                    <a:ext uri="{9D8B030D-6E8A-4147-A177-3AD203B41FA5}">
                      <a16:colId xmlns:a16="http://schemas.microsoft.com/office/drawing/2014/main" val="4001756102"/>
                    </a:ext>
                  </a:extLst>
                </a:gridCol>
                <a:gridCol w="905256">
                  <a:extLst>
                    <a:ext uri="{9D8B030D-6E8A-4147-A177-3AD203B41FA5}">
                      <a16:colId xmlns:a16="http://schemas.microsoft.com/office/drawing/2014/main" val="3038462701"/>
                    </a:ext>
                  </a:extLst>
                </a:gridCol>
                <a:gridCol w="905256">
                  <a:extLst>
                    <a:ext uri="{9D8B030D-6E8A-4147-A177-3AD203B41FA5}">
                      <a16:colId xmlns:a16="http://schemas.microsoft.com/office/drawing/2014/main" val="3120286289"/>
                    </a:ext>
                  </a:extLst>
                </a:gridCol>
                <a:gridCol w="905256">
                  <a:extLst>
                    <a:ext uri="{9D8B030D-6E8A-4147-A177-3AD203B41FA5}">
                      <a16:colId xmlns:a16="http://schemas.microsoft.com/office/drawing/2014/main" val="41294479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14968403"/>
                  </a:ext>
                </a:extLst>
              </a:tr>
              <a:tr h="370840">
                <a:tc>
                  <a:txBody>
                    <a:bodyPr/>
                    <a:lstStyle/>
                    <a:p>
                      <a:r>
                        <a:rPr lang="en-US" sz="1000"/>
                        <a:t>1749</a:t>
                      </a:r>
                    </a:p>
                  </a:txBody>
                  <a:tcPr/>
                </a:tc>
                <a:tc>
                  <a:txBody>
                    <a:bodyPr/>
                    <a:lstStyle/>
                    <a:p>
                      <a:r>
                        <a:rPr lang="en-US" sz="1000"/>
                        <a:t>-3</a:t>
                      </a:r>
                    </a:p>
                  </a:txBody>
                  <a:tcPr/>
                </a:tc>
                <a:tc>
                  <a:txBody>
                    <a:bodyPr/>
                    <a:lstStyle/>
                    <a:p>
                      <a:r>
                        <a:rPr lang="en-US" sz="1000"/>
                        <a:t>12</a:t>
                      </a:r>
                    </a:p>
                  </a:txBody>
                  <a:tcPr/>
                </a:tc>
                <a:tc>
                  <a:txBody>
                    <a:bodyPr/>
                    <a:lstStyle/>
                    <a:p>
                      <a:r>
                        <a:rPr lang="en-US" sz="1000"/>
                        <a:t>198</a:t>
                      </a:r>
                    </a:p>
                  </a:txBody>
                  <a:tcPr/>
                </a:tc>
                <a:tc>
                  <a:txBody>
                    <a:bodyPr/>
                    <a:lstStyle/>
                    <a:p>
                      <a:r>
                        <a:rPr lang="en-US" sz="1000"/>
                        <a:t>17</a:t>
                      </a:r>
                    </a:p>
                  </a:txBody>
                  <a:tcPr/>
                </a:tc>
                <a:tc>
                  <a:txBody>
                    <a:bodyPr/>
                    <a:lstStyle/>
                    <a:p>
                      <a:r>
                        <a:rPr lang="en-US" sz="1000"/>
                        <a:t>4</a:t>
                      </a:r>
                    </a:p>
                  </a:txBody>
                  <a:tcPr/>
                </a:tc>
                <a:tc>
                  <a:txBody>
                    <a:bodyPr/>
                    <a:lstStyle/>
                    <a:p>
                      <a:r>
                        <a:rPr lang="en-US" sz="1000"/>
                        <a:t>0</a:t>
                      </a:r>
                    </a:p>
                  </a:txBody>
                  <a:tcPr/>
                </a:tc>
                <a:tc>
                  <a:txBody>
                    <a:bodyPr/>
                    <a:lstStyle/>
                    <a:p>
                      <a:r>
                        <a:rPr lang="en-US" sz="1000"/>
                        <a:t>1.0429 %</a:t>
                      </a:r>
                    </a:p>
                  </a:txBody>
                  <a:tcPr/>
                </a:tc>
                <a:tc>
                  <a:txBody>
                    <a:bodyPr/>
                    <a:lstStyle/>
                    <a:p>
                      <a:r>
                        <a:rPr lang="en-US" sz="1000"/>
                        <a:t>0.0 %</a:t>
                      </a:r>
                    </a:p>
                  </a:txBody>
                  <a:tcPr/>
                </a:tc>
                <a:extLst>
                  <a:ext uri="{0D108BD9-81ED-4DB2-BD59-A6C34878D82A}">
                    <a16:rowId xmlns:a16="http://schemas.microsoft.com/office/drawing/2014/main" val="3212172387"/>
                  </a:ext>
                </a:extLst>
              </a:tr>
            </a:tbl>
          </a:graphicData>
        </a:graphic>
      </p:graphicFrame>
      <p:sp>
        <p:nvSpPr>
          <p:cNvPr id="4" name="Text Placeholder 3">
            <a:extLst>
              <a:ext uri="{FF2B5EF4-FFF2-40B4-BE49-F238E27FC236}">
                <a16:creationId xmlns:a16="http://schemas.microsoft.com/office/drawing/2014/main" id="{6731682B-E4C6-4F50-BE3E-A6EB88BCA56A}"/>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696939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D0B40-E17A-47C9-B3C9-B2C95FB5F79D}"/>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5E6530FA-DDDC-467A-9972-A755BFC1BF23}"/>
              </a:ext>
            </a:extLst>
          </p:cNvPr>
          <p:cNvGraphicFramePr>
            <a:graphicFrameLocks noGrp="1"/>
          </p:cNvGraphicFramePr>
          <p:nvPr>
            <p:ph type="chart" sz="quarter" idx="13"/>
            <p:extLst>
              <p:ext uri="{D42A27DB-BD31-4B8C-83A1-F6EECF244321}">
                <p14:modId xmlns:p14="http://schemas.microsoft.com/office/powerpoint/2010/main" val="60777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410701-855C-4D18-B725-AD6818191E9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225B8772-F8AB-4295-B95B-4B4A29552D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1815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AEF64-FF4B-4542-8B48-63994D9F9186}"/>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052D00F5-836D-4DA2-9F17-2DAFDBA85750}"/>
              </a:ext>
            </a:extLst>
          </p:cNvPr>
          <p:cNvGraphicFramePr>
            <a:graphicFrameLocks noGrp="1"/>
          </p:cNvGraphicFramePr>
          <p:nvPr>
            <p:ph type="chart" sz="quarter" idx="13"/>
            <p:extLst>
              <p:ext uri="{D42A27DB-BD31-4B8C-83A1-F6EECF244321}">
                <p14:modId xmlns:p14="http://schemas.microsoft.com/office/powerpoint/2010/main" val="3132333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FF2ACD-8E9A-4C06-BA9B-5D6F6E86FA6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494C5DA-582C-4DCC-84A8-D22972EC37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3530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65970-7A85-4EEF-B4D6-B6E734BAF82D}"/>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67D01AC1-C439-4A5A-96B5-F4127A355677}"/>
              </a:ext>
            </a:extLst>
          </p:cNvPr>
          <p:cNvGraphicFramePr>
            <a:graphicFrameLocks noGrp="1"/>
          </p:cNvGraphicFramePr>
          <p:nvPr>
            <p:ph type="chart" sz="quarter" idx="13"/>
            <p:extLst>
              <p:ext uri="{D42A27DB-BD31-4B8C-83A1-F6EECF244321}">
                <p14:modId xmlns:p14="http://schemas.microsoft.com/office/powerpoint/2010/main" val="1400896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2AE724-079B-4AEF-913D-8F7172F38B3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83362F4-D1F1-4838-8A96-C37339B05C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2932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AFA4B-C11F-4AA2-866F-D5CDEF514FB6}"/>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1D58B766-6AC8-4CFD-95E2-61A230BE5F55}"/>
              </a:ext>
            </a:extLst>
          </p:cNvPr>
          <p:cNvGraphicFramePr>
            <a:graphicFrameLocks noGrp="1"/>
          </p:cNvGraphicFramePr>
          <p:nvPr>
            <p:ph type="chart" sz="quarter" idx="13"/>
            <p:extLst>
              <p:ext uri="{D42A27DB-BD31-4B8C-83A1-F6EECF244321}">
                <p14:modId xmlns:p14="http://schemas.microsoft.com/office/powerpoint/2010/main" val="1379410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CCA84F-0727-4954-86FA-F6012807FCF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4524FEA-3518-4631-A052-7A810023B7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2683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3A577-5A70-4488-B9CA-961C07A6E129}"/>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081CD027-A6EF-45B1-AE26-830AFAC8F861}"/>
              </a:ext>
            </a:extLst>
          </p:cNvPr>
          <p:cNvGraphicFramePr>
            <a:graphicFrameLocks noGrp="1"/>
          </p:cNvGraphicFramePr>
          <p:nvPr>
            <p:ph type="tbl" sz="quarter" idx="13"/>
            <p:extLst>
              <p:ext uri="{D42A27DB-BD31-4B8C-83A1-F6EECF244321}">
                <p14:modId xmlns:p14="http://schemas.microsoft.com/office/powerpoint/2010/main" val="3074738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77600927"/>
                    </a:ext>
                  </a:extLst>
                </a:gridCol>
                <a:gridCol w="822960">
                  <a:extLst>
                    <a:ext uri="{9D8B030D-6E8A-4147-A177-3AD203B41FA5}">
                      <a16:colId xmlns:a16="http://schemas.microsoft.com/office/drawing/2014/main" val="248148032"/>
                    </a:ext>
                  </a:extLst>
                </a:gridCol>
                <a:gridCol w="822960">
                  <a:extLst>
                    <a:ext uri="{9D8B030D-6E8A-4147-A177-3AD203B41FA5}">
                      <a16:colId xmlns:a16="http://schemas.microsoft.com/office/drawing/2014/main" val="2895057934"/>
                    </a:ext>
                  </a:extLst>
                </a:gridCol>
                <a:gridCol w="822960">
                  <a:extLst>
                    <a:ext uri="{9D8B030D-6E8A-4147-A177-3AD203B41FA5}">
                      <a16:colId xmlns:a16="http://schemas.microsoft.com/office/drawing/2014/main" val="2277455588"/>
                    </a:ext>
                  </a:extLst>
                </a:gridCol>
                <a:gridCol w="822960">
                  <a:extLst>
                    <a:ext uri="{9D8B030D-6E8A-4147-A177-3AD203B41FA5}">
                      <a16:colId xmlns:a16="http://schemas.microsoft.com/office/drawing/2014/main" val="1594109924"/>
                    </a:ext>
                  </a:extLst>
                </a:gridCol>
                <a:gridCol w="822960">
                  <a:extLst>
                    <a:ext uri="{9D8B030D-6E8A-4147-A177-3AD203B41FA5}">
                      <a16:colId xmlns:a16="http://schemas.microsoft.com/office/drawing/2014/main" val="1294030985"/>
                    </a:ext>
                  </a:extLst>
                </a:gridCol>
                <a:gridCol w="822960">
                  <a:extLst>
                    <a:ext uri="{9D8B030D-6E8A-4147-A177-3AD203B41FA5}">
                      <a16:colId xmlns:a16="http://schemas.microsoft.com/office/drawing/2014/main" val="2780457418"/>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171247426"/>
                  </a:ext>
                </a:extLst>
              </a:tr>
              <a:tr h="370840">
                <a:tc>
                  <a:txBody>
                    <a:bodyPr/>
                    <a:lstStyle/>
                    <a:p>
                      <a:r>
                        <a:rPr lang="en-US" sz="1000" b="1"/>
                        <a:t>First Insurance Company of Hawaii, LTD - 2020-11-06 19:00:57</a:t>
                      </a:r>
                      <a:r>
                        <a:rPr lang="en-US" sz="1000"/>
                        <a:t>
 Yesterday, Marivic P. celebrated 30 years with #teamFICOH and our claims team. Congratulations and mahalo for all of your hard work and dedication!</a:t>
                      </a:r>
                    </a:p>
                  </a:txBody>
                  <a:tcPr/>
                </a:tc>
                <a:tc>
                  <a:txBody>
                    <a:bodyPr/>
                    <a:lstStyle/>
                    <a:p>
                      <a:r>
                        <a:rPr lang="en-US" sz="1000"/>
                        <a:t>52</a:t>
                      </a:r>
                    </a:p>
                  </a:txBody>
                  <a:tcPr/>
                </a:tc>
                <a:tc>
                  <a:txBody>
                    <a:bodyPr/>
                    <a:lstStyle/>
                    <a:p>
                      <a:r>
                        <a:rPr lang="en-US" sz="1000"/>
                        <a:t>42</a:t>
                      </a:r>
                    </a:p>
                  </a:txBody>
                  <a:tcPr/>
                </a:tc>
                <a:tc>
                  <a:txBody>
                    <a:bodyPr/>
                    <a:lstStyle/>
                    <a:p>
                      <a:r>
                        <a:rPr lang="en-US" sz="1000"/>
                        <a:t>10</a:t>
                      </a:r>
                    </a:p>
                  </a:txBody>
                  <a:tcPr/>
                </a:tc>
                <a:tc>
                  <a:txBody>
                    <a:bodyPr/>
                    <a:lstStyle/>
                    <a:p>
                      <a:r>
                        <a:rPr lang="en-US" sz="1000"/>
                        <a:t>0</a:t>
                      </a:r>
                    </a:p>
                  </a:txBody>
                  <a:tcPr/>
                </a:tc>
                <a:tc>
                  <a:txBody>
                    <a:bodyPr/>
                    <a:lstStyle/>
                    <a:p>
                      <a:r>
                        <a:rPr lang="en-US" sz="1000"/>
                        <a:t>2.9680 %</a:t>
                      </a:r>
                    </a:p>
                  </a:txBody>
                  <a:tcPr/>
                </a:tc>
                <a:tc>
                  <a:txBody>
                    <a:bodyPr/>
                    <a:lstStyle/>
                    <a:p>
                      <a:r>
                        <a:rPr lang="en-US" sz="1000"/>
                        <a:t>Photo</a:t>
                      </a:r>
                    </a:p>
                  </a:txBody>
                  <a:tcPr/>
                </a:tc>
                <a:extLst>
                  <a:ext uri="{0D108BD9-81ED-4DB2-BD59-A6C34878D82A}">
                    <a16:rowId xmlns:a16="http://schemas.microsoft.com/office/drawing/2014/main" val="229184029"/>
                  </a:ext>
                </a:extLst>
              </a:tr>
              <a:tr h="370840">
                <a:tc>
                  <a:txBody>
                    <a:bodyPr/>
                    <a:lstStyle/>
                    <a:p>
                      <a:r>
                        <a:rPr lang="en-US" sz="1000" b="1"/>
                        <a:t>First Insurance Company of Hawaii, LTD - 2020-11-17 17:01:23</a:t>
                      </a:r>
                      <a:r>
                        <a:rPr lang="en-US" sz="1000"/>
                        <a:t>
 Mahalo to Hawaii Foodbank for supporting families in need during this time, and for welcoming our #teamFICOH volunteers at yesterday’s ‘Food for Hawaii’s Ohana’ drive-thru distribution at the Aloha Stadium. The level of organization was incredible and the teamwork shown by all the volunteers was inspiring.</a:t>
                      </a:r>
                    </a:p>
                  </a:txBody>
                  <a:tcPr/>
                </a:tc>
                <a:tc>
                  <a:txBody>
                    <a:bodyPr/>
                    <a:lstStyle/>
                    <a:p>
                      <a:r>
                        <a:rPr lang="en-US" sz="1000"/>
                        <a:t>21</a:t>
                      </a:r>
                    </a:p>
                  </a:txBody>
                  <a:tcPr/>
                </a:tc>
                <a:tc>
                  <a:txBody>
                    <a:bodyPr/>
                    <a:lstStyle/>
                    <a:p>
                      <a:r>
                        <a:rPr lang="en-US" sz="1000"/>
                        <a:t>20</a:t>
                      </a:r>
                    </a:p>
                  </a:txBody>
                  <a:tcPr/>
                </a:tc>
                <a:tc>
                  <a:txBody>
                    <a:bodyPr/>
                    <a:lstStyle/>
                    <a:p>
                      <a:r>
                        <a:rPr lang="en-US" sz="1000"/>
                        <a:t>1</a:t>
                      </a:r>
                    </a:p>
                  </a:txBody>
                  <a:tcPr/>
                </a:tc>
                <a:tc>
                  <a:txBody>
                    <a:bodyPr/>
                    <a:lstStyle/>
                    <a:p>
                      <a:r>
                        <a:rPr lang="en-US" sz="1000"/>
                        <a:t>0</a:t>
                      </a:r>
                    </a:p>
                  </a:txBody>
                  <a:tcPr/>
                </a:tc>
                <a:tc>
                  <a:txBody>
                    <a:bodyPr/>
                    <a:lstStyle/>
                    <a:p>
                      <a:r>
                        <a:rPr lang="en-US" sz="1000"/>
                        <a:t>1.1986 %</a:t>
                      </a:r>
                    </a:p>
                  </a:txBody>
                  <a:tcPr/>
                </a:tc>
                <a:tc>
                  <a:txBody>
                    <a:bodyPr/>
                    <a:lstStyle/>
                    <a:p>
                      <a:r>
                        <a:rPr lang="en-US" sz="1000"/>
                        <a:t>Album</a:t>
                      </a:r>
                    </a:p>
                  </a:txBody>
                  <a:tcPr/>
                </a:tc>
                <a:extLst>
                  <a:ext uri="{0D108BD9-81ED-4DB2-BD59-A6C34878D82A}">
                    <a16:rowId xmlns:a16="http://schemas.microsoft.com/office/drawing/2014/main" val="889219361"/>
                  </a:ext>
                </a:extLst>
              </a:tr>
              <a:tr h="370840">
                <a:tc>
                  <a:txBody>
                    <a:bodyPr/>
                    <a:lstStyle/>
                    <a:p>
                      <a:r>
                        <a:rPr lang="en-US" sz="1000" b="1"/>
                        <a:t>First Insurance Company of Hawaii, LTD - 2020-11-09 20:00:56</a:t>
                      </a:r>
                      <a:r>
                        <a:rPr lang="en-US" sz="1000"/>
                        <a:t>
 This past Saturday, #TeamFICOH had fun participating in the Alzheimer's Association - Hawaii virtual walk on #Oahu. 💜 #Walk2EndAlz</a:t>
                      </a:r>
                    </a:p>
                  </a:txBody>
                  <a:tcPr/>
                </a:tc>
                <a:tc>
                  <a:txBody>
                    <a:bodyPr/>
                    <a:lstStyle/>
                    <a:p>
                      <a:r>
                        <a:rPr lang="en-US" sz="1000"/>
                        <a:t>19</a:t>
                      </a:r>
                    </a:p>
                  </a:txBody>
                  <a:tcPr/>
                </a:tc>
                <a:tc>
                  <a:txBody>
                    <a:bodyPr/>
                    <a:lstStyle/>
                    <a:p>
                      <a:r>
                        <a:rPr lang="en-US" sz="1000"/>
                        <a:t>19</a:t>
                      </a:r>
                    </a:p>
                  </a:txBody>
                  <a:tcPr/>
                </a:tc>
                <a:tc>
                  <a:txBody>
                    <a:bodyPr/>
                    <a:lstStyle/>
                    <a:p>
                      <a:r>
                        <a:rPr lang="en-US" sz="1000"/>
                        <a:t>0</a:t>
                      </a:r>
                    </a:p>
                  </a:txBody>
                  <a:tcPr/>
                </a:tc>
                <a:tc>
                  <a:txBody>
                    <a:bodyPr/>
                    <a:lstStyle/>
                    <a:p>
                      <a:r>
                        <a:rPr lang="en-US" sz="1000"/>
                        <a:t>0</a:t>
                      </a:r>
                    </a:p>
                  </a:txBody>
                  <a:tcPr/>
                </a:tc>
                <a:tc>
                  <a:txBody>
                    <a:bodyPr/>
                    <a:lstStyle/>
                    <a:p>
                      <a:r>
                        <a:rPr lang="en-US" sz="1000"/>
                        <a:t>1.0845 %</a:t>
                      </a:r>
                    </a:p>
                  </a:txBody>
                  <a:tcPr/>
                </a:tc>
                <a:tc>
                  <a:txBody>
                    <a:bodyPr/>
                    <a:lstStyle/>
                    <a:p>
                      <a:r>
                        <a:rPr lang="en-US" sz="1000"/>
                        <a:t>Album</a:t>
                      </a:r>
                    </a:p>
                  </a:txBody>
                  <a:tcPr/>
                </a:tc>
                <a:extLst>
                  <a:ext uri="{0D108BD9-81ED-4DB2-BD59-A6C34878D82A}">
                    <a16:rowId xmlns:a16="http://schemas.microsoft.com/office/drawing/2014/main" val="2235660886"/>
                  </a:ext>
                </a:extLst>
              </a:tr>
            </a:tbl>
          </a:graphicData>
        </a:graphic>
      </p:graphicFrame>
      <p:sp>
        <p:nvSpPr>
          <p:cNvPr id="4" name="Text Placeholder 3">
            <a:extLst>
              <a:ext uri="{FF2B5EF4-FFF2-40B4-BE49-F238E27FC236}">
                <a16:creationId xmlns:a16="http://schemas.microsoft.com/office/drawing/2014/main" id="{B720C504-CBF3-4523-B768-1AFDEF986830}"/>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728199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9E36A-C247-4943-97E7-0AE2239CFB93}"/>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DEC3CD90-B93A-45A4-84B6-339525063FF9}"/>
              </a:ext>
            </a:extLst>
          </p:cNvPr>
          <p:cNvGraphicFramePr>
            <a:graphicFrameLocks noGrp="1"/>
          </p:cNvGraphicFramePr>
          <p:nvPr>
            <p:ph type="tbl" sz="quarter" idx="13"/>
            <p:extLst>
              <p:ext uri="{D42A27DB-BD31-4B8C-83A1-F6EECF244321}">
                <p14:modId xmlns:p14="http://schemas.microsoft.com/office/powerpoint/2010/main" val="3250134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146508300"/>
                    </a:ext>
                  </a:extLst>
                </a:gridCol>
                <a:gridCol w="576072">
                  <a:extLst>
                    <a:ext uri="{9D8B030D-6E8A-4147-A177-3AD203B41FA5}">
                      <a16:colId xmlns:a16="http://schemas.microsoft.com/office/drawing/2014/main" val="991676418"/>
                    </a:ext>
                  </a:extLst>
                </a:gridCol>
                <a:gridCol w="576072">
                  <a:extLst>
                    <a:ext uri="{9D8B030D-6E8A-4147-A177-3AD203B41FA5}">
                      <a16:colId xmlns:a16="http://schemas.microsoft.com/office/drawing/2014/main" val="465443516"/>
                    </a:ext>
                  </a:extLst>
                </a:gridCol>
                <a:gridCol w="576072">
                  <a:extLst>
                    <a:ext uri="{9D8B030D-6E8A-4147-A177-3AD203B41FA5}">
                      <a16:colId xmlns:a16="http://schemas.microsoft.com/office/drawing/2014/main" val="922410510"/>
                    </a:ext>
                  </a:extLst>
                </a:gridCol>
                <a:gridCol w="576072">
                  <a:extLst>
                    <a:ext uri="{9D8B030D-6E8A-4147-A177-3AD203B41FA5}">
                      <a16:colId xmlns:a16="http://schemas.microsoft.com/office/drawing/2014/main" val="4134069226"/>
                    </a:ext>
                  </a:extLst>
                </a:gridCol>
                <a:gridCol w="576072">
                  <a:extLst>
                    <a:ext uri="{9D8B030D-6E8A-4147-A177-3AD203B41FA5}">
                      <a16:colId xmlns:a16="http://schemas.microsoft.com/office/drawing/2014/main" val="339039473"/>
                    </a:ext>
                  </a:extLst>
                </a:gridCol>
                <a:gridCol w="576072">
                  <a:extLst>
                    <a:ext uri="{9D8B030D-6E8A-4147-A177-3AD203B41FA5}">
                      <a16:colId xmlns:a16="http://schemas.microsoft.com/office/drawing/2014/main" val="2758492120"/>
                    </a:ext>
                  </a:extLst>
                </a:gridCol>
                <a:gridCol w="576072">
                  <a:extLst>
                    <a:ext uri="{9D8B030D-6E8A-4147-A177-3AD203B41FA5}">
                      <a16:colId xmlns:a16="http://schemas.microsoft.com/office/drawing/2014/main" val="1542573683"/>
                    </a:ext>
                  </a:extLst>
                </a:gridCol>
                <a:gridCol w="576072">
                  <a:extLst>
                    <a:ext uri="{9D8B030D-6E8A-4147-A177-3AD203B41FA5}">
                      <a16:colId xmlns:a16="http://schemas.microsoft.com/office/drawing/2014/main" val="2166146897"/>
                    </a:ext>
                  </a:extLst>
                </a:gridCol>
                <a:gridCol w="576072">
                  <a:extLst>
                    <a:ext uri="{9D8B030D-6E8A-4147-A177-3AD203B41FA5}">
                      <a16:colId xmlns:a16="http://schemas.microsoft.com/office/drawing/2014/main" val="3563138441"/>
                    </a:ext>
                  </a:extLst>
                </a:gridCol>
                <a:gridCol w="576072">
                  <a:extLst>
                    <a:ext uri="{9D8B030D-6E8A-4147-A177-3AD203B41FA5}">
                      <a16:colId xmlns:a16="http://schemas.microsoft.com/office/drawing/2014/main" val="1444706837"/>
                    </a:ext>
                  </a:extLst>
                </a:gridCol>
                <a:gridCol w="576072">
                  <a:extLst>
                    <a:ext uri="{9D8B030D-6E8A-4147-A177-3AD203B41FA5}">
                      <a16:colId xmlns:a16="http://schemas.microsoft.com/office/drawing/2014/main" val="3213189686"/>
                    </a:ext>
                  </a:extLst>
                </a:gridCol>
                <a:gridCol w="576072">
                  <a:extLst>
                    <a:ext uri="{9D8B030D-6E8A-4147-A177-3AD203B41FA5}">
                      <a16:colId xmlns:a16="http://schemas.microsoft.com/office/drawing/2014/main" val="137982109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39494929"/>
                  </a:ext>
                </a:extLst>
              </a:tr>
              <a:tr h="370840">
                <a:tc>
                  <a:txBody>
                    <a:bodyPr/>
                    <a:lstStyle/>
                    <a:p>
                      <a:r>
                        <a:rPr lang="en-US" sz="1000"/>
                        <a:t>1199</a:t>
                      </a:r>
                    </a:p>
                  </a:txBody>
                  <a:tcPr/>
                </a:tc>
                <a:tc>
                  <a:txBody>
                    <a:bodyPr/>
                    <a:lstStyle/>
                    <a:p>
                      <a:r>
                        <a:rPr lang="en-US" sz="1000"/>
                        <a:t>2</a:t>
                      </a:r>
                    </a:p>
                  </a:txBody>
                  <a:tcPr/>
                </a:tc>
                <a:tc>
                  <a:txBody>
                    <a:bodyPr/>
                    <a:lstStyle/>
                    <a:p>
                      <a:r>
                        <a:rPr lang="en-US" sz="1000"/>
                        <a:t>19</a:t>
                      </a:r>
                    </a:p>
                  </a:txBody>
                  <a:tcPr/>
                </a:tc>
                <a:tc>
                  <a:txBody>
                    <a:bodyPr/>
                    <a:lstStyle/>
                    <a:p>
                      <a:r>
                        <a:rPr lang="en-US" sz="1000"/>
                        <a:t>15</a:t>
                      </a:r>
                    </a:p>
                  </a:txBody>
                  <a:tcPr/>
                </a:tc>
                <a:tc>
                  <a:txBody>
                    <a:bodyPr/>
                    <a:lstStyle/>
                    <a:p>
                      <a:r>
                        <a:rPr lang="en-US" sz="1000"/>
                        <a:t>2</a:t>
                      </a:r>
                    </a:p>
                  </a:txBody>
                  <a:tcPr/>
                </a:tc>
                <a:tc>
                  <a:txBody>
                    <a:bodyPr/>
                    <a:lstStyle/>
                    <a:p>
                      <a:r>
                        <a:rPr lang="en-US" sz="1000"/>
                        <a:t>2</a:t>
                      </a:r>
                    </a:p>
                  </a:txBody>
                  <a:tcPr/>
                </a:tc>
                <a:tc>
                  <a:txBody>
                    <a:bodyPr/>
                    <a:lstStyle/>
                    <a:p>
                      <a:r>
                        <a:rPr lang="en-US" sz="1000"/>
                        <a:t>2</a:t>
                      </a:r>
                    </a:p>
                  </a:txBody>
                  <a:tcPr/>
                </a:tc>
                <a:tc>
                  <a:txBody>
                    <a:bodyPr/>
                    <a:lstStyle/>
                    <a:p>
                      <a:r>
                        <a:rPr lang="en-US" sz="1000"/>
                        <a:t>2</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0.1113 %</a:t>
                      </a:r>
                    </a:p>
                  </a:txBody>
                  <a:tcPr/>
                </a:tc>
                <a:tc>
                  <a:txBody>
                    <a:bodyPr/>
                    <a:lstStyle/>
                    <a:p>
                      <a:r>
                        <a:rPr lang="en-US" sz="1000"/>
                        <a:t>0.0 %</a:t>
                      </a:r>
                    </a:p>
                  </a:txBody>
                  <a:tcPr/>
                </a:tc>
                <a:extLst>
                  <a:ext uri="{0D108BD9-81ED-4DB2-BD59-A6C34878D82A}">
                    <a16:rowId xmlns:a16="http://schemas.microsoft.com/office/drawing/2014/main" val="1962623662"/>
                  </a:ext>
                </a:extLst>
              </a:tr>
            </a:tbl>
          </a:graphicData>
        </a:graphic>
      </p:graphicFrame>
      <p:sp>
        <p:nvSpPr>
          <p:cNvPr id="4" name="Text Placeholder 3">
            <a:extLst>
              <a:ext uri="{FF2B5EF4-FFF2-40B4-BE49-F238E27FC236}">
                <a16:creationId xmlns:a16="http://schemas.microsoft.com/office/drawing/2014/main" id="{B3EEE652-AA1B-4E21-8ABC-72BDA704E44A}"/>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510587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2FBC8-4416-4458-9B4B-D6B09FC3D4DA}"/>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23D57FA6-84F9-46F6-8FD4-6EDF2F210B00}"/>
              </a:ext>
            </a:extLst>
          </p:cNvPr>
          <p:cNvGraphicFramePr>
            <a:graphicFrameLocks noGrp="1"/>
          </p:cNvGraphicFramePr>
          <p:nvPr>
            <p:ph type="chart" sz="quarter" idx="13"/>
            <p:extLst>
              <p:ext uri="{D42A27DB-BD31-4B8C-83A1-F6EECF244321}">
                <p14:modId xmlns:p14="http://schemas.microsoft.com/office/powerpoint/2010/main" val="2124926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56D6D9-37CA-4F10-8702-38ED218E3CC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11CABDA-023F-43AD-BB6A-841657A7E6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8138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A9138-81A1-4CEA-A40D-910E6DB3281F}"/>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D411575D-A974-4FA9-B146-CDC9689B0728}"/>
              </a:ext>
            </a:extLst>
          </p:cNvPr>
          <p:cNvGraphicFramePr>
            <a:graphicFrameLocks noGrp="1"/>
          </p:cNvGraphicFramePr>
          <p:nvPr>
            <p:ph type="chart" sz="quarter" idx="13"/>
            <p:extLst>
              <p:ext uri="{D42A27DB-BD31-4B8C-83A1-F6EECF244321}">
                <p14:modId xmlns:p14="http://schemas.microsoft.com/office/powerpoint/2010/main" val="2477520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834FC9-5A41-43E8-84FA-BE761CCBC0C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FE35C78-13AA-40AB-9754-3E01661CA7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5818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2FA0C-D7F7-451A-94B7-6ABBD53FE2B3}"/>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E3BDE7CD-8674-4F69-911E-74BD964BCE2F}"/>
              </a:ext>
            </a:extLst>
          </p:cNvPr>
          <p:cNvGraphicFramePr>
            <a:graphicFrameLocks noGrp="1"/>
          </p:cNvGraphicFramePr>
          <p:nvPr>
            <p:ph type="chart" sz="quarter" idx="13"/>
            <p:extLst>
              <p:ext uri="{D42A27DB-BD31-4B8C-83A1-F6EECF244321}">
                <p14:modId xmlns:p14="http://schemas.microsoft.com/office/powerpoint/2010/main" val="2375797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44DABD-9720-4FF0-A61C-3AB0455362F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3495FFE-23ED-4D1E-AD71-52CF9CB1F4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7958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AA2EE-AA7D-4017-8FA1-4D52C7D1294E}"/>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82A4D8F7-0E2B-4C63-8263-032A1DA49ABE}"/>
              </a:ext>
            </a:extLst>
          </p:cNvPr>
          <p:cNvGraphicFramePr>
            <a:graphicFrameLocks noGrp="1"/>
          </p:cNvGraphicFramePr>
          <p:nvPr>
            <p:ph type="tbl" sz="quarter" idx="13"/>
            <p:extLst>
              <p:ext uri="{D42A27DB-BD31-4B8C-83A1-F6EECF244321}">
                <p14:modId xmlns:p14="http://schemas.microsoft.com/office/powerpoint/2010/main" val="81763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30670960"/>
                    </a:ext>
                  </a:extLst>
                </a:gridCol>
                <a:gridCol w="493776">
                  <a:extLst>
                    <a:ext uri="{9D8B030D-6E8A-4147-A177-3AD203B41FA5}">
                      <a16:colId xmlns:a16="http://schemas.microsoft.com/office/drawing/2014/main" val="3092905039"/>
                    </a:ext>
                  </a:extLst>
                </a:gridCol>
                <a:gridCol w="1069848">
                  <a:extLst>
                    <a:ext uri="{9D8B030D-6E8A-4147-A177-3AD203B41FA5}">
                      <a16:colId xmlns:a16="http://schemas.microsoft.com/office/drawing/2014/main" val="351279280"/>
                    </a:ext>
                  </a:extLst>
                </a:gridCol>
                <a:gridCol w="1069848">
                  <a:extLst>
                    <a:ext uri="{9D8B030D-6E8A-4147-A177-3AD203B41FA5}">
                      <a16:colId xmlns:a16="http://schemas.microsoft.com/office/drawing/2014/main" val="1716035735"/>
                    </a:ext>
                  </a:extLst>
                </a:gridCol>
                <a:gridCol w="1069848">
                  <a:extLst>
                    <a:ext uri="{9D8B030D-6E8A-4147-A177-3AD203B41FA5}">
                      <a16:colId xmlns:a16="http://schemas.microsoft.com/office/drawing/2014/main" val="2196949815"/>
                    </a:ext>
                  </a:extLst>
                </a:gridCol>
                <a:gridCol w="1069848">
                  <a:extLst>
                    <a:ext uri="{9D8B030D-6E8A-4147-A177-3AD203B41FA5}">
                      <a16:colId xmlns:a16="http://schemas.microsoft.com/office/drawing/2014/main" val="2820238992"/>
                    </a:ext>
                  </a:extLst>
                </a:gridCol>
                <a:gridCol w="1069848">
                  <a:extLst>
                    <a:ext uri="{9D8B030D-6E8A-4147-A177-3AD203B41FA5}">
                      <a16:colId xmlns:a16="http://schemas.microsoft.com/office/drawing/2014/main" val="179041539"/>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680330931"/>
                  </a:ext>
                </a:extLst>
              </a:tr>
              <a:tr h="370840">
                <a:tc>
                  <a:txBody>
                    <a:bodyPr/>
                    <a:lstStyle/>
                    <a:p>
                      <a:r>
                        <a:rPr lang="en-US" sz="1000" b="1"/>
                        <a:t>@FirstInsHI - 2020-11-17 13:09:59</a:t>
                      </a:r>
                      <a:r>
                        <a:rPr lang="en-US" sz="1000"/>
                        <a:t>
 Mahalo to @hawaiifoodbank for supporting families in need during this time, and for welcoming our volunteers at yesterday’s ‘Food for Hawaii’s Ohana’ drive-thru distribution. The level of organization was incredible and the teamwork shown by all the volunteers was inspiring. https://t.co/HWqS1cxvrU</a:t>
                      </a:r>
                    </a:p>
                  </a:txBody>
                  <a:tcPr/>
                </a:tc>
                <a:tc>
                  <a:txBody>
                    <a:bodyPr/>
                    <a:lstStyle/>
                    <a:p>
                      <a:r>
                        <a:rPr lang="en-US" sz="1000"/>
                        <a:t>11/17/2020 19:07:44</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7</a:t>
                      </a:r>
                    </a:p>
                  </a:txBody>
                  <a:tcPr/>
                </a:tc>
                <a:tc>
                  <a:txBody>
                    <a:bodyPr/>
                    <a:lstStyle/>
                    <a:p>
                      <a:r>
                        <a:rPr lang="en-US" sz="1000"/>
                        <a:t>0.5828 %</a:t>
                      </a:r>
                    </a:p>
                  </a:txBody>
                  <a:tcPr/>
                </a:tc>
                <a:extLst>
                  <a:ext uri="{0D108BD9-81ED-4DB2-BD59-A6C34878D82A}">
                    <a16:rowId xmlns:a16="http://schemas.microsoft.com/office/drawing/2014/main" val="1646129328"/>
                  </a:ext>
                </a:extLst>
              </a:tr>
              <a:tr h="370840">
                <a:tc>
                  <a:txBody>
                    <a:bodyPr/>
                    <a:lstStyle/>
                    <a:p>
                      <a:r>
                        <a:rPr lang="en-US" sz="1000" b="1"/>
                        <a:t>@FirstInsHI - 2020-11-16 17:21:45</a:t>
                      </a:r>
                      <a:r>
                        <a:rPr lang="en-US" sz="1000"/>
                        <a:t>
 From taking care of our environment to providing meals to those in need, #TeamFICOH loves giving back to our community through volunteer work &amp;amp; donations. In honor of #NationalPhilanthropyDay, here are some highlights of #TeamFICOH in the community over the past few months. https://t.co/cBzCa8U2w1</a:t>
                      </a:r>
                    </a:p>
                  </a:txBody>
                  <a:tcPr/>
                </a:tc>
                <a:tc>
                  <a:txBody>
                    <a:bodyPr/>
                    <a:lstStyle/>
                    <a:p>
                      <a:r>
                        <a:rPr lang="en-US" sz="1000"/>
                        <a:t>11/16/2020 19:07:20</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2</a:t>
                      </a:r>
                    </a:p>
                  </a:txBody>
                  <a:tcPr/>
                </a:tc>
                <a:tc>
                  <a:txBody>
                    <a:bodyPr/>
                    <a:lstStyle/>
                    <a:p>
                      <a:r>
                        <a:rPr lang="en-US" sz="1000"/>
                        <a:t>0.1667 %</a:t>
                      </a:r>
                    </a:p>
                  </a:txBody>
                  <a:tcPr/>
                </a:tc>
                <a:extLst>
                  <a:ext uri="{0D108BD9-81ED-4DB2-BD59-A6C34878D82A}">
                    <a16:rowId xmlns:a16="http://schemas.microsoft.com/office/drawing/2014/main" val="2742467968"/>
                  </a:ext>
                </a:extLst>
              </a:tr>
              <a:tr h="370840">
                <a:tc>
                  <a:txBody>
                    <a:bodyPr/>
                    <a:lstStyle/>
                    <a:p>
                      <a:r>
                        <a:rPr lang="en-US" sz="1000" b="1"/>
                        <a:t>@FirstInsHI - 2020-11-04 20:47:42</a:t>
                      </a:r>
                      <a:r>
                        <a:rPr lang="en-US" sz="1000"/>
                        <a:t>
 #TeamFICOH supports the #Walk2EndAlz. Comment💜if you do too!
In addition to participating in @alzhawaii's virtual walk this weekend, we’ve joined forces with our #TokioMarine sister companies, @PHLYINS, @TokioMAmerica, @TMNA_Services, &amp;amp; TMCS to form a national team! https://t.co/3wAGXpqM9b</a:t>
                      </a:r>
                    </a:p>
                  </a:txBody>
                  <a:tcPr/>
                </a:tc>
                <a:tc>
                  <a:txBody>
                    <a:bodyPr/>
                    <a:lstStyle/>
                    <a:p>
                      <a:r>
                        <a:rPr lang="en-US" sz="1000"/>
                        <a:t>11/05/2020 13:08:45</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0.1667 %</a:t>
                      </a:r>
                    </a:p>
                  </a:txBody>
                  <a:tcPr/>
                </a:tc>
                <a:extLst>
                  <a:ext uri="{0D108BD9-81ED-4DB2-BD59-A6C34878D82A}">
                    <a16:rowId xmlns:a16="http://schemas.microsoft.com/office/drawing/2014/main" val="1478611213"/>
                  </a:ext>
                </a:extLst>
              </a:tr>
            </a:tbl>
          </a:graphicData>
        </a:graphic>
      </p:graphicFrame>
      <p:sp>
        <p:nvSpPr>
          <p:cNvPr id="4" name="Text Placeholder 3">
            <a:extLst>
              <a:ext uri="{FF2B5EF4-FFF2-40B4-BE49-F238E27FC236}">
                <a16:creationId xmlns:a16="http://schemas.microsoft.com/office/drawing/2014/main" id="{8AB1D1AC-6EA0-467B-8BD0-7A7128858F68}"/>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901036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66770-2508-4288-A8B7-8447FB10E5AD}"/>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6173293F-1DF7-4A3A-B190-6DBA4B3E0293}"/>
              </a:ext>
            </a:extLst>
          </p:cNvPr>
          <p:cNvGraphicFramePr>
            <a:graphicFrameLocks noGrp="1"/>
          </p:cNvGraphicFramePr>
          <p:nvPr>
            <p:ph type="tbl" sz="quarter" idx="13"/>
            <p:extLst>
              <p:ext uri="{D42A27DB-BD31-4B8C-83A1-F6EECF244321}">
                <p14:modId xmlns:p14="http://schemas.microsoft.com/office/powerpoint/2010/main" val="793590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69129534"/>
                    </a:ext>
                  </a:extLst>
                </a:gridCol>
                <a:gridCol w="576072">
                  <a:extLst>
                    <a:ext uri="{9D8B030D-6E8A-4147-A177-3AD203B41FA5}">
                      <a16:colId xmlns:a16="http://schemas.microsoft.com/office/drawing/2014/main" val="3467977207"/>
                    </a:ext>
                  </a:extLst>
                </a:gridCol>
                <a:gridCol w="576072">
                  <a:extLst>
                    <a:ext uri="{9D8B030D-6E8A-4147-A177-3AD203B41FA5}">
                      <a16:colId xmlns:a16="http://schemas.microsoft.com/office/drawing/2014/main" val="2201228122"/>
                    </a:ext>
                  </a:extLst>
                </a:gridCol>
                <a:gridCol w="576072">
                  <a:extLst>
                    <a:ext uri="{9D8B030D-6E8A-4147-A177-3AD203B41FA5}">
                      <a16:colId xmlns:a16="http://schemas.microsoft.com/office/drawing/2014/main" val="1370055969"/>
                    </a:ext>
                  </a:extLst>
                </a:gridCol>
                <a:gridCol w="576072">
                  <a:extLst>
                    <a:ext uri="{9D8B030D-6E8A-4147-A177-3AD203B41FA5}">
                      <a16:colId xmlns:a16="http://schemas.microsoft.com/office/drawing/2014/main" val="3909866053"/>
                    </a:ext>
                  </a:extLst>
                </a:gridCol>
                <a:gridCol w="576072">
                  <a:extLst>
                    <a:ext uri="{9D8B030D-6E8A-4147-A177-3AD203B41FA5}">
                      <a16:colId xmlns:a16="http://schemas.microsoft.com/office/drawing/2014/main" val="4061521262"/>
                    </a:ext>
                  </a:extLst>
                </a:gridCol>
                <a:gridCol w="576072">
                  <a:extLst>
                    <a:ext uri="{9D8B030D-6E8A-4147-A177-3AD203B41FA5}">
                      <a16:colId xmlns:a16="http://schemas.microsoft.com/office/drawing/2014/main" val="1682403780"/>
                    </a:ext>
                  </a:extLst>
                </a:gridCol>
                <a:gridCol w="576072">
                  <a:extLst>
                    <a:ext uri="{9D8B030D-6E8A-4147-A177-3AD203B41FA5}">
                      <a16:colId xmlns:a16="http://schemas.microsoft.com/office/drawing/2014/main" val="4072112003"/>
                    </a:ext>
                  </a:extLst>
                </a:gridCol>
                <a:gridCol w="576072">
                  <a:extLst>
                    <a:ext uri="{9D8B030D-6E8A-4147-A177-3AD203B41FA5}">
                      <a16:colId xmlns:a16="http://schemas.microsoft.com/office/drawing/2014/main" val="1088072350"/>
                    </a:ext>
                  </a:extLst>
                </a:gridCol>
                <a:gridCol w="576072">
                  <a:extLst>
                    <a:ext uri="{9D8B030D-6E8A-4147-A177-3AD203B41FA5}">
                      <a16:colId xmlns:a16="http://schemas.microsoft.com/office/drawing/2014/main" val="2661017516"/>
                    </a:ext>
                  </a:extLst>
                </a:gridCol>
                <a:gridCol w="576072">
                  <a:extLst>
                    <a:ext uri="{9D8B030D-6E8A-4147-A177-3AD203B41FA5}">
                      <a16:colId xmlns:a16="http://schemas.microsoft.com/office/drawing/2014/main" val="3777302575"/>
                    </a:ext>
                  </a:extLst>
                </a:gridCol>
                <a:gridCol w="576072">
                  <a:extLst>
                    <a:ext uri="{9D8B030D-6E8A-4147-A177-3AD203B41FA5}">
                      <a16:colId xmlns:a16="http://schemas.microsoft.com/office/drawing/2014/main" val="1506439194"/>
                    </a:ext>
                  </a:extLst>
                </a:gridCol>
                <a:gridCol w="576072">
                  <a:extLst>
                    <a:ext uri="{9D8B030D-6E8A-4147-A177-3AD203B41FA5}">
                      <a16:colId xmlns:a16="http://schemas.microsoft.com/office/drawing/2014/main" val="3924367828"/>
                    </a:ext>
                  </a:extLst>
                </a:gridCol>
                <a:gridCol w="576072">
                  <a:extLst>
                    <a:ext uri="{9D8B030D-6E8A-4147-A177-3AD203B41FA5}">
                      <a16:colId xmlns:a16="http://schemas.microsoft.com/office/drawing/2014/main" val="373445831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418911550"/>
                  </a:ext>
                </a:extLst>
              </a:tr>
              <a:tr h="370840">
                <a:tc>
                  <a:txBody>
                    <a:bodyPr/>
                    <a:lstStyle/>
                    <a:p>
                      <a:r>
                        <a:rPr lang="en-US" sz="1000"/>
                        <a:t>3113</a:t>
                      </a:r>
                    </a:p>
                  </a:txBody>
                  <a:tcPr/>
                </a:tc>
                <a:tc>
                  <a:txBody>
                    <a:bodyPr/>
                    <a:lstStyle/>
                    <a:p>
                      <a:r>
                        <a:rPr lang="en-US" sz="1000"/>
                        <a:t>42</a:t>
                      </a:r>
                    </a:p>
                  </a:txBody>
                  <a:tcPr/>
                </a:tc>
                <a:tc>
                  <a:txBody>
                    <a:bodyPr/>
                    <a:lstStyle/>
                    <a:p>
                      <a:r>
                        <a:rPr lang="en-US" sz="1000"/>
                        <a:t>7</a:t>
                      </a:r>
                    </a:p>
                  </a:txBody>
                  <a:tcPr/>
                </a:tc>
                <a:tc>
                  <a:txBody>
                    <a:bodyPr/>
                    <a:lstStyle/>
                    <a:p>
                      <a:r>
                        <a:rPr lang="en-US" sz="1000"/>
                        <a:t>297</a:t>
                      </a:r>
                    </a:p>
                  </a:txBody>
                  <a:tcPr/>
                </a:tc>
                <a:tc>
                  <a:txBody>
                    <a:bodyPr/>
                    <a:lstStyle/>
                    <a:p>
                      <a:r>
                        <a:rPr lang="en-US" sz="1000"/>
                        <a:t>42.428571428571</a:t>
                      </a:r>
                    </a:p>
                  </a:txBody>
                  <a:tcPr/>
                </a:tc>
                <a:tc>
                  <a:txBody>
                    <a:bodyPr/>
                    <a:lstStyle/>
                    <a:p>
                      <a:r>
                        <a:rPr lang="en-US" sz="1000"/>
                        <a:t>9</a:t>
                      </a:r>
                    </a:p>
                  </a:txBody>
                  <a:tcPr/>
                </a:tc>
                <a:tc>
                  <a:txBody>
                    <a:bodyPr/>
                    <a:lstStyle/>
                    <a:p>
                      <a:r>
                        <a:rPr lang="en-US" sz="1000"/>
                        <a:t>7</a:t>
                      </a:r>
                    </a:p>
                  </a:txBody>
                  <a:tcPr/>
                </a:tc>
                <a:tc>
                  <a:txBody>
                    <a:bodyPr/>
                    <a:lstStyle/>
                    <a:p>
                      <a:r>
                        <a:rPr lang="en-US" sz="1000"/>
                        <a:t>1</a:t>
                      </a:r>
                    </a:p>
                  </a:txBody>
                  <a:tcPr/>
                </a:tc>
                <a:tc>
                  <a:txBody>
                    <a:bodyPr/>
                    <a:lstStyle/>
                    <a:p>
                      <a:r>
                        <a:rPr lang="en-US" sz="1000"/>
                        <a:t>884</a:t>
                      </a:r>
                    </a:p>
                  </a:txBody>
                  <a:tcPr/>
                </a:tc>
                <a:tc>
                  <a:txBody>
                    <a:bodyPr/>
                    <a:lstStyle/>
                    <a:p>
                      <a:r>
                        <a:rPr lang="en-US" sz="1000"/>
                        <a:t>126.28571428571</a:t>
                      </a:r>
                    </a:p>
                  </a:txBody>
                  <a:tcPr/>
                </a:tc>
                <a:tc>
                  <a:txBody>
                    <a:bodyPr/>
                    <a:lstStyle/>
                    <a:p>
                      <a:r>
                        <a:rPr lang="en-US" sz="1000"/>
                        <a:t>10342</a:t>
                      </a:r>
                    </a:p>
                  </a:txBody>
                  <a:tcPr/>
                </a:tc>
                <a:tc>
                  <a:txBody>
                    <a:bodyPr/>
                    <a:lstStyle/>
                    <a:p>
                      <a:r>
                        <a:rPr lang="en-US" sz="1000"/>
                        <a:t>1477.4285714286</a:t>
                      </a:r>
                    </a:p>
                  </a:txBody>
                  <a:tcPr/>
                </a:tc>
                <a:tc>
                  <a:txBody>
                    <a:bodyPr/>
                    <a:lstStyle/>
                    <a:p>
                      <a:r>
                        <a:rPr lang="en-US" sz="1000"/>
                        <a:t>0.11471664031486 %</a:t>
                      </a:r>
                    </a:p>
                  </a:txBody>
                  <a:tcPr/>
                </a:tc>
                <a:tc>
                  <a:txBody>
                    <a:bodyPr/>
                    <a:lstStyle/>
                    <a:p>
                      <a:r>
                        <a:rPr lang="en-US" sz="1000"/>
                        <a:t>n/a</a:t>
                      </a:r>
                    </a:p>
                  </a:txBody>
                  <a:tcPr/>
                </a:tc>
                <a:extLst>
                  <a:ext uri="{0D108BD9-81ED-4DB2-BD59-A6C34878D82A}">
                    <a16:rowId xmlns:a16="http://schemas.microsoft.com/office/drawing/2014/main" val="1548292223"/>
                  </a:ext>
                </a:extLst>
              </a:tr>
            </a:tbl>
          </a:graphicData>
        </a:graphic>
      </p:graphicFrame>
      <p:sp>
        <p:nvSpPr>
          <p:cNvPr id="4" name="Text Placeholder 3">
            <a:extLst>
              <a:ext uri="{FF2B5EF4-FFF2-40B4-BE49-F238E27FC236}">
                <a16:creationId xmlns:a16="http://schemas.microsoft.com/office/drawing/2014/main" id="{863021AB-1A97-484B-81EA-CFC44DFD3277}"/>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6410062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DA590-043B-4327-81A0-869C13B2C283}"/>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ABECECBD-BAB2-4C8A-936A-12102C53AA3A}"/>
              </a:ext>
            </a:extLst>
          </p:cNvPr>
          <p:cNvGraphicFramePr>
            <a:graphicFrameLocks noGrp="1"/>
          </p:cNvGraphicFramePr>
          <p:nvPr>
            <p:ph type="chart" sz="quarter" idx="13"/>
            <p:extLst>
              <p:ext uri="{D42A27DB-BD31-4B8C-83A1-F6EECF244321}">
                <p14:modId xmlns:p14="http://schemas.microsoft.com/office/powerpoint/2010/main" val="1458669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50EF69-A04F-4344-B74D-92A4961CEE8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C5CDC41-1F52-4FF1-BDAF-2B848EC1D0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5547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01237-0FBF-4FD4-A460-D0515FE38EFE}"/>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A0FF9F83-A89B-4962-AA0D-CB19B1E5F249}"/>
              </a:ext>
            </a:extLst>
          </p:cNvPr>
          <p:cNvGraphicFramePr>
            <a:graphicFrameLocks noGrp="1"/>
          </p:cNvGraphicFramePr>
          <p:nvPr>
            <p:ph type="chart" sz="quarter" idx="13"/>
            <p:extLst>
              <p:ext uri="{D42A27DB-BD31-4B8C-83A1-F6EECF244321}">
                <p14:modId xmlns:p14="http://schemas.microsoft.com/office/powerpoint/2010/main" val="2221071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39D630-57D6-4B8E-A4B0-15A59C6C204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FB8016E-B905-4070-BE9C-019A0912A1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08903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9B43F-A8B4-4405-AE97-8D9B440289E1}"/>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68F5D0DD-25C1-422D-BF83-DA05907FE465}"/>
              </a:ext>
            </a:extLst>
          </p:cNvPr>
          <p:cNvGraphicFramePr>
            <a:graphicFrameLocks noGrp="1"/>
          </p:cNvGraphicFramePr>
          <p:nvPr>
            <p:ph type="chart" sz="quarter" idx="13"/>
            <p:extLst>
              <p:ext uri="{D42A27DB-BD31-4B8C-83A1-F6EECF244321}">
                <p14:modId xmlns:p14="http://schemas.microsoft.com/office/powerpoint/2010/main" val="2556146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1EF891-41FA-4138-94F0-847AF908C94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B024048-BE58-4B7A-9131-2424C71FC8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6218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ACDAF-7D39-425B-8D48-D6C265A7956B}"/>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5C576C60-38B3-4B9A-97D0-9604B8F06BF0}"/>
              </a:ext>
            </a:extLst>
          </p:cNvPr>
          <p:cNvGraphicFramePr>
            <a:graphicFrameLocks noGrp="1"/>
          </p:cNvGraphicFramePr>
          <p:nvPr>
            <p:ph type="tbl" sz="quarter" idx="13"/>
            <p:extLst>
              <p:ext uri="{D42A27DB-BD31-4B8C-83A1-F6EECF244321}">
                <p14:modId xmlns:p14="http://schemas.microsoft.com/office/powerpoint/2010/main" val="720998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89793868"/>
                    </a:ext>
                  </a:extLst>
                </a:gridCol>
                <a:gridCol w="740664">
                  <a:extLst>
                    <a:ext uri="{9D8B030D-6E8A-4147-A177-3AD203B41FA5}">
                      <a16:colId xmlns:a16="http://schemas.microsoft.com/office/drawing/2014/main" val="1993432771"/>
                    </a:ext>
                  </a:extLst>
                </a:gridCol>
                <a:gridCol w="740664">
                  <a:extLst>
                    <a:ext uri="{9D8B030D-6E8A-4147-A177-3AD203B41FA5}">
                      <a16:colId xmlns:a16="http://schemas.microsoft.com/office/drawing/2014/main" val="3466270921"/>
                    </a:ext>
                  </a:extLst>
                </a:gridCol>
                <a:gridCol w="740664">
                  <a:extLst>
                    <a:ext uri="{9D8B030D-6E8A-4147-A177-3AD203B41FA5}">
                      <a16:colId xmlns:a16="http://schemas.microsoft.com/office/drawing/2014/main" val="2359598251"/>
                    </a:ext>
                  </a:extLst>
                </a:gridCol>
                <a:gridCol w="740664">
                  <a:extLst>
                    <a:ext uri="{9D8B030D-6E8A-4147-A177-3AD203B41FA5}">
                      <a16:colId xmlns:a16="http://schemas.microsoft.com/office/drawing/2014/main" val="2925059777"/>
                    </a:ext>
                  </a:extLst>
                </a:gridCol>
                <a:gridCol w="740664">
                  <a:extLst>
                    <a:ext uri="{9D8B030D-6E8A-4147-A177-3AD203B41FA5}">
                      <a16:colId xmlns:a16="http://schemas.microsoft.com/office/drawing/2014/main" val="858069837"/>
                    </a:ext>
                  </a:extLst>
                </a:gridCol>
                <a:gridCol w="740664">
                  <a:extLst>
                    <a:ext uri="{9D8B030D-6E8A-4147-A177-3AD203B41FA5}">
                      <a16:colId xmlns:a16="http://schemas.microsoft.com/office/drawing/2014/main" val="830468003"/>
                    </a:ext>
                  </a:extLst>
                </a:gridCol>
                <a:gridCol w="740664">
                  <a:extLst>
                    <a:ext uri="{9D8B030D-6E8A-4147-A177-3AD203B41FA5}">
                      <a16:colId xmlns:a16="http://schemas.microsoft.com/office/drawing/2014/main" val="1433414377"/>
                    </a:ext>
                  </a:extLst>
                </a:gridCol>
                <a:gridCol w="740664">
                  <a:extLst>
                    <a:ext uri="{9D8B030D-6E8A-4147-A177-3AD203B41FA5}">
                      <a16:colId xmlns:a16="http://schemas.microsoft.com/office/drawing/2014/main" val="3504974892"/>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2362995957"/>
                  </a:ext>
                </a:extLst>
              </a:tr>
              <a:tr h="370840">
                <a:tc>
                  <a:txBody>
                    <a:bodyPr/>
                    <a:lstStyle/>
                    <a:p>
                      <a:r>
                        <a:rPr lang="en-US" sz="1000" b="1"/>
                        <a:t>First Insurance Company of Hawaii - 2020-11-06 17:55:49</a:t>
                      </a:r>
                      <a:r>
                        <a:rPr lang="en-US" sz="1000"/>
                        <a:t>
 Yesterday, Marivic P. celebrated 30 years with #teamFICOH and our claims team. Congratulations and mahalo for all of your hard work and dedication!
#workanniversary #insurancecareers </a:t>
                      </a:r>
                    </a:p>
                  </a:txBody>
                  <a:tcPr/>
                </a:tc>
                <a:tc>
                  <a:txBody>
                    <a:bodyPr/>
                    <a:lstStyle/>
                    <a:p>
                      <a:r>
                        <a:rPr lang="en-US" sz="1000"/>
                        <a:t>Image</a:t>
                      </a:r>
                    </a:p>
                  </a:txBody>
                  <a:tcPr/>
                </a:tc>
                <a:tc>
                  <a:txBody>
                    <a:bodyPr/>
                    <a:lstStyle/>
                    <a:p>
                      <a:r>
                        <a:rPr lang="en-US" sz="1000"/>
                        <a:t>65</a:t>
                      </a:r>
                    </a:p>
                  </a:txBody>
                  <a:tcPr/>
                </a:tc>
                <a:tc>
                  <a:txBody>
                    <a:bodyPr/>
                    <a:lstStyle/>
                    <a:p>
                      <a:r>
                        <a:rPr lang="en-US" sz="1000"/>
                        <a:t>4</a:t>
                      </a:r>
                    </a:p>
                  </a:txBody>
                  <a:tcPr/>
                </a:tc>
                <a:tc>
                  <a:txBody>
                    <a:bodyPr/>
                    <a:lstStyle/>
                    <a:p>
                      <a:r>
                        <a:rPr lang="en-US" sz="1000"/>
                        <a:t>0</a:t>
                      </a:r>
                    </a:p>
                  </a:txBody>
                  <a:tcPr/>
                </a:tc>
                <a:tc>
                  <a:txBody>
                    <a:bodyPr/>
                    <a:lstStyle/>
                    <a:p>
                      <a:r>
                        <a:rPr lang="en-US" sz="1000"/>
                        <a:t>57</a:t>
                      </a:r>
                    </a:p>
                  </a:txBody>
                  <a:tcPr/>
                </a:tc>
                <a:tc>
                  <a:txBody>
                    <a:bodyPr/>
                    <a:lstStyle/>
                    <a:p>
                      <a:r>
                        <a:rPr lang="en-US" sz="1000"/>
                        <a:t>0.05766590389016</a:t>
                      </a:r>
                    </a:p>
                  </a:txBody>
                  <a:tcPr/>
                </a:tc>
                <a:tc>
                  <a:txBody>
                    <a:bodyPr/>
                    <a:lstStyle/>
                    <a:p>
                      <a:r>
                        <a:rPr lang="en-US" sz="1000"/>
                        <a:t>2185</a:t>
                      </a:r>
                    </a:p>
                  </a:txBody>
                  <a:tcPr/>
                </a:tc>
                <a:tc>
                  <a:txBody>
                    <a:bodyPr/>
                    <a:lstStyle/>
                    <a:p>
                      <a:r>
                        <a:rPr lang="en-US" sz="1000"/>
                        <a:t>n/a</a:t>
                      </a:r>
                    </a:p>
                  </a:txBody>
                  <a:tcPr/>
                </a:tc>
                <a:extLst>
                  <a:ext uri="{0D108BD9-81ED-4DB2-BD59-A6C34878D82A}">
                    <a16:rowId xmlns:a16="http://schemas.microsoft.com/office/drawing/2014/main" val="3387635685"/>
                  </a:ext>
                </a:extLst>
              </a:tr>
              <a:tr h="370840">
                <a:tc>
                  <a:txBody>
                    <a:bodyPr/>
                    <a:lstStyle/>
                    <a:p>
                      <a:r>
                        <a:rPr lang="en-US" sz="1000" b="1"/>
                        <a:t>First Insurance Company of Hawaii - 2020-11-05 17:04:14</a:t>
                      </a:r>
                      <a:r>
                        <a:rPr lang="en-US" sz="1000"/>
                        <a:t>
 "The insurance industry needs to respond to our customers’ changing needs, as well as find new ways to deliver better products enabled by new technology. One size does not “fit all” like in the past. New offerings like FirstTrack that supplement traditional insurance will help each customer handle their unique risks." -Jeffrey Grimmer
Learn more about our newest product, FirstTrack, in this Pacific Business News article.</a:t>
                      </a:r>
                    </a:p>
                  </a:txBody>
                  <a:tcPr/>
                </a:tc>
                <a:tc>
                  <a:txBody>
                    <a:bodyPr/>
                    <a:lstStyle/>
                    <a:p>
                      <a:r>
                        <a:rPr lang="en-US" sz="1000"/>
                        <a:t>Link</a:t>
                      </a:r>
                    </a:p>
                  </a:txBody>
                  <a:tcPr/>
                </a:tc>
                <a:tc>
                  <a:txBody>
                    <a:bodyPr/>
                    <a:lstStyle/>
                    <a:p>
                      <a:r>
                        <a:rPr lang="en-US" sz="1000"/>
                        <a:t>64</a:t>
                      </a:r>
                    </a:p>
                  </a:txBody>
                  <a:tcPr/>
                </a:tc>
                <a:tc>
                  <a:txBody>
                    <a:bodyPr/>
                    <a:lstStyle/>
                    <a:p>
                      <a:r>
                        <a:rPr lang="en-US" sz="1000"/>
                        <a:t>0</a:t>
                      </a:r>
                    </a:p>
                  </a:txBody>
                  <a:tcPr/>
                </a:tc>
                <a:tc>
                  <a:txBody>
                    <a:bodyPr/>
                    <a:lstStyle/>
                    <a:p>
                      <a:r>
                        <a:rPr lang="en-US" sz="1000"/>
                        <a:t>1</a:t>
                      </a:r>
                    </a:p>
                  </a:txBody>
                  <a:tcPr/>
                </a:tc>
                <a:tc>
                  <a:txBody>
                    <a:bodyPr/>
                    <a:lstStyle/>
                    <a:p>
                      <a:r>
                        <a:rPr lang="en-US" sz="1000"/>
                        <a:t>104</a:t>
                      </a:r>
                    </a:p>
                  </a:txBody>
                  <a:tcPr/>
                </a:tc>
                <a:tc>
                  <a:txBody>
                    <a:bodyPr/>
                    <a:lstStyle/>
                    <a:p>
                      <a:r>
                        <a:rPr lang="en-US" sz="1000"/>
                        <a:t>0.0759209344115</a:t>
                      </a:r>
                    </a:p>
                  </a:txBody>
                  <a:tcPr/>
                </a:tc>
                <a:tc>
                  <a:txBody>
                    <a:bodyPr/>
                    <a:lstStyle/>
                    <a:p>
                      <a:r>
                        <a:rPr lang="en-US" sz="1000"/>
                        <a:t>2226</a:t>
                      </a:r>
                    </a:p>
                  </a:txBody>
                  <a:tcPr/>
                </a:tc>
                <a:tc>
                  <a:txBody>
                    <a:bodyPr/>
                    <a:lstStyle/>
                    <a:p>
                      <a:r>
                        <a:rPr lang="en-US" sz="1000"/>
                        <a:t>n/a</a:t>
                      </a:r>
                    </a:p>
                  </a:txBody>
                  <a:tcPr/>
                </a:tc>
                <a:extLst>
                  <a:ext uri="{0D108BD9-81ED-4DB2-BD59-A6C34878D82A}">
                    <a16:rowId xmlns:a16="http://schemas.microsoft.com/office/drawing/2014/main" val="3508389567"/>
                  </a:ext>
                </a:extLst>
              </a:tr>
              <a:tr h="370840">
                <a:tc>
                  <a:txBody>
                    <a:bodyPr/>
                    <a:lstStyle/>
                    <a:p>
                      <a:r>
                        <a:rPr lang="en-US" sz="1000" b="1"/>
                        <a:t>First Insurance Company of Hawaii - 2020-11-17 13:39:15</a:t>
                      </a:r>
                      <a:r>
                        <a:rPr lang="en-US" sz="1000"/>
                        <a:t>
 Mahalo to the HAWAII FOODBANK for supporting families in need during this time, and for welcoming our #teamFICOH volunteers at yesterday’s ‘Food for Hawaii’s Ohana’ drive-thru distribution. The level of organization was incredible and the teamwork shown by all the volunteers was inspiring.
The Hawaii Foodbank works to provide emergency food to vulnerable members of our community impacted by the #COVID19 pandemic as well as those already facing hunger every day. To donate or to learn how you can help, visit their website www.hawaiifoodbank.org.
#community #endhunger #insurancegivesback</a:t>
                      </a:r>
                    </a:p>
                  </a:txBody>
                  <a:tcPr/>
                </a:tc>
                <a:tc>
                  <a:txBody>
                    <a:bodyPr/>
                    <a:lstStyle/>
                    <a:p>
                      <a:r>
                        <a:rPr lang="en-US" sz="1000"/>
                        <a:t>Image</a:t>
                      </a:r>
                    </a:p>
                  </a:txBody>
                  <a:tcPr/>
                </a:tc>
                <a:tc>
                  <a:txBody>
                    <a:bodyPr/>
                    <a:lstStyle/>
                    <a:p>
                      <a:r>
                        <a:rPr lang="en-US" sz="1000"/>
                        <a:t>58</a:t>
                      </a:r>
                    </a:p>
                  </a:txBody>
                  <a:tcPr/>
                </a:tc>
                <a:tc>
                  <a:txBody>
                    <a:bodyPr/>
                    <a:lstStyle/>
                    <a:p>
                      <a:r>
                        <a:rPr lang="en-US" sz="1000"/>
                        <a:t>0</a:t>
                      </a:r>
                    </a:p>
                  </a:txBody>
                  <a:tcPr/>
                </a:tc>
                <a:tc>
                  <a:txBody>
                    <a:bodyPr/>
                    <a:lstStyle/>
                    <a:p>
                      <a:r>
                        <a:rPr lang="en-US" sz="1000"/>
                        <a:t>0</a:t>
                      </a:r>
                    </a:p>
                  </a:txBody>
                  <a:tcPr/>
                </a:tc>
                <a:tc>
                  <a:txBody>
                    <a:bodyPr/>
                    <a:lstStyle/>
                    <a:p>
                      <a:r>
                        <a:rPr lang="en-US" sz="1000"/>
                        <a:t>427</a:t>
                      </a:r>
                    </a:p>
                  </a:txBody>
                  <a:tcPr/>
                </a:tc>
                <a:tc>
                  <a:txBody>
                    <a:bodyPr/>
                    <a:lstStyle/>
                    <a:p>
                      <a:r>
                        <a:rPr lang="en-US" sz="1000"/>
                        <a:t>0.29447480267152</a:t>
                      </a:r>
                    </a:p>
                  </a:txBody>
                  <a:tcPr/>
                </a:tc>
                <a:tc>
                  <a:txBody>
                    <a:bodyPr/>
                    <a:lstStyle/>
                    <a:p>
                      <a:r>
                        <a:rPr lang="en-US" sz="1000"/>
                        <a:t>1647</a:t>
                      </a:r>
                    </a:p>
                  </a:txBody>
                  <a:tcPr/>
                </a:tc>
                <a:tc>
                  <a:txBody>
                    <a:bodyPr/>
                    <a:lstStyle/>
                    <a:p>
                      <a:r>
                        <a:rPr lang="en-US" sz="1000"/>
                        <a:t>n/a</a:t>
                      </a:r>
                    </a:p>
                  </a:txBody>
                  <a:tcPr/>
                </a:tc>
                <a:extLst>
                  <a:ext uri="{0D108BD9-81ED-4DB2-BD59-A6C34878D82A}">
                    <a16:rowId xmlns:a16="http://schemas.microsoft.com/office/drawing/2014/main" val="253928460"/>
                  </a:ext>
                </a:extLst>
              </a:tr>
            </a:tbl>
          </a:graphicData>
        </a:graphic>
      </p:graphicFrame>
      <p:sp>
        <p:nvSpPr>
          <p:cNvPr id="4" name="Text Placeholder 3">
            <a:extLst>
              <a:ext uri="{FF2B5EF4-FFF2-40B4-BE49-F238E27FC236}">
                <a16:creationId xmlns:a16="http://schemas.microsoft.com/office/drawing/2014/main" id="{330ECE65-689A-4B15-9D21-DF9618428A7A}"/>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108384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E4DCB-8876-4E43-88C8-CCA45AADF748}"/>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B1D2B374-2557-47D4-A97C-27E6C3D63AF0}"/>
              </a:ext>
            </a:extLst>
          </p:cNvPr>
          <p:cNvGraphicFramePr>
            <a:graphicFrameLocks noGrp="1"/>
          </p:cNvGraphicFramePr>
          <p:nvPr>
            <p:ph type="tbl" sz="quarter" idx="13"/>
            <p:extLst>
              <p:ext uri="{D42A27DB-BD31-4B8C-83A1-F6EECF244321}">
                <p14:modId xmlns:p14="http://schemas.microsoft.com/office/powerpoint/2010/main" val="1867888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59211818"/>
                    </a:ext>
                  </a:extLst>
                </a:gridCol>
                <a:gridCol w="740664">
                  <a:extLst>
                    <a:ext uri="{9D8B030D-6E8A-4147-A177-3AD203B41FA5}">
                      <a16:colId xmlns:a16="http://schemas.microsoft.com/office/drawing/2014/main" val="698288106"/>
                    </a:ext>
                  </a:extLst>
                </a:gridCol>
                <a:gridCol w="740664">
                  <a:extLst>
                    <a:ext uri="{9D8B030D-6E8A-4147-A177-3AD203B41FA5}">
                      <a16:colId xmlns:a16="http://schemas.microsoft.com/office/drawing/2014/main" val="2245149104"/>
                    </a:ext>
                  </a:extLst>
                </a:gridCol>
                <a:gridCol w="740664">
                  <a:extLst>
                    <a:ext uri="{9D8B030D-6E8A-4147-A177-3AD203B41FA5}">
                      <a16:colId xmlns:a16="http://schemas.microsoft.com/office/drawing/2014/main" val="1449996177"/>
                    </a:ext>
                  </a:extLst>
                </a:gridCol>
                <a:gridCol w="740664">
                  <a:extLst>
                    <a:ext uri="{9D8B030D-6E8A-4147-A177-3AD203B41FA5}">
                      <a16:colId xmlns:a16="http://schemas.microsoft.com/office/drawing/2014/main" val="914632733"/>
                    </a:ext>
                  </a:extLst>
                </a:gridCol>
                <a:gridCol w="740664">
                  <a:extLst>
                    <a:ext uri="{9D8B030D-6E8A-4147-A177-3AD203B41FA5}">
                      <a16:colId xmlns:a16="http://schemas.microsoft.com/office/drawing/2014/main" val="270911665"/>
                    </a:ext>
                  </a:extLst>
                </a:gridCol>
                <a:gridCol w="740664">
                  <a:extLst>
                    <a:ext uri="{9D8B030D-6E8A-4147-A177-3AD203B41FA5}">
                      <a16:colId xmlns:a16="http://schemas.microsoft.com/office/drawing/2014/main" val="2258518157"/>
                    </a:ext>
                  </a:extLst>
                </a:gridCol>
                <a:gridCol w="740664">
                  <a:extLst>
                    <a:ext uri="{9D8B030D-6E8A-4147-A177-3AD203B41FA5}">
                      <a16:colId xmlns:a16="http://schemas.microsoft.com/office/drawing/2014/main" val="1791403466"/>
                    </a:ext>
                  </a:extLst>
                </a:gridCol>
                <a:gridCol w="740664">
                  <a:extLst>
                    <a:ext uri="{9D8B030D-6E8A-4147-A177-3AD203B41FA5}">
                      <a16:colId xmlns:a16="http://schemas.microsoft.com/office/drawing/2014/main" val="236775125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3190630379"/>
                  </a:ext>
                </a:extLst>
              </a:tr>
              <a:tr h="370840">
                <a:tc>
                  <a:txBody>
                    <a:bodyPr/>
                    <a:lstStyle/>
                    <a:p>
                      <a:r>
                        <a:rPr lang="en-US" sz="1000"/>
                        <a:t>firstinshi</a:t>
                      </a:r>
                    </a:p>
                  </a:txBody>
                  <a:tcPr/>
                </a:tc>
                <a:tc>
                  <a:txBody>
                    <a:bodyPr/>
                    <a:lstStyle/>
                    <a:p>
                      <a:r>
                        <a:rPr lang="en-US" sz="1000"/>
                        <a:t>2548</a:t>
                      </a:r>
                    </a:p>
                  </a:txBody>
                  <a:tcPr/>
                </a:tc>
                <a:tc>
                  <a:txBody>
                    <a:bodyPr/>
                    <a:lstStyle/>
                    <a:p>
                      <a:r>
                        <a:rPr lang="en-US" sz="1000"/>
                        <a:t>1</a:t>
                      </a:r>
                    </a:p>
                  </a:txBody>
                  <a:tcPr/>
                </a:tc>
                <a:tc>
                  <a:txBody>
                    <a:bodyPr/>
                    <a:lstStyle/>
                    <a:p>
                      <a:r>
                        <a:rPr lang="en-US" sz="1000"/>
                        <a:t>8</a:t>
                      </a:r>
                    </a:p>
                  </a:txBody>
                  <a:tcPr/>
                </a:tc>
                <a:tc>
                  <a:txBody>
                    <a:bodyPr/>
                    <a:lstStyle/>
                    <a:p>
                      <a:r>
                        <a:rPr lang="en-US" sz="1000"/>
                        <a:t>3</a:t>
                      </a:r>
                    </a:p>
                  </a:txBody>
                  <a:tcPr/>
                </a:tc>
                <a:tc>
                  <a:txBody>
                    <a:bodyPr/>
                    <a:lstStyle/>
                    <a:p>
                      <a:r>
                        <a:rPr lang="en-US" sz="1000"/>
                        <a:t>0</a:t>
                      </a:r>
                    </a:p>
                  </a:txBody>
                  <a:tcPr/>
                </a:tc>
                <a:tc>
                  <a:txBody>
                    <a:bodyPr/>
                    <a:lstStyle/>
                    <a:p>
                      <a:r>
                        <a:rPr lang="en-US" sz="1000"/>
                        <a:t>11</a:t>
                      </a:r>
                    </a:p>
                  </a:txBody>
                  <a:tcPr/>
                </a:tc>
                <a:tc>
                  <a:txBody>
                    <a:bodyPr/>
                    <a:lstStyle/>
                    <a:p>
                      <a:r>
                        <a:rPr lang="en-US" sz="1000"/>
                        <a:t>358</a:t>
                      </a:r>
                    </a:p>
                  </a:txBody>
                  <a:tcPr/>
                </a:tc>
                <a:tc>
                  <a:txBody>
                    <a:bodyPr/>
                    <a:lstStyle/>
                    <a:p>
                      <a:r>
                        <a:rPr lang="en-US" sz="1000"/>
                        <a:t>9</a:t>
                      </a:r>
                    </a:p>
                  </a:txBody>
                  <a:tcPr/>
                </a:tc>
                <a:extLst>
                  <a:ext uri="{0D108BD9-81ED-4DB2-BD59-A6C34878D82A}">
                    <a16:rowId xmlns:a16="http://schemas.microsoft.com/office/drawing/2014/main" val="2557677209"/>
                  </a:ext>
                </a:extLst>
              </a:tr>
            </a:tbl>
          </a:graphicData>
        </a:graphic>
      </p:graphicFrame>
      <p:sp>
        <p:nvSpPr>
          <p:cNvPr id="4" name="Text Placeholder 3">
            <a:extLst>
              <a:ext uri="{FF2B5EF4-FFF2-40B4-BE49-F238E27FC236}">
                <a16:creationId xmlns:a16="http://schemas.microsoft.com/office/drawing/2014/main" id="{66940D80-8136-41B2-B3F3-87E4F67B6DBB}"/>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511537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0C59D-8751-4254-A817-17A3ACA781E2}"/>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EC113F9B-F4B0-423B-ABAA-7C63D5EF63DD}"/>
              </a:ext>
            </a:extLst>
          </p:cNvPr>
          <p:cNvGraphicFramePr>
            <a:graphicFrameLocks noGrp="1"/>
          </p:cNvGraphicFramePr>
          <p:nvPr>
            <p:ph type="chart" sz="quarter" idx="13"/>
            <p:extLst>
              <p:ext uri="{D42A27DB-BD31-4B8C-83A1-F6EECF244321}">
                <p14:modId xmlns:p14="http://schemas.microsoft.com/office/powerpoint/2010/main" val="1986081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B38558-0CF3-41B7-87EE-42D8A0F1278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2A319B9-3B9C-4518-AED6-506C41BBB5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8197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B1EFA-3412-4BC8-9D6A-A66C20AAE766}"/>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AFDBBBCA-3E80-4AAD-994E-031BC3AC870E}"/>
              </a:ext>
            </a:extLst>
          </p:cNvPr>
          <p:cNvGraphicFramePr>
            <a:graphicFrameLocks noGrp="1"/>
          </p:cNvGraphicFramePr>
          <p:nvPr>
            <p:ph type="chart" sz="quarter" idx="13"/>
            <p:extLst>
              <p:ext uri="{D42A27DB-BD31-4B8C-83A1-F6EECF244321}">
                <p14:modId xmlns:p14="http://schemas.microsoft.com/office/powerpoint/2010/main" val="423675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AA882D-7E56-46AE-8738-C6CF9F97D2C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A818E8E-A07B-4B41-8F04-7F4FE33A86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8588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79586-BA33-4ECA-9062-AD800F02CC7A}"/>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A9CFFC57-B967-46C6-8F64-74F42A2BC9C2}"/>
              </a:ext>
            </a:extLst>
          </p:cNvPr>
          <p:cNvGraphicFramePr>
            <a:graphicFrameLocks noGrp="1"/>
          </p:cNvGraphicFramePr>
          <p:nvPr>
            <p:ph type="chart" sz="quarter" idx="13"/>
            <p:extLst>
              <p:ext uri="{D42A27DB-BD31-4B8C-83A1-F6EECF244321}">
                <p14:modId xmlns:p14="http://schemas.microsoft.com/office/powerpoint/2010/main" val="121592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E43065-4BD2-41EF-A090-522300A02A4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24A9FBE-9C53-41F8-BA5B-EB2FB09BEC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25859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F0B1F-14F8-4F90-B112-CBD5B522D374}"/>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248FD15F-2C2D-47C4-818D-18141E2D25EC}"/>
              </a:ext>
            </a:extLst>
          </p:cNvPr>
          <p:cNvGraphicFramePr>
            <a:graphicFrameLocks noGrp="1"/>
          </p:cNvGraphicFramePr>
          <p:nvPr>
            <p:ph type="tbl" sz="quarter" idx="13"/>
            <p:extLst>
              <p:ext uri="{D42A27DB-BD31-4B8C-83A1-F6EECF244321}">
                <p14:modId xmlns:p14="http://schemas.microsoft.com/office/powerpoint/2010/main" val="2367635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61493211"/>
                    </a:ext>
                  </a:extLst>
                </a:gridCol>
                <a:gridCol w="987552">
                  <a:extLst>
                    <a:ext uri="{9D8B030D-6E8A-4147-A177-3AD203B41FA5}">
                      <a16:colId xmlns:a16="http://schemas.microsoft.com/office/drawing/2014/main" val="2763576193"/>
                    </a:ext>
                  </a:extLst>
                </a:gridCol>
                <a:gridCol w="987552">
                  <a:extLst>
                    <a:ext uri="{9D8B030D-6E8A-4147-A177-3AD203B41FA5}">
                      <a16:colId xmlns:a16="http://schemas.microsoft.com/office/drawing/2014/main" val="3523222149"/>
                    </a:ext>
                  </a:extLst>
                </a:gridCol>
                <a:gridCol w="987552">
                  <a:extLst>
                    <a:ext uri="{9D8B030D-6E8A-4147-A177-3AD203B41FA5}">
                      <a16:colId xmlns:a16="http://schemas.microsoft.com/office/drawing/2014/main" val="3326629448"/>
                    </a:ext>
                  </a:extLst>
                </a:gridCol>
                <a:gridCol w="987552">
                  <a:extLst>
                    <a:ext uri="{9D8B030D-6E8A-4147-A177-3AD203B41FA5}">
                      <a16:colId xmlns:a16="http://schemas.microsoft.com/office/drawing/2014/main" val="1391820669"/>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102789066"/>
                  </a:ext>
                </a:extLst>
              </a:tr>
              <a:tr h="370840">
                <a:tc>
                  <a:txBody>
                    <a:bodyPr/>
                    <a:lstStyle/>
                    <a:p>
                      <a:r>
                        <a:rPr lang="en-US" sz="1000" b="1"/>
                        <a:t>firstinshi - 2020-11-09 20:53:17</a:t>
                      </a:r>
                      <a:r>
                        <a:rPr lang="en-US" sz="1000"/>
                        <a:t>
 This past Saturday, #TeamFICOH had fun participating in the alzhawaii virtual walk on #Oahu.💜 #Walk2EndAlz 
alzassociation</a:t>
                      </a:r>
                    </a:p>
                  </a:txBody>
                  <a:tcPr/>
                </a:tc>
                <a:tc>
                  <a:txBody>
                    <a:bodyPr/>
                    <a:lstStyle/>
                    <a:p>
                      <a:r>
                        <a:rPr lang="en-US" sz="1000"/>
                        <a:t>46</a:t>
                      </a:r>
                    </a:p>
                  </a:txBody>
                  <a:tcPr/>
                </a:tc>
                <a:tc>
                  <a:txBody>
                    <a:bodyPr/>
                    <a:lstStyle/>
                    <a:p>
                      <a:r>
                        <a:rPr lang="en-US" sz="1000"/>
                        <a:t>1</a:t>
                      </a:r>
                    </a:p>
                  </a:txBody>
                  <a:tcPr/>
                </a:tc>
                <a:tc>
                  <a:txBody>
                    <a:bodyPr/>
                    <a:lstStyle/>
                    <a:p>
                      <a:r>
                        <a:rPr lang="en-US" sz="1000"/>
                        <a:t>1.8468 %</a:t>
                      </a:r>
                    </a:p>
                  </a:txBody>
                  <a:tcPr/>
                </a:tc>
                <a:tc>
                  <a:txBody>
                    <a:bodyPr/>
                    <a:lstStyle/>
                    <a:p>
                      <a:r>
                        <a:rPr lang="en-US" sz="1000"/>
                        <a:t>Carousel</a:t>
                      </a:r>
                    </a:p>
                  </a:txBody>
                  <a:tcPr/>
                </a:tc>
                <a:extLst>
                  <a:ext uri="{0D108BD9-81ED-4DB2-BD59-A6C34878D82A}">
                    <a16:rowId xmlns:a16="http://schemas.microsoft.com/office/drawing/2014/main" val="452667511"/>
                  </a:ext>
                </a:extLst>
              </a:tr>
              <a:tr h="370840">
                <a:tc>
                  <a:txBody>
                    <a:bodyPr/>
                    <a:lstStyle/>
                    <a:p>
                      <a:r>
                        <a:rPr lang="en-US" sz="1000" b="1"/>
                        <a:t>firstinshi - 2020-11-17 21:03:25</a:t>
                      </a:r>
                      <a:r>
                        <a:rPr lang="en-US" sz="1000"/>
                        <a:t>
 Mahalo to hawaiifoodbank for supporting families in need during this time, and for welcoming our #teamFICOH volunteers at yesterday’s ‘Food for Hawaii’s Ohana’ drive-thru distribution at the Aloha Stadium. The level of organization was incredible and the teamwork shown by all the volunteers was inspiring.</a:t>
                      </a:r>
                    </a:p>
                  </a:txBody>
                  <a:tcPr/>
                </a:tc>
                <a:tc>
                  <a:txBody>
                    <a:bodyPr/>
                    <a:lstStyle/>
                    <a:p>
                      <a:r>
                        <a:rPr lang="en-US" sz="1000"/>
                        <a:t>46</a:t>
                      </a:r>
                    </a:p>
                  </a:txBody>
                  <a:tcPr/>
                </a:tc>
                <a:tc>
                  <a:txBody>
                    <a:bodyPr/>
                    <a:lstStyle/>
                    <a:p>
                      <a:r>
                        <a:rPr lang="en-US" sz="1000"/>
                        <a:t>0</a:t>
                      </a:r>
                    </a:p>
                  </a:txBody>
                  <a:tcPr/>
                </a:tc>
                <a:tc>
                  <a:txBody>
                    <a:bodyPr/>
                    <a:lstStyle/>
                    <a:p>
                      <a:r>
                        <a:rPr lang="en-US" sz="1000"/>
                        <a:t>1.8046 %</a:t>
                      </a:r>
                    </a:p>
                  </a:txBody>
                  <a:tcPr/>
                </a:tc>
                <a:tc>
                  <a:txBody>
                    <a:bodyPr/>
                    <a:lstStyle/>
                    <a:p>
                      <a:r>
                        <a:rPr lang="en-US" sz="1000"/>
                        <a:t>Carousel</a:t>
                      </a:r>
                    </a:p>
                  </a:txBody>
                  <a:tcPr/>
                </a:tc>
                <a:extLst>
                  <a:ext uri="{0D108BD9-81ED-4DB2-BD59-A6C34878D82A}">
                    <a16:rowId xmlns:a16="http://schemas.microsoft.com/office/drawing/2014/main" val="4292640136"/>
                  </a:ext>
                </a:extLst>
              </a:tr>
              <a:tr h="370840">
                <a:tc>
                  <a:txBody>
                    <a:bodyPr/>
                    <a:lstStyle/>
                    <a:p>
                      <a:r>
                        <a:rPr lang="en-US" sz="1000" b="1"/>
                        <a:t>firstinshi - 2020-11-02 20:48:29</a:t>
                      </a:r>
                      <a:r>
                        <a:rPr lang="en-US" sz="1000"/>
                        <a:t>
 Our Wellness Ambassador Committee (WAC) hosted a virtual #origami class for our associates during lunchtime last week. We had so much fun learning how to make a dogs, aloha shirts, and cranes!</a:t>
                      </a:r>
                    </a:p>
                  </a:txBody>
                  <a:tcPr/>
                </a:tc>
                <a:tc>
                  <a:txBody>
                    <a:bodyPr/>
                    <a:lstStyle/>
                    <a:p>
                      <a:r>
                        <a:rPr lang="en-US" sz="1000"/>
                        <a:t>43</a:t>
                      </a:r>
                    </a:p>
                  </a:txBody>
                  <a:tcPr/>
                </a:tc>
                <a:tc>
                  <a:txBody>
                    <a:bodyPr/>
                    <a:lstStyle/>
                    <a:p>
                      <a:r>
                        <a:rPr lang="en-US" sz="1000"/>
                        <a:t>2</a:t>
                      </a:r>
                    </a:p>
                  </a:txBody>
                  <a:tcPr/>
                </a:tc>
                <a:tc>
                  <a:txBody>
                    <a:bodyPr/>
                    <a:lstStyle/>
                    <a:p>
                      <a:r>
                        <a:rPr lang="en-US" sz="1000"/>
                        <a:t>1.7675 %</a:t>
                      </a:r>
                    </a:p>
                  </a:txBody>
                  <a:tcPr/>
                </a:tc>
                <a:tc>
                  <a:txBody>
                    <a:bodyPr/>
                    <a:lstStyle/>
                    <a:p>
                      <a:r>
                        <a:rPr lang="en-US" sz="1000"/>
                        <a:t>Carousel</a:t>
                      </a:r>
                    </a:p>
                  </a:txBody>
                  <a:tcPr/>
                </a:tc>
                <a:extLst>
                  <a:ext uri="{0D108BD9-81ED-4DB2-BD59-A6C34878D82A}">
                    <a16:rowId xmlns:a16="http://schemas.microsoft.com/office/drawing/2014/main" val="3479315064"/>
                  </a:ext>
                </a:extLst>
              </a:tr>
            </a:tbl>
          </a:graphicData>
        </a:graphic>
      </p:graphicFrame>
      <p:sp>
        <p:nvSpPr>
          <p:cNvPr id="4" name="Text Placeholder 3">
            <a:extLst>
              <a:ext uri="{FF2B5EF4-FFF2-40B4-BE49-F238E27FC236}">
                <a16:creationId xmlns:a16="http://schemas.microsoft.com/office/drawing/2014/main" id="{9D722D1C-89BB-4C5C-90CA-C26E08ED9B20}"/>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40806361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F7357-665B-41BB-B89E-6C726ED9F28D}"/>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4AAF7433-5DE2-4A24-9C4C-FA3FDA4DE2C9}"/>
              </a:ext>
            </a:extLst>
          </p:cNvPr>
          <p:cNvGraphicFramePr>
            <a:graphicFrameLocks noGrp="1"/>
          </p:cNvGraphicFramePr>
          <p:nvPr>
            <p:ph type="tbl" sz="quarter" idx="13"/>
            <p:extLst>
              <p:ext uri="{D42A27DB-BD31-4B8C-83A1-F6EECF244321}">
                <p14:modId xmlns:p14="http://schemas.microsoft.com/office/powerpoint/2010/main" val="4242543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169664320"/>
                    </a:ext>
                  </a:extLst>
                </a:gridCol>
                <a:gridCol w="658368">
                  <a:extLst>
                    <a:ext uri="{9D8B030D-6E8A-4147-A177-3AD203B41FA5}">
                      <a16:colId xmlns:a16="http://schemas.microsoft.com/office/drawing/2014/main" val="2282609346"/>
                    </a:ext>
                  </a:extLst>
                </a:gridCol>
                <a:gridCol w="658368">
                  <a:extLst>
                    <a:ext uri="{9D8B030D-6E8A-4147-A177-3AD203B41FA5}">
                      <a16:colId xmlns:a16="http://schemas.microsoft.com/office/drawing/2014/main" val="1727462518"/>
                    </a:ext>
                  </a:extLst>
                </a:gridCol>
                <a:gridCol w="329184">
                  <a:extLst>
                    <a:ext uri="{9D8B030D-6E8A-4147-A177-3AD203B41FA5}">
                      <a16:colId xmlns:a16="http://schemas.microsoft.com/office/drawing/2014/main" val="1741859579"/>
                    </a:ext>
                  </a:extLst>
                </a:gridCol>
                <a:gridCol w="329184">
                  <a:extLst>
                    <a:ext uri="{9D8B030D-6E8A-4147-A177-3AD203B41FA5}">
                      <a16:colId xmlns:a16="http://schemas.microsoft.com/office/drawing/2014/main" val="3726526863"/>
                    </a:ext>
                  </a:extLst>
                </a:gridCol>
                <a:gridCol w="658368">
                  <a:extLst>
                    <a:ext uri="{9D8B030D-6E8A-4147-A177-3AD203B41FA5}">
                      <a16:colId xmlns:a16="http://schemas.microsoft.com/office/drawing/2014/main" val="1166536523"/>
                    </a:ext>
                  </a:extLst>
                </a:gridCol>
                <a:gridCol w="658368">
                  <a:extLst>
                    <a:ext uri="{9D8B030D-6E8A-4147-A177-3AD203B41FA5}">
                      <a16:colId xmlns:a16="http://schemas.microsoft.com/office/drawing/2014/main" val="2532966531"/>
                    </a:ext>
                  </a:extLst>
                </a:gridCol>
                <a:gridCol w="658368">
                  <a:extLst>
                    <a:ext uri="{9D8B030D-6E8A-4147-A177-3AD203B41FA5}">
                      <a16:colId xmlns:a16="http://schemas.microsoft.com/office/drawing/2014/main" val="730527093"/>
                    </a:ext>
                  </a:extLst>
                </a:gridCol>
                <a:gridCol w="658368">
                  <a:extLst>
                    <a:ext uri="{9D8B030D-6E8A-4147-A177-3AD203B41FA5}">
                      <a16:colId xmlns:a16="http://schemas.microsoft.com/office/drawing/2014/main" val="160877493"/>
                    </a:ext>
                  </a:extLst>
                </a:gridCol>
                <a:gridCol w="658368">
                  <a:extLst>
                    <a:ext uri="{9D8B030D-6E8A-4147-A177-3AD203B41FA5}">
                      <a16:colId xmlns:a16="http://schemas.microsoft.com/office/drawing/2014/main" val="2714126844"/>
                    </a:ext>
                  </a:extLst>
                </a:gridCol>
                <a:gridCol w="658368">
                  <a:extLst>
                    <a:ext uri="{9D8B030D-6E8A-4147-A177-3AD203B41FA5}">
                      <a16:colId xmlns:a16="http://schemas.microsoft.com/office/drawing/2014/main" val="1406461933"/>
                    </a:ext>
                  </a:extLst>
                </a:gridCol>
                <a:gridCol w="658368">
                  <a:extLst>
                    <a:ext uri="{9D8B030D-6E8A-4147-A177-3AD203B41FA5}">
                      <a16:colId xmlns:a16="http://schemas.microsoft.com/office/drawing/2014/main" val="3344015135"/>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616044796"/>
                  </a:ext>
                </a:extLst>
              </a:tr>
              <a:tr h="370840">
                <a:tc>
                  <a:txBody>
                    <a:bodyPr/>
                    <a:lstStyle/>
                    <a:p>
                      <a:r>
                        <a:rPr lang="en-US" sz="1000"/>
                        <a:t>firstinshi</a:t>
                      </a:r>
                    </a:p>
                  </a:txBody>
                  <a:tcPr/>
                </a:tc>
                <a:tc>
                  <a:txBody>
                    <a:bodyPr/>
                    <a:lstStyle/>
                    <a:p>
                      <a:r>
                        <a:rPr lang="en-US" sz="1000"/>
                        <a:t>19</a:t>
                      </a:r>
                    </a:p>
                  </a:txBody>
                  <a:tcPr/>
                </a:tc>
                <a:tc>
                  <a:txBody>
                    <a:bodyPr/>
                    <a:lstStyle/>
                    <a:p>
                      <a:r>
                        <a:rPr lang="en-US" sz="1000"/>
                        <a:t>0.7501</a:t>
                      </a:r>
                    </a:p>
                  </a:txBody>
                  <a:tcPr/>
                </a:tc>
                <a:tc>
                  <a:txBody>
                    <a:bodyPr/>
                    <a:lstStyle/>
                    <a:p>
                      <a:r>
                        <a:rPr lang="en-US" sz="1000"/>
                        <a:t>8.05</a:t>
                      </a:r>
                    </a:p>
                  </a:txBody>
                  <a:tcPr/>
                </a:tc>
                <a:tc>
                  <a:txBody>
                    <a:bodyPr/>
                    <a:lstStyle/>
                    <a:p>
                      <a:r>
                        <a:rPr lang="en-US" sz="1000"/>
                        <a:t>0.11</a:t>
                      </a:r>
                    </a:p>
                  </a:txBody>
                  <a:tcPr/>
                </a:tc>
                <a:tc>
                  <a:txBody>
                    <a:bodyPr/>
                    <a:lstStyle/>
                    <a:p>
                      <a:r>
                        <a:rPr lang="en-US" sz="1000"/>
                        <a:t>66.32</a:t>
                      </a:r>
                    </a:p>
                  </a:txBody>
                  <a:tcPr/>
                </a:tc>
                <a:tc>
                  <a:txBody>
                    <a:bodyPr/>
                    <a:lstStyle/>
                    <a:p>
                      <a:r>
                        <a:rPr lang="en-US" sz="1000"/>
                        <a:t>56.32</a:t>
                      </a:r>
                    </a:p>
                  </a:txBody>
                  <a:tcPr/>
                </a:tc>
                <a:tc>
                  <a:txBody>
                    <a:bodyPr/>
                    <a:lstStyle/>
                    <a:p>
                      <a:r>
                        <a:rPr lang="en-US" sz="1000"/>
                        <a:t>40.89</a:t>
                      </a:r>
                    </a:p>
                  </a:txBody>
                  <a:tcPr/>
                </a:tc>
                <a:tc>
                  <a:txBody>
                    <a:bodyPr/>
                    <a:lstStyle/>
                    <a:p>
                      <a:r>
                        <a:rPr lang="en-US" sz="1000"/>
                        <a:t>40.79</a:t>
                      </a:r>
                    </a:p>
                  </a:txBody>
                  <a:tcPr/>
                </a:tc>
                <a:tc>
                  <a:txBody>
                    <a:bodyPr/>
                    <a:lstStyle/>
                    <a:p>
                      <a:r>
                        <a:rPr lang="en-US" sz="1000"/>
                        <a:t>1260</a:t>
                      </a:r>
                    </a:p>
                  </a:txBody>
                  <a:tcPr/>
                </a:tc>
                <a:tc>
                  <a:txBody>
                    <a:bodyPr/>
                    <a:lstStyle/>
                    <a:p>
                      <a:r>
                        <a:rPr lang="en-US" sz="1000"/>
                        <a:t>153</a:t>
                      </a:r>
                    </a:p>
                  </a:txBody>
                  <a:tcPr/>
                </a:tc>
                <a:tc>
                  <a:txBody>
                    <a:bodyPr/>
                    <a:lstStyle/>
                    <a:p>
                      <a:r>
                        <a:rPr lang="en-US" sz="1000"/>
                        <a:t>777</a:t>
                      </a:r>
                    </a:p>
                  </a:txBody>
                  <a:tcPr/>
                </a:tc>
                <a:extLst>
                  <a:ext uri="{0D108BD9-81ED-4DB2-BD59-A6C34878D82A}">
                    <a16:rowId xmlns:a16="http://schemas.microsoft.com/office/drawing/2014/main" val="1817611636"/>
                  </a:ext>
                </a:extLst>
              </a:tr>
            </a:tbl>
          </a:graphicData>
        </a:graphic>
      </p:graphicFrame>
      <p:sp>
        <p:nvSpPr>
          <p:cNvPr id="4" name="Text Placeholder 3">
            <a:extLst>
              <a:ext uri="{FF2B5EF4-FFF2-40B4-BE49-F238E27FC236}">
                <a16:creationId xmlns:a16="http://schemas.microsoft.com/office/drawing/2014/main" id="{FEE3596C-2907-41C4-AB90-D2358C991B6A}"/>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8005968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345AE-1776-4239-936A-A3C0EA435790}"/>
              </a:ext>
            </a:extLst>
          </p:cNvPr>
          <p:cNvSpPr>
            <a:spLocks noGrp="1"/>
          </p:cNvSpPr>
          <p:nvPr>
            <p:ph type="title"/>
          </p:nvPr>
        </p:nvSpPr>
        <p:spPr/>
        <p:txBody>
          <a:bodyPr/>
          <a:lstStyle/>
          <a:p>
            <a:r>
              <a:rPr lang="en-US"/>
              <a:t>Instagram Stories Table  | FICOH - 1 of 5</a:t>
            </a:r>
          </a:p>
        </p:txBody>
      </p:sp>
      <p:graphicFrame>
        <p:nvGraphicFramePr>
          <p:cNvPr id="5" name="Table Placeholder 4">
            <a:extLst>
              <a:ext uri="{FF2B5EF4-FFF2-40B4-BE49-F238E27FC236}">
                <a16:creationId xmlns:a16="http://schemas.microsoft.com/office/drawing/2014/main" id="{E862E9D3-2212-47AC-9F1A-FF55067B3A16}"/>
              </a:ext>
            </a:extLst>
          </p:cNvPr>
          <p:cNvGraphicFramePr>
            <a:graphicFrameLocks noGrp="1"/>
          </p:cNvGraphicFramePr>
          <p:nvPr>
            <p:ph type="tbl" sz="quarter" idx="13"/>
            <p:extLst>
              <p:ext uri="{D42A27DB-BD31-4B8C-83A1-F6EECF244321}">
                <p14:modId xmlns:p14="http://schemas.microsoft.com/office/powerpoint/2010/main" val="817581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79862124"/>
                    </a:ext>
                  </a:extLst>
                </a:gridCol>
                <a:gridCol w="1316736">
                  <a:extLst>
                    <a:ext uri="{9D8B030D-6E8A-4147-A177-3AD203B41FA5}">
                      <a16:colId xmlns:a16="http://schemas.microsoft.com/office/drawing/2014/main" val="3771481023"/>
                    </a:ext>
                  </a:extLst>
                </a:gridCol>
                <a:gridCol w="658368">
                  <a:extLst>
                    <a:ext uri="{9D8B030D-6E8A-4147-A177-3AD203B41FA5}">
                      <a16:colId xmlns:a16="http://schemas.microsoft.com/office/drawing/2014/main" val="3608919456"/>
                    </a:ext>
                  </a:extLst>
                </a:gridCol>
                <a:gridCol w="658368">
                  <a:extLst>
                    <a:ext uri="{9D8B030D-6E8A-4147-A177-3AD203B41FA5}">
                      <a16:colId xmlns:a16="http://schemas.microsoft.com/office/drawing/2014/main" val="180646335"/>
                    </a:ext>
                  </a:extLst>
                </a:gridCol>
                <a:gridCol w="658368">
                  <a:extLst>
                    <a:ext uri="{9D8B030D-6E8A-4147-A177-3AD203B41FA5}">
                      <a16:colId xmlns:a16="http://schemas.microsoft.com/office/drawing/2014/main" val="57950004"/>
                    </a:ext>
                  </a:extLst>
                </a:gridCol>
                <a:gridCol w="658368">
                  <a:extLst>
                    <a:ext uri="{9D8B030D-6E8A-4147-A177-3AD203B41FA5}">
                      <a16:colId xmlns:a16="http://schemas.microsoft.com/office/drawing/2014/main" val="627441144"/>
                    </a:ext>
                  </a:extLst>
                </a:gridCol>
                <a:gridCol w="658368">
                  <a:extLst>
                    <a:ext uri="{9D8B030D-6E8A-4147-A177-3AD203B41FA5}">
                      <a16:colId xmlns:a16="http://schemas.microsoft.com/office/drawing/2014/main" val="125485724"/>
                    </a:ext>
                  </a:extLst>
                </a:gridCol>
                <a:gridCol w="658368">
                  <a:extLst>
                    <a:ext uri="{9D8B030D-6E8A-4147-A177-3AD203B41FA5}">
                      <a16:colId xmlns:a16="http://schemas.microsoft.com/office/drawing/2014/main" val="1597992217"/>
                    </a:ext>
                  </a:extLst>
                </a:gridCol>
                <a:gridCol w="658368">
                  <a:extLst>
                    <a:ext uri="{9D8B030D-6E8A-4147-A177-3AD203B41FA5}">
                      <a16:colId xmlns:a16="http://schemas.microsoft.com/office/drawing/2014/main" val="2802388161"/>
                    </a:ext>
                  </a:extLst>
                </a:gridCol>
                <a:gridCol w="658368">
                  <a:extLst>
                    <a:ext uri="{9D8B030D-6E8A-4147-A177-3AD203B41FA5}">
                      <a16:colId xmlns:a16="http://schemas.microsoft.com/office/drawing/2014/main" val="2741374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82030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- 2020-11-26 01:02:03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127607812_379681619785613_3795049667609288204_n.jpg?_nc_cat=106&amp;ccb=2&amp;_nc_sid=8ae9d6&amp;_nc_ohc=VE4Sv3q0eJQAX_o-Ak8&amp;_nc_ht=scontent-iad3-1.cdninstagram.com&amp;oh=9c3416a8bb2196d3d0a942ab40f65961&amp;oe=5FE6EB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11/27/2020 00:30:44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63314355"/>
                  </a:ext>
                </a:extLst>
              </a:tr>
            </a:tbl>
          </a:graphicData>
        </a:graphic>
      </p:graphicFrame>
      <p:sp>
        <p:nvSpPr>
          <p:cNvPr id="4" name="Text Placeholder 3">
            <a:extLst>
              <a:ext uri="{FF2B5EF4-FFF2-40B4-BE49-F238E27FC236}">
                <a16:creationId xmlns:a16="http://schemas.microsoft.com/office/drawing/2014/main" id="{570EBFFE-4AE1-4BB2-9184-3FF1422FB546}"/>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9562150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B9DF4-4FFC-46DD-960D-23C96A7C25B3}"/>
              </a:ext>
            </a:extLst>
          </p:cNvPr>
          <p:cNvSpPr>
            <a:spLocks noGrp="1"/>
          </p:cNvSpPr>
          <p:nvPr>
            <p:ph type="title"/>
          </p:nvPr>
        </p:nvSpPr>
        <p:spPr/>
        <p:txBody>
          <a:bodyPr/>
          <a:lstStyle/>
          <a:p>
            <a:r>
              <a:rPr lang="en-US"/>
              <a:t>Instagram Stories Table  | FICOH - 2 of 5</a:t>
            </a:r>
          </a:p>
        </p:txBody>
      </p:sp>
      <p:graphicFrame>
        <p:nvGraphicFramePr>
          <p:cNvPr id="5" name="Table Placeholder 4">
            <a:extLst>
              <a:ext uri="{FF2B5EF4-FFF2-40B4-BE49-F238E27FC236}">
                <a16:creationId xmlns:a16="http://schemas.microsoft.com/office/drawing/2014/main" id="{53F1EF13-7D58-4127-98F0-AFC48B7A686F}"/>
              </a:ext>
            </a:extLst>
          </p:cNvPr>
          <p:cNvGraphicFramePr>
            <a:graphicFrameLocks noGrp="1"/>
          </p:cNvGraphicFramePr>
          <p:nvPr>
            <p:ph type="tbl" sz="quarter" idx="13"/>
            <p:extLst>
              <p:ext uri="{D42A27DB-BD31-4B8C-83A1-F6EECF244321}">
                <p14:modId xmlns:p14="http://schemas.microsoft.com/office/powerpoint/2010/main" val="3422612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13206238"/>
                    </a:ext>
                  </a:extLst>
                </a:gridCol>
                <a:gridCol w="1316736">
                  <a:extLst>
                    <a:ext uri="{9D8B030D-6E8A-4147-A177-3AD203B41FA5}">
                      <a16:colId xmlns:a16="http://schemas.microsoft.com/office/drawing/2014/main" val="2307865398"/>
                    </a:ext>
                  </a:extLst>
                </a:gridCol>
                <a:gridCol w="658368">
                  <a:extLst>
                    <a:ext uri="{9D8B030D-6E8A-4147-A177-3AD203B41FA5}">
                      <a16:colId xmlns:a16="http://schemas.microsoft.com/office/drawing/2014/main" val="2403049944"/>
                    </a:ext>
                  </a:extLst>
                </a:gridCol>
                <a:gridCol w="658368">
                  <a:extLst>
                    <a:ext uri="{9D8B030D-6E8A-4147-A177-3AD203B41FA5}">
                      <a16:colId xmlns:a16="http://schemas.microsoft.com/office/drawing/2014/main" val="3844304009"/>
                    </a:ext>
                  </a:extLst>
                </a:gridCol>
                <a:gridCol w="658368">
                  <a:extLst>
                    <a:ext uri="{9D8B030D-6E8A-4147-A177-3AD203B41FA5}">
                      <a16:colId xmlns:a16="http://schemas.microsoft.com/office/drawing/2014/main" val="526650270"/>
                    </a:ext>
                  </a:extLst>
                </a:gridCol>
                <a:gridCol w="658368">
                  <a:extLst>
                    <a:ext uri="{9D8B030D-6E8A-4147-A177-3AD203B41FA5}">
                      <a16:colId xmlns:a16="http://schemas.microsoft.com/office/drawing/2014/main" val="504124111"/>
                    </a:ext>
                  </a:extLst>
                </a:gridCol>
                <a:gridCol w="658368">
                  <a:extLst>
                    <a:ext uri="{9D8B030D-6E8A-4147-A177-3AD203B41FA5}">
                      <a16:colId xmlns:a16="http://schemas.microsoft.com/office/drawing/2014/main" val="3612519649"/>
                    </a:ext>
                  </a:extLst>
                </a:gridCol>
                <a:gridCol w="658368">
                  <a:extLst>
                    <a:ext uri="{9D8B030D-6E8A-4147-A177-3AD203B41FA5}">
                      <a16:colId xmlns:a16="http://schemas.microsoft.com/office/drawing/2014/main" val="1950270601"/>
                    </a:ext>
                  </a:extLst>
                </a:gridCol>
                <a:gridCol w="658368">
                  <a:extLst>
                    <a:ext uri="{9D8B030D-6E8A-4147-A177-3AD203B41FA5}">
                      <a16:colId xmlns:a16="http://schemas.microsoft.com/office/drawing/2014/main" val="3286695122"/>
                    </a:ext>
                  </a:extLst>
                </a:gridCol>
                <a:gridCol w="658368">
                  <a:extLst>
                    <a:ext uri="{9D8B030D-6E8A-4147-A177-3AD203B41FA5}">
                      <a16:colId xmlns:a16="http://schemas.microsoft.com/office/drawing/2014/main" val="980089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06931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- 2020-11-23 20:08:28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126905564_390008788817312_1108516267657851169_n.jpg?_nc_cat=110&amp;ccb=2&amp;_nc_sid=8ae9d6&amp;_nc_ohc=dHHaUezILHEAX-xWWAk&amp;_nc_ht=scontent-lga3-2.cdninstagram.com&amp;oh=06f775fb6bcffe33f496b6bd7483e3fd&amp;oe=5FE19E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11/24/2020 19:31:15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613707719"/>
                  </a:ext>
                </a:extLst>
              </a:tr>
            </a:tbl>
          </a:graphicData>
        </a:graphic>
      </p:graphicFrame>
      <p:sp>
        <p:nvSpPr>
          <p:cNvPr id="4" name="Text Placeholder 3">
            <a:extLst>
              <a:ext uri="{FF2B5EF4-FFF2-40B4-BE49-F238E27FC236}">
                <a16:creationId xmlns:a16="http://schemas.microsoft.com/office/drawing/2014/main" id="{9E4A1527-9184-4386-9628-3312D7591E8A}"/>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2618512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A54A6-8F42-4B2A-8BF3-3A4DDFD0ED8E}"/>
              </a:ext>
            </a:extLst>
          </p:cNvPr>
          <p:cNvSpPr>
            <a:spLocks noGrp="1"/>
          </p:cNvSpPr>
          <p:nvPr>
            <p:ph type="title"/>
          </p:nvPr>
        </p:nvSpPr>
        <p:spPr/>
        <p:txBody>
          <a:bodyPr/>
          <a:lstStyle/>
          <a:p>
            <a:r>
              <a:rPr lang="en-US"/>
              <a:t>Instagram Stories Table  | FICOH - 3 of 5</a:t>
            </a:r>
          </a:p>
        </p:txBody>
      </p:sp>
      <p:graphicFrame>
        <p:nvGraphicFramePr>
          <p:cNvPr id="5" name="Table Placeholder 4">
            <a:extLst>
              <a:ext uri="{FF2B5EF4-FFF2-40B4-BE49-F238E27FC236}">
                <a16:creationId xmlns:a16="http://schemas.microsoft.com/office/drawing/2014/main" id="{A78C2842-AE7A-4645-BCFB-B7C65B9611C8}"/>
              </a:ext>
            </a:extLst>
          </p:cNvPr>
          <p:cNvGraphicFramePr>
            <a:graphicFrameLocks noGrp="1"/>
          </p:cNvGraphicFramePr>
          <p:nvPr>
            <p:ph type="tbl" sz="quarter" idx="13"/>
            <p:extLst>
              <p:ext uri="{D42A27DB-BD31-4B8C-83A1-F6EECF244321}">
                <p14:modId xmlns:p14="http://schemas.microsoft.com/office/powerpoint/2010/main" val="2549136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87604288"/>
                    </a:ext>
                  </a:extLst>
                </a:gridCol>
                <a:gridCol w="1316736">
                  <a:extLst>
                    <a:ext uri="{9D8B030D-6E8A-4147-A177-3AD203B41FA5}">
                      <a16:colId xmlns:a16="http://schemas.microsoft.com/office/drawing/2014/main" val="2590757611"/>
                    </a:ext>
                  </a:extLst>
                </a:gridCol>
                <a:gridCol w="658368">
                  <a:extLst>
                    <a:ext uri="{9D8B030D-6E8A-4147-A177-3AD203B41FA5}">
                      <a16:colId xmlns:a16="http://schemas.microsoft.com/office/drawing/2014/main" val="1911793799"/>
                    </a:ext>
                  </a:extLst>
                </a:gridCol>
                <a:gridCol w="658368">
                  <a:extLst>
                    <a:ext uri="{9D8B030D-6E8A-4147-A177-3AD203B41FA5}">
                      <a16:colId xmlns:a16="http://schemas.microsoft.com/office/drawing/2014/main" val="2116388601"/>
                    </a:ext>
                  </a:extLst>
                </a:gridCol>
                <a:gridCol w="658368">
                  <a:extLst>
                    <a:ext uri="{9D8B030D-6E8A-4147-A177-3AD203B41FA5}">
                      <a16:colId xmlns:a16="http://schemas.microsoft.com/office/drawing/2014/main" val="2995154600"/>
                    </a:ext>
                  </a:extLst>
                </a:gridCol>
                <a:gridCol w="658368">
                  <a:extLst>
                    <a:ext uri="{9D8B030D-6E8A-4147-A177-3AD203B41FA5}">
                      <a16:colId xmlns:a16="http://schemas.microsoft.com/office/drawing/2014/main" val="796015552"/>
                    </a:ext>
                  </a:extLst>
                </a:gridCol>
                <a:gridCol w="658368">
                  <a:extLst>
                    <a:ext uri="{9D8B030D-6E8A-4147-A177-3AD203B41FA5}">
                      <a16:colId xmlns:a16="http://schemas.microsoft.com/office/drawing/2014/main" val="2297615214"/>
                    </a:ext>
                  </a:extLst>
                </a:gridCol>
                <a:gridCol w="658368">
                  <a:extLst>
                    <a:ext uri="{9D8B030D-6E8A-4147-A177-3AD203B41FA5}">
                      <a16:colId xmlns:a16="http://schemas.microsoft.com/office/drawing/2014/main" val="3720461034"/>
                    </a:ext>
                  </a:extLst>
                </a:gridCol>
                <a:gridCol w="658368">
                  <a:extLst>
                    <a:ext uri="{9D8B030D-6E8A-4147-A177-3AD203B41FA5}">
                      <a16:colId xmlns:a16="http://schemas.microsoft.com/office/drawing/2014/main" val="293975073"/>
                    </a:ext>
                  </a:extLst>
                </a:gridCol>
                <a:gridCol w="658368">
                  <a:extLst>
                    <a:ext uri="{9D8B030D-6E8A-4147-A177-3AD203B41FA5}">
                      <a16:colId xmlns:a16="http://schemas.microsoft.com/office/drawing/2014/main" val="2536566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675381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- 2020-11-17 21:04:35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125865438_446800449654512_403010109034962150_n.jpg?_nc_cat=107&amp;ccb=2&amp;_nc_sid=8ae9d6&amp;_nc_ohc=pNF3DaxWcI0AX_3V8GJ&amp;_nc_oc=AQkPZQoE_2l19z9WHju5S5qiSc2CnU-Mb4LQTMeAdnRrAnmk2ZUPSGYUOinadRy23Qk&amp;_nc_ht=scontent-iad3-1.cdninstagram.com&amp;oh=612abd8c40caf0641cba9ba3fce74c1c&amp;oe=5FDB4E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21:00:48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22768811"/>
                  </a:ext>
                </a:extLst>
              </a:tr>
            </a:tbl>
          </a:graphicData>
        </a:graphic>
      </p:graphicFrame>
      <p:sp>
        <p:nvSpPr>
          <p:cNvPr id="4" name="Text Placeholder 3">
            <a:extLst>
              <a:ext uri="{FF2B5EF4-FFF2-40B4-BE49-F238E27FC236}">
                <a16:creationId xmlns:a16="http://schemas.microsoft.com/office/drawing/2014/main" id="{032A5E50-E8F7-4D8B-A8FA-DF8DFAC4DFEB}"/>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2957501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6006F-9703-4ACE-9EB0-343F0117E698}"/>
              </a:ext>
            </a:extLst>
          </p:cNvPr>
          <p:cNvSpPr>
            <a:spLocks noGrp="1"/>
          </p:cNvSpPr>
          <p:nvPr>
            <p:ph type="title"/>
          </p:nvPr>
        </p:nvSpPr>
        <p:spPr/>
        <p:txBody>
          <a:bodyPr/>
          <a:lstStyle/>
          <a:p>
            <a:r>
              <a:rPr lang="en-US"/>
              <a:t>Instagram Stories Table  | FICOH - 4 of 5</a:t>
            </a:r>
          </a:p>
        </p:txBody>
      </p:sp>
      <p:graphicFrame>
        <p:nvGraphicFramePr>
          <p:cNvPr id="5" name="Table Placeholder 4">
            <a:extLst>
              <a:ext uri="{FF2B5EF4-FFF2-40B4-BE49-F238E27FC236}">
                <a16:creationId xmlns:a16="http://schemas.microsoft.com/office/drawing/2014/main" id="{8C62C44E-B493-4429-A28B-ED47E954C4A1}"/>
              </a:ext>
            </a:extLst>
          </p:cNvPr>
          <p:cNvGraphicFramePr>
            <a:graphicFrameLocks noGrp="1"/>
          </p:cNvGraphicFramePr>
          <p:nvPr>
            <p:ph type="tbl" sz="quarter" idx="13"/>
            <p:extLst>
              <p:ext uri="{D42A27DB-BD31-4B8C-83A1-F6EECF244321}">
                <p14:modId xmlns:p14="http://schemas.microsoft.com/office/powerpoint/2010/main" val="2368100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1430725"/>
                    </a:ext>
                  </a:extLst>
                </a:gridCol>
                <a:gridCol w="1316736">
                  <a:extLst>
                    <a:ext uri="{9D8B030D-6E8A-4147-A177-3AD203B41FA5}">
                      <a16:colId xmlns:a16="http://schemas.microsoft.com/office/drawing/2014/main" val="744068889"/>
                    </a:ext>
                  </a:extLst>
                </a:gridCol>
                <a:gridCol w="658368">
                  <a:extLst>
                    <a:ext uri="{9D8B030D-6E8A-4147-A177-3AD203B41FA5}">
                      <a16:colId xmlns:a16="http://schemas.microsoft.com/office/drawing/2014/main" val="3572629130"/>
                    </a:ext>
                  </a:extLst>
                </a:gridCol>
                <a:gridCol w="658368">
                  <a:extLst>
                    <a:ext uri="{9D8B030D-6E8A-4147-A177-3AD203B41FA5}">
                      <a16:colId xmlns:a16="http://schemas.microsoft.com/office/drawing/2014/main" val="2381104823"/>
                    </a:ext>
                  </a:extLst>
                </a:gridCol>
                <a:gridCol w="658368">
                  <a:extLst>
                    <a:ext uri="{9D8B030D-6E8A-4147-A177-3AD203B41FA5}">
                      <a16:colId xmlns:a16="http://schemas.microsoft.com/office/drawing/2014/main" val="652829779"/>
                    </a:ext>
                  </a:extLst>
                </a:gridCol>
                <a:gridCol w="658368">
                  <a:extLst>
                    <a:ext uri="{9D8B030D-6E8A-4147-A177-3AD203B41FA5}">
                      <a16:colId xmlns:a16="http://schemas.microsoft.com/office/drawing/2014/main" val="764734944"/>
                    </a:ext>
                  </a:extLst>
                </a:gridCol>
                <a:gridCol w="658368">
                  <a:extLst>
                    <a:ext uri="{9D8B030D-6E8A-4147-A177-3AD203B41FA5}">
                      <a16:colId xmlns:a16="http://schemas.microsoft.com/office/drawing/2014/main" val="1639807084"/>
                    </a:ext>
                  </a:extLst>
                </a:gridCol>
                <a:gridCol w="658368">
                  <a:extLst>
                    <a:ext uri="{9D8B030D-6E8A-4147-A177-3AD203B41FA5}">
                      <a16:colId xmlns:a16="http://schemas.microsoft.com/office/drawing/2014/main" val="1784225876"/>
                    </a:ext>
                  </a:extLst>
                </a:gridCol>
                <a:gridCol w="658368">
                  <a:extLst>
                    <a:ext uri="{9D8B030D-6E8A-4147-A177-3AD203B41FA5}">
                      <a16:colId xmlns:a16="http://schemas.microsoft.com/office/drawing/2014/main" val="4256244854"/>
                    </a:ext>
                  </a:extLst>
                </a:gridCol>
                <a:gridCol w="658368">
                  <a:extLst>
                    <a:ext uri="{9D8B030D-6E8A-4147-A177-3AD203B41FA5}">
                      <a16:colId xmlns:a16="http://schemas.microsoft.com/office/drawing/2014/main" val="1590815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18357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- 2020-11-16 20:55:24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125411452_156480342876651_7682134197402301719_n.jpg?_nc_cat=111&amp;ccb=2&amp;_nc_sid=8ae9d6&amp;_nc_ohc=4KsGm3xRk5MAX_MWVmF&amp;_nc_ht=scontent-iad3-1.cdninstagram.com&amp;oh=b229285c8edd290642cd806d87a0e9e0&amp;oe=5FD89A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11/17/2020 20:30:37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03123924"/>
                  </a:ext>
                </a:extLst>
              </a:tr>
            </a:tbl>
          </a:graphicData>
        </a:graphic>
      </p:graphicFrame>
      <p:sp>
        <p:nvSpPr>
          <p:cNvPr id="4" name="Text Placeholder 3">
            <a:extLst>
              <a:ext uri="{FF2B5EF4-FFF2-40B4-BE49-F238E27FC236}">
                <a16:creationId xmlns:a16="http://schemas.microsoft.com/office/drawing/2014/main" id="{FC7C55CB-E04D-4A1F-9DDF-FB00327B07F0}"/>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6289215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4C9D7-3361-4166-9820-3B9BCBD43522}"/>
              </a:ext>
            </a:extLst>
          </p:cNvPr>
          <p:cNvSpPr>
            <a:spLocks noGrp="1"/>
          </p:cNvSpPr>
          <p:nvPr>
            <p:ph type="title"/>
          </p:nvPr>
        </p:nvSpPr>
        <p:spPr/>
        <p:txBody>
          <a:bodyPr/>
          <a:lstStyle/>
          <a:p>
            <a:r>
              <a:rPr lang="en-US"/>
              <a:t>Instagram Stories Table  | FICOH - 5 of 5</a:t>
            </a:r>
          </a:p>
        </p:txBody>
      </p:sp>
      <p:graphicFrame>
        <p:nvGraphicFramePr>
          <p:cNvPr id="5" name="Table Placeholder 4">
            <a:extLst>
              <a:ext uri="{FF2B5EF4-FFF2-40B4-BE49-F238E27FC236}">
                <a16:creationId xmlns:a16="http://schemas.microsoft.com/office/drawing/2014/main" id="{A092C77C-C81C-4F56-B5A8-0AE7875DBB03}"/>
              </a:ext>
            </a:extLst>
          </p:cNvPr>
          <p:cNvGraphicFramePr>
            <a:graphicFrameLocks noGrp="1"/>
          </p:cNvGraphicFramePr>
          <p:nvPr>
            <p:ph type="tbl" sz="quarter" idx="13"/>
            <p:extLst>
              <p:ext uri="{D42A27DB-BD31-4B8C-83A1-F6EECF244321}">
                <p14:modId xmlns:p14="http://schemas.microsoft.com/office/powerpoint/2010/main" val="680524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78478291"/>
                    </a:ext>
                  </a:extLst>
                </a:gridCol>
                <a:gridCol w="1316736">
                  <a:extLst>
                    <a:ext uri="{9D8B030D-6E8A-4147-A177-3AD203B41FA5}">
                      <a16:colId xmlns:a16="http://schemas.microsoft.com/office/drawing/2014/main" val="366636696"/>
                    </a:ext>
                  </a:extLst>
                </a:gridCol>
                <a:gridCol w="658368">
                  <a:extLst>
                    <a:ext uri="{9D8B030D-6E8A-4147-A177-3AD203B41FA5}">
                      <a16:colId xmlns:a16="http://schemas.microsoft.com/office/drawing/2014/main" val="1295725338"/>
                    </a:ext>
                  </a:extLst>
                </a:gridCol>
                <a:gridCol w="658368">
                  <a:extLst>
                    <a:ext uri="{9D8B030D-6E8A-4147-A177-3AD203B41FA5}">
                      <a16:colId xmlns:a16="http://schemas.microsoft.com/office/drawing/2014/main" val="134811954"/>
                    </a:ext>
                  </a:extLst>
                </a:gridCol>
                <a:gridCol w="658368">
                  <a:extLst>
                    <a:ext uri="{9D8B030D-6E8A-4147-A177-3AD203B41FA5}">
                      <a16:colId xmlns:a16="http://schemas.microsoft.com/office/drawing/2014/main" val="3032203955"/>
                    </a:ext>
                  </a:extLst>
                </a:gridCol>
                <a:gridCol w="658368">
                  <a:extLst>
                    <a:ext uri="{9D8B030D-6E8A-4147-A177-3AD203B41FA5}">
                      <a16:colId xmlns:a16="http://schemas.microsoft.com/office/drawing/2014/main" val="537967423"/>
                    </a:ext>
                  </a:extLst>
                </a:gridCol>
                <a:gridCol w="658368">
                  <a:extLst>
                    <a:ext uri="{9D8B030D-6E8A-4147-A177-3AD203B41FA5}">
                      <a16:colId xmlns:a16="http://schemas.microsoft.com/office/drawing/2014/main" val="3136372230"/>
                    </a:ext>
                  </a:extLst>
                </a:gridCol>
                <a:gridCol w="658368">
                  <a:extLst>
                    <a:ext uri="{9D8B030D-6E8A-4147-A177-3AD203B41FA5}">
                      <a16:colId xmlns:a16="http://schemas.microsoft.com/office/drawing/2014/main" val="1037756735"/>
                    </a:ext>
                  </a:extLst>
                </a:gridCol>
                <a:gridCol w="658368">
                  <a:extLst>
                    <a:ext uri="{9D8B030D-6E8A-4147-A177-3AD203B41FA5}">
                      <a16:colId xmlns:a16="http://schemas.microsoft.com/office/drawing/2014/main" val="1096894708"/>
                    </a:ext>
                  </a:extLst>
                </a:gridCol>
                <a:gridCol w="658368">
                  <a:extLst>
                    <a:ext uri="{9D8B030D-6E8A-4147-A177-3AD203B41FA5}">
                      <a16:colId xmlns:a16="http://schemas.microsoft.com/office/drawing/2014/main" val="3771261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2426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- 2020-11-13 20:52:25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125236370_207992374067426_6570771149519037049_n.jpg?_nc_cat=101&amp;ccb=2&amp;_nc_sid=8ae9d6&amp;_nc_ohc=efLUUEQkZPUAX9gYYgI&amp;_nc_ht=scontent-iad3-1.cdninstagram.com&amp;oh=c5a7ff8c478c8bc8c20c262650e85584&amp;oe=5FD78796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11/14/2020 20:30:39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22792669"/>
                  </a:ext>
                </a:extLst>
              </a:tr>
            </a:tbl>
          </a:graphicData>
        </a:graphic>
      </p:graphicFrame>
      <p:sp>
        <p:nvSpPr>
          <p:cNvPr id="4" name="Text Placeholder 3">
            <a:extLst>
              <a:ext uri="{FF2B5EF4-FFF2-40B4-BE49-F238E27FC236}">
                <a16:creationId xmlns:a16="http://schemas.microsoft.com/office/drawing/2014/main" id="{24F7D2F1-7107-402B-9BF5-90F154E4459B}"/>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1225678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1130</Words>
  <Application>Microsoft Office PowerPoint</Application>
  <PresentationFormat>On-screen Show (4:3)</PresentationFormat>
  <Paragraphs>398</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5</vt:lpstr>
      <vt:lpstr>Instagram Stories Table  | FICOH - 2 of 5</vt:lpstr>
      <vt:lpstr>Instagram Stories Table  | FICOH - 3 of 5</vt:lpstr>
      <vt:lpstr>Instagram Stories Table  | FICOH - 4 of 5</vt:lpstr>
      <vt:lpstr>Instagram Stories Table  | FICOH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2020-12-07T22:12:47Z</dcterms:created>
  <dcterms:modified xsi:type="dcterms:W3CDTF">2020-12-07T22:13:26Z</dcterms:modified>
</cp:coreProperties>
</file>