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44105</c:v>
                </c:pt>
              </c:numCache>
            </c:numRef>
          </c:cat>
          <c:val>
            <c:numRef>
              <c:f>Sheet1!$B$2</c:f>
              <c:numCache>
                <c:formatCode>General</c:formatCode>
                <c:ptCount val="1"/>
                <c:pt idx="0">
                  <c:v>1752</c:v>
                </c:pt>
              </c:numCache>
            </c:numRef>
          </c:val>
          <c:extLst>
            <c:ext xmlns:c16="http://schemas.microsoft.com/office/drawing/2014/chart" uri="{C3380CC4-5D6E-409C-BE32-E72D297353CC}">
              <c16:uniqueId val="{00000000-26FC-497F-B279-35EE3E59D520}"/>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44105</c:v>
                </c:pt>
              </c:numCache>
            </c:numRef>
          </c:cat>
          <c:val>
            <c:numRef>
              <c:f>Sheet1!$C$2</c:f>
              <c:numCache>
                <c:formatCode>General</c:formatCode>
                <c:ptCount val="1"/>
                <c:pt idx="0">
                  <c:v>2547</c:v>
                </c:pt>
              </c:numCache>
            </c:numRef>
          </c:val>
          <c:extLst>
            <c:ext xmlns:c16="http://schemas.microsoft.com/office/drawing/2014/chart" uri="{C3380CC4-5D6E-409C-BE32-E72D297353CC}">
              <c16:uniqueId val="{00000001-26FC-497F-B279-35EE3E59D520}"/>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44105</c:v>
                </c:pt>
              </c:numCache>
            </c:numRef>
          </c:cat>
          <c:val>
            <c:numRef>
              <c:f>Sheet1!$D$2</c:f>
              <c:numCache>
                <c:formatCode>General</c:formatCode>
                <c:ptCount val="1"/>
                <c:pt idx="0">
                  <c:v>3071</c:v>
                </c:pt>
              </c:numCache>
            </c:numRef>
          </c:val>
          <c:extLst>
            <c:ext xmlns:c16="http://schemas.microsoft.com/office/drawing/2014/chart" uri="{C3380CC4-5D6E-409C-BE32-E72D297353CC}">
              <c16:uniqueId val="{00000002-26FC-497F-B279-35EE3E59D520}"/>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44105</c:v>
                </c:pt>
              </c:numCache>
            </c:numRef>
          </c:cat>
          <c:val>
            <c:numRef>
              <c:f>Sheet1!$E$2</c:f>
              <c:numCache>
                <c:formatCode>General</c:formatCode>
                <c:ptCount val="1"/>
                <c:pt idx="0">
                  <c:v>1197</c:v>
                </c:pt>
              </c:numCache>
            </c:numRef>
          </c:val>
          <c:extLst>
            <c:ext xmlns:c16="http://schemas.microsoft.com/office/drawing/2014/chart" uri="{C3380CC4-5D6E-409C-BE32-E72D297353CC}">
              <c16:uniqueId val="{00000003-26FC-497F-B279-35EE3E59D520}"/>
            </c:ext>
          </c:extLst>
        </c:ser>
        <c:dLbls>
          <c:showLegendKey val="0"/>
          <c:showVal val="0"/>
          <c:showCatName val="0"/>
          <c:showSerName val="0"/>
          <c:showPercent val="0"/>
          <c:showBubbleSize val="0"/>
        </c:dLbls>
        <c:gapWidth val="219"/>
        <c:overlap val="-27"/>
        <c:axId val="326141328"/>
        <c:axId val="326143952"/>
      </c:barChart>
      <c:dateAx>
        <c:axId val="32614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43952"/>
        <c:crosses val="autoZero"/>
        <c:auto val="1"/>
        <c:lblOffset val="100"/>
        <c:baseTimeUnit val="days"/>
      </c:dateAx>
      <c:valAx>
        <c:axId val="32614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4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c:v>
                </c:pt>
                <c:pt idx="1">
                  <c:v>5</c:v>
                </c:pt>
                <c:pt idx="2">
                  <c:v>-4</c:v>
                </c:pt>
                <c:pt idx="3">
                  <c:v>2</c:v>
                </c:pt>
                <c:pt idx="4">
                  <c:v>-1</c:v>
                </c:pt>
                <c:pt idx="5">
                  <c:v>-1</c:v>
                </c:pt>
                <c:pt idx="6">
                  <c:v>3</c:v>
                </c:pt>
                <c:pt idx="7">
                  <c:v>40</c:v>
                </c:pt>
                <c:pt idx="8">
                  <c:v>3</c:v>
                </c:pt>
                <c:pt idx="9">
                  <c:v>-3</c:v>
                </c:pt>
                <c:pt idx="10">
                  <c:v>0</c:v>
                </c:pt>
              </c:numCache>
            </c:numRef>
          </c:val>
          <c:extLst>
            <c:ext xmlns:c16="http://schemas.microsoft.com/office/drawing/2014/chart" uri="{C3380CC4-5D6E-409C-BE32-E72D297353CC}">
              <c16:uniqueId val="{00000000-B457-45E7-B8EA-C87894B6BB94}"/>
            </c:ext>
          </c:extLst>
        </c:ser>
        <c:dLbls>
          <c:showLegendKey val="0"/>
          <c:showVal val="0"/>
          <c:showCatName val="0"/>
          <c:showSerName val="0"/>
          <c:showPercent val="0"/>
          <c:showBubbleSize val="0"/>
        </c:dLbls>
        <c:gapWidth val="219"/>
        <c:overlap val="-27"/>
        <c:axId val="330590696"/>
        <c:axId val="330594960"/>
      </c:barChart>
      <c:dateAx>
        <c:axId val="330590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94960"/>
        <c:crosses val="autoZero"/>
        <c:auto val="1"/>
        <c:lblOffset val="100"/>
        <c:baseTimeUnit val="months"/>
      </c:dateAx>
      <c:valAx>
        <c:axId val="33059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9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16</c:v>
                </c:pt>
                <c:pt idx="1">
                  <c:v>15</c:v>
                </c:pt>
                <c:pt idx="2">
                  <c:v>13</c:v>
                </c:pt>
                <c:pt idx="3">
                  <c:v>13</c:v>
                </c:pt>
                <c:pt idx="4">
                  <c:v>17</c:v>
                </c:pt>
                <c:pt idx="5">
                  <c:v>21</c:v>
                </c:pt>
                <c:pt idx="6">
                  <c:v>10</c:v>
                </c:pt>
                <c:pt idx="7">
                  <c:v>23</c:v>
                </c:pt>
                <c:pt idx="8">
                  <c:v>13</c:v>
                </c:pt>
                <c:pt idx="9">
                  <c:v>9</c:v>
                </c:pt>
                <c:pt idx="10">
                  <c:v>25</c:v>
                </c:pt>
                <c:pt idx="11">
                  <c:v>0</c:v>
                </c:pt>
              </c:numCache>
            </c:numRef>
          </c:val>
          <c:extLst>
            <c:ext xmlns:c16="http://schemas.microsoft.com/office/drawing/2014/chart" uri="{C3380CC4-5D6E-409C-BE32-E72D297353CC}">
              <c16:uniqueId val="{00000000-C3CE-4219-BD7A-E68E52CE4701}"/>
            </c:ext>
          </c:extLst>
        </c:ser>
        <c:dLbls>
          <c:showLegendKey val="0"/>
          <c:showVal val="0"/>
          <c:showCatName val="0"/>
          <c:showSerName val="0"/>
          <c:showPercent val="0"/>
          <c:showBubbleSize val="0"/>
        </c:dLbls>
        <c:gapWidth val="219"/>
        <c:overlap val="-27"/>
        <c:axId val="78153096"/>
        <c:axId val="78152112"/>
      </c:barChart>
      <c:dateAx>
        <c:axId val="78153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52112"/>
        <c:crosses val="autoZero"/>
        <c:auto val="1"/>
        <c:lblOffset val="100"/>
        <c:baseTimeUnit val="months"/>
      </c:dateAx>
      <c:valAx>
        <c:axId val="7815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5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323</c:v>
                </c:pt>
                <c:pt idx="1">
                  <c:v>207</c:v>
                </c:pt>
                <c:pt idx="2">
                  <c:v>130</c:v>
                </c:pt>
                <c:pt idx="3">
                  <c:v>123</c:v>
                </c:pt>
                <c:pt idx="4">
                  <c:v>252</c:v>
                </c:pt>
                <c:pt idx="5">
                  <c:v>70</c:v>
                </c:pt>
                <c:pt idx="6">
                  <c:v>127</c:v>
                </c:pt>
                <c:pt idx="7">
                  <c:v>375</c:v>
                </c:pt>
                <c:pt idx="8">
                  <c:v>166</c:v>
                </c:pt>
                <c:pt idx="9">
                  <c:v>202</c:v>
                </c:pt>
                <c:pt idx="10">
                  <c:v>86</c:v>
                </c:pt>
                <c:pt idx="11">
                  <c:v>0</c:v>
                </c:pt>
              </c:numCache>
            </c:numRef>
          </c:val>
          <c:extLst>
            <c:ext xmlns:c16="http://schemas.microsoft.com/office/drawing/2014/chart" uri="{C3380CC4-5D6E-409C-BE32-E72D297353CC}">
              <c16:uniqueId val="{00000000-5F58-4A97-BD54-8B84D5523CE0}"/>
            </c:ext>
          </c:extLst>
        </c:ser>
        <c:dLbls>
          <c:showLegendKey val="0"/>
          <c:showVal val="0"/>
          <c:showCatName val="0"/>
          <c:showSerName val="0"/>
          <c:showPercent val="0"/>
          <c:showBubbleSize val="0"/>
        </c:dLbls>
        <c:gapWidth val="219"/>
        <c:overlap val="-27"/>
        <c:axId val="78147848"/>
        <c:axId val="78149160"/>
      </c:barChart>
      <c:catAx>
        <c:axId val="7814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49160"/>
        <c:crosses val="autoZero"/>
        <c:auto val="1"/>
        <c:lblAlgn val="ctr"/>
        <c:lblOffset val="100"/>
        <c:noMultiLvlLbl val="0"/>
      </c:catAx>
      <c:valAx>
        <c:axId val="7814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14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7294</c:v>
                </c:pt>
                <c:pt idx="1">
                  <c:v>8063</c:v>
                </c:pt>
                <c:pt idx="2">
                  <c:v>4786</c:v>
                </c:pt>
                <c:pt idx="3">
                  <c:v>3938</c:v>
                </c:pt>
                <c:pt idx="4">
                  <c:v>5729</c:v>
                </c:pt>
                <c:pt idx="5">
                  <c:v>3229</c:v>
                </c:pt>
                <c:pt idx="6">
                  <c:v>5979</c:v>
                </c:pt>
                <c:pt idx="7">
                  <c:v>9887</c:v>
                </c:pt>
                <c:pt idx="8">
                  <c:v>4839</c:v>
                </c:pt>
                <c:pt idx="9">
                  <c:v>6629</c:v>
                </c:pt>
                <c:pt idx="10">
                  <c:v>1478</c:v>
                </c:pt>
              </c:numCache>
            </c:numRef>
          </c:val>
          <c:extLst>
            <c:ext xmlns:c16="http://schemas.microsoft.com/office/drawing/2014/chart" uri="{C3380CC4-5D6E-409C-BE32-E72D297353CC}">
              <c16:uniqueId val="{00000000-32CA-40E2-A632-0AAE347C8233}"/>
            </c:ext>
          </c:extLst>
        </c:ser>
        <c:dLbls>
          <c:showLegendKey val="0"/>
          <c:showVal val="0"/>
          <c:showCatName val="0"/>
          <c:showSerName val="0"/>
          <c:showPercent val="0"/>
          <c:showBubbleSize val="0"/>
        </c:dLbls>
        <c:gapWidth val="219"/>
        <c:overlap val="-27"/>
        <c:axId val="327545104"/>
        <c:axId val="327547400"/>
      </c:barChart>
      <c:dateAx>
        <c:axId val="327545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47400"/>
        <c:crosses val="autoZero"/>
        <c:auto val="1"/>
        <c:lblOffset val="100"/>
        <c:baseTimeUnit val="months"/>
      </c:dateAx>
      <c:valAx>
        <c:axId val="32754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4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10</c:v>
                </c:pt>
                <c:pt idx="2">
                  <c:v>-10</c:v>
                </c:pt>
                <c:pt idx="3">
                  <c:v>5</c:v>
                </c:pt>
                <c:pt idx="4">
                  <c:v>-20</c:v>
                </c:pt>
                <c:pt idx="5">
                  <c:v>0</c:v>
                </c:pt>
                <c:pt idx="6">
                  <c:v>-2</c:v>
                </c:pt>
                <c:pt idx="7">
                  <c:v>5</c:v>
                </c:pt>
                <c:pt idx="8">
                  <c:v>2</c:v>
                </c:pt>
                <c:pt idx="9">
                  <c:v>-4</c:v>
                </c:pt>
                <c:pt idx="10">
                  <c:v>6</c:v>
                </c:pt>
              </c:numCache>
            </c:numRef>
          </c:val>
          <c:extLst>
            <c:ext xmlns:c16="http://schemas.microsoft.com/office/drawing/2014/chart" uri="{C3380CC4-5D6E-409C-BE32-E72D297353CC}">
              <c16:uniqueId val="{00000000-A1BF-4142-83A1-70EA56726432}"/>
            </c:ext>
          </c:extLst>
        </c:ser>
        <c:dLbls>
          <c:showLegendKey val="0"/>
          <c:showVal val="0"/>
          <c:showCatName val="0"/>
          <c:showSerName val="0"/>
          <c:showPercent val="0"/>
          <c:showBubbleSize val="0"/>
        </c:dLbls>
        <c:gapWidth val="219"/>
        <c:overlap val="-27"/>
        <c:axId val="334477624"/>
        <c:axId val="334481888"/>
      </c:barChart>
      <c:dateAx>
        <c:axId val="33447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81888"/>
        <c:crosses val="autoZero"/>
        <c:auto val="1"/>
        <c:lblOffset val="100"/>
        <c:baseTimeUnit val="months"/>
      </c:dateAx>
      <c:valAx>
        <c:axId val="33448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7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c:v>
                </c:pt>
                <c:pt idx="1">
                  <c:v>4</c:v>
                </c:pt>
                <c:pt idx="2">
                  <c:v>1</c:v>
                </c:pt>
                <c:pt idx="3">
                  <c:v>1</c:v>
                </c:pt>
                <c:pt idx="4">
                  <c:v>2</c:v>
                </c:pt>
                <c:pt idx="5">
                  <c:v>2</c:v>
                </c:pt>
                <c:pt idx="6">
                  <c:v>1</c:v>
                </c:pt>
                <c:pt idx="7">
                  <c:v>1</c:v>
                </c:pt>
                <c:pt idx="8">
                  <c:v>0</c:v>
                </c:pt>
                <c:pt idx="9">
                  <c:v>1</c:v>
                </c:pt>
                <c:pt idx="10">
                  <c:v>1</c:v>
                </c:pt>
                <c:pt idx="11">
                  <c:v>0</c:v>
                </c:pt>
              </c:numCache>
            </c:numRef>
          </c:val>
          <c:extLst>
            <c:ext xmlns:c16="http://schemas.microsoft.com/office/drawing/2014/chart" uri="{C3380CC4-5D6E-409C-BE32-E72D297353CC}">
              <c16:uniqueId val="{00000000-872C-49F2-BF4C-CB8A2880D563}"/>
            </c:ext>
          </c:extLst>
        </c:ser>
        <c:dLbls>
          <c:showLegendKey val="0"/>
          <c:showVal val="0"/>
          <c:showCatName val="0"/>
          <c:showSerName val="0"/>
          <c:showPercent val="0"/>
          <c:showBubbleSize val="0"/>
        </c:dLbls>
        <c:gapWidth val="219"/>
        <c:overlap val="-27"/>
        <c:axId val="334476640"/>
        <c:axId val="334474672"/>
      </c:barChart>
      <c:dateAx>
        <c:axId val="33447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74672"/>
        <c:crosses val="autoZero"/>
        <c:auto val="1"/>
        <c:lblOffset val="100"/>
        <c:baseTimeUnit val="months"/>
      </c:dateAx>
      <c:valAx>
        <c:axId val="33447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7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31</c:v>
                </c:pt>
                <c:pt idx="1">
                  <c:v>100</c:v>
                </c:pt>
                <c:pt idx="2">
                  <c:v>10</c:v>
                </c:pt>
                <c:pt idx="3">
                  <c:v>16</c:v>
                </c:pt>
                <c:pt idx="4">
                  <c:v>30</c:v>
                </c:pt>
                <c:pt idx="5">
                  <c:v>9</c:v>
                </c:pt>
                <c:pt idx="6">
                  <c:v>15</c:v>
                </c:pt>
                <c:pt idx="7">
                  <c:v>26</c:v>
                </c:pt>
                <c:pt idx="8">
                  <c:v>13</c:v>
                </c:pt>
                <c:pt idx="9">
                  <c:v>26</c:v>
                </c:pt>
                <c:pt idx="10">
                  <c:v>4</c:v>
                </c:pt>
                <c:pt idx="11">
                  <c:v>0</c:v>
                </c:pt>
              </c:numCache>
            </c:numRef>
          </c:val>
          <c:extLst>
            <c:ext xmlns:c16="http://schemas.microsoft.com/office/drawing/2014/chart" uri="{C3380CC4-5D6E-409C-BE32-E72D297353CC}">
              <c16:uniqueId val="{00000000-75BA-47BF-AABB-ADBBA2100AFB}"/>
            </c:ext>
          </c:extLst>
        </c:ser>
        <c:dLbls>
          <c:showLegendKey val="0"/>
          <c:showVal val="0"/>
          <c:showCatName val="0"/>
          <c:showSerName val="0"/>
          <c:showPercent val="0"/>
          <c:showBubbleSize val="0"/>
        </c:dLbls>
        <c:gapWidth val="219"/>
        <c:overlap val="-27"/>
        <c:axId val="334469096"/>
        <c:axId val="334468440"/>
      </c:barChart>
      <c:catAx>
        <c:axId val="334469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8440"/>
        <c:crosses val="autoZero"/>
        <c:auto val="1"/>
        <c:lblAlgn val="ctr"/>
        <c:lblOffset val="100"/>
        <c:noMultiLvlLbl val="0"/>
      </c:catAx>
      <c:valAx>
        <c:axId val="33446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46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123</c:v>
                </c:pt>
                <c:pt idx="1">
                  <c:v>208</c:v>
                </c:pt>
                <c:pt idx="2">
                  <c:v>161</c:v>
                </c:pt>
                <c:pt idx="3">
                  <c:v>198</c:v>
                </c:pt>
                <c:pt idx="4">
                  <c:v>228</c:v>
                </c:pt>
                <c:pt idx="5">
                  <c:v>115</c:v>
                </c:pt>
                <c:pt idx="6">
                  <c:v>130</c:v>
                </c:pt>
                <c:pt idx="7">
                  <c:v>79</c:v>
                </c:pt>
                <c:pt idx="8">
                  <c:v>54</c:v>
                </c:pt>
                <c:pt idx="9">
                  <c:v>35</c:v>
                </c:pt>
                <c:pt idx="10">
                  <c:v>26</c:v>
                </c:pt>
              </c:numCache>
            </c:numRef>
          </c:val>
          <c:extLst>
            <c:ext xmlns:c16="http://schemas.microsoft.com/office/drawing/2014/chart" uri="{C3380CC4-5D6E-409C-BE32-E72D297353CC}">
              <c16:uniqueId val="{00000000-749B-4D79-8371-DC984C9B7F98}"/>
            </c:ext>
          </c:extLst>
        </c:ser>
        <c:dLbls>
          <c:showLegendKey val="0"/>
          <c:showVal val="0"/>
          <c:showCatName val="0"/>
          <c:showSerName val="0"/>
          <c:showPercent val="0"/>
          <c:showBubbleSize val="0"/>
        </c:dLbls>
        <c:gapWidth val="219"/>
        <c:overlap val="-27"/>
        <c:axId val="339234128"/>
        <c:axId val="339235440"/>
      </c:barChart>
      <c:dateAx>
        <c:axId val="33923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5440"/>
        <c:crosses val="autoZero"/>
        <c:auto val="1"/>
        <c:lblOffset val="100"/>
        <c:baseTimeUnit val="months"/>
      </c:dateAx>
      <c:valAx>
        <c:axId val="33923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68</c:v>
                </c:pt>
                <c:pt idx="1">
                  <c:v>31</c:v>
                </c:pt>
                <c:pt idx="2">
                  <c:v>31</c:v>
                </c:pt>
                <c:pt idx="3">
                  <c:v>35</c:v>
                </c:pt>
                <c:pt idx="4">
                  <c:v>52</c:v>
                </c:pt>
                <c:pt idx="5">
                  <c:v>53</c:v>
                </c:pt>
                <c:pt idx="6">
                  <c:v>37</c:v>
                </c:pt>
                <c:pt idx="7">
                  <c:v>44</c:v>
                </c:pt>
                <c:pt idx="8">
                  <c:v>32</c:v>
                </c:pt>
                <c:pt idx="9">
                  <c:v>26</c:v>
                </c:pt>
                <c:pt idx="10">
                  <c:v>32</c:v>
                </c:pt>
              </c:numCache>
            </c:numRef>
          </c:val>
          <c:extLst>
            <c:ext xmlns:c16="http://schemas.microsoft.com/office/drawing/2014/chart" uri="{C3380CC4-5D6E-409C-BE32-E72D297353CC}">
              <c16:uniqueId val="{00000000-E2B9-4F55-A18D-90E2E4E2E5CD}"/>
            </c:ext>
          </c:extLst>
        </c:ser>
        <c:dLbls>
          <c:showLegendKey val="0"/>
          <c:showVal val="0"/>
          <c:showCatName val="0"/>
          <c:showSerName val="0"/>
          <c:showPercent val="0"/>
          <c:showBubbleSize val="0"/>
        </c:dLbls>
        <c:gapWidth val="219"/>
        <c:overlap val="-27"/>
        <c:axId val="339236096"/>
        <c:axId val="339233144"/>
      </c:barChart>
      <c:catAx>
        <c:axId val="33923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3144"/>
        <c:crosses val="autoZero"/>
        <c:auto val="1"/>
        <c:lblAlgn val="ctr"/>
        <c:lblOffset val="100"/>
        <c:noMultiLvlLbl val="0"/>
      </c:catAx>
      <c:valAx>
        <c:axId val="33923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3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411</c:v>
                </c:pt>
                <c:pt idx="1">
                  <c:v>341</c:v>
                </c:pt>
                <c:pt idx="2">
                  <c:v>191</c:v>
                </c:pt>
                <c:pt idx="3">
                  <c:v>70</c:v>
                </c:pt>
                <c:pt idx="4">
                  <c:v>368</c:v>
                </c:pt>
                <c:pt idx="5">
                  <c:v>53</c:v>
                </c:pt>
                <c:pt idx="6">
                  <c:v>188</c:v>
                </c:pt>
                <c:pt idx="7">
                  <c:v>223</c:v>
                </c:pt>
                <c:pt idx="8">
                  <c:v>161</c:v>
                </c:pt>
                <c:pt idx="9">
                  <c:v>214</c:v>
                </c:pt>
                <c:pt idx="10">
                  <c:v>96</c:v>
                </c:pt>
              </c:numCache>
            </c:numRef>
          </c:val>
          <c:extLst>
            <c:ext xmlns:c16="http://schemas.microsoft.com/office/drawing/2014/chart" uri="{C3380CC4-5D6E-409C-BE32-E72D297353CC}">
              <c16:uniqueId val="{00000000-2422-488F-A607-21C27446FE36}"/>
            </c:ext>
          </c:extLst>
        </c:ser>
        <c:dLbls>
          <c:showLegendKey val="0"/>
          <c:showVal val="0"/>
          <c:showCatName val="0"/>
          <c:showSerName val="0"/>
          <c:showPercent val="0"/>
          <c:showBubbleSize val="0"/>
        </c:dLbls>
        <c:gapWidth val="219"/>
        <c:overlap val="-27"/>
        <c:axId val="341787920"/>
        <c:axId val="341789560"/>
      </c:barChart>
      <c:catAx>
        <c:axId val="34178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89560"/>
        <c:crosses val="autoZero"/>
        <c:auto val="1"/>
        <c:lblAlgn val="ctr"/>
        <c:lblOffset val="100"/>
        <c:noMultiLvlLbl val="0"/>
      </c:catAx>
      <c:valAx>
        <c:axId val="34178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8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7</c:v>
                </c:pt>
                <c:pt idx="2">
                  <c:v>58</c:v>
                </c:pt>
                <c:pt idx="3">
                  <c:v>1</c:v>
                </c:pt>
                <c:pt idx="4">
                  <c:v>-3</c:v>
                </c:pt>
                <c:pt idx="5">
                  <c:v>-3</c:v>
                </c:pt>
                <c:pt idx="6">
                  <c:v>-2</c:v>
                </c:pt>
                <c:pt idx="7">
                  <c:v>10</c:v>
                </c:pt>
                <c:pt idx="8">
                  <c:v>-2</c:v>
                </c:pt>
                <c:pt idx="9">
                  <c:v>-5</c:v>
                </c:pt>
                <c:pt idx="10">
                  <c:v>-2</c:v>
                </c:pt>
              </c:numCache>
            </c:numRef>
          </c:val>
          <c:extLst>
            <c:ext xmlns:c16="http://schemas.microsoft.com/office/drawing/2014/chart" uri="{C3380CC4-5D6E-409C-BE32-E72D297353CC}">
              <c16:uniqueId val="{00000000-080D-4E18-B5D8-D23E4132ACB8}"/>
            </c:ext>
          </c:extLst>
        </c:ser>
        <c:dLbls>
          <c:showLegendKey val="0"/>
          <c:showVal val="0"/>
          <c:showCatName val="0"/>
          <c:showSerName val="0"/>
          <c:showPercent val="0"/>
          <c:showBubbleSize val="0"/>
        </c:dLbls>
        <c:gapWidth val="219"/>
        <c:overlap val="-27"/>
        <c:axId val="423404088"/>
        <c:axId val="423404416"/>
      </c:barChart>
      <c:dateAx>
        <c:axId val="42340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04416"/>
        <c:crosses val="autoZero"/>
        <c:auto val="1"/>
        <c:lblOffset val="100"/>
        <c:baseTimeUnit val="months"/>
      </c:dateAx>
      <c:valAx>
        <c:axId val="42340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0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33</c:v>
                </c:pt>
                <c:pt idx="1">
                  <c:v>39</c:v>
                </c:pt>
                <c:pt idx="2">
                  <c:v>101</c:v>
                </c:pt>
                <c:pt idx="3">
                  <c:v>35</c:v>
                </c:pt>
                <c:pt idx="4">
                  <c:v>45</c:v>
                </c:pt>
                <c:pt idx="5">
                  <c:v>50</c:v>
                </c:pt>
                <c:pt idx="6">
                  <c:v>32</c:v>
                </c:pt>
                <c:pt idx="7">
                  <c:v>35</c:v>
                </c:pt>
                <c:pt idx="8">
                  <c:v>51</c:v>
                </c:pt>
                <c:pt idx="9">
                  <c:v>31</c:v>
                </c:pt>
                <c:pt idx="10">
                  <c:v>40</c:v>
                </c:pt>
                <c:pt idx="11">
                  <c:v>0</c:v>
                </c:pt>
              </c:numCache>
            </c:numRef>
          </c:val>
          <c:extLst>
            <c:ext xmlns:c16="http://schemas.microsoft.com/office/drawing/2014/chart" uri="{C3380CC4-5D6E-409C-BE32-E72D297353CC}">
              <c16:uniqueId val="{00000000-7E1E-4869-8C40-579BDDA9F35C}"/>
            </c:ext>
          </c:extLst>
        </c:ser>
        <c:dLbls>
          <c:showLegendKey val="0"/>
          <c:showVal val="0"/>
          <c:showCatName val="0"/>
          <c:showSerName val="0"/>
          <c:showPercent val="0"/>
          <c:showBubbleSize val="0"/>
        </c:dLbls>
        <c:gapWidth val="219"/>
        <c:overlap val="-27"/>
        <c:axId val="423422128"/>
        <c:axId val="423414912"/>
      </c:barChart>
      <c:dateAx>
        <c:axId val="42342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14912"/>
        <c:crosses val="autoZero"/>
        <c:auto val="1"/>
        <c:lblOffset val="100"/>
        <c:baseTimeUnit val="months"/>
      </c:dateAx>
      <c:valAx>
        <c:axId val="42341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2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503</c:v>
                </c:pt>
                <c:pt idx="1">
                  <c:v>353</c:v>
                </c:pt>
                <c:pt idx="2">
                  <c:v>713</c:v>
                </c:pt>
                <c:pt idx="3">
                  <c:v>287</c:v>
                </c:pt>
                <c:pt idx="4">
                  <c:v>504</c:v>
                </c:pt>
                <c:pt idx="5">
                  <c:v>203</c:v>
                </c:pt>
                <c:pt idx="6">
                  <c:v>328</c:v>
                </c:pt>
                <c:pt idx="7">
                  <c:v>321</c:v>
                </c:pt>
                <c:pt idx="8">
                  <c:v>615</c:v>
                </c:pt>
                <c:pt idx="9">
                  <c:v>473</c:v>
                </c:pt>
                <c:pt idx="10">
                  <c:v>120</c:v>
                </c:pt>
                <c:pt idx="11">
                  <c:v>0</c:v>
                </c:pt>
              </c:numCache>
            </c:numRef>
          </c:val>
          <c:extLst>
            <c:ext xmlns:c16="http://schemas.microsoft.com/office/drawing/2014/chart" uri="{C3380CC4-5D6E-409C-BE32-E72D297353CC}">
              <c16:uniqueId val="{00000000-69EC-4FF8-820C-CDF0A5611082}"/>
            </c:ext>
          </c:extLst>
        </c:ser>
        <c:dLbls>
          <c:showLegendKey val="0"/>
          <c:showVal val="0"/>
          <c:showCatName val="0"/>
          <c:showSerName val="0"/>
          <c:showPercent val="0"/>
          <c:showBubbleSize val="0"/>
        </c:dLbls>
        <c:gapWidth val="219"/>
        <c:overlap val="-27"/>
        <c:axId val="423418520"/>
        <c:axId val="423416552"/>
      </c:barChart>
      <c:catAx>
        <c:axId val="42341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16552"/>
        <c:crosses val="autoZero"/>
        <c:auto val="1"/>
        <c:lblAlgn val="ctr"/>
        <c:lblOffset val="100"/>
        <c:noMultiLvlLbl val="0"/>
      </c:catAx>
      <c:valAx>
        <c:axId val="42341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41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1581E-20EE-4FFF-A9A5-61BEA4FDAE76}"/>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69F5CAB-EF2F-4451-9EF6-71457787C7B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84203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EAC2A-4EDA-4476-A714-E431350034A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623C20CD-5A73-41C2-A767-72EB8D6F6069}"/>
              </a:ext>
            </a:extLst>
          </p:cNvPr>
          <p:cNvGraphicFramePr>
            <a:graphicFrameLocks noGrp="1"/>
          </p:cNvGraphicFramePr>
          <p:nvPr>
            <p:ph type="chart" sz="quarter" idx="13"/>
            <p:extLst>
              <p:ext uri="{D42A27DB-BD31-4B8C-83A1-F6EECF244321}">
                <p14:modId xmlns:p14="http://schemas.microsoft.com/office/powerpoint/2010/main" val="2674151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3323A-A3FD-45D4-B167-4A5D503CAE4D}"/>
              </a:ext>
            </a:extLst>
          </p:cNvPr>
          <p:cNvSpPr>
            <a:spLocks noGrp="1"/>
          </p:cNvSpPr>
          <p:nvPr>
            <p:ph type="body" sz="quarter" idx="14"/>
          </p:nvPr>
        </p:nvSpPr>
        <p:spPr/>
        <p:txBody>
          <a:bodyPr/>
          <a:lstStyle/>
          <a:p>
            <a:r>
              <a:rPr lang="en-US"/>
              <a:t>10/01/2020 - 10/31/2020</a:t>
            </a:r>
          </a:p>
        </p:txBody>
      </p:sp>
      <p:sp>
        <p:nvSpPr>
          <p:cNvPr id="5" name="Footer Placeholder 4">
            <a:extLst>
              <a:ext uri="{FF2B5EF4-FFF2-40B4-BE49-F238E27FC236}">
                <a16:creationId xmlns:a16="http://schemas.microsoft.com/office/drawing/2014/main" id="{233E3971-D6DE-4ADB-A8E7-0BE8F99F59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4610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05699-2D22-48B9-A375-0E04DA71A41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5434244-580E-4DBE-8417-2D048B7D87CE}"/>
              </a:ext>
            </a:extLst>
          </p:cNvPr>
          <p:cNvGraphicFramePr>
            <a:graphicFrameLocks noGrp="1"/>
          </p:cNvGraphicFramePr>
          <p:nvPr>
            <p:ph type="tbl" sz="quarter" idx="13"/>
            <p:extLst>
              <p:ext uri="{D42A27DB-BD31-4B8C-83A1-F6EECF244321}">
                <p14:modId xmlns:p14="http://schemas.microsoft.com/office/powerpoint/2010/main" val="3384937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428854016"/>
                    </a:ext>
                  </a:extLst>
                </a:gridCol>
                <a:gridCol w="905256">
                  <a:extLst>
                    <a:ext uri="{9D8B030D-6E8A-4147-A177-3AD203B41FA5}">
                      <a16:colId xmlns:a16="http://schemas.microsoft.com/office/drawing/2014/main" val="2917551353"/>
                    </a:ext>
                  </a:extLst>
                </a:gridCol>
                <a:gridCol w="905256">
                  <a:extLst>
                    <a:ext uri="{9D8B030D-6E8A-4147-A177-3AD203B41FA5}">
                      <a16:colId xmlns:a16="http://schemas.microsoft.com/office/drawing/2014/main" val="901485613"/>
                    </a:ext>
                  </a:extLst>
                </a:gridCol>
                <a:gridCol w="905256">
                  <a:extLst>
                    <a:ext uri="{9D8B030D-6E8A-4147-A177-3AD203B41FA5}">
                      <a16:colId xmlns:a16="http://schemas.microsoft.com/office/drawing/2014/main" val="1561562353"/>
                    </a:ext>
                  </a:extLst>
                </a:gridCol>
                <a:gridCol w="905256">
                  <a:extLst>
                    <a:ext uri="{9D8B030D-6E8A-4147-A177-3AD203B41FA5}">
                      <a16:colId xmlns:a16="http://schemas.microsoft.com/office/drawing/2014/main" val="4126523947"/>
                    </a:ext>
                  </a:extLst>
                </a:gridCol>
                <a:gridCol w="905256">
                  <a:extLst>
                    <a:ext uri="{9D8B030D-6E8A-4147-A177-3AD203B41FA5}">
                      <a16:colId xmlns:a16="http://schemas.microsoft.com/office/drawing/2014/main" val="236039809"/>
                    </a:ext>
                  </a:extLst>
                </a:gridCol>
                <a:gridCol w="905256">
                  <a:extLst>
                    <a:ext uri="{9D8B030D-6E8A-4147-A177-3AD203B41FA5}">
                      <a16:colId xmlns:a16="http://schemas.microsoft.com/office/drawing/2014/main" val="2870726989"/>
                    </a:ext>
                  </a:extLst>
                </a:gridCol>
                <a:gridCol w="905256">
                  <a:extLst>
                    <a:ext uri="{9D8B030D-6E8A-4147-A177-3AD203B41FA5}">
                      <a16:colId xmlns:a16="http://schemas.microsoft.com/office/drawing/2014/main" val="1392788337"/>
                    </a:ext>
                  </a:extLst>
                </a:gridCol>
                <a:gridCol w="905256">
                  <a:extLst>
                    <a:ext uri="{9D8B030D-6E8A-4147-A177-3AD203B41FA5}">
                      <a16:colId xmlns:a16="http://schemas.microsoft.com/office/drawing/2014/main" val="295364176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8020118"/>
                  </a:ext>
                </a:extLst>
              </a:tr>
              <a:tr h="370840">
                <a:tc>
                  <a:txBody>
                    <a:bodyPr/>
                    <a:lstStyle/>
                    <a:p>
                      <a:r>
                        <a:rPr lang="en-US" sz="1000"/>
                        <a:t>1752</a:t>
                      </a:r>
                    </a:p>
                  </a:txBody>
                  <a:tcPr/>
                </a:tc>
                <a:tc>
                  <a:txBody>
                    <a:bodyPr/>
                    <a:lstStyle/>
                    <a:p>
                      <a:r>
                        <a:rPr lang="en-US" sz="1000"/>
                        <a:t>-3</a:t>
                      </a:r>
                    </a:p>
                  </a:txBody>
                  <a:tcPr/>
                </a:tc>
                <a:tc>
                  <a:txBody>
                    <a:bodyPr/>
                    <a:lstStyle/>
                    <a:p>
                      <a:r>
                        <a:rPr lang="en-US" sz="1000"/>
                        <a:t>18</a:t>
                      </a:r>
                    </a:p>
                  </a:txBody>
                  <a:tcPr/>
                </a:tc>
                <a:tc>
                  <a:txBody>
                    <a:bodyPr/>
                    <a:lstStyle/>
                    <a:p>
                      <a:r>
                        <a:rPr lang="en-US" sz="1000"/>
                        <a:t>185</a:t>
                      </a:r>
                    </a:p>
                  </a:txBody>
                  <a:tcPr/>
                </a:tc>
                <a:tc>
                  <a:txBody>
                    <a:bodyPr/>
                    <a:lstStyle/>
                    <a:p>
                      <a:r>
                        <a:rPr lang="en-US" sz="1000"/>
                        <a:t>12</a:t>
                      </a:r>
                    </a:p>
                  </a:txBody>
                  <a:tcPr/>
                </a:tc>
                <a:tc>
                  <a:txBody>
                    <a:bodyPr/>
                    <a:lstStyle/>
                    <a:p>
                      <a:r>
                        <a:rPr lang="en-US" sz="1000"/>
                        <a:t>5</a:t>
                      </a:r>
                    </a:p>
                  </a:txBody>
                  <a:tcPr/>
                </a:tc>
                <a:tc>
                  <a:txBody>
                    <a:bodyPr/>
                    <a:lstStyle/>
                    <a:p>
                      <a:r>
                        <a:rPr lang="en-US" sz="1000"/>
                        <a:t>0</a:t>
                      </a:r>
                    </a:p>
                  </a:txBody>
                  <a:tcPr/>
                </a:tc>
                <a:tc>
                  <a:txBody>
                    <a:bodyPr/>
                    <a:lstStyle/>
                    <a:p>
                      <a:r>
                        <a:rPr lang="en-US" sz="1000"/>
                        <a:t>0.6402 %</a:t>
                      </a:r>
                    </a:p>
                  </a:txBody>
                  <a:tcPr/>
                </a:tc>
                <a:tc>
                  <a:txBody>
                    <a:bodyPr/>
                    <a:lstStyle/>
                    <a:p>
                      <a:r>
                        <a:rPr lang="en-US" sz="1000"/>
                        <a:t>0.0 %</a:t>
                      </a:r>
                    </a:p>
                  </a:txBody>
                  <a:tcPr/>
                </a:tc>
                <a:extLst>
                  <a:ext uri="{0D108BD9-81ED-4DB2-BD59-A6C34878D82A}">
                    <a16:rowId xmlns:a16="http://schemas.microsoft.com/office/drawing/2014/main" val="2130181918"/>
                  </a:ext>
                </a:extLst>
              </a:tr>
            </a:tbl>
          </a:graphicData>
        </a:graphic>
      </p:graphicFrame>
      <p:sp>
        <p:nvSpPr>
          <p:cNvPr id="4" name="Text Placeholder 3">
            <a:extLst>
              <a:ext uri="{FF2B5EF4-FFF2-40B4-BE49-F238E27FC236}">
                <a16:creationId xmlns:a16="http://schemas.microsoft.com/office/drawing/2014/main" id="{135A4B61-BEB4-4C63-B4E8-6B92732ACCA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16392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65271-A1E6-4A1F-9590-EA64C4B0E2A7}"/>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9CF1DFE-588A-465B-9A43-B2B4FC1F75C7}"/>
              </a:ext>
            </a:extLst>
          </p:cNvPr>
          <p:cNvGraphicFramePr>
            <a:graphicFrameLocks noGrp="1"/>
          </p:cNvGraphicFramePr>
          <p:nvPr>
            <p:ph type="chart" sz="quarter" idx="13"/>
            <p:extLst>
              <p:ext uri="{D42A27DB-BD31-4B8C-83A1-F6EECF244321}">
                <p14:modId xmlns:p14="http://schemas.microsoft.com/office/powerpoint/2010/main" val="758102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A6D189-F822-40C8-8242-537174260A5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CBB638C-AD9A-4505-BE90-B1CA0F2DCE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3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9918D-96F6-4FE6-9C63-8A3B87C5F7C6}"/>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0385F938-DCE7-4F95-911B-ED854B9A584F}"/>
              </a:ext>
            </a:extLst>
          </p:cNvPr>
          <p:cNvGraphicFramePr>
            <a:graphicFrameLocks noGrp="1"/>
          </p:cNvGraphicFramePr>
          <p:nvPr>
            <p:ph type="chart" sz="quarter" idx="13"/>
            <p:extLst>
              <p:ext uri="{D42A27DB-BD31-4B8C-83A1-F6EECF244321}">
                <p14:modId xmlns:p14="http://schemas.microsoft.com/office/powerpoint/2010/main" val="2663646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FF77A9-FC34-4867-A105-32A401FF2DF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D4F240C-ABF9-4F30-A117-D81845B044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146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027A8-2556-4E19-BCCF-9623EF1F0C70}"/>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3F63E020-A8DE-43D2-9D04-DF291B18C4D0}"/>
              </a:ext>
            </a:extLst>
          </p:cNvPr>
          <p:cNvGraphicFramePr>
            <a:graphicFrameLocks noGrp="1"/>
          </p:cNvGraphicFramePr>
          <p:nvPr>
            <p:ph type="chart" sz="quarter" idx="13"/>
            <p:extLst>
              <p:ext uri="{D42A27DB-BD31-4B8C-83A1-F6EECF244321}">
                <p14:modId xmlns:p14="http://schemas.microsoft.com/office/powerpoint/2010/main" val="692115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A8EF5-E714-42B5-B578-3A516ABB172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6D7B485-3878-4C96-B9BB-3A37F67943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48793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EA7B-04B1-4F0D-957D-E6DEE19AF125}"/>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E7BD2C0-2577-406B-9397-39934AF3BCBB}"/>
              </a:ext>
            </a:extLst>
          </p:cNvPr>
          <p:cNvGraphicFramePr>
            <a:graphicFrameLocks noGrp="1"/>
          </p:cNvGraphicFramePr>
          <p:nvPr>
            <p:ph type="chart" sz="quarter" idx="13"/>
            <p:extLst>
              <p:ext uri="{D42A27DB-BD31-4B8C-83A1-F6EECF244321}">
                <p14:modId xmlns:p14="http://schemas.microsoft.com/office/powerpoint/2010/main" val="487556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BAABD3-338B-4C76-8D96-1BB9D7BD9B0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37ABCBD-2B26-4C41-9ABD-032E9CBE9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884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268B-79B6-4B0E-A610-2DF42672D64A}"/>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6AD611F8-9459-4405-BCF4-3A46B201080C}"/>
              </a:ext>
            </a:extLst>
          </p:cNvPr>
          <p:cNvGraphicFramePr>
            <a:graphicFrameLocks noGrp="1"/>
          </p:cNvGraphicFramePr>
          <p:nvPr>
            <p:ph type="tbl" sz="quarter" idx="13"/>
            <p:extLst>
              <p:ext uri="{D42A27DB-BD31-4B8C-83A1-F6EECF244321}">
                <p14:modId xmlns:p14="http://schemas.microsoft.com/office/powerpoint/2010/main" val="3966099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150167"/>
                    </a:ext>
                  </a:extLst>
                </a:gridCol>
                <a:gridCol w="822960">
                  <a:extLst>
                    <a:ext uri="{9D8B030D-6E8A-4147-A177-3AD203B41FA5}">
                      <a16:colId xmlns:a16="http://schemas.microsoft.com/office/drawing/2014/main" val="2932749979"/>
                    </a:ext>
                  </a:extLst>
                </a:gridCol>
                <a:gridCol w="822960">
                  <a:extLst>
                    <a:ext uri="{9D8B030D-6E8A-4147-A177-3AD203B41FA5}">
                      <a16:colId xmlns:a16="http://schemas.microsoft.com/office/drawing/2014/main" val="2605329502"/>
                    </a:ext>
                  </a:extLst>
                </a:gridCol>
                <a:gridCol w="822960">
                  <a:extLst>
                    <a:ext uri="{9D8B030D-6E8A-4147-A177-3AD203B41FA5}">
                      <a16:colId xmlns:a16="http://schemas.microsoft.com/office/drawing/2014/main" val="2077513092"/>
                    </a:ext>
                  </a:extLst>
                </a:gridCol>
                <a:gridCol w="822960">
                  <a:extLst>
                    <a:ext uri="{9D8B030D-6E8A-4147-A177-3AD203B41FA5}">
                      <a16:colId xmlns:a16="http://schemas.microsoft.com/office/drawing/2014/main" val="2808378947"/>
                    </a:ext>
                  </a:extLst>
                </a:gridCol>
                <a:gridCol w="822960">
                  <a:extLst>
                    <a:ext uri="{9D8B030D-6E8A-4147-A177-3AD203B41FA5}">
                      <a16:colId xmlns:a16="http://schemas.microsoft.com/office/drawing/2014/main" val="1807500656"/>
                    </a:ext>
                  </a:extLst>
                </a:gridCol>
                <a:gridCol w="822960">
                  <a:extLst>
                    <a:ext uri="{9D8B030D-6E8A-4147-A177-3AD203B41FA5}">
                      <a16:colId xmlns:a16="http://schemas.microsoft.com/office/drawing/2014/main" val="280391693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158932103"/>
                  </a:ext>
                </a:extLst>
              </a:tr>
              <a:tr h="370840">
                <a:tc>
                  <a:txBody>
                    <a:bodyPr/>
                    <a:lstStyle/>
                    <a:p>
                      <a:r>
                        <a:rPr lang="en-US" sz="1000" b="1"/>
                        <a:t>First Insurance Company of Hawaii, LTD - 2020-10-27 21:30:12</a:t>
                      </a:r>
                      <a:r>
                        <a:rPr lang="en-US" sz="1000"/>
                        <a:t>
 Please join us in congratulating Charla C. of our Claims department, who was selected as one of ’s 2020 Good Company Award winners. Charla has been a part of team FICOH for 57 years, making her the longest serving associate in FICOH history and possibly the entire Tokio Marine Group!
Pictured here is Charla with FICOH VP of Human Resources, Janis Kushimi before the Zoom award's ceremony, her new hire photo from 1963, and a snapshot from her 55th anniversary celebration.
Congratulations to all the honorees!</a:t>
                      </a:r>
                    </a:p>
                  </a:txBody>
                  <a:tcPr/>
                </a:tc>
                <a:tc>
                  <a:txBody>
                    <a:bodyPr/>
                    <a:lstStyle/>
                    <a:p>
                      <a:r>
                        <a:rPr lang="en-US" sz="1000"/>
                        <a:t>67</a:t>
                      </a:r>
                    </a:p>
                  </a:txBody>
                  <a:tcPr/>
                </a:tc>
                <a:tc>
                  <a:txBody>
                    <a:bodyPr/>
                    <a:lstStyle/>
                    <a:p>
                      <a:r>
                        <a:rPr lang="en-US" sz="1000"/>
                        <a:t>55</a:t>
                      </a:r>
                    </a:p>
                  </a:txBody>
                  <a:tcPr/>
                </a:tc>
                <a:tc>
                  <a:txBody>
                    <a:bodyPr/>
                    <a:lstStyle/>
                    <a:p>
                      <a:r>
                        <a:rPr lang="en-US" sz="1000"/>
                        <a:t>11</a:t>
                      </a:r>
                    </a:p>
                  </a:txBody>
                  <a:tcPr/>
                </a:tc>
                <a:tc>
                  <a:txBody>
                    <a:bodyPr/>
                    <a:lstStyle/>
                    <a:p>
                      <a:r>
                        <a:rPr lang="en-US" sz="1000"/>
                        <a:t>1</a:t>
                      </a:r>
                    </a:p>
                  </a:txBody>
                  <a:tcPr/>
                </a:tc>
                <a:tc>
                  <a:txBody>
                    <a:bodyPr/>
                    <a:lstStyle/>
                    <a:p>
                      <a:r>
                        <a:rPr lang="en-US" sz="1000"/>
                        <a:t>3.8242 %</a:t>
                      </a:r>
                    </a:p>
                  </a:txBody>
                  <a:tcPr/>
                </a:tc>
                <a:tc>
                  <a:txBody>
                    <a:bodyPr/>
                    <a:lstStyle/>
                    <a:p>
                      <a:r>
                        <a:rPr lang="en-US" sz="1000"/>
                        <a:t>Photo</a:t>
                      </a:r>
                    </a:p>
                  </a:txBody>
                  <a:tcPr/>
                </a:tc>
                <a:extLst>
                  <a:ext uri="{0D108BD9-81ED-4DB2-BD59-A6C34878D82A}">
                    <a16:rowId xmlns:a16="http://schemas.microsoft.com/office/drawing/2014/main" val="392644177"/>
                  </a:ext>
                </a:extLst>
              </a:tr>
              <a:tr h="370840">
                <a:tc>
                  <a:txBody>
                    <a:bodyPr/>
                    <a:lstStyle/>
                    <a:p>
                      <a:r>
                        <a:rPr lang="en-US" sz="1000" b="1"/>
                        <a:t>First Insurance Company of Hawaii, LTD - 2020-10-23 20:30:14</a:t>
                      </a:r>
                      <a:r>
                        <a:rPr lang="en-US" sz="1000"/>
                        <a:t>
 Happy #AlohaFriday from #teamFICOH, who's here to remind you to drive with care. Keep your eyes on the road every month, but especially during #DistractedDrivingMonth 🚗 #FlashbackFriday</a:t>
                      </a:r>
                    </a:p>
                  </a:txBody>
                  <a:tcPr/>
                </a:tc>
                <a:tc>
                  <a:txBody>
                    <a:bodyPr/>
                    <a:lstStyle/>
                    <a:p>
                      <a:r>
                        <a:rPr lang="en-US" sz="1000"/>
                        <a:t>23</a:t>
                      </a:r>
                    </a:p>
                  </a:txBody>
                  <a:tcPr/>
                </a:tc>
                <a:tc>
                  <a:txBody>
                    <a:bodyPr/>
                    <a:lstStyle/>
                    <a:p>
                      <a:r>
                        <a:rPr lang="en-US" sz="1000"/>
                        <a:t>23</a:t>
                      </a:r>
                    </a:p>
                  </a:txBody>
                  <a:tcPr/>
                </a:tc>
                <a:tc>
                  <a:txBody>
                    <a:bodyPr/>
                    <a:lstStyle/>
                    <a:p>
                      <a:r>
                        <a:rPr lang="en-US" sz="1000"/>
                        <a:t>0</a:t>
                      </a:r>
                    </a:p>
                  </a:txBody>
                  <a:tcPr/>
                </a:tc>
                <a:tc>
                  <a:txBody>
                    <a:bodyPr/>
                    <a:lstStyle/>
                    <a:p>
                      <a:r>
                        <a:rPr lang="en-US" sz="1000"/>
                        <a:t>0</a:t>
                      </a:r>
                    </a:p>
                  </a:txBody>
                  <a:tcPr/>
                </a:tc>
                <a:tc>
                  <a:txBody>
                    <a:bodyPr/>
                    <a:lstStyle/>
                    <a:p>
                      <a:r>
                        <a:rPr lang="en-US" sz="1000"/>
                        <a:t>1.3120 %</a:t>
                      </a:r>
                    </a:p>
                  </a:txBody>
                  <a:tcPr/>
                </a:tc>
                <a:tc>
                  <a:txBody>
                    <a:bodyPr/>
                    <a:lstStyle/>
                    <a:p>
                      <a:r>
                        <a:rPr lang="en-US" sz="1000"/>
                        <a:t>Photo</a:t>
                      </a:r>
                    </a:p>
                  </a:txBody>
                  <a:tcPr/>
                </a:tc>
                <a:extLst>
                  <a:ext uri="{0D108BD9-81ED-4DB2-BD59-A6C34878D82A}">
                    <a16:rowId xmlns:a16="http://schemas.microsoft.com/office/drawing/2014/main" val="3341797622"/>
                  </a:ext>
                </a:extLst>
              </a:tr>
              <a:tr h="370840">
                <a:tc>
                  <a:txBody>
                    <a:bodyPr/>
                    <a:lstStyle/>
                    <a:p>
                      <a:r>
                        <a:rPr lang="en-US" sz="1000" b="1"/>
                        <a:t>First Insurance Company of Hawaii, LTD - 2020-10-28 21:01:04</a:t>
                      </a:r>
                      <a:r>
                        <a:rPr lang="en-US" sz="1000"/>
                        <a:t>
 We're excited to announce that Yvette Barradas has joined our leadership team as our new Vice President of Claims. Yvette has more than 30 years of claims experience in the property &amp; casualty insurance industry. Welcome to #teamficoh!
Click here to learn more: https://www.ficoh.com/about-us/news/first-insurance-hires-new-vice-president-of-claims/
#insurance #careers #leadership</a:t>
                      </a:r>
                    </a:p>
                  </a:txBody>
                  <a:tcPr/>
                </a:tc>
                <a:tc>
                  <a:txBody>
                    <a:bodyPr/>
                    <a:lstStyle/>
                    <a:p>
                      <a:r>
                        <a:rPr lang="en-US" sz="1000"/>
                        <a:t>17</a:t>
                      </a:r>
                    </a:p>
                  </a:txBody>
                  <a:tcPr/>
                </a:tc>
                <a:tc>
                  <a:txBody>
                    <a:bodyPr/>
                    <a:lstStyle/>
                    <a:p>
                      <a:r>
                        <a:rPr lang="en-US" sz="1000"/>
                        <a:t>16</a:t>
                      </a:r>
                    </a:p>
                  </a:txBody>
                  <a:tcPr/>
                </a:tc>
                <a:tc>
                  <a:txBody>
                    <a:bodyPr/>
                    <a:lstStyle/>
                    <a:p>
                      <a:r>
                        <a:rPr lang="en-US" sz="1000"/>
                        <a:t>0</a:t>
                      </a:r>
                    </a:p>
                  </a:txBody>
                  <a:tcPr/>
                </a:tc>
                <a:tc>
                  <a:txBody>
                    <a:bodyPr/>
                    <a:lstStyle/>
                    <a:p>
                      <a:r>
                        <a:rPr lang="en-US" sz="1000"/>
                        <a:t>1</a:t>
                      </a:r>
                    </a:p>
                  </a:txBody>
                  <a:tcPr/>
                </a:tc>
                <a:tc>
                  <a:txBody>
                    <a:bodyPr/>
                    <a:lstStyle/>
                    <a:p>
                      <a:r>
                        <a:rPr lang="en-US" sz="1000"/>
                        <a:t>0.9703 %</a:t>
                      </a:r>
                    </a:p>
                  </a:txBody>
                  <a:tcPr/>
                </a:tc>
                <a:tc>
                  <a:txBody>
                    <a:bodyPr/>
                    <a:lstStyle/>
                    <a:p>
                      <a:r>
                        <a:rPr lang="en-US" sz="1000"/>
                        <a:t>Photo</a:t>
                      </a:r>
                    </a:p>
                  </a:txBody>
                  <a:tcPr/>
                </a:tc>
                <a:extLst>
                  <a:ext uri="{0D108BD9-81ED-4DB2-BD59-A6C34878D82A}">
                    <a16:rowId xmlns:a16="http://schemas.microsoft.com/office/drawing/2014/main" val="2981368482"/>
                  </a:ext>
                </a:extLst>
              </a:tr>
            </a:tbl>
          </a:graphicData>
        </a:graphic>
      </p:graphicFrame>
      <p:sp>
        <p:nvSpPr>
          <p:cNvPr id="4" name="Text Placeholder 3">
            <a:extLst>
              <a:ext uri="{FF2B5EF4-FFF2-40B4-BE49-F238E27FC236}">
                <a16:creationId xmlns:a16="http://schemas.microsoft.com/office/drawing/2014/main" id="{65C5D6FE-9242-445F-9907-208CC9F8AF67}"/>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562024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F58CB-20DF-4EBE-8F15-1C430E4DB2AB}"/>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2694776-C636-4B01-B49B-DE61B2337D85}"/>
              </a:ext>
            </a:extLst>
          </p:cNvPr>
          <p:cNvGraphicFramePr>
            <a:graphicFrameLocks noGrp="1"/>
          </p:cNvGraphicFramePr>
          <p:nvPr>
            <p:ph type="tbl" sz="quarter" idx="13"/>
            <p:extLst>
              <p:ext uri="{D42A27DB-BD31-4B8C-83A1-F6EECF244321}">
                <p14:modId xmlns:p14="http://schemas.microsoft.com/office/powerpoint/2010/main" val="3276147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57535061"/>
                    </a:ext>
                  </a:extLst>
                </a:gridCol>
                <a:gridCol w="576072">
                  <a:extLst>
                    <a:ext uri="{9D8B030D-6E8A-4147-A177-3AD203B41FA5}">
                      <a16:colId xmlns:a16="http://schemas.microsoft.com/office/drawing/2014/main" val="483765222"/>
                    </a:ext>
                  </a:extLst>
                </a:gridCol>
                <a:gridCol w="576072">
                  <a:extLst>
                    <a:ext uri="{9D8B030D-6E8A-4147-A177-3AD203B41FA5}">
                      <a16:colId xmlns:a16="http://schemas.microsoft.com/office/drawing/2014/main" val="1462809412"/>
                    </a:ext>
                  </a:extLst>
                </a:gridCol>
                <a:gridCol w="576072">
                  <a:extLst>
                    <a:ext uri="{9D8B030D-6E8A-4147-A177-3AD203B41FA5}">
                      <a16:colId xmlns:a16="http://schemas.microsoft.com/office/drawing/2014/main" val="3227025255"/>
                    </a:ext>
                  </a:extLst>
                </a:gridCol>
                <a:gridCol w="576072">
                  <a:extLst>
                    <a:ext uri="{9D8B030D-6E8A-4147-A177-3AD203B41FA5}">
                      <a16:colId xmlns:a16="http://schemas.microsoft.com/office/drawing/2014/main" val="542976014"/>
                    </a:ext>
                  </a:extLst>
                </a:gridCol>
                <a:gridCol w="576072">
                  <a:extLst>
                    <a:ext uri="{9D8B030D-6E8A-4147-A177-3AD203B41FA5}">
                      <a16:colId xmlns:a16="http://schemas.microsoft.com/office/drawing/2014/main" val="1663888324"/>
                    </a:ext>
                  </a:extLst>
                </a:gridCol>
                <a:gridCol w="576072">
                  <a:extLst>
                    <a:ext uri="{9D8B030D-6E8A-4147-A177-3AD203B41FA5}">
                      <a16:colId xmlns:a16="http://schemas.microsoft.com/office/drawing/2014/main" val="1340200873"/>
                    </a:ext>
                  </a:extLst>
                </a:gridCol>
                <a:gridCol w="576072">
                  <a:extLst>
                    <a:ext uri="{9D8B030D-6E8A-4147-A177-3AD203B41FA5}">
                      <a16:colId xmlns:a16="http://schemas.microsoft.com/office/drawing/2014/main" val="2072224401"/>
                    </a:ext>
                  </a:extLst>
                </a:gridCol>
                <a:gridCol w="576072">
                  <a:extLst>
                    <a:ext uri="{9D8B030D-6E8A-4147-A177-3AD203B41FA5}">
                      <a16:colId xmlns:a16="http://schemas.microsoft.com/office/drawing/2014/main" val="63195653"/>
                    </a:ext>
                  </a:extLst>
                </a:gridCol>
                <a:gridCol w="576072">
                  <a:extLst>
                    <a:ext uri="{9D8B030D-6E8A-4147-A177-3AD203B41FA5}">
                      <a16:colId xmlns:a16="http://schemas.microsoft.com/office/drawing/2014/main" val="459873286"/>
                    </a:ext>
                  </a:extLst>
                </a:gridCol>
                <a:gridCol w="576072">
                  <a:extLst>
                    <a:ext uri="{9D8B030D-6E8A-4147-A177-3AD203B41FA5}">
                      <a16:colId xmlns:a16="http://schemas.microsoft.com/office/drawing/2014/main" val="706236930"/>
                    </a:ext>
                  </a:extLst>
                </a:gridCol>
                <a:gridCol w="576072">
                  <a:extLst>
                    <a:ext uri="{9D8B030D-6E8A-4147-A177-3AD203B41FA5}">
                      <a16:colId xmlns:a16="http://schemas.microsoft.com/office/drawing/2014/main" val="1774770946"/>
                    </a:ext>
                  </a:extLst>
                </a:gridCol>
                <a:gridCol w="576072">
                  <a:extLst>
                    <a:ext uri="{9D8B030D-6E8A-4147-A177-3AD203B41FA5}">
                      <a16:colId xmlns:a16="http://schemas.microsoft.com/office/drawing/2014/main" val="297412873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12738270"/>
                  </a:ext>
                </a:extLst>
              </a:tr>
              <a:tr h="370840">
                <a:tc>
                  <a:txBody>
                    <a:bodyPr/>
                    <a:lstStyle/>
                    <a:p>
                      <a:r>
                        <a:rPr lang="en-US" sz="1000"/>
                        <a:t>1197</a:t>
                      </a:r>
                    </a:p>
                  </a:txBody>
                  <a:tcPr/>
                </a:tc>
                <a:tc>
                  <a:txBody>
                    <a:bodyPr/>
                    <a:lstStyle/>
                    <a:p>
                      <a:r>
                        <a:rPr lang="en-US" sz="1000"/>
                        <a:t>-4</a:t>
                      </a:r>
                    </a:p>
                  </a:txBody>
                  <a:tcPr/>
                </a:tc>
                <a:tc>
                  <a:txBody>
                    <a:bodyPr/>
                    <a:lstStyle/>
                    <a:p>
                      <a:r>
                        <a:rPr lang="en-US" sz="1000"/>
                        <a:t>21</a:t>
                      </a:r>
                    </a:p>
                  </a:txBody>
                  <a:tcPr/>
                </a:tc>
                <a:tc>
                  <a:txBody>
                    <a:bodyPr/>
                    <a:lstStyle/>
                    <a:p>
                      <a:r>
                        <a:rPr lang="en-US" sz="1000"/>
                        <a:t>19</a:t>
                      </a:r>
                    </a:p>
                  </a:txBody>
                  <a:tcPr/>
                </a:tc>
                <a:tc>
                  <a:txBody>
                    <a:bodyPr/>
                    <a:lstStyle/>
                    <a:p>
                      <a:r>
                        <a:rPr lang="en-US" sz="1000"/>
                        <a:t>1</a:t>
                      </a:r>
                    </a:p>
                  </a:txBody>
                  <a:tcPr/>
                </a:tc>
                <a:tc>
                  <a:txBody>
                    <a:bodyPr/>
                    <a:lstStyle/>
                    <a:p>
                      <a:r>
                        <a:rPr lang="en-US" sz="1000"/>
                        <a:t>1</a:t>
                      </a:r>
                    </a:p>
                  </a:txBody>
                  <a:tcPr/>
                </a:tc>
                <a:tc>
                  <a:txBody>
                    <a:bodyPr/>
                    <a:lstStyle/>
                    <a:p>
                      <a:r>
                        <a:rPr lang="en-US" sz="1000"/>
                        <a:t>7</a:t>
                      </a:r>
                    </a:p>
                  </a:txBody>
                  <a:tcPr/>
                </a:tc>
                <a:tc>
                  <a:txBody>
                    <a:bodyPr/>
                    <a:lstStyle/>
                    <a:p>
                      <a:r>
                        <a:rPr lang="en-US" sz="1000"/>
                        <a:t>7</a:t>
                      </a:r>
                    </a:p>
                  </a:txBody>
                  <a:tcPr/>
                </a:tc>
                <a:tc>
                  <a:txBody>
                    <a:bodyPr/>
                    <a:lstStyle/>
                    <a:p>
                      <a:r>
                        <a:rPr lang="en-US" sz="1000"/>
                        <a:t>19</a:t>
                      </a:r>
                    </a:p>
                  </a:txBody>
                  <a:tcPr/>
                </a:tc>
                <a:tc>
                  <a:txBody>
                    <a:bodyPr/>
                    <a:lstStyle/>
                    <a:p>
                      <a:r>
                        <a:rPr lang="en-US" sz="1000"/>
                        <a:t>0</a:t>
                      </a:r>
                    </a:p>
                  </a:txBody>
                  <a:tcPr/>
                </a:tc>
                <a:tc>
                  <a:txBody>
                    <a:bodyPr/>
                    <a:lstStyle/>
                    <a:p>
                      <a:r>
                        <a:rPr lang="en-US" sz="1000"/>
                        <a:t>0</a:t>
                      </a:r>
                    </a:p>
                  </a:txBody>
                  <a:tcPr/>
                </a:tc>
                <a:tc>
                  <a:txBody>
                    <a:bodyPr/>
                    <a:lstStyle/>
                    <a:p>
                      <a:r>
                        <a:rPr lang="en-US" sz="1000"/>
                        <a:t>0.1141 %</a:t>
                      </a:r>
                    </a:p>
                  </a:txBody>
                  <a:tcPr/>
                </a:tc>
                <a:tc>
                  <a:txBody>
                    <a:bodyPr/>
                    <a:lstStyle/>
                    <a:p>
                      <a:r>
                        <a:rPr lang="en-US" sz="1000"/>
                        <a:t>0.0 %</a:t>
                      </a:r>
                    </a:p>
                  </a:txBody>
                  <a:tcPr/>
                </a:tc>
                <a:extLst>
                  <a:ext uri="{0D108BD9-81ED-4DB2-BD59-A6C34878D82A}">
                    <a16:rowId xmlns:a16="http://schemas.microsoft.com/office/drawing/2014/main" val="2404227499"/>
                  </a:ext>
                </a:extLst>
              </a:tr>
            </a:tbl>
          </a:graphicData>
        </a:graphic>
      </p:graphicFrame>
      <p:sp>
        <p:nvSpPr>
          <p:cNvPr id="4" name="Text Placeholder 3">
            <a:extLst>
              <a:ext uri="{FF2B5EF4-FFF2-40B4-BE49-F238E27FC236}">
                <a16:creationId xmlns:a16="http://schemas.microsoft.com/office/drawing/2014/main" id="{72069545-E84C-4F73-8029-D4C4E8BE2F19}"/>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182809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7BC0B-F05C-4D10-87EB-512A0F8C517B}"/>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A2E9A602-03AD-4393-AA88-79AD62816A7F}"/>
              </a:ext>
            </a:extLst>
          </p:cNvPr>
          <p:cNvGraphicFramePr>
            <a:graphicFrameLocks noGrp="1"/>
          </p:cNvGraphicFramePr>
          <p:nvPr>
            <p:ph type="chart" sz="quarter" idx="13"/>
            <p:extLst>
              <p:ext uri="{D42A27DB-BD31-4B8C-83A1-F6EECF244321}">
                <p14:modId xmlns:p14="http://schemas.microsoft.com/office/powerpoint/2010/main" val="253265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DFB48F-734E-4B92-AEFE-93398EC8B1F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39C999F-6A69-4F72-B9AB-89AEC48F5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209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C23B5-222A-4AEE-BFC7-F8C2FA912469}"/>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877D53D1-A174-4050-B2AF-33F1E0A7FB55}"/>
              </a:ext>
            </a:extLst>
          </p:cNvPr>
          <p:cNvGraphicFramePr>
            <a:graphicFrameLocks noGrp="1"/>
          </p:cNvGraphicFramePr>
          <p:nvPr>
            <p:ph type="chart" sz="quarter" idx="13"/>
            <p:extLst>
              <p:ext uri="{D42A27DB-BD31-4B8C-83A1-F6EECF244321}">
                <p14:modId xmlns:p14="http://schemas.microsoft.com/office/powerpoint/2010/main" val="913338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DE42B-D839-4751-A206-85E17697D2A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75842D6-4C1B-4F01-966D-DAC1E41B61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165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91EEE-4D23-43A9-8E2D-83D5CD75EB23}"/>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1455E528-B2E5-4966-81E4-4F91755AF2B1}"/>
              </a:ext>
            </a:extLst>
          </p:cNvPr>
          <p:cNvGraphicFramePr>
            <a:graphicFrameLocks noGrp="1"/>
          </p:cNvGraphicFramePr>
          <p:nvPr>
            <p:ph type="chart" sz="quarter" idx="13"/>
            <p:extLst>
              <p:ext uri="{D42A27DB-BD31-4B8C-83A1-F6EECF244321}">
                <p14:modId xmlns:p14="http://schemas.microsoft.com/office/powerpoint/2010/main" val="3247989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C0ED05-910F-4978-9D9D-54FDED9D118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8FD8191-E028-4A03-BFEC-897EC15170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14868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4DFB9-1161-40BC-9D56-D55488F908F6}"/>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858CF4C-9036-43B8-95F8-59B0BD9512E9}"/>
              </a:ext>
            </a:extLst>
          </p:cNvPr>
          <p:cNvGraphicFramePr>
            <a:graphicFrameLocks noGrp="1"/>
          </p:cNvGraphicFramePr>
          <p:nvPr>
            <p:ph type="tbl" sz="quarter" idx="13"/>
            <p:extLst>
              <p:ext uri="{D42A27DB-BD31-4B8C-83A1-F6EECF244321}">
                <p14:modId xmlns:p14="http://schemas.microsoft.com/office/powerpoint/2010/main" val="184788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12042489"/>
                    </a:ext>
                  </a:extLst>
                </a:gridCol>
                <a:gridCol w="493776">
                  <a:extLst>
                    <a:ext uri="{9D8B030D-6E8A-4147-A177-3AD203B41FA5}">
                      <a16:colId xmlns:a16="http://schemas.microsoft.com/office/drawing/2014/main" val="325336658"/>
                    </a:ext>
                  </a:extLst>
                </a:gridCol>
                <a:gridCol w="1069848">
                  <a:extLst>
                    <a:ext uri="{9D8B030D-6E8A-4147-A177-3AD203B41FA5}">
                      <a16:colId xmlns:a16="http://schemas.microsoft.com/office/drawing/2014/main" val="837721178"/>
                    </a:ext>
                  </a:extLst>
                </a:gridCol>
                <a:gridCol w="1069848">
                  <a:extLst>
                    <a:ext uri="{9D8B030D-6E8A-4147-A177-3AD203B41FA5}">
                      <a16:colId xmlns:a16="http://schemas.microsoft.com/office/drawing/2014/main" val="1366473585"/>
                    </a:ext>
                  </a:extLst>
                </a:gridCol>
                <a:gridCol w="1069848">
                  <a:extLst>
                    <a:ext uri="{9D8B030D-6E8A-4147-A177-3AD203B41FA5}">
                      <a16:colId xmlns:a16="http://schemas.microsoft.com/office/drawing/2014/main" val="1858043426"/>
                    </a:ext>
                  </a:extLst>
                </a:gridCol>
                <a:gridCol w="1069848">
                  <a:extLst>
                    <a:ext uri="{9D8B030D-6E8A-4147-A177-3AD203B41FA5}">
                      <a16:colId xmlns:a16="http://schemas.microsoft.com/office/drawing/2014/main" val="364749457"/>
                    </a:ext>
                  </a:extLst>
                </a:gridCol>
                <a:gridCol w="1069848">
                  <a:extLst>
                    <a:ext uri="{9D8B030D-6E8A-4147-A177-3AD203B41FA5}">
                      <a16:colId xmlns:a16="http://schemas.microsoft.com/office/drawing/2014/main" val="2422012003"/>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794527458"/>
                  </a:ext>
                </a:extLst>
              </a:tr>
              <a:tr h="370840">
                <a:tc>
                  <a:txBody>
                    <a:bodyPr/>
                    <a:lstStyle/>
                    <a:p>
                      <a:r>
                        <a:rPr lang="en-US" sz="1000" b="1"/>
                        <a:t>@FirstInsHI - 2020-10-02 14:12:07</a:t>
                      </a:r>
                      <a:r>
                        <a:rPr lang="en-US" sz="1000"/>
                        <a:t>
 Happy #AlohaFriday!🌺This throwback photo from the #60s shows employees decked out in their mu'um'uu in the old First Insurance lobby.
#FlashbackFriday #Aloha #Hawaii #TeamFICOH https://t.co/zcn0Qid27l</a:t>
                      </a:r>
                    </a:p>
                  </a:txBody>
                  <a:tcPr/>
                </a:tc>
                <a:tc>
                  <a:txBody>
                    <a:bodyPr/>
                    <a:lstStyle/>
                    <a:p>
                      <a:r>
                        <a:rPr lang="en-US" sz="1000"/>
                        <a:t>10/06/2020 02:08:24</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0.4167 %</a:t>
                      </a:r>
                    </a:p>
                  </a:txBody>
                  <a:tcPr/>
                </a:tc>
                <a:extLst>
                  <a:ext uri="{0D108BD9-81ED-4DB2-BD59-A6C34878D82A}">
                    <a16:rowId xmlns:a16="http://schemas.microsoft.com/office/drawing/2014/main" val="1167543193"/>
                  </a:ext>
                </a:extLst>
              </a:tr>
              <a:tr h="370840">
                <a:tc>
                  <a:txBody>
                    <a:bodyPr/>
                    <a:lstStyle/>
                    <a:p>
                      <a:r>
                        <a:rPr lang="en-US" sz="1000" b="1"/>
                        <a:t>@FirstInsHI - 2020-10-01 21:51:43</a:t>
                      </a:r>
                      <a:r>
                        <a:rPr lang="en-US" sz="1000"/>
                        <a:t>
 October is #CybersecurityAwarenessMonth, a good time to make sure you're staying safe and secure online. Check out these tips from our friends at @CyberScout: https://t.co/XvlSDA4bLq
#BeCyberSmart https://t.co/AjPtaHe0iD</a:t>
                      </a:r>
                    </a:p>
                  </a:txBody>
                  <a:tcPr/>
                </a:tc>
                <a:tc>
                  <a:txBody>
                    <a:bodyPr/>
                    <a:lstStyle/>
                    <a:p>
                      <a:r>
                        <a:rPr lang="en-US" sz="1000"/>
                        <a:t>10/02/2020 02:09:35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0.2500 %</a:t>
                      </a:r>
                    </a:p>
                  </a:txBody>
                  <a:tcPr/>
                </a:tc>
                <a:extLst>
                  <a:ext uri="{0D108BD9-81ED-4DB2-BD59-A6C34878D82A}">
                    <a16:rowId xmlns:a16="http://schemas.microsoft.com/office/drawing/2014/main" val="1523922024"/>
                  </a:ext>
                </a:extLst>
              </a:tr>
              <a:tr h="370840">
                <a:tc>
                  <a:txBody>
                    <a:bodyPr/>
                    <a:lstStyle/>
                    <a:p>
                      <a:r>
                        <a:rPr lang="en-US" sz="1000" b="1"/>
                        <a:t>@FirstInsHI - 2020-10-05 20:15:33</a:t>
                      </a:r>
                      <a:r>
                        <a:rPr lang="en-US" sz="1000"/>
                        <a:t>
 Tip #1🔥: Cooking fires are the number one cause of home fires and injuries. Stay in the kitchen when you are frying, grilling, boiling, or broiling food. 
Stay tuned for more #firesafety tips throughout the week. #FirePreventionWeek 
Visit https://t.co/QfUEYJTOAh to learn more https://t.co/WAKQBcpqER</a:t>
                      </a:r>
                    </a:p>
                  </a:txBody>
                  <a:tcPr/>
                </a:tc>
                <a:tc>
                  <a:txBody>
                    <a:bodyPr/>
                    <a:lstStyle/>
                    <a:p>
                      <a:r>
                        <a:rPr lang="en-US" sz="1000"/>
                        <a:t>10/06/2020 14:09:08</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0.2500 %</a:t>
                      </a:r>
                    </a:p>
                  </a:txBody>
                  <a:tcPr/>
                </a:tc>
                <a:extLst>
                  <a:ext uri="{0D108BD9-81ED-4DB2-BD59-A6C34878D82A}">
                    <a16:rowId xmlns:a16="http://schemas.microsoft.com/office/drawing/2014/main" val="2075239720"/>
                  </a:ext>
                </a:extLst>
              </a:tr>
            </a:tbl>
          </a:graphicData>
        </a:graphic>
      </p:graphicFrame>
      <p:sp>
        <p:nvSpPr>
          <p:cNvPr id="4" name="Text Placeholder 3">
            <a:extLst>
              <a:ext uri="{FF2B5EF4-FFF2-40B4-BE49-F238E27FC236}">
                <a16:creationId xmlns:a16="http://schemas.microsoft.com/office/drawing/2014/main" id="{480577E6-2004-49C1-9146-FA608DB076B5}"/>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6826040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74905-9BF0-449F-A70F-02B396E6B87B}"/>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0FDF80C3-3871-432C-9D65-E08398002D50}"/>
              </a:ext>
            </a:extLst>
          </p:cNvPr>
          <p:cNvGraphicFramePr>
            <a:graphicFrameLocks noGrp="1"/>
          </p:cNvGraphicFramePr>
          <p:nvPr>
            <p:ph type="tbl" sz="quarter" idx="13"/>
            <p:extLst>
              <p:ext uri="{D42A27DB-BD31-4B8C-83A1-F6EECF244321}">
                <p14:modId xmlns:p14="http://schemas.microsoft.com/office/powerpoint/2010/main" val="86944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49994339"/>
                    </a:ext>
                  </a:extLst>
                </a:gridCol>
                <a:gridCol w="576072">
                  <a:extLst>
                    <a:ext uri="{9D8B030D-6E8A-4147-A177-3AD203B41FA5}">
                      <a16:colId xmlns:a16="http://schemas.microsoft.com/office/drawing/2014/main" val="1199039607"/>
                    </a:ext>
                  </a:extLst>
                </a:gridCol>
                <a:gridCol w="576072">
                  <a:extLst>
                    <a:ext uri="{9D8B030D-6E8A-4147-A177-3AD203B41FA5}">
                      <a16:colId xmlns:a16="http://schemas.microsoft.com/office/drawing/2014/main" val="2442868251"/>
                    </a:ext>
                  </a:extLst>
                </a:gridCol>
                <a:gridCol w="576072">
                  <a:extLst>
                    <a:ext uri="{9D8B030D-6E8A-4147-A177-3AD203B41FA5}">
                      <a16:colId xmlns:a16="http://schemas.microsoft.com/office/drawing/2014/main" val="60683549"/>
                    </a:ext>
                  </a:extLst>
                </a:gridCol>
                <a:gridCol w="576072">
                  <a:extLst>
                    <a:ext uri="{9D8B030D-6E8A-4147-A177-3AD203B41FA5}">
                      <a16:colId xmlns:a16="http://schemas.microsoft.com/office/drawing/2014/main" val="2163483757"/>
                    </a:ext>
                  </a:extLst>
                </a:gridCol>
                <a:gridCol w="576072">
                  <a:extLst>
                    <a:ext uri="{9D8B030D-6E8A-4147-A177-3AD203B41FA5}">
                      <a16:colId xmlns:a16="http://schemas.microsoft.com/office/drawing/2014/main" val="2574215685"/>
                    </a:ext>
                  </a:extLst>
                </a:gridCol>
                <a:gridCol w="576072">
                  <a:extLst>
                    <a:ext uri="{9D8B030D-6E8A-4147-A177-3AD203B41FA5}">
                      <a16:colId xmlns:a16="http://schemas.microsoft.com/office/drawing/2014/main" val="1326260006"/>
                    </a:ext>
                  </a:extLst>
                </a:gridCol>
                <a:gridCol w="576072">
                  <a:extLst>
                    <a:ext uri="{9D8B030D-6E8A-4147-A177-3AD203B41FA5}">
                      <a16:colId xmlns:a16="http://schemas.microsoft.com/office/drawing/2014/main" val="3275647840"/>
                    </a:ext>
                  </a:extLst>
                </a:gridCol>
                <a:gridCol w="576072">
                  <a:extLst>
                    <a:ext uri="{9D8B030D-6E8A-4147-A177-3AD203B41FA5}">
                      <a16:colId xmlns:a16="http://schemas.microsoft.com/office/drawing/2014/main" val="3742221094"/>
                    </a:ext>
                  </a:extLst>
                </a:gridCol>
                <a:gridCol w="576072">
                  <a:extLst>
                    <a:ext uri="{9D8B030D-6E8A-4147-A177-3AD203B41FA5}">
                      <a16:colId xmlns:a16="http://schemas.microsoft.com/office/drawing/2014/main" val="432418969"/>
                    </a:ext>
                  </a:extLst>
                </a:gridCol>
                <a:gridCol w="576072">
                  <a:extLst>
                    <a:ext uri="{9D8B030D-6E8A-4147-A177-3AD203B41FA5}">
                      <a16:colId xmlns:a16="http://schemas.microsoft.com/office/drawing/2014/main" val="2784132435"/>
                    </a:ext>
                  </a:extLst>
                </a:gridCol>
                <a:gridCol w="576072">
                  <a:extLst>
                    <a:ext uri="{9D8B030D-6E8A-4147-A177-3AD203B41FA5}">
                      <a16:colId xmlns:a16="http://schemas.microsoft.com/office/drawing/2014/main" val="1477996895"/>
                    </a:ext>
                  </a:extLst>
                </a:gridCol>
                <a:gridCol w="576072">
                  <a:extLst>
                    <a:ext uri="{9D8B030D-6E8A-4147-A177-3AD203B41FA5}">
                      <a16:colId xmlns:a16="http://schemas.microsoft.com/office/drawing/2014/main" val="1703521095"/>
                    </a:ext>
                  </a:extLst>
                </a:gridCol>
                <a:gridCol w="576072">
                  <a:extLst>
                    <a:ext uri="{9D8B030D-6E8A-4147-A177-3AD203B41FA5}">
                      <a16:colId xmlns:a16="http://schemas.microsoft.com/office/drawing/2014/main" val="77067476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593292949"/>
                  </a:ext>
                </a:extLst>
              </a:tr>
              <a:tr h="370840">
                <a:tc>
                  <a:txBody>
                    <a:bodyPr/>
                    <a:lstStyle/>
                    <a:p>
                      <a:r>
                        <a:rPr lang="en-US" sz="1000"/>
                        <a:t>3071</a:t>
                      </a:r>
                    </a:p>
                  </a:txBody>
                  <a:tcPr/>
                </a:tc>
                <a:tc>
                  <a:txBody>
                    <a:bodyPr/>
                    <a:lstStyle/>
                    <a:p>
                      <a:r>
                        <a:rPr lang="en-US" sz="1000"/>
                        <a:t>35</a:t>
                      </a:r>
                    </a:p>
                  </a:txBody>
                  <a:tcPr/>
                </a:tc>
                <a:tc>
                  <a:txBody>
                    <a:bodyPr/>
                    <a:lstStyle/>
                    <a:p>
                      <a:r>
                        <a:rPr lang="en-US" sz="1000"/>
                        <a:t>8</a:t>
                      </a:r>
                    </a:p>
                  </a:txBody>
                  <a:tcPr/>
                </a:tc>
                <a:tc>
                  <a:txBody>
                    <a:bodyPr/>
                    <a:lstStyle/>
                    <a:p>
                      <a:r>
                        <a:rPr lang="en-US" sz="1000"/>
                        <a:t>213</a:t>
                      </a:r>
                    </a:p>
                  </a:txBody>
                  <a:tcPr/>
                </a:tc>
                <a:tc>
                  <a:txBody>
                    <a:bodyPr/>
                    <a:lstStyle/>
                    <a:p>
                      <a:r>
                        <a:rPr lang="en-US" sz="1000"/>
                        <a:t>26.625</a:t>
                      </a:r>
                    </a:p>
                  </a:txBody>
                  <a:tcPr/>
                </a:tc>
                <a:tc>
                  <a:txBody>
                    <a:bodyPr/>
                    <a:lstStyle/>
                    <a:p>
                      <a:r>
                        <a:rPr lang="en-US" sz="1000"/>
                        <a:t>0</a:t>
                      </a:r>
                    </a:p>
                  </a:txBody>
                  <a:tcPr/>
                </a:tc>
                <a:tc>
                  <a:txBody>
                    <a:bodyPr/>
                    <a:lstStyle/>
                    <a:p>
                      <a:r>
                        <a:rPr lang="en-US" sz="1000"/>
                        <a:t>1</a:t>
                      </a:r>
                    </a:p>
                  </a:txBody>
                  <a:tcPr/>
                </a:tc>
                <a:tc>
                  <a:txBody>
                    <a:bodyPr/>
                    <a:lstStyle/>
                    <a:p>
                      <a:r>
                        <a:rPr lang="en-US" sz="1000"/>
                        <a:t>0.125</a:t>
                      </a:r>
                    </a:p>
                  </a:txBody>
                  <a:tcPr/>
                </a:tc>
                <a:tc>
                  <a:txBody>
                    <a:bodyPr/>
                    <a:lstStyle/>
                    <a:p>
                      <a:r>
                        <a:rPr lang="en-US" sz="1000"/>
                        <a:t>749</a:t>
                      </a:r>
                    </a:p>
                  </a:txBody>
                  <a:tcPr/>
                </a:tc>
                <a:tc>
                  <a:txBody>
                    <a:bodyPr/>
                    <a:lstStyle/>
                    <a:p>
                      <a:r>
                        <a:rPr lang="en-US" sz="1000"/>
                        <a:t>93.625</a:t>
                      </a:r>
                    </a:p>
                  </a:txBody>
                  <a:tcPr/>
                </a:tc>
                <a:tc>
                  <a:txBody>
                    <a:bodyPr/>
                    <a:lstStyle/>
                    <a:p>
                      <a:r>
                        <a:rPr lang="en-US" sz="1000"/>
                        <a:t>8353</a:t>
                      </a:r>
                    </a:p>
                  </a:txBody>
                  <a:tcPr/>
                </a:tc>
                <a:tc>
                  <a:txBody>
                    <a:bodyPr/>
                    <a:lstStyle/>
                    <a:p>
                      <a:r>
                        <a:rPr lang="en-US" sz="1000"/>
                        <a:t>1044.125</a:t>
                      </a:r>
                    </a:p>
                  </a:txBody>
                  <a:tcPr/>
                </a:tc>
                <a:tc>
                  <a:txBody>
                    <a:bodyPr/>
                    <a:lstStyle/>
                    <a:p>
                      <a:r>
                        <a:rPr lang="en-US" sz="1000"/>
                        <a:t>0.1052635634022 %</a:t>
                      </a:r>
                    </a:p>
                  </a:txBody>
                  <a:tcPr/>
                </a:tc>
                <a:tc>
                  <a:txBody>
                    <a:bodyPr/>
                    <a:lstStyle/>
                    <a:p>
                      <a:r>
                        <a:rPr lang="en-US" sz="1000"/>
                        <a:t>n/a</a:t>
                      </a:r>
                    </a:p>
                  </a:txBody>
                  <a:tcPr/>
                </a:tc>
                <a:extLst>
                  <a:ext uri="{0D108BD9-81ED-4DB2-BD59-A6C34878D82A}">
                    <a16:rowId xmlns:a16="http://schemas.microsoft.com/office/drawing/2014/main" val="808499065"/>
                  </a:ext>
                </a:extLst>
              </a:tr>
            </a:tbl>
          </a:graphicData>
        </a:graphic>
      </p:graphicFrame>
      <p:sp>
        <p:nvSpPr>
          <p:cNvPr id="4" name="Text Placeholder 3">
            <a:extLst>
              <a:ext uri="{FF2B5EF4-FFF2-40B4-BE49-F238E27FC236}">
                <a16:creationId xmlns:a16="http://schemas.microsoft.com/office/drawing/2014/main" id="{F1BDF4F5-EF94-446E-8DBB-D586A0915A6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360992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F7C73-BF30-487F-ABF8-746AABCCA75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025EC3D-78FF-46F3-A805-7A9FABEA9CE3}"/>
              </a:ext>
            </a:extLst>
          </p:cNvPr>
          <p:cNvGraphicFramePr>
            <a:graphicFrameLocks noGrp="1"/>
          </p:cNvGraphicFramePr>
          <p:nvPr>
            <p:ph type="chart" sz="quarter" idx="13"/>
            <p:extLst>
              <p:ext uri="{D42A27DB-BD31-4B8C-83A1-F6EECF244321}">
                <p14:modId xmlns:p14="http://schemas.microsoft.com/office/powerpoint/2010/main" val="2882417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A14221-9E5D-4619-B80E-3FEB123B97B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11F2801-54AF-4B79-AFEE-F923127C24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600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E6235-D69A-4B90-B635-2C07FCC280DE}"/>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4C2A8529-D596-4463-9717-29B9D212DF2B}"/>
              </a:ext>
            </a:extLst>
          </p:cNvPr>
          <p:cNvGraphicFramePr>
            <a:graphicFrameLocks noGrp="1"/>
          </p:cNvGraphicFramePr>
          <p:nvPr>
            <p:ph type="chart" sz="quarter" idx="13"/>
            <p:extLst>
              <p:ext uri="{D42A27DB-BD31-4B8C-83A1-F6EECF244321}">
                <p14:modId xmlns:p14="http://schemas.microsoft.com/office/powerpoint/2010/main" val="3057780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D03C7-5D44-491F-A7A5-DD2A0551908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455EDB8-E382-4333-92E9-FDC1E77ABF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251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0A964-CF28-4170-A5BE-2439385C2C64}"/>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A0591AA-01AE-4CCC-867E-CECF15BF24E4}"/>
              </a:ext>
            </a:extLst>
          </p:cNvPr>
          <p:cNvGraphicFramePr>
            <a:graphicFrameLocks noGrp="1"/>
          </p:cNvGraphicFramePr>
          <p:nvPr>
            <p:ph type="chart" sz="quarter" idx="13"/>
            <p:extLst>
              <p:ext uri="{D42A27DB-BD31-4B8C-83A1-F6EECF244321}">
                <p14:modId xmlns:p14="http://schemas.microsoft.com/office/powerpoint/2010/main" val="3771169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148FFA-6BC0-4C7C-812C-D46084BA6F5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C31BC934-E5C3-435E-A878-72E802F29A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2159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3998-310F-4435-B251-D7734F6E0840}"/>
              </a:ext>
            </a:extLst>
          </p:cNvPr>
          <p:cNvSpPr>
            <a:spLocks noGrp="1"/>
          </p:cNvSpPr>
          <p:nvPr>
            <p:ph type="title"/>
          </p:nvPr>
        </p:nvSpPr>
        <p:spPr/>
        <p:txBody>
          <a:bodyPr/>
          <a:lstStyle/>
          <a:p>
            <a:r>
              <a:rPr lang="en-US"/>
              <a:t>LinkedIn Posts Table | FICOH - 1 of 4</a:t>
            </a:r>
          </a:p>
        </p:txBody>
      </p:sp>
      <p:graphicFrame>
        <p:nvGraphicFramePr>
          <p:cNvPr id="5" name="Table Placeholder 4">
            <a:extLst>
              <a:ext uri="{FF2B5EF4-FFF2-40B4-BE49-F238E27FC236}">
                <a16:creationId xmlns:a16="http://schemas.microsoft.com/office/drawing/2014/main" id="{69C27C64-98B9-4296-98BC-493349FCFBE5}"/>
              </a:ext>
            </a:extLst>
          </p:cNvPr>
          <p:cNvGraphicFramePr>
            <a:graphicFrameLocks noGrp="1"/>
          </p:cNvGraphicFramePr>
          <p:nvPr>
            <p:ph type="tbl" sz="quarter" idx="13"/>
            <p:extLst>
              <p:ext uri="{D42A27DB-BD31-4B8C-83A1-F6EECF244321}">
                <p14:modId xmlns:p14="http://schemas.microsoft.com/office/powerpoint/2010/main" val="1681684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36008359"/>
                    </a:ext>
                  </a:extLst>
                </a:gridCol>
                <a:gridCol w="740664">
                  <a:extLst>
                    <a:ext uri="{9D8B030D-6E8A-4147-A177-3AD203B41FA5}">
                      <a16:colId xmlns:a16="http://schemas.microsoft.com/office/drawing/2014/main" val="2074134169"/>
                    </a:ext>
                  </a:extLst>
                </a:gridCol>
                <a:gridCol w="740664">
                  <a:extLst>
                    <a:ext uri="{9D8B030D-6E8A-4147-A177-3AD203B41FA5}">
                      <a16:colId xmlns:a16="http://schemas.microsoft.com/office/drawing/2014/main" val="514472069"/>
                    </a:ext>
                  </a:extLst>
                </a:gridCol>
                <a:gridCol w="740664">
                  <a:extLst>
                    <a:ext uri="{9D8B030D-6E8A-4147-A177-3AD203B41FA5}">
                      <a16:colId xmlns:a16="http://schemas.microsoft.com/office/drawing/2014/main" val="918883265"/>
                    </a:ext>
                  </a:extLst>
                </a:gridCol>
                <a:gridCol w="740664">
                  <a:extLst>
                    <a:ext uri="{9D8B030D-6E8A-4147-A177-3AD203B41FA5}">
                      <a16:colId xmlns:a16="http://schemas.microsoft.com/office/drawing/2014/main" val="2423957027"/>
                    </a:ext>
                  </a:extLst>
                </a:gridCol>
                <a:gridCol w="740664">
                  <a:extLst>
                    <a:ext uri="{9D8B030D-6E8A-4147-A177-3AD203B41FA5}">
                      <a16:colId xmlns:a16="http://schemas.microsoft.com/office/drawing/2014/main" val="733116569"/>
                    </a:ext>
                  </a:extLst>
                </a:gridCol>
                <a:gridCol w="740664">
                  <a:extLst>
                    <a:ext uri="{9D8B030D-6E8A-4147-A177-3AD203B41FA5}">
                      <a16:colId xmlns:a16="http://schemas.microsoft.com/office/drawing/2014/main" val="4063119101"/>
                    </a:ext>
                  </a:extLst>
                </a:gridCol>
                <a:gridCol w="740664">
                  <a:extLst>
                    <a:ext uri="{9D8B030D-6E8A-4147-A177-3AD203B41FA5}">
                      <a16:colId xmlns:a16="http://schemas.microsoft.com/office/drawing/2014/main" val="3355163208"/>
                    </a:ext>
                  </a:extLst>
                </a:gridCol>
                <a:gridCol w="740664">
                  <a:extLst>
                    <a:ext uri="{9D8B030D-6E8A-4147-A177-3AD203B41FA5}">
                      <a16:colId xmlns:a16="http://schemas.microsoft.com/office/drawing/2014/main" val="3341424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90364967"/>
                  </a:ext>
                </a:extLst>
              </a:tr>
            </a:tbl>
          </a:graphicData>
        </a:graphic>
      </p:graphicFrame>
      <p:sp>
        <p:nvSpPr>
          <p:cNvPr id="4" name="Text Placeholder 3">
            <a:extLst>
              <a:ext uri="{FF2B5EF4-FFF2-40B4-BE49-F238E27FC236}">
                <a16:creationId xmlns:a16="http://schemas.microsoft.com/office/drawing/2014/main" id="{0D46573D-A436-49E6-A0DE-DEFEEFC347AD}"/>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5806259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A22FC-C92B-4373-BF36-5ACDBC7B9215}"/>
              </a:ext>
            </a:extLst>
          </p:cNvPr>
          <p:cNvSpPr>
            <a:spLocks noGrp="1"/>
          </p:cNvSpPr>
          <p:nvPr>
            <p:ph type="title"/>
          </p:nvPr>
        </p:nvSpPr>
        <p:spPr/>
        <p:txBody>
          <a:bodyPr/>
          <a:lstStyle/>
          <a:p>
            <a:r>
              <a:rPr lang="en-US"/>
              <a:t>LinkedIn Posts Table | FICOH - 2 of 4</a:t>
            </a:r>
          </a:p>
        </p:txBody>
      </p:sp>
      <p:graphicFrame>
        <p:nvGraphicFramePr>
          <p:cNvPr id="5" name="Table Placeholder 4">
            <a:extLst>
              <a:ext uri="{FF2B5EF4-FFF2-40B4-BE49-F238E27FC236}">
                <a16:creationId xmlns:a16="http://schemas.microsoft.com/office/drawing/2014/main" id="{7960F2EE-CF41-4647-AEA7-3132DA27F106}"/>
              </a:ext>
            </a:extLst>
          </p:cNvPr>
          <p:cNvGraphicFramePr>
            <a:graphicFrameLocks noGrp="1"/>
          </p:cNvGraphicFramePr>
          <p:nvPr>
            <p:ph type="tbl" sz="quarter" idx="13"/>
            <p:extLst>
              <p:ext uri="{D42A27DB-BD31-4B8C-83A1-F6EECF244321}">
                <p14:modId xmlns:p14="http://schemas.microsoft.com/office/powerpoint/2010/main" val="1962096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5460147"/>
                    </a:ext>
                  </a:extLst>
                </a:gridCol>
                <a:gridCol w="740664">
                  <a:extLst>
                    <a:ext uri="{9D8B030D-6E8A-4147-A177-3AD203B41FA5}">
                      <a16:colId xmlns:a16="http://schemas.microsoft.com/office/drawing/2014/main" val="934510747"/>
                    </a:ext>
                  </a:extLst>
                </a:gridCol>
                <a:gridCol w="740664">
                  <a:extLst>
                    <a:ext uri="{9D8B030D-6E8A-4147-A177-3AD203B41FA5}">
                      <a16:colId xmlns:a16="http://schemas.microsoft.com/office/drawing/2014/main" val="936639886"/>
                    </a:ext>
                  </a:extLst>
                </a:gridCol>
                <a:gridCol w="740664">
                  <a:extLst>
                    <a:ext uri="{9D8B030D-6E8A-4147-A177-3AD203B41FA5}">
                      <a16:colId xmlns:a16="http://schemas.microsoft.com/office/drawing/2014/main" val="2154738805"/>
                    </a:ext>
                  </a:extLst>
                </a:gridCol>
                <a:gridCol w="740664">
                  <a:extLst>
                    <a:ext uri="{9D8B030D-6E8A-4147-A177-3AD203B41FA5}">
                      <a16:colId xmlns:a16="http://schemas.microsoft.com/office/drawing/2014/main" val="1554781679"/>
                    </a:ext>
                  </a:extLst>
                </a:gridCol>
                <a:gridCol w="740664">
                  <a:extLst>
                    <a:ext uri="{9D8B030D-6E8A-4147-A177-3AD203B41FA5}">
                      <a16:colId xmlns:a16="http://schemas.microsoft.com/office/drawing/2014/main" val="3193290497"/>
                    </a:ext>
                  </a:extLst>
                </a:gridCol>
                <a:gridCol w="740664">
                  <a:extLst>
                    <a:ext uri="{9D8B030D-6E8A-4147-A177-3AD203B41FA5}">
                      <a16:colId xmlns:a16="http://schemas.microsoft.com/office/drawing/2014/main" val="527209117"/>
                    </a:ext>
                  </a:extLst>
                </a:gridCol>
                <a:gridCol w="740664">
                  <a:extLst>
                    <a:ext uri="{9D8B030D-6E8A-4147-A177-3AD203B41FA5}">
                      <a16:colId xmlns:a16="http://schemas.microsoft.com/office/drawing/2014/main" val="2919697547"/>
                    </a:ext>
                  </a:extLst>
                </a:gridCol>
                <a:gridCol w="740664">
                  <a:extLst>
                    <a:ext uri="{9D8B030D-6E8A-4147-A177-3AD203B41FA5}">
                      <a16:colId xmlns:a16="http://schemas.microsoft.com/office/drawing/2014/main" val="262949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5710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- 2020-10-27 20:19:40</a:t>
                      </a:r>
                      <a:r>
                        <a:rPr kumimoji="0" lang="en-US" sz="1000" b="0" i="0" u="none" strike="noStrike" kern="1200" cap="none" spc="0" normalizeH="0" baseline="0" noProof="0">
                          <a:ln>
                            <a:noFill/>
                          </a:ln>
                          <a:solidFill>
                            <a:prstClr val="black"/>
                          </a:solidFill>
                          <a:effectLst/>
                          <a:uLnTx/>
                          <a:uFillTx/>
                          <a:latin typeface="+mn-lt"/>
                          <a:ea typeface="+mn-ea"/>
                          <a:cs typeface="+mn-cs"/>
                        </a:rPr>
                        <a:t>
 Please join us in congratulating Charla C. of our Claims department, who was selected as one of Tokio Marine Group’s 2020 Good Company Award winners. Charla has been a part of team FICOH for 57 years, making her the longest serving associate in FICOH history and possibly the entire Tokio Marine Group!
Pictured here is Charla with FICOH VP of Human Resources, Janis Kushimi before the Zoom award's ceremony, her new hire photo from 1963, and a snapshot from her 55th anniversary celebration.
Congratulations to all the honorees! Tokio Marine Kiln Matrix Absence Management Tokio Marine Safety Insurance (Thailand) Public Company Limited Safety National Philadelphia Insurance Companies Hollard Insurance Tokio Marine Seguradora ProAg Tokio Marine &amp; Nichido Fire Insurance Co., Ltd. Tokio Marine Compañía de Seguros, S.A. de C.V. Edelweiss Tokio Life Insurance Tokio Marine America Reliance Standard Tokio Marine HCC Malayan Insurance Co., 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0.086366105377512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5345600"/>
                  </a:ext>
                </a:extLst>
              </a:tr>
            </a:tbl>
          </a:graphicData>
        </a:graphic>
      </p:graphicFrame>
      <p:sp>
        <p:nvSpPr>
          <p:cNvPr id="4" name="Text Placeholder 3">
            <a:extLst>
              <a:ext uri="{FF2B5EF4-FFF2-40B4-BE49-F238E27FC236}">
                <a16:creationId xmlns:a16="http://schemas.microsoft.com/office/drawing/2014/main" id="{7DFFAE4A-B5D4-489D-B548-35A77A809ADE}"/>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757801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58DB5-7C2D-4A24-9F3F-128D8148C831}"/>
              </a:ext>
            </a:extLst>
          </p:cNvPr>
          <p:cNvSpPr>
            <a:spLocks noGrp="1"/>
          </p:cNvSpPr>
          <p:nvPr>
            <p:ph type="title"/>
          </p:nvPr>
        </p:nvSpPr>
        <p:spPr/>
        <p:txBody>
          <a:bodyPr/>
          <a:lstStyle/>
          <a:p>
            <a:r>
              <a:rPr lang="en-US"/>
              <a:t>LinkedIn Posts Table | FICOH - 3 of 4</a:t>
            </a:r>
          </a:p>
        </p:txBody>
      </p:sp>
      <p:graphicFrame>
        <p:nvGraphicFramePr>
          <p:cNvPr id="5" name="Table Placeholder 4">
            <a:extLst>
              <a:ext uri="{FF2B5EF4-FFF2-40B4-BE49-F238E27FC236}">
                <a16:creationId xmlns:a16="http://schemas.microsoft.com/office/drawing/2014/main" id="{04A84F3E-119F-48A4-8A08-EECA43E81FA4}"/>
              </a:ext>
            </a:extLst>
          </p:cNvPr>
          <p:cNvGraphicFramePr>
            <a:graphicFrameLocks noGrp="1"/>
          </p:cNvGraphicFramePr>
          <p:nvPr>
            <p:ph type="tbl" sz="quarter" idx="13"/>
            <p:extLst>
              <p:ext uri="{D42A27DB-BD31-4B8C-83A1-F6EECF244321}">
                <p14:modId xmlns:p14="http://schemas.microsoft.com/office/powerpoint/2010/main" val="104977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09846651"/>
                    </a:ext>
                  </a:extLst>
                </a:gridCol>
                <a:gridCol w="740664">
                  <a:extLst>
                    <a:ext uri="{9D8B030D-6E8A-4147-A177-3AD203B41FA5}">
                      <a16:colId xmlns:a16="http://schemas.microsoft.com/office/drawing/2014/main" val="1722792811"/>
                    </a:ext>
                  </a:extLst>
                </a:gridCol>
                <a:gridCol w="740664">
                  <a:extLst>
                    <a:ext uri="{9D8B030D-6E8A-4147-A177-3AD203B41FA5}">
                      <a16:colId xmlns:a16="http://schemas.microsoft.com/office/drawing/2014/main" val="934497480"/>
                    </a:ext>
                  </a:extLst>
                </a:gridCol>
                <a:gridCol w="740664">
                  <a:extLst>
                    <a:ext uri="{9D8B030D-6E8A-4147-A177-3AD203B41FA5}">
                      <a16:colId xmlns:a16="http://schemas.microsoft.com/office/drawing/2014/main" val="2827089983"/>
                    </a:ext>
                  </a:extLst>
                </a:gridCol>
                <a:gridCol w="740664">
                  <a:extLst>
                    <a:ext uri="{9D8B030D-6E8A-4147-A177-3AD203B41FA5}">
                      <a16:colId xmlns:a16="http://schemas.microsoft.com/office/drawing/2014/main" val="3270105676"/>
                    </a:ext>
                  </a:extLst>
                </a:gridCol>
                <a:gridCol w="740664">
                  <a:extLst>
                    <a:ext uri="{9D8B030D-6E8A-4147-A177-3AD203B41FA5}">
                      <a16:colId xmlns:a16="http://schemas.microsoft.com/office/drawing/2014/main" val="251060416"/>
                    </a:ext>
                  </a:extLst>
                </a:gridCol>
                <a:gridCol w="740664">
                  <a:extLst>
                    <a:ext uri="{9D8B030D-6E8A-4147-A177-3AD203B41FA5}">
                      <a16:colId xmlns:a16="http://schemas.microsoft.com/office/drawing/2014/main" val="2840089043"/>
                    </a:ext>
                  </a:extLst>
                </a:gridCol>
                <a:gridCol w="740664">
                  <a:extLst>
                    <a:ext uri="{9D8B030D-6E8A-4147-A177-3AD203B41FA5}">
                      <a16:colId xmlns:a16="http://schemas.microsoft.com/office/drawing/2014/main" val="876867540"/>
                    </a:ext>
                  </a:extLst>
                </a:gridCol>
                <a:gridCol w="740664">
                  <a:extLst>
                    <a:ext uri="{9D8B030D-6E8A-4147-A177-3AD203B41FA5}">
                      <a16:colId xmlns:a16="http://schemas.microsoft.com/office/drawing/2014/main" val="355480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56453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- 2020-10-28 16:07:34</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Yvette Barradas has joined our leadership team as our new Vice President of Claims. Yvette has more than 30 years of claims experience in the property &amp; casualty insurance industry. Welcome to #teamficoh!
Click here to learn more: https://bit.ly/2Tws0NM 
#insurance #careers #leadership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0.08695652173913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3707044"/>
                  </a:ext>
                </a:extLst>
              </a:tr>
            </a:tbl>
          </a:graphicData>
        </a:graphic>
      </p:graphicFrame>
      <p:sp>
        <p:nvSpPr>
          <p:cNvPr id="4" name="Text Placeholder 3">
            <a:extLst>
              <a:ext uri="{FF2B5EF4-FFF2-40B4-BE49-F238E27FC236}">
                <a16:creationId xmlns:a16="http://schemas.microsoft.com/office/drawing/2014/main" id="{07BF9A23-C4C3-4372-BB24-B31F2F4BB81B}"/>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234959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27197-198E-468F-B546-24E6836BE955}"/>
              </a:ext>
            </a:extLst>
          </p:cNvPr>
          <p:cNvSpPr>
            <a:spLocks noGrp="1"/>
          </p:cNvSpPr>
          <p:nvPr>
            <p:ph type="title"/>
          </p:nvPr>
        </p:nvSpPr>
        <p:spPr/>
        <p:txBody>
          <a:bodyPr/>
          <a:lstStyle/>
          <a:p>
            <a:r>
              <a:rPr lang="en-US"/>
              <a:t>LinkedIn Posts Table | FICOH - 4 of 4</a:t>
            </a:r>
          </a:p>
        </p:txBody>
      </p:sp>
      <p:graphicFrame>
        <p:nvGraphicFramePr>
          <p:cNvPr id="5" name="Table Placeholder 4">
            <a:extLst>
              <a:ext uri="{FF2B5EF4-FFF2-40B4-BE49-F238E27FC236}">
                <a16:creationId xmlns:a16="http://schemas.microsoft.com/office/drawing/2014/main" id="{36E19FE8-24F5-4201-92D3-DFA66763D7E8}"/>
              </a:ext>
            </a:extLst>
          </p:cNvPr>
          <p:cNvGraphicFramePr>
            <a:graphicFrameLocks noGrp="1"/>
          </p:cNvGraphicFramePr>
          <p:nvPr>
            <p:ph type="tbl" sz="quarter" idx="13"/>
            <p:extLst>
              <p:ext uri="{D42A27DB-BD31-4B8C-83A1-F6EECF244321}">
                <p14:modId xmlns:p14="http://schemas.microsoft.com/office/powerpoint/2010/main" val="87061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33875321"/>
                    </a:ext>
                  </a:extLst>
                </a:gridCol>
                <a:gridCol w="740664">
                  <a:extLst>
                    <a:ext uri="{9D8B030D-6E8A-4147-A177-3AD203B41FA5}">
                      <a16:colId xmlns:a16="http://schemas.microsoft.com/office/drawing/2014/main" val="573163944"/>
                    </a:ext>
                  </a:extLst>
                </a:gridCol>
                <a:gridCol w="740664">
                  <a:extLst>
                    <a:ext uri="{9D8B030D-6E8A-4147-A177-3AD203B41FA5}">
                      <a16:colId xmlns:a16="http://schemas.microsoft.com/office/drawing/2014/main" val="2490136934"/>
                    </a:ext>
                  </a:extLst>
                </a:gridCol>
                <a:gridCol w="740664">
                  <a:extLst>
                    <a:ext uri="{9D8B030D-6E8A-4147-A177-3AD203B41FA5}">
                      <a16:colId xmlns:a16="http://schemas.microsoft.com/office/drawing/2014/main" val="2851578857"/>
                    </a:ext>
                  </a:extLst>
                </a:gridCol>
                <a:gridCol w="740664">
                  <a:extLst>
                    <a:ext uri="{9D8B030D-6E8A-4147-A177-3AD203B41FA5}">
                      <a16:colId xmlns:a16="http://schemas.microsoft.com/office/drawing/2014/main" val="2559310588"/>
                    </a:ext>
                  </a:extLst>
                </a:gridCol>
                <a:gridCol w="740664">
                  <a:extLst>
                    <a:ext uri="{9D8B030D-6E8A-4147-A177-3AD203B41FA5}">
                      <a16:colId xmlns:a16="http://schemas.microsoft.com/office/drawing/2014/main" val="1871067700"/>
                    </a:ext>
                  </a:extLst>
                </a:gridCol>
                <a:gridCol w="740664">
                  <a:extLst>
                    <a:ext uri="{9D8B030D-6E8A-4147-A177-3AD203B41FA5}">
                      <a16:colId xmlns:a16="http://schemas.microsoft.com/office/drawing/2014/main" val="3948976214"/>
                    </a:ext>
                  </a:extLst>
                </a:gridCol>
                <a:gridCol w="740664">
                  <a:extLst>
                    <a:ext uri="{9D8B030D-6E8A-4147-A177-3AD203B41FA5}">
                      <a16:colId xmlns:a16="http://schemas.microsoft.com/office/drawing/2014/main" val="2357698054"/>
                    </a:ext>
                  </a:extLst>
                </a:gridCol>
                <a:gridCol w="740664">
                  <a:extLst>
                    <a:ext uri="{9D8B030D-6E8A-4147-A177-3AD203B41FA5}">
                      <a16:colId xmlns:a16="http://schemas.microsoft.com/office/drawing/2014/main" val="4006995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0841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- 2020-10-09 16:14:24</a:t>
                      </a:r>
                      <a:r>
                        <a:rPr kumimoji="0" lang="en-US" sz="1000" b="0" i="0" u="none" strike="noStrike" kern="1200" cap="none" spc="0" normalizeH="0" baseline="0" noProof="0">
                          <a:ln>
                            <a:noFill/>
                          </a:ln>
                          <a:solidFill>
                            <a:prstClr val="black"/>
                          </a:solidFill>
                          <a:effectLst/>
                          <a:uLnTx/>
                          <a:uFillTx/>
                          <a:latin typeface="+mn-lt"/>
                          <a:ea typeface="+mn-ea"/>
                          <a:cs typeface="+mn-cs"/>
                        </a:rPr>
                        <a:t>
 To celebrate #CustomerServiceWeek, FICOH associates were invited to participate in various virtual activities. This year’s #CSW theme was “Dream Team,” so we put #TeamFICOH’s #collaboration skills to the test with a group poker challenge. Associates were sent a random playing card and were tasked with finding other associates to form an eligible five-card poker hand. 
Thank you to everyone who went "all in" for our group poker challenge!
#teamwork #customerserviceweek2020 #employeeengagement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0.32747603833866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6021365"/>
                  </a:ext>
                </a:extLst>
              </a:tr>
            </a:tbl>
          </a:graphicData>
        </a:graphic>
      </p:graphicFrame>
      <p:sp>
        <p:nvSpPr>
          <p:cNvPr id="4" name="Text Placeholder 3">
            <a:extLst>
              <a:ext uri="{FF2B5EF4-FFF2-40B4-BE49-F238E27FC236}">
                <a16:creationId xmlns:a16="http://schemas.microsoft.com/office/drawing/2014/main" id="{43455FC6-B91B-4408-B4BF-2750DFB004C4}"/>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053777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3A06F-499E-4881-B78A-7AB2F53AE4FA}"/>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292339D-7338-4EBC-8B45-300C9B846870}"/>
              </a:ext>
            </a:extLst>
          </p:cNvPr>
          <p:cNvGraphicFramePr>
            <a:graphicFrameLocks noGrp="1"/>
          </p:cNvGraphicFramePr>
          <p:nvPr>
            <p:ph type="tbl" sz="quarter" idx="13"/>
            <p:extLst>
              <p:ext uri="{D42A27DB-BD31-4B8C-83A1-F6EECF244321}">
                <p14:modId xmlns:p14="http://schemas.microsoft.com/office/powerpoint/2010/main" val="2723599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2346686"/>
                    </a:ext>
                  </a:extLst>
                </a:gridCol>
                <a:gridCol w="740664">
                  <a:extLst>
                    <a:ext uri="{9D8B030D-6E8A-4147-A177-3AD203B41FA5}">
                      <a16:colId xmlns:a16="http://schemas.microsoft.com/office/drawing/2014/main" val="2970423497"/>
                    </a:ext>
                  </a:extLst>
                </a:gridCol>
                <a:gridCol w="740664">
                  <a:extLst>
                    <a:ext uri="{9D8B030D-6E8A-4147-A177-3AD203B41FA5}">
                      <a16:colId xmlns:a16="http://schemas.microsoft.com/office/drawing/2014/main" val="4167640818"/>
                    </a:ext>
                  </a:extLst>
                </a:gridCol>
                <a:gridCol w="740664">
                  <a:extLst>
                    <a:ext uri="{9D8B030D-6E8A-4147-A177-3AD203B41FA5}">
                      <a16:colId xmlns:a16="http://schemas.microsoft.com/office/drawing/2014/main" val="688651840"/>
                    </a:ext>
                  </a:extLst>
                </a:gridCol>
                <a:gridCol w="740664">
                  <a:extLst>
                    <a:ext uri="{9D8B030D-6E8A-4147-A177-3AD203B41FA5}">
                      <a16:colId xmlns:a16="http://schemas.microsoft.com/office/drawing/2014/main" val="2928007275"/>
                    </a:ext>
                  </a:extLst>
                </a:gridCol>
                <a:gridCol w="740664">
                  <a:extLst>
                    <a:ext uri="{9D8B030D-6E8A-4147-A177-3AD203B41FA5}">
                      <a16:colId xmlns:a16="http://schemas.microsoft.com/office/drawing/2014/main" val="787718765"/>
                    </a:ext>
                  </a:extLst>
                </a:gridCol>
                <a:gridCol w="740664">
                  <a:extLst>
                    <a:ext uri="{9D8B030D-6E8A-4147-A177-3AD203B41FA5}">
                      <a16:colId xmlns:a16="http://schemas.microsoft.com/office/drawing/2014/main" val="1765851242"/>
                    </a:ext>
                  </a:extLst>
                </a:gridCol>
                <a:gridCol w="740664">
                  <a:extLst>
                    <a:ext uri="{9D8B030D-6E8A-4147-A177-3AD203B41FA5}">
                      <a16:colId xmlns:a16="http://schemas.microsoft.com/office/drawing/2014/main" val="2049262869"/>
                    </a:ext>
                  </a:extLst>
                </a:gridCol>
                <a:gridCol w="740664">
                  <a:extLst>
                    <a:ext uri="{9D8B030D-6E8A-4147-A177-3AD203B41FA5}">
                      <a16:colId xmlns:a16="http://schemas.microsoft.com/office/drawing/2014/main" val="36125151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072841376"/>
                  </a:ext>
                </a:extLst>
              </a:tr>
              <a:tr h="370840">
                <a:tc>
                  <a:txBody>
                    <a:bodyPr/>
                    <a:lstStyle/>
                    <a:p>
                      <a:r>
                        <a:rPr lang="en-US" sz="1000"/>
                        <a:t>firstinshi</a:t>
                      </a:r>
                    </a:p>
                  </a:txBody>
                  <a:tcPr/>
                </a:tc>
                <a:tc>
                  <a:txBody>
                    <a:bodyPr/>
                    <a:lstStyle/>
                    <a:p>
                      <a:r>
                        <a:rPr lang="en-US" sz="1000"/>
                        <a:t>2547</a:t>
                      </a:r>
                    </a:p>
                  </a:txBody>
                  <a:tcPr/>
                </a:tc>
                <a:tc>
                  <a:txBody>
                    <a:bodyPr/>
                    <a:lstStyle/>
                    <a:p>
                      <a:r>
                        <a:rPr lang="en-US" sz="1000"/>
                        <a:t>-5</a:t>
                      </a:r>
                    </a:p>
                  </a:txBody>
                  <a:tcPr/>
                </a:tc>
                <a:tc>
                  <a:txBody>
                    <a:bodyPr/>
                    <a:lstStyle/>
                    <a:p>
                      <a:r>
                        <a:rPr lang="en-US" sz="1000"/>
                        <a:t>11</a:t>
                      </a:r>
                    </a:p>
                  </a:txBody>
                  <a:tcPr/>
                </a:tc>
                <a:tc>
                  <a:txBody>
                    <a:bodyPr/>
                    <a:lstStyle/>
                    <a:p>
                      <a:r>
                        <a:rPr lang="en-US" sz="1000"/>
                        <a:t>3</a:t>
                      </a:r>
                    </a:p>
                  </a:txBody>
                  <a:tcPr/>
                </a:tc>
                <a:tc>
                  <a:txBody>
                    <a:bodyPr/>
                    <a:lstStyle/>
                    <a:p>
                      <a:r>
                        <a:rPr lang="en-US" sz="1000"/>
                        <a:t>1</a:t>
                      </a:r>
                    </a:p>
                  </a:txBody>
                  <a:tcPr/>
                </a:tc>
                <a:tc>
                  <a:txBody>
                    <a:bodyPr/>
                    <a:lstStyle/>
                    <a:p>
                      <a:r>
                        <a:rPr lang="en-US" sz="1000"/>
                        <a:t>15</a:t>
                      </a:r>
                    </a:p>
                  </a:txBody>
                  <a:tcPr/>
                </a:tc>
                <a:tc>
                  <a:txBody>
                    <a:bodyPr/>
                    <a:lstStyle/>
                    <a:p>
                      <a:r>
                        <a:rPr lang="en-US" sz="1000"/>
                        <a:t>466</a:t>
                      </a:r>
                    </a:p>
                  </a:txBody>
                  <a:tcPr/>
                </a:tc>
                <a:tc>
                  <a:txBody>
                    <a:bodyPr/>
                    <a:lstStyle/>
                    <a:p>
                      <a:r>
                        <a:rPr lang="en-US" sz="1000"/>
                        <a:t>7</a:t>
                      </a:r>
                    </a:p>
                  </a:txBody>
                  <a:tcPr/>
                </a:tc>
                <a:extLst>
                  <a:ext uri="{0D108BD9-81ED-4DB2-BD59-A6C34878D82A}">
                    <a16:rowId xmlns:a16="http://schemas.microsoft.com/office/drawing/2014/main" val="4191628367"/>
                  </a:ext>
                </a:extLst>
              </a:tr>
            </a:tbl>
          </a:graphicData>
        </a:graphic>
      </p:graphicFrame>
      <p:sp>
        <p:nvSpPr>
          <p:cNvPr id="4" name="Text Placeholder 3">
            <a:extLst>
              <a:ext uri="{FF2B5EF4-FFF2-40B4-BE49-F238E27FC236}">
                <a16:creationId xmlns:a16="http://schemas.microsoft.com/office/drawing/2014/main" id="{42995A75-16D3-4925-9F92-8D11530A82E9}"/>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857155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08891-6C46-431C-85D3-0FA6C960C9CA}"/>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74B2DB77-9A81-478C-8DAF-920AEE192D3E}"/>
              </a:ext>
            </a:extLst>
          </p:cNvPr>
          <p:cNvGraphicFramePr>
            <a:graphicFrameLocks noGrp="1"/>
          </p:cNvGraphicFramePr>
          <p:nvPr>
            <p:ph type="chart" sz="quarter" idx="13"/>
            <p:extLst>
              <p:ext uri="{D42A27DB-BD31-4B8C-83A1-F6EECF244321}">
                <p14:modId xmlns:p14="http://schemas.microsoft.com/office/powerpoint/2010/main" val="4068615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C63B3E-72DA-4911-BB03-E74E1980AD4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DB73881-0848-4F40-80F2-F8DED68870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59509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31C1-9EF4-4B12-B22C-BF550BF7FAB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4BB251F-2A05-48A7-828B-8AA9F975D8A9}"/>
              </a:ext>
            </a:extLst>
          </p:cNvPr>
          <p:cNvGraphicFramePr>
            <a:graphicFrameLocks noGrp="1"/>
          </p:cNvGraphicFramePr>
          <p:nvPr>
            <p:ph type="chart" sz="quarter" idx="13"/>
            <p:extLst>
              <p:ext uri="{D42A27DB-BD31-4B8C-83A1-F6EECF244321}">
                <p14:modId xmlns:p14="http://schemas.microsoft.com/office/powerpoint/2010/main" val="1740322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8C8EBC-6F67-4DC5-9E32-08ACB14F38A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B0A5A383-02D6-43C3-8C73-A5F1F34FC9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322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B9E89-CE6E-4DB6-A001-1417FE87AA0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DD55F991-CD01-4C90-899D-DCFB57D59623}"/>
              </a:ext>
            </a:extLst>
          </p:cNvPr>
          <p:cNvGraphicFramePr>
            <a:graphicFrameLocks noGrp="1"/>
          </p:cNvGraphicFramePr>
          <p:nvPr>
            <p:ph type="chart" sz="quarter" idx="13"/>
            <p:extLst>
              <p:ext uri="{D42A27DB-BD31-4B8C-83A1-F6EECF244321}">
                <p14:modId xmlns:p14="http://schemas.microsoft.com/office/powerpoint/2010/main" val="2932119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21DD3-9887-401C-BB3A-1F462248542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B2F2927-B1B2-4148-AABD-58A8A750F1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42626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BCD90-B3E1-485F-B40A-B5FC349C6278}"/>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5B2E3EEB-3DC7-47CA-AC65-31AB242E13BF}"/>
              </a:ext>
            </a:extLst>
          </p:cNvPr>
          <p:cNvGraphicFramePr>
            <a:graphicFrameLocks noGrp="1"/>
          </p:cNvGraphicFramePr>
          <p:nvPr>
            <p:ph type="tbl" sz="quarter" idx="13"/>
            <p:extLst>
              <p:ext uri="{D42A27DB-BD31-4B8C-83A1-F6EECF244321}">
                <p14:modId xmlns:p14="http://schemas.microsoft.com/office/powerpoint/2010/main" val="1043409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1398846"/>
                    </a:ext>
                  </a:extLst>
                </a:gridCol>
                <a:gridCol w="987552">
                  <a:extLst>
                    <a:ext uri="{9D8B030D-6E8A-4147-A177-3AD203B41FA5}">
                      <a16:colId xmlns:a16="http://schemas.microsoft.com/office/drawing/2014/main" val="2684091540"/>
                    </a:ext>
                  </a:extLst>
                </a:gridCol>
                <a:gridCol w="987552">
                  <a:extLst>
                    <a:ext uri="{9D8B030D-6E8A-4147-A177-3AD203B41FA5}">
                      <a16:colId xmlns:a16="http://schemas.microsoft.com/office/drawing/2014/main" val="1537453790"/>
                    </a:ext>
                  </a:extLst>
                </a:gridCol>
                <a:gridCol w="987552">
                  <a:extLst>
                    <a:ext uri="{9D8B030D-6E8A-4147-A177-3AD203B41FA5}">
                      <a16:colId xmlns:a16="http://schemas.microsoft.com/office/drawing/2014/main" val="1708727323"/>
                    </a:ext>
                  </a:extLst>
                </a:gridCol>
                <a:gridCol w="987552">
                  <a:extLst>
                    <a:ext uri="{9D8B030D-6E8A-4147-A177-3AD203B41FA5}">
                      <a16:colId xmlns:a16="http://schemas.microsoft.com/office/drawing/2014/main" val="131926164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56724906"/>
                  </a:ext>
                </a:extLst>
              </a:tr>
              <a:tr h="370840">
                <a:tc>
                  <a:txBody>
                    <a:bodyPr/>
                    <a:lstStyle/>
                    <a:p>
                      <a:r>
                        <a:rPr lang="en-US" sz="1000" b="1"/>
                        <a:t>firstinshi - 2020-10-27 21:52:21</a:t>
                      </a:r>
                      <a:r>
                        <a:rPr lang="en-US" sz="1000"/>
                        <a:t>
 Please join us in congratulating Charla C. of our Claims department, who was selected as one of TokioMarine's 2020 Good Company Award winners. Charla has been a part of team FICOH for 57 years, making her the longest serving associate in FICOH history and possibly the entire Tokio Marine Group!
Pictured here is Charla with FICOH VP of Human Resources, Janis Kushimi before the Zoom award's ceremony, her new hire photo from 1963, and a snapshot from her 55th anniversary celebration.
Congratulations to all the honorees!</a:t>
                      </a:r>
                    </a:p>
                  </a:txBody>
                  <a:tcPr/>
                </a:tc>
                <a:tc>
                  <a:txBody>
                    <a:bodyPr/>
                    <a:lstStyle/>
                    <a:p>
                      <a:r>
                        <a:rPr lang="en-US" sz="1000"/>
                        <a:t>75</a:t>
                      </a:r>
                    </a:p>
                  </a:txBody>
                  <a:tcPr/>
                </a:tc>
                <a:tc>
                  <a:txBody>
                    <a:bodyPr/>
                    <a:lstStyle/>
                    <a:p>
                      <a:r>
                        <a:rPr lang="en-US" sz="1000"/>
                        <a:t>4</a:t>
                      </a:r>
                    </a:p>
                  </a:txBody>
                  <a:tcPr/>
                </a:tc>
                <a:tc>
                  <a:txBody>
                    <a:bodyPr/>
                    <a:lstStyle/>
                    <a:p>
                      <a:r>
                        <a:rPr lang="en-US" sz="1000"/>
                        <a:t>3.0968 %</a:t>
                      </a:r>
                    </a:p>
                  </a:txBody>
                  <a:tcPr/>
                </a:tc>
                <a:tc>
                  <a:txBody>
                    <a:bodyPr/>
                    <a:lstStyle/>
                    <a:p>
                      <a:r>
                        <a:rPr lang="en-US" sz="1000"/>
                        <a:t>Carousel</a:t>
                      </a:r>
                    </a:p>
                  </a:txBody>
                  <a:tcPr/>
                </a:tc>
                <a:extLst>
                  <a:ext uri="{0D108BD9-81ED-4DB2-BD59-A6C34878D82A}">
                    <a16:rowId xmlns:a16="http://schemas.microsoft.com/office/drawing/2014/main" val="1587214006"/>
                  </a:ext>
                </a:extLst>
              </a:tr>
              <a:tr h="370840">
                <a:tc>
                  <a:txBody>
                    <a:bodyPr/>
                    <a:lstStyle/>
                    <a:p>
                      <a:r>
                        <a:rPr lang="en-US" sz="1000" b="1"/>
                        <a:t>firstinshi - 2020-10-20 23:50:19</a:t>
                      </a:r>
                      <a:r>
                        <a:rPr lang="en-US" sz="1000"/>
                        <a:t>
 #SupportHPR - We’re sad that we can’t be at the station for this year’s pledge drive, but are excited to continue our support, virtually!📞Every donation made by 7pm TODAY will be matched by FICOH dollars for dollar. Call 888-536-4700 NOW! ☎️ One hour left! wearehpr</a:t>
                      </a:r>
                    </a:p>
                  </a:txBody>
                  <a:tcPr/>
                </a:tc>
                <a:tc>
                  <a:txBody>
                    <a:bodyPr/>
                    <a:lstStyle/>
                    <a:p>
                      <a:r>
                        <a:rPr lang="en-US" sz="1000"/>
                        <a:t>50</a:t>
                      </a:r>
                    </a:p>
                  </a:txBody>
                  <a:tcPr/>
                </a:tc>
                <a:tc>
                  <a:txBody>
                    <a:bodyPr/>
                    <a:lstStyle/>
                    <a:p>
                      <a:r>
                        <a:rPr lang="en-US" sz="1000"/>
                        <a:t>1</a:t>
                      </a:r>
                    </a:p>
                  </a:txBody>
                  <a:tcPr/>
                </a:tc>
                <a:tc>
                  <a:txBody>
                    <a:bodyPr/>
                    <a:lstStyle/>
                    <a:p>
                      <a:r>
                        <a:rPr lang="en-US" sz="1000"/>
                        <a:t>2.0024 %</a:t>
                      </a:r>
                    </a:p>
                  </a:txBody>
                  <a:tcPr/>
                </a:tc>
                <a:tc>
                  <a:txBody>
                    <a:bodyPr/>
                    <a:lstStyle/>
                    <a:p>
                      <a:r>
                        <a:rPr lang="en-US" sz="1000"/>
                        <a:t>Image</a:t>
                      </a:r>
                    </a:p>
                  </a:txBody>
                  <a:tcPr/>
                </a:tc>
                <a:extLst>
                  <a:ext uri="{0D108BD9-81ED-4DB2-BD59-A6C34878D82A}">
                    <a16:rowId xmlns:a16="http://schemas.microsoft.com/office/drawing/2014/main" val="4158604466"/>
                  </a:ext>
                </a:extLst>
              </a:tr>
              <a:tr h="370840">
                <a:tc>
                  <a:txBody>
                    <a:bodyPr/>
                    <a:lstStyle/>
                    <a:p>
                      <a:r>
                        <a:rPr lang="en-US" sz="1000" b="1"/>
                        <a:t>firstinshi - 2020-10-29 23:00:16</a:t>
                      </a:r>
                      <a:r>
                        <a:rPr lang="en-US" sz="1000"/>
                        <a:t>
 #TBT: #Halloween is in a few days and it has us thinking about last year’s costume contest. Our associates really went all out! 🎃👻</a:t>
                      </a:r>
                    </a:p>
                  </a:txBody>
                  <a:tcPr/>
                </a:tc>
                <a:tc>
                  <a:txBody>
                    <a:bodyPr/>
                    <a:lstStyle/>
                    <a:p>
                      <a:r>
                        <a:rPr lang="en-US" sz="1000"/>
                        <a:t>45</a:t>
                      </a:r>
                    </a:p>
                  </a:txBody>
                  <a:tcPr/>
                </a:tc>
                <a:tc>
                  <a:txBody>
                    <a:bodyPr/>
                    <a:lstStyle/>
                    <a:p>
                      <a:r>
                        <a:rPr lang="en-US" sz="1000"/>
                        <a:t>0</a:t>
                      </a:r>
                    </a:p>
                  </a:txBody>
                  <a:tcPr/>
                </a:tc>
                <a:tc>
                  <a:txBody>
                    <a:bodyPr/>
                    <a:lstStyle/>
                    <a:p>
                      <a:r>
                        <a:rPr lang="en-US" sz="1000"/>
                        <a:t>1.7661 %</a:t>
                      </a:r>
                    </a:p>
                  </a:txBody>
                  <a:tcPr/>
                </a:tc>
                <a:tc>
                  <a:txBody>
                    <a:bodyPr/>
                    <a:lstStyle/>
                    <a:p>
                      <a:r>
                        <a:rPr lang="en-US" sz="1000"/>
                        <a:t>Image</a:t>
                      </a:r>
                    </a:p>
                  </a:txBody>
                  <a:tcPr/>
                </a:tc>
                <a:extLst>
                  <a:ext uri="{0D108BD9-81ED-4DB2-BD59-A6C34878D82A}">
                    <a16:rowId xmlns:a16="http://schemas.microsoft.com/office/drawing/2014/main" val="2319185888"/>
                  </a:ext>
                </a:extLst>
              </a:tr>
            </a:tbl>
          </a:graphicData>
        </a:graphic>
      </p:graphicFrame>
      <p:sp>
        <p:nvSpPr>
          <p:cNvPr id="4" name="Text Placeholder 3">
            <a:extLst>
              <a:ext uri="{FF2B5EF4-FFF2-40B4-BE49-F238E27FC236}">
                <a16:creationId xmlns:a16="http://schemas.microsoft.com/office/drawing/2014/main" id="{4893283A-E81D-403A-9EAF-E276CACBF712}"/>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396118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DDF9-3641-4D95-BB0E-803658B9CE51}"/>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0F6D9202-C888-41AC-9247-FDD9BD6F6936}"/>
              </a:ext>
            </a:extLst>
          </p:cNvPr>
          <p:cNvGraphicFramePr>
            <a:graphicFrameLocks noGrp="1"/>
          </p:cNvGraphicFramePr>
          <p:nvPr>
            <p:ph type="tbl" sz="quarter" idx="13"/>
            <p:extLst>
              <p:ext uri="{D42A27DB-BD31-4B8C-83A1-F6EECF244321}">
                <p14:modId xmlns:p14="http://schemas.microsoft.com/office/powerpoint/2010/main" val="414533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91945271"/>
                    </a:ext>
                  </a:extLst>
                </a:gridCol>
                <a:gridCol w="658368">
                  <a:extLst>
                    <a:ext uri="{9D8B030D-6E8A-4147-A177-3AD203B41FA5}">
                      <a16:colId xmlns:a16="http://schemas.microsoft.com/office/drawing/2014/main" val="2126891804"/>
                    </a:ext>
                  </a:extLst>
                </a:gridCol>
                <a:gridCol w="658368">
                  <a:extLst>
                    <a:ext uri="{9D8B030D-6E8A-4147-A177-3AD203B41FA5}">
                      <a16:colId xmlns:a16="http://schemas.microsoft.com/office/drawing/2014/main" val="4006127017"/>
                    </a:ext>
                  </a:extLst>
                </a:gridCol>
                <a:gridCol w="329184">
                  <a:extLst>
                    <a:ext uri="{9D8B030D-6E8A-4147-A177-3AD203B41FA5}">
                      <a16:colId xmlns:a16="http://schemas.microsoft.com/office/drawing/2014/main" val="108839650"/>
                    </a:ext>
                  </a:extLst>
                </a:gridCol>
                <a:gridCol w="329184">
                  <a:extLst>
                    <a:ext uri="{9D8B030D-6E8A-4147-A177-3AD203B41FA5}">
                      <a16:colId xmlns:a16="http://schemas.microsoft.com/office/drawing/2014/main" val="299716079"/>
                    </a:ext>
                  </a:extLst>
                </a:gridCol>
                <a:gridCol w="658368">
                  <a:extLst>
                    <a:ext uri="{9D8B030D-6E8A-4147-A177-3AD203B41FA5}">
                      <a16:colId xmlns:a16="http://schemas.microsoft.com/office/drawing/2014/main" val="1611543338"/>
                    </a:ext>
                  </a:extLst>
                </a:gridCol>
                <a:gridCol w="658368">
                  <a:extLst>
                    <a:ext uri="{9D8B030D-6E8A-4147-A177-3AD203B41FA5}">
                      <a16:colId xmlns:a16="http://schemas.microsoft.com/office/drawing/2014/main" val="2145068259"/>
                    </a:ext>
                  </a:extLst>
                </a:gridCol>
                <a:gridCol w="658368">
                  <a:extLst>
                    <a:ext uri="{9D8B030D-6E8A-4147-A177-3AD203B41FA5}">
                      <a16:colId xmlns:a16="http://schemas.microsoft.com/office/drawing/2014/main" val="3920226429"/>
                    </a:ext>
                  </a:extLst>
                </a:gridCol>
                <a:gridCol w="658368">
                  <a:extLst>
                    <a:ext uri="{9D8B030D-6E8A-4147-A177-3AD203B41FA5}">
                      <a16:colId xmlns:a16="http://schemas.microsoft.com/office/drawing/2014/main" val="4267007018"/>
                    </a:ext>
                  </a:extLst>
                </a:gridCol>
                <a:gridCol w="658368">
                  <a:extLst>
                    <a:ext uri="{9D8B030D-6E8A-4147-A177-3AD203B41FA5}">
                      <a16:colId xmlns:a16="http://schemas.microsoft.com/office/drawing/2014/main" val="384300748"/>
                    </a:ext>
                  </a:extLst>
                </a:gridCol>
                <a:gridCol w="658368">
                  <a:extLst>
                    <a:ext uri="{9D8B030D-6E8A-4147-A177-3AD203B41FA5}">
                      <a16:colId xmlns:a16="http://schemas.microsoft.com/office/drawing/2014/main" val="2416114425"/>
                    </a:ext>
                  </a:extLst>
                </a:gridCol>
                <a:gridCol w="658368">
                  <a:extLst>
                    <a:ext uri="{9D8B030D-6E8A-4147-A177-3AD203B41FA5}">
                      <a16:colId xmlns:a16="http://schemas.microsoft.com/office/drawing/2014/main" val="391834748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146464403"/>
                  </a:ext>
                </a:extLst>
              </a:tr>
              <a:tr h="370840">
                <a:tc>
                  <a:txBody>
                    <a:bodyPr/>
                    <a:lstStyle/>
                    <a:p>
                      <a:r>
                        <a:rPr lang="en-US" sz="1000"/>
                        <a:t>firstinshi</a:t>
                      </a:r>
                    </a:p>
                  </a:txBody>
                  <a:tcPr/>
                </a:tc>
                <a:tc>
                  <a:txBody>
                    <a:bodyPr/>
                    <a:lstStyle/>
                    <a:p>
                      <a:r>
                        <a:rPr lang="en-US" sz="1000"/>
                        <a:t>21</a:t>
                      </a:r>
                    </a:p>
                  </a:txBody>
                  <a:tcPr/>
                </a:tc>
                <a:tc>
                  <a:txBody>
                    <a:bodyPr/>
                    <a:lstStyle/>
                    <a:p>
                      <a:r>
                        <a:rPr lang="en-US" sz="1000"/>
                        <a:t>0.6774</a:t>
                      </a:r>
                    </a:p>
                  </a:txBody>
                  <a:tcPr/>
                </a:tc>
                <a:tc>
                  <a:txBody>
                    <a:bodyPr/>
                    <a:lstStyle/>
                    <a:p>
                      <a:r>
                        <a:rPr lang="en-US" sz="1000"/>
                        <a:t>7.81</a:t>
                      </a:r>
                    </a:p>
                  </a:txBody>
                  <a:tcPr/>
                </a:tc>
                <a:tc>
                  <a:txBody>
                    <a:bodyPr/>
                    <a:lstStyle/>
                    <a:p>
                      <a:r>
                        <a:rPr lang="en-US" sz="1000"/>
                        <a:t>0.14</a:t>
                      </a:r>
                    </a:p>
                  </a:txBody>
                  <a:tcPr/>
                </a:tc>
                <a:tc>
                  <a:txBody>
                    <a:bodyPr/>
                    <a:lstStyle/>
                    <a:p>
                      <a:r>
                        <a:rPr lang="en-US" sz="1000"/>
                        <a:t>70.10</a:t>
                      </a:r>
                    </a:p>
                  </a:txBody>
                  <a:tcPr/>
                </a:tc>
                <a:tc>
                  <a:txBody>
                    <a:bodyPr/>
                    <a:lstStyle/>
                    <a:p>
                      <a:r>
                        <a:rPr lang="en-US" sz="1000"/>
                        <a:t>60.24</a:t>
                      </a:r>
                    </a:p>
                  </a:txBody>
                  <a:tcPr/>
                </a:tc>
                <a:tc>
                  <a:txBody>
                    <a:bodyPr/>
                    <a:lstStyle/>
                    <a:p>
                      <a:r>
                        <a:rPr lang="en-US" sz="1000"/>
                        <a:t>40.19</a:t>
                      </a:r>
                    </a:p>
                  </a:txBody>
                  <a:tcPr/>
                </a:tc>
                <a:tc>
                  <a:txBody>
                    <a:bodyPr/>
                    <a:lstStyle/>
                    <a:p>
                      <a:r>
                        <a:rPr lang="en-US" sz="1000"/>
                        <a:t>40.05</a:t>
                      </a:r>
                    </a:p>
                  </a:txBody>
                  <a:tcPr/>
                </a:tc>
                <a:tc>
                  <a:txBody>
                    <a:bodyPr/>
                    <a:lstStyle/>
                    <a:p>
                      <a:r>
                        <a:rPr lang="en-US" sz="1000"/>
                        <a:t>1472</a:t>
                      </a:r>
                    </a:p>
                  </a:txBody>
                  <a:tcPr/>
                </a:tc>
                <a:tc>
                  <a:txBody>
                    <a:bodyPr/>
                    <a:lstStyle/>
                    <a:p>
                      <a:r>
                        <a:rPr lang="en-US" sz="1000"/>
                        <a:t>164</a:t>
                      </a:r>
                    </a:p>
                  </a:txBody>
                  <a:tcPr/>
                </a:tc>
                <a:tc>
                  <a:txBody>
                    <a:bodyPr/>
                    <a:lstStyle/>
                    <a:p>
                      <a:r>
                        <a:rPr lang="en-US" sz="1000"/>
                        <a:t>844</a:t>
                      </a:r>
                    </a:p>
                  </a:txBody>
                  <a:tcPr/>
                </a:tc>
                <a:extLst>
                  <a:ext uri="{0D108BD9-81ED-4DB2-BD59-A6C34878D82A}">
                    <a16:rowId xmlns:a16="http://schemas.microsoft.com/office/drawing/2014/main" val="3438678706"/>
                  </a:ext>
                </a:extLst>
              </a:tr>
            </a:tbl>
          </a:graphicData>
        </a:graphic>
      </p:graphicFrame>
      <p:sp>
        <p:nvSpPr>
          <p:cNvPr id="4" name="Text Placeholder 3">
            <a:extLst>
              <a:ext uri="{FF2B5EF4-FFF2-40B4-BE49-F238E27FC236}">
                <a16:creationId xmlns:a16="http://schemas.microsoft.com/office/drawing/2014/main" id="{A6372C5E-B94C-40AC-B4CA-3B2E2EB856AE}"/>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0515794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546CF-DBBB-4400-B573-34A301138228}"/>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A4F57682-30EB-418A-9A1F-658B97B1613A}"/>
              </a:ext>
            </a:extLst>
          </p:cNvPr>
          <p:cNvGraphicFramePr>
            <a:graphicFrameLocks noGrp="1"/>
          </p:cNvGraphicFramePr>
          <p:nvPr>
            <p:ph type="tbl" sz="quarter" idx="13"/>
            <p:extLst>
              <p:ext uri="{D42A27DB-BD31-4B8C-83A1-F6EECF244321}">
                <p14:modId xmlns:p14="http://schemas.microsoft.com/office/powerpoint/2010/main" val="3935326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2644453"/>
                    </a:ext>
                  </a:extLst>
                </a:gridCol>
                <a:gridCol w="1316736">
                  <a:extLst>
                    <a:ext uri="{9D8B030D-6E8A-4147-A177-3AD203B41FA5}">
                      <a16:colId xmlns:a16="http://schemas.microsoft.com/office/drawing/2014/main" val="2352972077"/>
                    </a:ext>
                  </a:extLst>
                </a:gridCol>
                <a:gridCol w="658368">
                  <a:extLst>
                    <a:ext uri="{9D8B030D-6E8A-4147-A177-3AD203B41FA5}">
                      <a16:colId xmlns:a16="http://schemas.microsoft.com/office/drawing/2014/main" val="2840642702"/>
                    </a:ext>
                  </a:extLst>
                </a:gridCol>
                <a:gridCol w="658368">
                  <a:extLst>
                    <a:ext uri="{9D8B030D-6E8A-4147-A177-3AD203B41FA5}">
                      <a16:colId xmlns:a16="http://schemas.microsoft.com/office/drawing/2014/main" val="790007130"/>
                    </a:ext>
                  </a:extLst>
                </a:gridCol>
                <a:gridCol w="658368">
                  <a:extLst>
                    <a:ext uri="{9D8B030D-6E8A-4147-A177-3AD203B41FA5}">
                      <a16:colId xmlns:a16="http://schemas.microsoft.com/office/drawing/2014/main" val="3495023545"/>
                    </a:ext>
                  </a:extLst>
                </a:gridCol>
                <a:gridCol w="658368">
                  <a:extLst>
                    <a:ext uri="{9D8B030D-6E8A-4147-A177-3AD203B41FA5}">
                      <a16:colId xmlns:a16="http://schemas.microsoft.com/office/drawing/2014/main" val="2918442043"/>
                    </a:ext>
                  </a:extLst>
                </a:gridCol>
                <a:gridCol w="658368">
                  <a:extLst>
                    <a:ext uri="{9D8B030D-6E8A-4147-A177-3AD203B41FA5}">
                      <a16:colId xmlns:a16="http://schemas.microsoft.com/office/drawing/2014/main" val="3662928327"/>
                    </a:ext>
                  </a:extLst>
                </a:gridCol>
                <a:gridCol w="658368">
                  <a:extLst>
                    <a:ext uri="{9D8B030D-6E8A-4147-A177-3AD203B41FA5}">
                      <a16:colId xmlns:a16="http://schemas.microsoft.com/office/drawing/2014/main" val="3885361168"/>
                    </a:ext>
                  </a:extLst>
                </a:gridCol>
                <a:gridCol w="658368">
                  <a:extLst>
                    <a:ext uri="{9D8B030D-6E8A-4147-A177-3AD203B41FA5}">
                      <a16:colId xmlns:a16="http://schemas.microsoft.com/office/drawing/2014/main" val="643555951"/>
                    </a:ext>
                  </a:extLst>
                </a:gridCol>
                <a:gridCol w="658368">
                  <a:extLst>
                    <a:ext uri="{9D8B030D-6E8A-4147-A177-3AD203B41FA5}">
                      <a16:colId xmlns:a16="http://schemas.microsoft.com/office/drawing/2014/main" val="3258730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18205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- 2020-10-29 23:02:00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122913489_275461990791630_7426891028024810194_n.jpg?_nc_cat=111&amp;ccb=2&amp;_nc_sid=8ae9d6&amp;_nc_ohc=X8bEOV6C6l8AX_MnsGp&amp;_nc_ht=scontent-iad3-1.cdninstagram.com&amp;oh=16c7bd93d3c1104eec34c50ce61a836b&amp;oe=5FC346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22:31:14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77984855"/>
                  </a:ext>
                </a:extLst>
              </a:tr>
            </a:tbl>
          </a:graphicData>
        </a:graphic>
      </p:graphicFrame>
      <p:sp>
        <p:nvSpPr>
          <p:cNvPr id="4" name="Text Placeholder 3">
            <a:extLst>
              <a:ext uri="{FF2B5EF4-FFF2-40B4-BE49-F238E27FC236}">
                <a16:creationId xmlns:a16="http://schemas.microsoft.com/office/drawing/2014/main" id="{949B9590-0075-4542-AEAA-C06E9B24751A}"/>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37014101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B1AF2-EF6A-4905-9E12-7EADE7E5CC61}"/>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3DE2DFA2-F43D-45E9-97DD-4CB271B1FFAB}"/>
              </a:ext>
            </a:extLst>
          </p:cNvPr>
          <p:cNvGraphicFramePr>
            <a:graphicFrameLocks noGrp="1"/>
          </p:cNvGraphicFramePr>
          <p:nvPr>
            <p:ph type="tbl" sz="quarter" idx="13"/>
            <p:extLst>
              <p:ext uri="{D42A27DB-BD31-4B8C-83A1-F6EECF244321}">
                <p14:modId xmlns:p14="http://schemas.microsoft.com/office/powerpoint/2010/main" val="1918238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61863473"/>
                    </a:ext>
                  </a:extLst>
                </a:gridCol>
                <a:gridCol w="1316736">
                  <a:extLst>
                    <a:ext uri="{9D8B030D-6E8A-4147-A177-3AD203B41FA5}">
                      <a16:colId xmlns:a16="http://schemas.microsoft.com/office/drawing/2014/main" val="4213234050"/>
                    </a:ext>
                  </a:extLst>
                </a:gridCol>
                <a:gridCol w="658368">
                  <a:extLst>
                    <a:ext uri="{9D8B030D-6E8A-4147-A177-3AD203B41FA5}">
                      <a16:colId xmlns:a16="http://schemas.microsoft.com/office/drawing/2014/main" val="890665357"/>
                    </a:ext>
                  </a:extLst>
                </a:gridCol>
                <a:gridCol w="658368">
                  <a:extLst>
                    <a:ext uri="{9D8B030D-6E8A-4147-A177-3AD203B41FA5}">
                      <a16:colId xmlns:a16="http://schemas.microsoft.com/office/drawing/2014/main" val="1232642342"/>
                    </a:ext>
                  </a:extLst>
                </a:gridCol>
                <a:gridCol w="658368">
                  <a:extLst>
                    <a:ext uri="{9D8B030D-6E8A-4147-A177-3AD203B41FA5}">
                      <a16:colId xmlns:a16="http://schemas.microsoft.com/office/drawing/2014/main" val="192293277"/>
                    </a:ext>
                  </a:extLst>
                </a:gridCol>
                <a:gridCol w="658368">
                  <a:extLst>
                    <a:ext uri="{9D8B030D-6E8A-4147-A177-3AD203B41FA5}">
                      <a16:colId xmlns:a16="http://schemas.microsoft.com/office/drawing/2014/main" val="871699190"/>
                    </a:ext>
                  </a:extLst>
                </a:gridCol>
                <a:gridCol w="658368">
                  <a:extLst>
                    <a:ext uri="{9D8B030D-6E8A-4147-A177-3AD203B41FA5}">
                      <a16:colId xmlns:a16="http://schemas.microsoft.com/office/drawing/2014/main" val="3422076422"/>
                    </a:ext>
                  </a:extLst>
                </a:gridCol>
                <a:gridCol w="658368">
                  <a:extLst>
                    <a:ext uri="{9D8B030D-6E8A-4147-A177-3AD203B41FA5}">
                      <a16:colId xmlns:a16="http://schemas.microsoft.com/office/drawing/2014/main" val="3930966991"/>
                    </a:ext>
                  </a:extLst>
                </a:gridCol>
                <a:gridCol w="658368">
                  <a:extLst>
                    <a:ext uri="{9D8B030D-6E8A-4147-A177-3AD203B41FA5}">
                      <a16:colId xmlns:a16="http://schemas.microsoft.com/office/drawing/2014/main" val="3405636579"/>
                    </a:ext>
                  </a:extLst>
                </a:gridCol>
                <a:gridCol w="658368">
                  <a:extLst>
                    <a:ext uri="{9D8B030D-6E8A-4147-A177-3AD203B41FA5}">
                      <a16:colId xmlns:a16="http://schemas.microsoft.com/office/drawing/2014/main" val="1936591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2496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- 2020-10-29 19:08:41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123094228_1278531422505441_7669415199764101620_n.jpg?_nc_cat=102&amp;ccb=2&amp;_nc_sid=8ae9d6&amp;_nc_ohc=X8vAWthIpWwAX-Aif-H&amp;_nc_ht=scontent-iad3-1.cdninstagram.com&amp;oh=1ff9a1b49c8d8710e598dccbbca4db6b&amp;oe=5FC0B6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10/30/2020 19:00:48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31028966"/>
                  </a:ext>
                </a:extLst>
              </a:tr>
            </a:tbl>
          </a:graphicData>
        </a:graphic>
      </p:graphicFrame>
      <p:sp>
        <p:nvSpPr>
          <p:cNvPr id="4" name="Text Placeholder 3">
            <a:extLst>
              <a:ext uri="{FF2B5EF4-FFF2-40B4-BE49-F238E27FC236}">
                <a16:creationId xmlns:a16="http://schemas.microsoft.com/office/drawing/2014/main" id="{8A3C58B1-B681-41F8-865A-09FE036492A5}"/>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952402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5D71E-B7A5-43BC-AEC2-E86366A97D02}"/>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BFCA09C5-F416-4F38-98A2-2E22D7921B75}"/>
              </a:ext>
            </a:extLst>
          </p:cNvPr>
          <p:cNvGraphicFramePr>
            <a:graphicFrameLocks noGrp="1"/>
          </p:cNvGraphicFramePr>
          <p:nvPr>
            <p:ph type="tbl" sz="quarter" idx="13"/>
            <p:extLst>
              <p:ext uri="{D42A27DB-BD31-4B8C-83A1-F6EECF244321}">
                <p14:modId xmlns:p14="http://schemas.microsoft.com/office/powerpoint/2010/main" val="229590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4343710"/>
                    </a:ext>
                  </a:extLst>
                </a:gridCol>
                <a:gridCol w="1316736">
                  <a:extLst>
                    <a:ext uri="{9D8B030D-6E8A-4147-A177-3AD203B41FA5}">
                      <a16:colId xmlns:a16="http://schemas.microsoft.com/office/drawing/2014/main" val="2903444927"/>
                    </a:ext>
                  </a:extLst>
                </a:gridCol>
                <a:gridCol w="658368">
                  <a:extLst>
                    <a:ext uri="{9D8B030D-6E8A-4147-A177-3AD203B41FA5}">
                      <a16:colId xmlns:a16="http://schemas.microsoft.com/office/drawing/2014/main" val="2739173561"/>
                    </a:ext>
                  </a:extLst>
                </a:gridCol>
                <a:gridCol w="658368">
                  <a:extLst>
                    <a:ext uri="{9D8B030D-6E8A-4147-A177-3AD203B41FA5}">
                      <a16:colId xmlns:a16="http://schemas.microsoft.com/office/drawing/2014/main" val="2934504792"/>
                    </a:ext>
                  </a:extLst>
                </a:gridCol>
                <a:gridCol w="658368">
                  <a:extLst>
                    <a:ext uri="{9D8B030D-6E8A-4147-A177-3AD203B41FA5}">
                      <a16:colId xmlns:a16="http://schemas.microsoft.com/office/drawing/2014/main" val="1869225248"/>
                    </a:ext>
                  </a:extLst>
                </a:gridCol>
                <a:gridCol w="658368">
                  <a:extLst>
                    <a:ext uri="{9D8B030D-6E8A-4147-A177-3AD203B41FA5}">
                      <a16:colId xmlns:a16="http://schemas.microsoft.com/office/drawing/2014/main" val="335437260"/>
                    </a:ext>
                  </a:extLst>
                </a:gridCol>
                <a:gridCol w="658368">
                  <a:extLst>
                    <a:ext uri="{9D8B030D-6E8A-4147-A177-3AD203B41FA5}">
                      <a16:colId xmlns:a16="http://schemas.microsoft.com/office/drawing/2014/main" val="1670284324"/>
                    </a:ext>
                  </a:extLst>
                </a:gridCol>
                <a:gridCol w="658368">
                  <a:extLst>
                    <a:ext uri="{9D8B030D-6E8A-4147-A177-3AD203B41FA5}">
                      <a16:colId xmlns:a16="http://schemas.microsoft.com/office/drawing/2014/main" val="4257389758"/>
                    </a:ext>
                  </a:extLst>
                </a:gridCol>
                <a:gridCol w="658368">
                  <a:extLst>
                    <a:ext uri="{9D8B030D-6E8A-4147-A177-3AD203B41FA5}">
                      <a16:colId xmlns:a16="http://schemas.microsoft.com/office/drawing/2014/main" val="3964015894"/>
                    </a:ext>
                  </a:extLst>
                </a:gridCol>
                <a:gridCol w="658368">
                  <a:extLst>
                    <a:ext uri="{9D8B030D-6E8A-4147-A177-3AD203B41FA5}">
                      <a16:colId xmlns:a16="http://schemas.microsoft.com/office/drawing/2014/main" val="821262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26015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- 2020-10-28 20:18:44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122791265_1166841430438053_5347681217545404444_n.jpg?_nc_cat=109&amp;ccb=2&amp;_nc_sid=8ae9d6&amp;_nc_ohc=yKd7WtE_vf0AX8xn6lN&amp;_nc_ht=scontent-iad3-1.cdninstagram.com&amp;oh=d0acaee8dfb2a670503d7d39884592c6&amp;oe=5FC1D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10/29/2020 20:13:16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13819753"/>
                  </a:ext>
                </a:extLst>
              </a:tr>
            </a:tbl>
          </a:graphicData>
        </a:graphic>
      </p:graphicFrame>
      <p:sp>
        <p:nvSpPr>
          <p:cNvPr id="4" name="Text Placeholder 3">
            <a:extLst>
              <a:ext uri="{FF2B5EF4-FFF2-40B4-BE49-F238E27FC236}">
                <a16:creationId xmlns:a16="http://schemas.microsoft.com/office/drawing/2014/main" id="{6306C103-8EB4-457E-9BB8-8038DAD94F6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4006742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4AFAE-9B60-449A-A399-08DD6B6E7E21}"/>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B1F2FF52-7DAA-480C-98F3-209A04B12361}"/>
              </a:ext>
            </a:extLst>
          </p:cNvPr>
          <p:cNvGraphicFramePr>
            <a:graphicFrameLocks noGrp="1"/>
          </p:cNvGraphicFramePr>
          <p:nvPr>
            <p:ph type="tbl" sz="quarter" idx="13"/>
            <p:extLst>
              <p:ext uri="{D42A27DB-BD31-4B8C-83A1-F6EECF244321}">
                <p14:modId xmlns:p14="http://schemas.microsoft.com/office/powerpoint/2010/main" val="3976581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61121459"/>
                    </a:ext>
                  </a:extLst>
                </a:gridCol>
                <a:gridCol w="1316736">
                  <a:extLst>
                    <a:ext uri="{9D8B030D-6E8A-4147-A177-3AD203B41FA5}">
                      <a16:colId xmlns:a16="http://schemas.microsoft.com/office/drawing/2014/main" val="4126498929"/>
                    </a:ext>
                  </a:extLst>
                </a:gridCol>
                <a:gridCol w="658368">
                  <a:extLst>
                    <a:ext uri="{9D8B030D-6E8A-4147-A177-3AD203B41FA5}">
                      <a16:colId xmlns:a16="http://schemas.microsoft.com/office/drawing/2014/main" val="2788947477"/>
                    </a:ext>
                  </a:extLst>
                </a:gridCol>
                <a:gridCol w="658368">
                  <a:extLst>
                    <a:ext uri="{9D8B030D-6E8A-4147-A177-3AD203B41FA5}">
                      <a16:colId xmlns:a16="http://schemas.microsoft.com/office/drawing/2014/main" val="3786549254"/>
                    </a:ext>
                  </a:extLst>
                </a:gridCol>
                <a:gridCol w="658368">
                  <a:extLst>
                    <a:ext uri="{9D8B030D-6E8A-4147-A177-3AD203B41FA5}">
                      <a16:colId xmlns:a16="http://schemas.microsoft.com/office/drawing/2014/main" val="4273085197"/>
                    </a:ext>
                  </a:extLst>
                </a:gridCol>
                <a:gridCol w="658368">
                  <a:extLst>
                    <a:ext uri="{9D8B030D-6E8A-4147-A177-3AD203B41FA5}">
                      <a16:colId xmlns:a16="http://schemas.microsoft.com/office/drawing/2014/main" val="1739611798"/>
                    </a:ext>
                  </a:extLst>
                </a:gridCol>
                <a:gridCol w="658368">
                  <a:extLst>
                    <a:ext uri="{9D8B030D-6E8A-4147-A177-3AD203B41FA5}">
                      <a16:colId xmlns:a16="http://schemas.microsoft.com/office/drawing/2014/main" val="2016508484"/>
                    </a:ext>
                  </a:extLst>
                </a:gridCol>
                <a:gridCol w="658368">
                  <a:extLst>
                    <a:ext uri="{9D8B030D-6E8A-4147-A177-3AD203B41FA5}">
                      <a16:colId xmlns:a16="http://schemas.microsoft.com/office/drawing/2014/main" val="3167864030"/>
                    </a:ext>
                  </a:extLst>
                </a:gridCol>
                <a:gridCol w="658368">
                  <a:extLst>
                    <a:ext uri="{9D8B030D-6E8A-4147-A177-3AD203B41FA5}">
                      <a16:colId xmlns:a16="http://schemas.microsoft.com/office/drawing/2014/main" val="173078525"/>
                    </a:ext>
                  </a:extLst>
                </a:gridCol>
                <a:gridCol w="658368">
                  <a:extLst>
                    <a:ext uri="{9D8B030D-6E8A-4147-A177-3AD203B41FA5}">
                      <a16:colId xmlns:a16="http://schemas.microsoft.com/office/drawing/2014/main" val="2529397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1273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- 2020-10-27 21:52:31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123023825_1793969110758196_4518405036607821661_n.jpg?_nc_cat=105&amp;ccb=2&amp;_nc_sid=8ae9d6&amp;_nc_ohc=nq-Ao2xX8h0AX9vW_2q&amp;_nc_ht=scontent-iad3-1.cdninstagram.com&amp;oh=04554e3cd843fd08e6b2c5ed06803deb&amp;oe=5FC0B3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10/28/2020 21:30:42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91514365"/>
                  </a:ext>
                </a:extLst>
              </a:tr>
            </a:tbl>
          </a:graphicData>
        </a:graphic>
      </p:graphicFrame>
      <p:sp>
        <p:nvSpPr>
          <p:cNvPr id="4" name="Text Placeholder 3">
            <a:extLst>
              <a:ext uri="{FF2B5EF4-FFF2-40B4-BE49-F238E27FC236}">
                <a16:creationId xmlns:a16="http://schemas.microsoft.com/office/drawing/2014/main" id="{67C5D2D6-B202-4575-9456-6FBC6C64D9DF}"/>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2080439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1D4B3-5A6D-4C19-A653-8F689CE06810}"/>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F15D8CE2-5DE9-482E-97B3-F785773D30D1}"/>
              </a:ext>
            </a:extLst>
          </p:cNvPr>
          <p:cNvGraphicFramePr>
            <a:graphicFrameLocks noGrp="1"/>
          </p:cNvGraphicFramePr>
          <p:nvPr>
            <p:ph type="tbl" sz="quarter" idx="13"/>
            <p:extLst>
              <p:ext uri="{D42A27DB-BD31-4B8C-83A1-F6EECF244321}">
                <p14:modId xmlns:p14="http://schemas.microsoft.com/office/powerpoint/2010/main" val="2464117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14489241"/>
                    </a:ext>
                  </a:extLst>
                </a:gridCol>
                <a:gridCol w="1316736">
                  <a:extLst>
                    <a:ext uri="{9D8B030D-6E8A-4147-A177-3AD203B41FA5}">
                      <a16:colId xmlns:a16="http://schemas.microsoft.com/office/drawing/2014/main" val="1643150670"/>
                    </a:ext>
                  </a:extLst>
                </a:gridCol>
                <a:gridCol w="658368">
                  <a:extLst>
                    <a:ext uri="{9D8B030D-6E8A-4147-A177-3AD203B41FA5}">
                      <a16:colId xmlns:a16="http://schemas.microsoft.com/office/drawing/2014/main" val="3499257868"/>
                    </a:ext>
                  </a:extLst>
                </a:gridCol>
                <a:gridCol w="658368">
                  <a:extLst>
                    <a:ext uri="{9D8B030D-6E8A-4147-A177-3AD203B41FA5}">
                      <a16:colId xmlns:a16="http://schemas.microsoft.com/office/drawing/2014/main" val="1613740937"/>
                    </a:ext>
                  </a:extLst>
                </a:gridCol>
                <a:gridCol w="658368">
                  <a:extLst>
                    <a:ext uri="{9D8B030D-6E8A-4147-A177-3AD203B41FA5}">
                      <a16:colId xmlns:a16="http://schemas.microsoft.com/office/drawing/2014/main" val="72285489"/>
                    </a:ext>
                  </a:extLst>
                </a:gridCol>
                <a:gridCol w="658368">
                  <a:extLst>
                    <a:ext uri="{9D8B030D-6E8A-4147-A177-3AD203B41FA5}">
                      <a16:colId xmlns:a16="http://schemas.microsoft.com/office/drawing/2014/main" val="1885933141"/>
                    </a:ext>
                  </a:extLst>
                </a:gridCol>
                <a:gridCol w="658368">
                  <a:extLst>
                    <a:ext uri="{9D8B030D-6E8A-4147-A177-3AD203B41FA5}">
                      <a16:colId xmlns:a16="http://schemas.microsoft.com/office/drawing/2014/main" val="2476388565"/>
                    </a:ext>
                  </a:extLst>
                </a:gridCol>
                <a:gridCol w="658368">
                  <a:extLst>
                    <a:ext uri="{9D8B030D-6E8A-4147-A177-3AD203B41FA5}">
                      <a16:colId xmlns:a16="http://schemas.microsoft.com/office/drawing/2014/main" val="350347677"/>
                    </a:ext>
                  </a:extLst>
                </a:gridCol>
                <a:gridCol w="658368">
                  <a:extLst>
                    <a:ext uri="{9D8B030D-6E8A-4147-A177-3AD203B41FA5}">
                      <a16:colId xmlns:a16="http://schemas.microsoft.com/office/drawing/2014/main" val="264214148"/>
                    </a:ext>
                  </a:extLst>
                </a:gridCol>
                <a:gridCol w="658368">
                  <a:extLst>
                    <a:ext uri="{9D8B030D-6E8A-4147-A177-3AD203B41FA5}">
                      <a16:colId xmlns:a16="http://schemas.microsoft.com/office/drawing/2014/main" val="56432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6043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- 2020-10-23 22:05:35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122260205_3937225329624147_3205767378720760817_n.jpg?_nc_cat=105&amp;ccb=2&amp;_nc_sid=8ae9d6&amp;_nc_ohc=4zgSbeH8sxUAX9QA5hG&amp;_nc_ht=scontent-iad3-1.cdninstagram.com&amp;oh=426cd30bad47b27ae7c4f40e8c1ae728&amp;oe=5FB9A7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10/24/2020 22:00:50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06601473"/>
                  </a:ext>
                </a:extLst>
              </a:tr>
            </a:tbl>
          </a:graphicData>
        </a:graphic>
      </p:graphicFrame>
      <p:sp>
        <p:nvSpPr>
          <p:cNvPr id="4" name="Text Placeholder 3">
            <a:extLst>
              <a:ext uri="{FF2B5EF4-FFF2-40B4-BE49-F238E27FC236}">
                <a16:creationId xmlns:a16="http://schemas.microsoft.com/office/drawing/2014/main" id="{30B76433-24C1-41CE-9F23-6E5B57C80D60}"/>
              </a:ext>
            </a:extLst>
          </p:cNvPr>
          <p:cNvSpPr>
            <a:spLocks noGrp="1"/>
          </p:cNvSpPr>
          <p:nvPr>
            <p:ph type="body" sz="quarter" idx="14"/>
          </p:nvPr>
        </p:nvSpPr>
        <p:spPr/>
        <p:txBody>
          <a:bodyPr/>
          <a:lstStyle/>
          <a:p>
            <a:r>
              <a:rPr lang="en-US"/>
              <a:t>10/01/2020 - 10/31/2020</a:t>
            </a:r>
          </a:p>
        </p:txBody>
      </p:sp>
    </p:spTree>
    <p:extLst>
      <p:ext uri="{BB962C8B-B14F-4D97-AF65-F5344CB8AC3E}">
        <p14:creationId xmlns:p14="http://schemas.microsoft.com/office/powerpoint/2010/main" val="11579436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1194</Words>
  <Application>Microsoft Office PowerPoint</Application>
  <PresentationFormat>On-screen Show (4:3)</PresentationFormat>
  <Paragraphs>431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 - 1 of 4</vt:lpstr>
      <vt:lpstr>LinkedIn Posts Table | FICOH - 2 of 4</vt:lpstr>
      <vt:lpstr>LinkedIn Posts Table | FICOH - 3 of 4</vt:lpstr>
      <vt:lpstr>LinkedIn Posts Table | FICOH - 4 of 4</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2020-11-09T18:05:23Z</dcterms:created>
  <dcterms:modified xsi:type="dcterms:W3CDTF">2020-11-09T18:05:59Z</dcterms:modified>
</cp:coreProperties>
</file>