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44105</c:v>
                </c:pt>
              </c:numCache>
            </c:numRef>
          </c:cat>
          <c:val>
            <c:numRef>
              <c:f>Sheet1!$B$2</c:f>
              <c:numCache>
                <c:formatCode>General</c:formatCode>
                <c:ptCount val="1"/>
                <c:pt idx="0">
                  <c:v>377</c:v>
                </c:pt>
              </c:numCache>
            </c:numRef>
          </c:val>
          <c:extLst>
            <c:ext xmlns:c16="http://schemas.microsoft.com/office/drawing/2014/chart" uri="{C3380CC4-5D6E-409C-BE32-E72D297353CC}">
              <c16:uniqueId val="{00000000-7E89-46B7-9A10-C2BBB713516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44105</c:v>
                </c:pt>
              </c:numCache>
            </c:numRef>
          </c:cat>
          <c:val>
            <c:numRef>
              <c:f>Sheet1!$C$2</c:f>
              <c:numCache>
                <c:formatCode>General</c:formatCode>
                <c:ptCount val="1"/>
                <c:pt idx="0">
                  <c:v>342</c:v>
                </c:pt>
              </c:numCache>
            </c:numRef>
          </c:val>
          <c:extLst>
            <c:ext xmlns:c16="http://schemas.microsoft.com/office/drawing/2014/chart" uri="{C3380CC4-5D6E-409C-BE32-E72D297353CC}">
              <c16:uniqueId val="{00000001-7E89-46B7-9A10-C2BBB713516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44105</c:v>
                </c:pt>
              </c:numCache>
            </c:numRef>
          </c:cat>
          <c:val>
            <c:numRef>
              <c:f>Sheet1!$D$2</c:f>
              <c:numCache>
                <c:formatCode>General</c:formatCode>
                <c:ptCount val="1"/>
                <c:pt idx="0">
                  <c:v>16941</c:v>
                </c:pt>
              </c:numCache>
            </c:numRef>
          </c:val>
          <c:extLst>
            <c:ext xmlns:c16="http://schemas.microsoft.com/office/drawing/2014/chart" uri="{C3380CC4-5D6E-409C-BE32-E72D297353CC}">
              <c16:uniqueId val="{00000002-7E89-46B7-9A10-C2BBB713516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44105</c:v>
                </c:pt>
              </c:numCache>
            </c:numRef>
          </c:cat>
          <c:val>
            <c:numRef>
              <c:f>Sheet1!$E$2</c:f>
              <c:numCache>
                <c:formatCode>General</c:formatCode>
                <c:ptCount val="1"/>
                <c:pt idx="0">
                  <c:v>200</c:v>
                </c:pt>
              </c:numCache>
            </c:numRef>
          </c:val>
          <c:extLst>
            <c:ext xmlns:c16="http://schemas.microsoft.com/office/drawing/2014/chart" uri="{C3380CC4-5D6E-409C-BE32-E72D297353CC}">
              <c16:uniqueId val="{00000003-7E89-46B7-9A10-C2BBB7135167}"/>
            </c:ext>
          </c:extLst>
        </c:ser>
        <c:dLbls>
          <c:showLegendKey val="0"/>
          <c:showVal val="0"/>
          <c:showCatName val="0"/>
          <c:showSerName val="0"/>
          <c:showPercent val="0"/>
          <c:showBubbleSize val="0"/>
        </c:dLbls>
        <c:gapWidth val="219"/>
        <c:overlap val="-27"/>
        <c:axId val="307201720"/>
        <c:axId val="307202704"/>
      </c:barChart>
      <c:dateAx>
        <c:axId val="30720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02704"/>
        <c:crosses val="autoZero"/>
        <c:auto val="1"/>
        <c:lblOffset val="100"/>
        <c:baseTimeUnit val="days"/>
      </c:dateAx>
      <c:valAx>
        <c:axId val="30720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0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2</c:v>
                </c:pt>
                <c:pt idx="1">
                  <c:v>3</c:v>
                </c:pt>
                <c:pt idx="2">
                  <c:v>2</c:v>
                </c:pt>
                <c:pt idx="3">
                  <c:v>12</c:v>
                </c:pt>
                <c:pt idx="4">
                  <c:v>10</c:v>
                </c:pt>
                <c:pt idx="5">
                  <c:v>4</c:v>
                </c:pt>
                <c:pt idx="6">
                  <c:v>9</c:v>
                </c:pt>
                <c:pt idx="7">
                  <c:v>3</c:v>
                </c:pt>
                <c:pt idx="8">
                  <c:v>0</c:v>
                </c:pt>
                <c:pt idx="9">
                  <c:v>7</c:v>
                </c:pt>
              </c:numCache>
            </c:numRef>
          </c:val>
          <c:extLst>
            <c:ext xmlns:c16="http://schemas.microsoft.com/office/drawing/2014/chart" uri="{C3380CC4-5D6E-409C-BE32-E72D297353CC}">
              <c16:uniqueId val="{00000000-4270-40C1-B3A5-228A4D0C381B}"/>
            </c:ext>
          </c:extLst>
        </c:ser>
        <c:dLbls>
          <c:showLegendKey val="0"/>
          <c:showVal val="0"/>
          <c:showCatName val="0"/>
          <c:showSerName val="0"/>
          <c:showPercent val="0"/>
          <c:showBubbleSize val="0"/>
        </c:dLbls>
        <c:gapWidth val="219"/>
        <c:overlap val="-27"/>
        <c:axId val="307924488"/>
        <c:axId val="307919240"/>
      </c:barChart>
      <c:dateAx>
        <c:axId val="30792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19240"/>
        <c:crosses val="autoZero"/>
        <c:auto val="1"/>
        <c:lblOffset val="100"/>
        <c:baseTimeUnit val="months"/>
      </c:dateAx>
      <c:valAx>
        <c:axId val="30791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2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6</c:v>
                </c:pt>
                <c:pt idx="1">
                  <c:v>7</c:v>
                </c:pt>
                <c:pt idx="2">
                  <c:v>9</c:v>
                </c:pt>
                <c:pt idx="3">
                  <c:v>9</c:v>
                </c:pt>
                <c:pt idx="4">
                  <c:v>7</c:v>
                </c:pt>
                <c:pt idx="5">
                  <c:v>8</c:v>
                </c:pt>
                <c:pt idx="6">
                  <c:v>44</c:v>
                </c:pt>
                <c:pt idx="7">
                  <c:v>5</c:v>
                </c:pt>
                <c:pt idx="8">
                  <c:v>6</c:v>
                </c:pt>
                <c:pt idx="9">
                  <c:v>15</c:v>
                </c:pt>
              </c:numCache>
            </c:numRef>
          </c:val>
          <c:extLst>
            <c:ext xmlns:c16="http://schemas.microsoft.com/office/drawing/2014/chart" uri="{C3380CC4-5D6E-409C-BE32-E72D297353CC}">
              <c16:uniqueId val="{00000000-B067-43E4-988D-054931EC7759}"/>
            </c:ext>
          </c:extLst>
        </c:ser>
        <c:dLbls>
          <c:showLegendKey val="0"/>
          <c:showVal val="0"/>
          <c:showCatName val="0"/>
          <c:showSerName val="0"/>
          <c:showPercent val="0"/>
          <c:showBubbleSize val="0"/>
        </c:dLbls>
        <c:gapWidth val="219"/>
        <c:overlap val="-27"/>
        <c:axId val="53997288"/>
        <c:axId val="53995976"/>
      </c:barChart>
      <c:dateAx>
        <c:axId val="5399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5976"/>
        <c:crosses val="autoZero"/>
        <c:auto val="1"/>
        <c:lblOffset val="100"/>
        <c:baseTimeUnit val="months"/>
      </c:dateAx>
      <c:valAx>
        <c:axId val="5399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80</c:v>
                </c:pt>
                <c:pt idx="1">
                  <c:v>104</c:v>
                </c:pt>
                <c:pt idx="2">
                  <c:v>138</c:v>
                </c:pt>
                <c:pt idx="3">
                  <c:v>135</c:v>
                </c:pt>
                <c:pt idx="4">
                  <c:v>124</c:v>
                </c:pt>
                <c:pt idx="5">
                  <c:v>35</c:v>
                </c:pt>
                <c:pt idx="6">
                  <c:v>580</c:v>
                </c:pt>
                <c:pt idx="7">
                  <c:v>73</c:v>
                </c:pt>
                <c:pt idx="8">
                  <c:v>83</c:v>
                </c:pt>
                <c:pt idx="9">
                  <c:v>281</c:v>
                </c:pt>
              </c:numCache>
            </c:numRef>
          </c:val>
          <c:extLst>
            <c:ext xmlns:c16="http://schemas.microsoft.com/office/drawing/2014/chart" uri="{C3380CC4-5D6E-409C-BE32-E72D297353CC}">
              <c16:uniqueId val="{00000000-231F-4B73-B366-FB0D09B1A6D1}"/>
            </c:ext>
          </c:extLst>
        </c:ser>
        <c:dLbls>
          <c:showLegendKey val="0"/>
          <c:showVal val="0"/>
          <c:showCatName val="0"/>
          <c:showSerName val="0"/>
          <c:showPercent val="0"/>
          <c:showBubbleSize val="0"/>
        </c:dLbls>
        <c:gapWidth val="219"/>
        <c:overlap val="-27"/>
        <c:axId val="309597096"/>
        <c:axId val="309597752"/>
      </c:barChart>
      <c:catAx>
        <c:axId val="30959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97752"/>
        <c:crosses val="autoZero"/>
        <c:auto val="1"/>
        <c:lblAlgn val="ctr"/>
        <c:lblOffset val="100"/>
        <c:noMultiLvlLbl val="0"/>
      </c:catAx>
      <c:valAx>
        <c:axId val="30959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9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1436</c:v>
                </c:pt>
                <c:pt idx="1">
                  <c:v>3469</c:v>
                </c:pt>
                <c:pt idx="2">
                  <c:v>4650</c:v>
                </c:pt>
                <c:pt idx="3">
                  <c:v>2751</c:v>
                </c:pt>
                <c:pt idx="4">
                  <c:v>2517</c:v>
                </c:pt>
                <c:pt idx="5">
                  <c:v>565</c:v>
                </c:pt>
                <c:pt idx="6">
                  <c:v>7457</c:v>
                </c:pt>
                <c:pt idx="7">
                  <c:v>1452</c:v>
                </c:pt>
                <c:pt idx="8">
                  <c:v>1935</c:v>
                </c:pt>
                <c:pt idx="9">
                  <c:v>2823</c:v>
                </c:pt>
              </c:numCache>
            </c:numRef>
          </c:val>
          <c:extLst>
            <c:ext xmlns:c16="http://schemas.microsoft.com/office/drawing/2014/chart" uri="{C3380CC4-5D6E-409C-BE32-E72D297353CC}">
              <c16:uniqueId val="{00000000-77F8-4AA4-91DD-BF39B5220264}"/>
            </c:ext>
          </c:extLst>
        </c:ser>
        <c:dLbls>
          <c:showLegendKey val="0"/>
          <c:showVal val="0"/>
          <c:showCatName val="0"/>
          <c:showSerName val="0"/>
          <c:showPercent val="0"/>
          <c:showBubbleSize val="0"/>
        </c:dLbls>
        <c:gapWidth val="219"/>
        <c:overlap val="-27"/>
        <c:axId val="309599064"/>
        <c:axId val="309601360"/>
      </c:barChart>
      <c:dateAx>
        <c:axId val="30959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01360"/>
        <c:crosses val="autoZero"/>
        <c:auto val="1"/>
        <c:lblOffset val="100"/>
        <c:baseTimeUnit val="months"/>
      </c:dateAx>
      <c:valAx>
        <c:axId val="30960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9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1</c:v>
                </c:pt>
                <c:pt idx="1">
                  <c:v>5</c:v>
                </c:pt>
                <c:pt idx="2">
                  <c:v>4</c:v>
                </c:pt>
                <c:pt idx="3">
                  <c:v>7</c:v>
                </c:pt>
                <c:pt idx="4">
                  <c:v>4</c:v>
                </c:pt>
                <c:pt idx="5">
                  <c:v>4</c:v>
                </c:pt>
                <c:pt idx="6">
                  <c:v>2</c:v>
                </c:pt>
                <c:pt idx="7">
                  <c:v>1</c:v>
                </c:pt>
                <c:pt idx="8">
                  <c:v>3</c:v>
                </c:pt>
                <c:pt idx="9">
                  <c:v>5</c:v>
                </c:pt>
              </c:numCache>
            </c:numRef>
          </c:val>
          <c:extLst>
            <c:ext xmlns:c16="http://schemas.microsoft.com/office/drawing/2014/chart" uri="{C3380CC4-5D6E-409C-BE32-E72D297353CC}">
              <c16:uniqueId val="{00000000-870A-421A-A1AF-3F4E7518688C}"/>
            </c:ext>
          </c:extLst>
        </c:ser>
        <c:dLbls>
          <c:showLegendKey val="0"/>
          <c:showVal val="0"/>
          <c:showCatName val="0"/>
          <c:showSerName val="0"/>
          <c:showPercent val="0"/>
          <c:showBubbleSize val="0"/>
        </c:dLbls>
        <c:gapWidth val="219"/>
        <c:overlap val="-27"/>
        <c:axId val="313526464"/>
        <c:axId val="313526792"/>
      </c:barChart>
      <c:dateAx>
        <c:axId val="31352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26792"/>
        <c:crosses val="autoZero"/>
        <c:auto val="1"/>
        <c:lblOffset val="100"/>
        <c:baseTimeUnit val="months"/>
      </c:dateAx>
      <c:valAx>
        <c:axId val="31352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3</c:v>
                </c:pt>
                <c:pt idx="1">
                  <c:v>6</c:v>
                </c:pt>
                <c:pt idx="2">
                  <c:v>3</c:v>
                </c:pt>
                <c:pt idx="3">
                  <c:v>3</c:v>
                </c:pt>
                <c:pt idx="4">
                  <c:v>2</c:v>
                </c:pt>
                <c:pt idx="5">
                  <c:v>2</c:v>
                </c:pt>
                <c:pt idx="6">
                  <c:v>7</c:v>
                </c:pt>
                <c:pt idx="7">
                  <c:v>3</c:v>
                </c:pt>
                <c:pt idx="8">
                  <c:v>3</c:v>
                </c:pt>
                <c:pt idx="9">
                  <c:v>3</c:v>
                </c:pt>
              </c:numCache>
            </c:numRef>
          </c:val>
          <c:extLst>
            <c:ext xmlns:c16="http://schemas.microsoft.com/office/drawing/2014/chart" uri="{C3380CC4-5D6E-409C-BE32-E72D297353CC}">
              <c16:uniqueId val="{00000000-8AB5-4103-AF61-756CA8EEBD14}"/>
            </c:ext>
          </c:extLst>
        </c:ser>
        <c:dLbls>
          <c:showLegendKey val="0"/>
          <c:showVal val="0"/>
          <c:showCatName val="0"/>
          <c:showSerName val="0"/>
          <c:showPercent val="0"/>
          <c:showBubbleSize val="0"/>
        </c:dLbls>
        <c:gapWidth val="219"/>
        <c:overlap val="-27"/>
        <c:axId val="315689680"/>
        <c:axId val="315686072"/>
      </c:barChart>
      <c:dateAx>
        <c:axId val="31568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86072"/>
        <c:crosses val="autoZero"/>
        <c:auto val="1"/>
        <c:lblOffset val="100"/>
        <c:baseTimeUnit val="months"/>
      </c:dateAx>
      <c:valAx>
        <c:axId val="31568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8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38</c:v>
                </c:pt>
                <c:pt idx="1">
                  <c:v>80</c:v>
                </c:pt>
                <c:pt idx="2">
                  <c:v>61</c:v>
                </c:pt>
                <c:pt idx="3">
                  <c:v>53</c:v>
                </c:pt>
                <c:pt idx="4">
                  <c:v>39</c:v>
                </c:pt>
                <c:pt idx="5">
                  <c:v>10</c:v>
                </c:pt>
                <c:pt idx="6">
                  <c:v>95</c:v>
                </c:pt>
                <c:pt idx="7">
                  <c:v>51</c:v>
                </c:pt>
                <c:pt idx="8">
                  <c:v>46</c:v>
                </c:pt>
                <c:pt idx="9">
                  <c:v>63</c:v>
                </c:pt>
              </c:numCache>
            </c:numRef>
          </c:val>
          <c:extLst>
            <c:ext xmlns:c16="http://schemas.microsoft.com/office/drawing/2014/chart" uri="{C3380CC4-5D6E-409C-BE32-E72D297353CC}">
              <c16:uniqueId val="{00000000-F23F-4889-BFA7-B0E8BFB573C7}"/>
            </c:ext>
          </c:extLst>
        </c:ser>
        <c:dLbls>
          <c:showLegendKey val="0"/>
          <c:showVal val="0"/>
          <c:showCatName val="0"/>
          <c:showSerName val="0"/>
          <c:showPercent val="0"/>
          <c:showBubbleSize val="0"/>
        </c:dLbls>
        <c:gapWidth val="219"/>
        <c:overlap val="-27"/>
        <c:axId val="315674592"/>
        <c:axId val="315680496"/>
      </c:barChart>
      <c:catAx>
        <c:axId val="31567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80496"/>
        <c:crosses val="autoZero"/>
        <c:auto val="1"/>
        <c:lblAlgn val="ctr"/>
        <c:lblOffset val="100"/>
        <c:noMultiLvlLbl val="0"/>
      </c:catAx>
      <c:valAx>
        <c:axId val="31568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7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193</c:v>
                </c:pt>
                <c:pt idx="1">
                  <c:v>326</c:v>
                </c:pt>
                <c:pt idx="2">
                  <c:v>351</c:v>
                </c:pt>
                <c:pt idx="3">
                  <c:v>609</c:v>
                </c:pt>
                <c:pt idx="4">
                  <c:v>238</c:v>
                </c:pt>
                <c:pt idx="5">
                  <c:v>228</c:v>
                </c:pt>
                <c:pt idx="6">
                  <c:v>172</c:v>
                </c:pt>
                <c:pt idx="7">
                  <c:v>84</c:v>
                </c:pt>
                <c:pt idx="8">
                  <c:v>318</c:v>
                </c:pt>
                <c:pt idx="9">
                  <c:v>262</c:v>
                </c:pt>
              </c:numCache>
            </c:numRef>
          </c:val>
          <c:extLst>
            <c:ext xmlns:c16="http://schemas.microsoft.com/office/drawing/2014/chart" uri="{C3380CC4-5D6E-409C-BE32-E72D297353CC}">
              <c16:uniqueId val="{00000000-FDE8-4A74-AA5A-EDDD5DAA0697}"/>
            </c:ext>
          </c:extLst>
        </c:ser>
        <c:dLbls>
          <c:showLegendKey val="0"/>
          <c:showVal val="0"/>
          <c:showCatName val="0"/>
          <c:showSerName val="0"/>
          <c:showPercent val="0"/>
          <c:showBubbleSize val="0"/>
        </c:dLbls>
        <c:gapWidth val="219"/>
        <c:overlap val="-27"/>
        <c:axId val="319733320"/>
        <c:axId val="319730368"/>
      </c:barChart>
      <c:dateAx>
        <c:axId val="31973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30368"/>
        <c:crosses val="autoZero"/>
        <c:auto val="1"/>
        <c:lblOffset val="100"/>
        <c:baseTimeUnit val="months"/>
      </c:dateAx>
      <c:valAx>
        <c:axId val="31973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3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66</c:v>
                </c:pt>
                <c:pt idx="1">
                  <c:v>46</c:v>
                </c:pt>
                <c:pt idx="2">
                  <c:v>50</c:v>
                </c:pt>
                <c:pt idx="3">
                  <c:v>66</c:v>
                </c:pt>
                <c:pt idx="4">
                  <c:v>45</c:v>
                </c:pt>
                <c:pt idx="5">
                  <c:v>34</c:v>
                </c:pt>
                <c:pt idx="6">
                  <c:v>44</c:v>
                </c:pt>
                <c:pt idx="7">
                  <c:v>33</c:v>
                </c:pt>
                <c:pt idx="8">
                  <c:v>82</c:v>
                </c:pt>
                <c:pt idx="9">
                  <c:v>31</c:v>
                </c:pt>
              </c:numCache>
            </c:numRef>
          </c:val>
          <c:extLst>
            <c:ext xmlns:c16="http://schemas.microsoft.com/office/drawing/2014/chart" uri="{C3380CC4-5D6E-409C-BE32-E72D297353CC}">
              <c16:uniqueId val="{00000000-223D-4F05-BCB1-DE16617D49D7}"/>
            </c:ext>
          </c:extLst>
        </c:ser>
        <c:dLbls>
          <c:showLegendKey val="0"/>
          <c:showVal val="0"/>
          <c:showCatName val="0"/>
          <c:showSerName val="0"/>
          <c:showPercent val="0"/>
          <c:showBubbleSize val="0"/>
        </c:dLbls>
        <c:gapWidth val="219"/>
        <c:overlap val="-27"/>
        <c:axId val="319731680"/>
        <c:axId val="319729056"/>
      </c:barChart>
      <c:catAx>
        <c:axId val="31973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29056"/>
        <c:crosses val="autoZero"/>
        <c:auto val="1"/>
        <c:lblAlgn val="ctr"/>
        <c:lblOffset val="100"/>
        <c:noMultiLvlLbl val="0"/>
      </c:catAx>
      <c:valAx>
        <c:axId val="31972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793</c:v>
                </c:pt>
                <c:pt idx="1">
                  <c:v>610</c:v>
                </c:pt>
                <c:pt idx="2">
                  <c:v>751</c:v>
                </c:pt>
                <c:pt idx="3">
                  <c:v>994</c:v>
                </c:pt>
                <c:pt idx="4">
                  <c:v>689</c:v>
                </c:pt>
                <c:pt idx="5">
                  <c:v>172</c:v>
                </c:pt>
                <c:pt idx="6">
                  <c:v>533</c:v>
                </c:pt>
                <c:pt idx="7">
                  <c:v>463</c:v>
                </c:pt>
                <c:pt idx="8">
                  <c:v>991</c:v>
                </c:pt>
                <c:pt idx="9">
                  <c:v>530</c:v>
                </c:pt>
              </c:numCache>
            </c:numRef>
          </c:val>
          <c:extLst>
            <c:ext xmlns:c16="http://schemas.microsoft.com/office/drawing/2014/chart" uri="{C3380CC4-5D6E-409C-BE32-E72D297353CC}">
              <c16:uniqueId val="{00000000-8C2F-4C94-AC53-CB8031311E1F}"/>
            </c:ext>
          </c:extLst>
        </c:ser>
        <c:dLbls>
          <c:showLegendKey val="0"/>
          <c:showVal val="0"/>
          <c:showCatName val="0"/>
          <c:showSerName val="0"/>
          <c:showPercent val="0"/>
          <c:showBubbleSize val="0"/>
        </c:dLbls>
        <c:gapWidth val="219"/>
        <c:overlap val="-27"/>
        <c:axId val="319732664"/>
        <c:axId val="319732992"/>
      </c:barChart>
      <c:catAx>
        <c:axId val="31973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32992"/>
        <c:crosses val="autoZero"/>
        <c:auto val="1"/>
        <c:lblAlgn val="ctr"/>
        <c:lblOffset val="100"/>
        <c:noMultiLvlLbl val="0"/>
      </c:catAx>
      <c:valAx>
        <c:axId val="31973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3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5</c:v>
                </c:pt>
                <c:pt idx="1">
                  <c:v>9</c:v>
                </c:pt>
                <c:pt idx="2">
                  <c:v>11</c:v>
                </c:pt>
                <c:pt idx="3">
                  <c:v>1</c:v>
                </c:pt>
                <c:pt idx="4">
                  <c:v>5</c:v>
                </c:pt>
                <c:pt idx="5">
                  <c:v>6</c:v>
                </c:pt>
                <c:pt idx="6">
                  <c:v>2</c:v>
                </c:pt>
                <c:pt idx="7">
                  <c:v>3</c:v>
                </c:pt>
                <c:pt idx="8">
                  <c:v>5</c:v>
                </c:pt>
                <c:pt idx="9">
                  <c:v>3</c:v>
                </c:pt>
              </c:numCache>
            </c:numRef>
          </c:val>
          <c:extLst>
            <c:ext xmlns:c16="http://schemas.microsoft.com/office/drawing/2014/chart" uri="{C3380CC4-5D6E-409C-BE32-E72D297353CC}">
              <c16:uniqueId val="{00000000-BA05-4B7E-8A8A-6D33A21BC1DC}"/>
            </c:ext>
          </c:extLst>
        </c:ser>
        <c:dLbls>
          <c:showLegendKey val="0"/>
          <c:showVal val="0"/>
          <c:showCatName val="0"/>
          <c:showSerName val="0"/>
          <c:showPercent val="0"/>
          <c:showBubbleSize val="0"/>
        </c:dLbls>
        <c:gapWidth val="219"/>
        <c:overlap val="-27"/>
        <c:axId val="320407952"/>
        <c:axId val="320405984"/>
      </c:barChart>
      <c:dateAx>
        <c:axId val="32040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05984"/>
        <c:crosses val="autoZero"/>
        <c:auto val="1"/>
        <c:lblOffset val="100"/>
        <c:baseTimeUnit val="months"/>
      </c:dateAx>
      <c:valAx>
        <c:axId val="32040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0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43831</c:v>
                </c:pt>
                <c:pt idx="1">
                  <c:v>43862</c:v>
                </c:pt>
                <c:pt idx="2">
                  <c:v>43891</c:v>
                </c:pt>
                <c:pt idx="3">
                  <c:v>43922</c:v>
                </c:pt>
                <c:pt idx="4">
                  <c:v>43952</c:v>
                </c:pt>
                <c:pt idx="5">
                  <c:v>43983</c:v>
                </c:pt>
                <c:pt idx="6">
                  <c:v>44013</c:v>
                </c:pt>
                <c:pt idx="7">
                  <c:v>44044</c:v>
                </c:pt>
                <c:pt idx="8">
                  <c:v>44075</c:v>
                </c:pt>
                <c:pt idx="9">
                  <c:v>44105</c:v>
                </c:pt>
              </c:numCache>
            </c:numRef>
          </c:cat>
          <c:val>
            <c:numRef>
              <c:f>Sheet1!$B$2:$B$11</c:f>
              <c:numCache>
                <c:formatCode>General</c:formatCode>
                <c:ptCount val="10"/>
                <c:pt idx="0">
                  <c:v>11</c:v>
                </c:pt>
                <c:pt idx="1">
                  <c:v>12</c:v>
                </c:pt>
                <c:pt idx="2">
                  <c:v>11</c:v>
                </c:pt>
                <c:pt idx="3">
                  <c:v>11</c:v>
                </c:pt>
                <c:pt idx="4">
                  <c:v>9</c:v>
                </c:pt>
                <c:pt idx="5">
                  <c:v>11</c:v>
                </c:pt>
                <c:pt idx="6">
                  <c:v>13</c:v>
                </c:pt>
                <c:pt idx="7">
                  <c:v>9</c:v>
                </c:pt>
                <c:pt idx="8">
                  <c:v>10</c:v>
                </c:pt>
                <c:pt idx="9">
                  <c:v>10</c:v>
                </c:pt>
              </c:numCache>
            </c:numRef>
          </c:val>
          <c:extLst>
            <c:ext xmlns:c16="http://schemas.microsoft.com/office/drawing/2014/chart" uri="{C3380CC4-5D6E-409C-BE32-E72D297353CC}">
              <c16:uniqueId val="{00000000-2360-4019-930E-6120E2E8BABB}"/>
            </c:ext>
          </c:extLst>
        </c:ser>
        <c:dLbls>
          <c:showLegendKey val="0"/>
          <c:showVal val="0"/>
          <c:showCatName val="0"/>
          <c:showSerName val="0"/>
          <c:showPercent val="0"/>
          <c:showBubbleSize val="0"/>
        </c:dLbls>
        <c:gapWidth val="219"/>
        <c:overlap val="-27"/>
        <c:axId val="320408280"/>
        <c:axId val="320400736"/>
      </c:barChart>
      <c:dateAx>
        <c:axId val="32040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00736"/>
        <c:crosses val="autoZero"/>
        <c:auto val="1"/>
        <c:lblOffset val="100"/>
        <c:baseTimeUnit val="months"/>
      </c:dateAx>
      <c:valAx>
        <c:axId val="32040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0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133</c:v>
                </c:pt>
                <c:pt idx="1">
                  <c:v>156</c:v>
                </c:pt>
                <c:pt idx="2">
                  <c:v>141</c:v>
                </c:pt>
                <c:pt idx="3">
                  <c:v>130</c:v>
                </c:pt>
                <c:pt idx="4">
                  <c:v>129</c:v>
                </c:pt>
                <c:pt idx="5">
                  <c:v>23</c:v>
                </c:pt>
                <c:pt idx="6">
                  <c:v>145</c:v>
                </c:pt>
                <c:pt idx="7">
                  <c:v>125</c:v>
                </c:pt>
                <c:pt idx="8">
                  <c:v>119</c:v>
                </c:pt>
                <c:pt idx="9">
                  <c:v>163</c:v>
                </c:pt>
              </c:numCache>
            </c:numRef>
          </c:val>
          <c:extLst>
            <c:ext xmlns:c16="http://schemas.microsoft.com/office/drawing/2014/chart" uri="{C3380CC4-5D6E-409C-BE32-E72D297353CC}">
              <c16:uniqueId val="{00000000-CDC8-4506-98B8-6071376B5833}"/>
            </c:ext>
          </c:extLst>
        </c:ser>
        <c:dLbls>
          <c:showLegendKey val="0"/>
          <c:showVal val="0"/>
          <c:showCatName val="0"/>
          <c:showSerName val="0"/>
          <c:showPercent val="0"/>
          <c:showBubbleSize val="0"/>
        </c:dLbls>
        <c:gapWidth val="219"/>
        <c:overlap val="-27"/>
        <c:axId val="320414512"/>
        <c:axId val="320411888"/>
      </c:barChart>
      <c:catAx>
        <c:axId val="32041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11888"/>
        <c:crosses val="autoZero"/>
        <c:auto val="1"/>
        <c:lblAlgn val="ctr"/>
        <c:lblOffset val="100"/>
        <c:noMultiLvlLbl val="0"/>
      </c:catAx>
      <c:valAx>
        <c:axId val="32041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1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3D0-5BD8-4169-A52E-4755A333E7F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DF82F63-55DF-49E1-9168-AF067F0C292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75168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EC5B-7841-428A-A3B0-CF6D20BC86F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C329BF04-651C-415E-BE27-4CFCB14F12A4}"/>
              </a:ext>
            </a:extLst>
          </p:cNvPr>
          <p:cNvGraphicFramePr>
            <a:graphicFrameLocks noGrp="1"/>
          </p:cNvGraphicFramePr>
          <p:nvPr>
            <p:ph type="chart" sz="quarter" idx="13"/>
            <p:extLst>
              <p:ext uri="{D42A27DB-BD31-4B8C-83A1-F6EECF244321}">
                <p14:modId xmlns:p14="http://schemas.microsoft.com/office/powerpoint/2010/main" val="2410370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D0ED1-D516-493E-B59E-0F75E89E046B}"/>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7D1E8DE8-FA35-4678-AEEC-294BE6A1F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538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EE0E-A84D-416E-9CC5-F085678FCE5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D8277AA-D37B-4E58-8E17-FD48982D5EA0}"/>
              </a:ext>
            </a:extLst>
          </p:cNvPr>
          <p:cNvGraphicFramePr>
            <a:graphicFrameLocks noGrp="1"/>
          </p:cNvGraphicFramePr>
          <p:nvPr>
            <p:ph type="tbl" sz="quarter" idx="13"/>
            <p:extLst>
              <p:ext uri="{D42A27DB-BD31-4B8C-83A1-F6EECF244321}">
                <p14:modId xmlns:p14="http://schemas.microsoft.com/office/powerpoint/2010/main" val="197605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6228120"/>
                    </a:ext>
                  </a:extLst>
                </a:gridCol>
                <a:gridCol w="905256">
                  <a:extLst>
                    <a:ext uri="{9D8B030D-6E8A-4147-A177-3AD203B41FA5}">
                      <a16:colId xmlns:a16="http://schemas.microsoft.com/office/drawing/2014/main" val="4230465608"/>
                    </a:ext>
                  </a:extLst>
                </a:gridCol>
                <a:gridCol w="905256">
                  <a:extLst>
                    <a:ext uri="{9D8B030D-6E8A-4147-A177-3AD203B41FA5}">
                      <a16:colId xmlns:a16="http://schemas.microsoft.com/office/drawing/2014/main" val="2984073871"/>
                    </a:ext>
                  </a:extLst>
                </a:gridCol>
                <a:gridCol w="905256">
                  <a:extLst>
                    <a:ext uri="{9D8B030D-6E8A-4147-A177-3AD203B41FA5}">
                      <a16:colId xmlns:a16="http://schemas.microsoft.com/office/drawing/2014/main" val="2535932585"/>
                    </a:ext>
                  </a:extLst>
                </a:gridCol>
                <a:gridCol w="905256">
                  <a:extLst>
                    <a:ext uri="{9D8B030D-6E8A-4147-A177-3AD203B41FA5}">
                      <a16:colId xmlns:a16="http://schemas.microsoft.com/office/drawing/2014/main" val="51741014"/>
                    </a:ext>
                  </a:extLst>
                </a:gridCol>
                <a:gridCol w="905256">
                  <a:extLst>
                    <a:ext uri="{9D8B030D-6E8A-4147-A177-3AD203B41FA5}">
                      <a16:colId xmlns:a16="http://schemas.microsoft.com/office/drawing/2014/main" val="290129617"/>
                    </a:ext>
                  </a:extLst>
                </a:gridCol>
                <a:gridCol w="905256">
                  <a:extLst>
                    <a:ext uri="{9D8B030D-6E8A-4147-A177-3AD203B41FA5}">
                      <a16:colId xmlns:a16="http://schemas.microsoft.com/office/drawing/2014/main" val="1213344369"/>
                    </a:ext>
                  </a:extLst>
                </a:gridCol>
                <a:gridCol w="905256">
                  <a:extLst>
                    <a:ext uri="{9D8B030D-6E8A-4147-A177-3AD203B41FA5}">
                      <a16:colId xmlns:a16="http://schemas.microsoft.com/office/drawing/2014/main" val="3192702277"/>
                    </a:ext>
                  </a:extLst>
                </a:gridCol>
                <a:gridCol w="905256">
                  <a:extLst>
                    <a:ext uri="{9D8B030D-6E8A-4147-A177-3AD203B41FA5}">
                      <a16:colId xmlns:a16="http://schemas.microsoft.com/office/drawing/2014/main" val="27203827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4860483"/>
                  </a:ext>
                </a:extLst>
              </a:tr>
              <a:tr h="370840">
                <a:tc>
                  <a:txBody>
                    <a:bodyPr/>
                    <a:lstStyle/>
                    <a:p>
                      <a:r>
                        <a:rPr lang="en-US" sz="1000"/>
                        <a:t>377</a:t>
                      </a:r>
                    </a:p>
                  </a:txBody>
                  <a:tcPr/>
                </a:tc>
                <a:tc>
                  <a:txBody>
                    <a:bodyPr/>
                    <a:lstStyle/>
                    <a:p>
                      <a:r>
                        <a:rPr lang="en-US" sz="1000"/>
                        <a:t>7</a:t>
                      </a:r>
                    </a:p>
                  </a:txBody>
                  <a:tcPr/>
                </a:tc>
                <a:tc>
                  <a:txBody>
                    <a:bodyPr/>
                    <a:lstStyle/>
                    <a:p>
                      <a:r>
                        <a:rPr lang="en-US" sz="1000"/>
                        <a:t>18</a:t>
                      </a:r>
                    </a:p>
                  </a:txBody>
                  <a:tcPr/>
                </a:tc>
                <a:tc>
                  <a:txBody>
                    <a:bodyPr/>
                    <a:lstStyle/>
                    <a:p>
                      <a:r>
                        <a:rPr lang="en-US" sz="1000"/>
                        <a:t>250</a:t>
                      </a:r>
                    </a:p>
                  </a:txBody>
                  <a:tcPr/>
                </a:tc>
                <a:tc>
                  <a:txBody>
                    <a:bodyPr/>
                    <a:lstStyle/>
                    <a:p>
                      <a:r>
                        <a:rPr lang="en-US" sz="1000"/>
                        <a:t>5</a:t>
                      </a:r>
                    </a:p>
                  </a:txBody>
                  <a:tcPr/>
                </a:tc>
                <a:tc>
                  <a:txBody>
                    <a:bodyPr/>
                    <a:lstStyle/>
                    <a:p>
                      <a:r>
                        <a:rPr lang="en-US" sz="1000"/>
                        <a:t>26</a:t>
                      </a:r>
                    </a:p>
                  </a:txBody>
                  <a:tcPr/>
                </a:tc>
                <a:tc>
                  <a:txBody>
                    <a:bodyPr/>
                    <a:lstStyle/>
                    <a:p>
                      <a:r>
                        <a:rPr lang="en-US" sz="1000"/>
                        <a:t>0</a:t>
                      </a:r>
                    </a:p>
                  </a:txBody>
                  <a:tcPr/>
                </a:tc>
                <a:tc>
                  <a:txBody>
                    <a:bodyPr/>
                    <a:lstStyle/>
                    <a:p>
                      <a:r>
                        <a:rPr lang="en-US" sz="1000"/>
                        <a:t>4.1853 %</a:t>
                      </a:r>
                    </a:p>
                  </a:txBody>
                  <a:tcPr/>
                </a:tc>
                <a:tc>
                  <a:txBody>
                    <a:bodyPr/>
                    <a:lstStyle/>
                    <a:p>
                      <a:r>
                        <a:rPr lang="en-US" sz="1000"/>
                        <a:t>0.0 %</a:t>
                      </a:r>
                    </a:p>
                  </a:txBody>
                  <a:tcPr/>
                </a:tc>
                <a:extLst>
                  <a:ext uri="{0D108BD9-81ED-4DB2-BD59-A6C34878D82A}">
                    <a16:rowId xmlns:a16="http://schemas.microsoft.com/office/drawing/2014/main" val="725998009"/>
                  </a:ext>
                </a:extLst>
              </a:tr>
            </a:tbl>
          </a:graphicData>
        </a:graphic>
      </p:graphicFrame>
      <p:sp>
        <p:nvSpPr>
          <p:cNvPr id="4" name="Text Placeholder 3">
            <a:extLst>
              <a:ext uri="{FF2B5EF4-FFF2-40B4-BE49-F238E27FC236}">
                <a16:creationId xmlns:a16="http://schemas.microsoft.com/office/drawing/2014/main" id="{3830C439-A7E5-4DF9-8CB4-F3C6162F303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65056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2130-9BD4-441A-B124-7BB68624B738}"/>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DF13BDD-12CB-45A3-A02A-D4B38CA457AA}"/>
              </a:ext>
            </a:extLst>
          </p:cNvPr>
          <p:cNvGraphicFramePr>
            <a:graphicFrameLocks noGrp="1"/>
          </p:cNvGraphicFramePr>
          <p:nvPr>
            <p:ph type="chart" sz="quarter" idx="13"/>
            <p:extLst>
              <p:ext uri="{D42A27DB-BD31-4B8C-83A1-F6EECF244321}">
                <p14:modId xmlns:p14="http://schemas.microsoft.com/office/powerpoint/2010/main" val="3886388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77B0E-9805-471A-9824-55354DCE26F6}"/>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F94230DC-AD9E-44E9-AEF2-28A1E2233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053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FA72-D0CE-45C3-8050-1918B616E54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D8C2D2EF-88A2-4693-B938-B93F71D486D9}"/>
              </a:ext>
            </a:extLst>
          </p:cNvPr>
          <p:cNvGraphicFramePr>
            <a:graphicFrameLocks noGrp="1"/>
          </p:cNvGraphicFramePr>
          <p:nvPr>
            <p:ph type="chart" sz="quarter" idx="13"/>
            <p:extLst>
              <p:ext uri="{D42A27DB-BD31-4B8C-83A1-F6EECF244321}">
                <p14:modId xmlns:p14="http://schemas.microsoft.com/office/powerpoint/2010/main" val="4001402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19555-CEEF-4F90-B9AD-0F97EDDB457A}"/>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BBCB36D8-818C-4837-AB8A-BCC67D366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44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1BEB-1C18-466C-A370-82C1DF194EED}"/>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80DDE5A-BEE7-433F-85DF-5FCE001BD108}"/>
              </a:ext>
            </a:extLst>
          </p:cNvPr>
          <p:cNvGraphicFramePr>
            <a:graphicFrameLocks noGrp="1"/>
          </p:cNvGraphicFramePr>
          <p:nvPr>
            <p:ph type="chart" sz="quarter" idx="13"/>
            <p:extLst>
              <p:ext uri="{D42A27DB-BD31-4B8C-83A1-F6EECF244321}">
                <p14:modId xmlns:p14="http://schemas.microsoft.com/office/powerpoint/2010/main" val="3621175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E14A7-1CAD-4931-B709-EB1363C00E26}"/>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1AB6D11A-F690-481F-BCE9-4C4332394A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3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52F7-6696-43C9-94E8-97D98452AB23}"/>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99725745-F8DD-4740-9730-15C1C26CE0E5}"/>
              </a:ext>
            </a:extLst>
          </p:cNvPr>
          <p:cNvGraphicFramePr>
            <a:graphicFrameLocks noGrp="1"/>
          </p:cNvGraphicFramePr>
          <p:nvPr>
            <p:ph type="chart" sz="quarter" idx="13"/>
            <p:extLst>
              <p:ext uri="{D42A27DB-BD31-4B8C-83A1-F6EECF244321}">
                <p14:modId xmlns:p14="http://schemas.microsoft.com/office/powerpoint/2010/main" val="2413800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897F7-B34F-4A36-87BB-29C556EF3690}"/>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7BF91D84-F78C-4D75-8C59-42DE065A1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86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67C4A-59DC-49B0-BFA2-30ED5485D7DF}"/>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593A3DD9-CB5D-4B35-AF3E-952807DB86B1}"/>
              </a:ext>
            </a:extLst>
          </p:cNvPr>
          <p:cNvGraphicFramePr>
            <a:graphicFrameLocks noGrp="1"/>
          </p:cNvGraphicFramePr>
          <p:nvPr>
            <p:ph type="tbl" sz="quarter" idx="13"/>
            <p:extLst>
              <p:ext uri="{D42A27DB-BD31-4B8C-83A1-F6EECF244321}">
                <p14:modId xmlns:p14="http://schemas.microsoft.com/office/powerpoint/2010/main" val="3115655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9726563"/>
                    </a:ext>
                  </a:extLst>
                </a:gridCol>
                <a:gridCol w="822960">
                  <a:extLst>
                    <a:ext uri="{9D8B030D-6E8A-4147-A177-3AD203B41FA5}">
                      <a16:colId xmlns:a16="http://schemas.microsoft.com/office/drawing/2014/main" val="1299089640"/>
                    </a:ext>
                  </a:extLst>
                </a:gridCol>
                <a:gridCol w="822960">
                  <a:extLst>
                    <a:ext uri="{9D8B030D-6E8A-4147-A177-3AD203B41FA5}">
                      <a16:colId xmlns:a16="http://schemas.microsoft.com/office/drawing/2014/main" val="2823890379"/>
                    </a:ext>
                  </a:extLst>
                </a:gridCol>
                <a:gridCol w="822960">
                  <a:extLst>
                    <a:ext uri="{9D8B030D-6E8A-4147-A177-3AD203B41FA5}">
                      <a16:colId xmlns:a16="http://schemas.microsoft.com/office/drawing/2014/main" val="2591873942"/>
                    </a:ext>
                  </a:extLst>
                </a:gridCol>
                <a:gridCol w="822960">
                  <a:extLst>
                    <a:ext uri="{9D8B030D-6E8A-4147-A177-3AD203B41FA5}">
                      <a16:colId xmlns:a16="http://schemas.microsoft.com/office/drawing/2014/main" val="312686412"/>
                    </a:ext>
                  </a:extLst>
                </a:gridCol>
                <a:gridCol w="822960">
                  <a:extLst>
                    <a:ext uri="{9D8B030D-6E8A-4147-A177-3AD203B41FA5}">
                      <a16:colId xmlns:a16="http://schemas.microsoft.com/office/drawing/2014/main" val="1983380285"/>
                    </a:ext>
                  </a:extLst>
                </a:gridCol>
                <a:gridCol w="822960">
                  <a:extLst>
                    <a:ext uri="{9D8B030D-6E8A-4147-A177-3AD203B41FA5}">
                      <a16:colId xmlns:a16="http://schemas.microsoft.com/office/drawing/2014/main" val="147505556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60694495"/>
                  </a:ext>
                </a:extLst>
              </a:tr>
              <a:tr h="370840">
                <a:tc>
                  <a:txBody>
                    <a:bodyPr/>
                    <a:lstStyle/>
                    <a:p>
                      <a:r>
                        <a:rPr lang="en-US" sz="1000" b="1"/>
                        <a:t>Tokio Marine America - 2020-10-28 19:15:25</a:t>
                      </a:r>
                      <a:r>
                        <a:rPr lang="en-US" sz="1000"/>
                        <a:t>
 Each month, TMA highlights an employee that exemplifies our values. This month, we're pleased to feature Team Leader, Administration, Andrew.</a:t>
                      </a:r>
                    </a:p>
                  </a:txBody>
                  <a:tcPr/>
                </a:tc>
                <a:tc>
                  <a:txBody>
                    <a:bodyPr/>
                    <a:lstStyle/>
                    <a:p>
                      <a:r>
                        <a:rPr lang="en-US" sz="1000"/>
                        <a:t>123</a:t>
                      </a:r>
                    </a:p>
                  </a:txBody>
                  <a:tcPr/>
                </a:tc>
                <a:tc>
                  <a:txBody>
                    <a:bodyPr/>
                    <a:lstStyle/>
                    <a:p>
                      <a:r>
                        <a:rPr lang="en-US" sz="1000"/>
                        <a:t>115</a:t>
                      </a:r>
                    </a:p>
                  </a:txBody>
                  <a:tcPr/>
                </a:tc>
                <a:tc>
                  <a:txBody>
                    <a:bodyPr/>
                    <a:lstStyle/>
                    <a:p>
                      <a:r>
                        <a:rPr lang="en-US" sz="1000"/>
                        <a:t>4</a:t>
                      </a:r>
                    </a:p>
                  </a:txBody>
                  <a:tcPr/>
                </a:tc>
                <a:tc>
                  <a:txBody>
                    <a:bodyPr/>
                    <a:lstStyle/>
                    <a:p>
                      <a:r>
                        <a:rPr lang="en-US" sz="1000"/>
                        <a:t>4</a:t>
                      </a:r>
                    </a:p>
                  </a:txBody>
                  <a:tcPr/>
                </a:tc>
                <a:tc>
                  <a:txBody>
                    <a:bodyPr/>
                    <a:lstStyle/>
                    <a:p>
                      <a:r>
                        <a:rPr lang="en-US" sz="1000"/>
                        <a:t>32.7128 %</a:t>
                      </a:r>
                    </a:p>
                  </a:txBody>
                  <a:tcPr/>
                </a:tc>
                <a:tc>
                  <a:txBody>
                    <a:bodyPr/>
                    <a:lstStyle/>
                    <a:p>
                      <a:r>
                        <a:rPr lang="en-US" sz="1000"/>
                        <a:t>Photo</a:t>
                      </a:r>
                    </a:p>
                  </a:txBody>
                  <a:tcPr/>
                </a:tc>
                <a:extLst>
                  <a:ext uri="{0D108BD9-81ED-4DB2-BD59-A6C34878D82A}">
                    <a16:rowId xmlns:a16="http://schemas.microsoft.com/office/drawing/2014/main" val="3481008954"/>
                  </a:ext>
                </a:extLst>
              </a:tr>
              <a:tr h="370840">
                <a:tc>
                  <a:txBody>
                    <a:bodyPr/>
                    <a:lstStyle/>
                    <a:p>
                      <a:r>
                        <a:rPr lang="en-US" sz="1000" b="1"/>
                        <a:t>Tokio Marine America - 2020-10-30 15:20:01</a:t>
                      </a:r>
                      <a:r>
                        <a:rPr lang="en-US" sz="1000"/>
                        <a:t>
 Get involved and #Walk2EndAlz. This year, the Alzheimer's Associations' Walk to End Alzheimer's is a national, virtual event. Check out our California office's team page and learn how you can get involved: bit.ly/CaliforniaWalk2EndAlz</a:t>
                      </a:r>
                    </a:p>
                  </a:txBody>
                  <a:tcPr/>
                </a:tc>
                <a:tc>
                  <a:txBody>
                    <a:bodyPr/>
                    <a:lstStyle/>
                    <a:p>
                      <a:r>
                        <a:rPr lang="en-US" sz="1000"/>
                        <a:t>70</a:t>
                      </a:r>
                    </a:p>
                  </a:txBody>
                  <a:tcPr/>
                </a:tc>
                <a:tc>
                  <a:txBody>
                    <a:bodyPr/>
                    <a:lstStyle/>
                    <a:p>
                      <a:r>
                        <a:rPr lang="en-US" sz="1000"/>
                        <a:t>62</a:t>
                      </a:r>
                    </a:p>
                  </a:txBody>
                  <a:tcPr/>
                </a:tc>
                <a:tc>
                  <a:txBody>
                    <a:bodyPr/>
                    <a:lstStyle/>
                    <a:p>
                      <a:r>
                        <a:rPr lang="en-US" sz="1000"/>
                        <a:t>1</a:t>
                      </a:r>
                    </a:p>
                  </a:txBody>
                  <a:tcPr/>
                </a:tc>
                <a:tc>
                  <a:txBody>
                    <a:bodyPr/>
                    <a:lstStyle/>
                    <a:p>
                      <a:r>
                        <a:rPr lang="en-US" sz="1000"/>
                        <a:t>7</a:t>
                      </a:r>
                    </a:p>
                  </a:txBody>
                  <a:tcPr/>
                </a:tc>
                <a:tc>
                  <a:txBody>
                    <a:bodyPr/>
                    <a:lstStyle/>
                    <a:p>
                      <a:r>
                        <a:rPr lang="en-US" sz="1000"/>
                        <a:t>18.5676 %</a:t>
                      </a:r>
                    </a:p>
                  </a:txBody>
                  <a:tcPr/>
                </a:tc>
                <a:tc>
                  <a:txBody>
                    <a:bodyPr/>
                    <a:lstStyle/>
                    <a:p>
                      <a:r>
                        <a:rPr lang="en-US" sz="1000"/>
                        <a:t>Photo</a:t>
                      </a:r>
                    </a:p>
                  </a:txBody>
                  <a:tcPr/>
                </a:tc>
                <a:extLst>
                  <a:ext uri="{0D108BD9-81ED-4DB2-BD59-A6C34878D82A}">
                    <a16:rowId xmlns:a16="http://schemas.microsoft.com/office/drawing/2014/main" val="164394560"/>
                  </a:ext>
                </a:extLst>
              </a:tr>
              <a:tr h="370840">
                <a:tc>
                  <a:txBody>
                    <a:bodyPr/>
                    <a:lstStyle/>
                    <a:p>
                      <a:r>
                        <a:rPr lang="en-US" sz="1000" b="1"/>
                        <a:t>Tokio Marine America - 2020-10-02 13:58:42</a:t>
                      </a:r>
                      <a:r>
                        <a:rPr lang="en-US" sz="1000"/>
                        <a:t>
 Alzheimer's is the sixth leading cause of death in the United States. To help support the Alzheimer's Association's mission to #ENDALZ, TMA is joining forces with our sister companies, TMNAS, Philadelphia Insurance Companies, and First Insurance Company of Hawaii, LTD, to participate in the Walk to End Alzheimer's.</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4</a:t>
                      </a:r>
                    </a:p>
                  </a:txBody>
                  <a:tcPr/>
                </a:tc>
                <a:tc>
                  <a:txBody>
                    <a:bodyPr/>
                    <a:lstStyle/>
                    <a:p>
                      <a:r>
                        <a:rPr lang="en-US" sz="1000"/>
                        <a:t>2.9730 %</a:t>
                      </a:r>
                    </a:p>
                  </a:txBody>
                  <a:tcPr/>
                </a:tc>
                <a:tc>
                  <a:txBody>
                    <a:bodyPr/>
                    <a:lstStyle/>
                    <a:p>
                      <a:r>
                        <a:rPr lang="en-US" sz="1000"/>
                        <a:t>Photo</a:t>
                      </a:r>
                    </a:p>
                  </a:txBody>
                  <a:tcPr/>
                </a:tc>
                <a:extLst>
                  <a:ext uri="{0D108BD9-81ED-4DB2-BD59-A6C34878D82A}">
                    <a16:rowId xmlns:a16="http://schemas.microsoft.com/office/drawing/2014/main" val="451607350"/>
                  </a:ext>
                </a:extLst>
              </a:tr>
            </a:tbl>
          </a:graphicData>
        </a:graphic>
      </p:graphicFrame>
      <p:sp>
        <p:nvSpPr>
          <p:cNvPr id="4" name="Text Placeholder 3">
            <a:extLst>
              <a:ext uri="{FF2B5EF4-FFF2-40B4-BE49-F238E27FC236}">
                <a16:creationId xmlns:a16="http://schemas.microsoft.com/office/drawing/2014/main" id="{3840A38D-90F7-44EB-B5FF-F8E81A51B26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01766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4C834-3E1C-40F9-85BF-09B0E05D405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188BC70D-B1D4-4330-86AC-BBF9A21EA952}"/>
              </a:ext>
            </a:extLst>
          </p:cNvPr>
          <p:cNvGraphicFramePr>
            <a:graphicFrameLocks noGrp="1"/>
          </p:cNvGraphicFramePr>
          <p:nvPr>
            <p:ph type="tbl" sz="quarter" idx="13"/>
            <p:extLst>
              <p:ext uri="{D42A27DB-BD31-4B8C-83A1-F6EECF244321}">
                <p14:modId xmlns:p14="http://schemas.microsoft.com/office/powerpoint/2010/main" val="103399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3422943"/>
                    </a:ext>
                  </a:extLst>
                </a:gridCol>
                <a:gridCol w="576072">
                  <a:extLst>
                    <a:ext uri="{9D8B030D-6E8A-4147-A177-3AD203B41FA5}">
                      <a16:colId xmlns:a16="http://schemas.microsoft.com/office/drawing/2014/main" val="3654373522"/>
                    </a:ext>
                  </a:extLst>
                </a:gridCol>
                <a:gridCol w="576072">
                  <a:extLst>
                    <a:ext uri="{9D8B030D-6E8A-4147-A177-3AD203B41FA5}">
                      <a16:colId xmlns:a16="http://schemas.microsoft.com/office/drawing/2014/main" val="672758566"/>
                    </a:ext>
                  </a:extLst>
                </a:gridCol>
                <a:gridCol w="576072">
                  <a:extLst>
                    <a:ext uri="{9D8B030D-6E8A-4147-A177-3AD203B41FA5}">
                      <a16:colId xmlns:a16="http://schemas.microsoft.com/office/drawing/2014/main" val="1796272743"/>
                    </a:ext>
                  </a:extLst>
                </a:gridCol>
                <a:gridCol w="576072">
                  <a:extLst>
                    <a:ext uri="{9D8B030D-6E8A-4147-A177-3AD203B41FA5}">
                      <a16:colId xmlns:a16="http://schemas.microsoft.com/office/drawing/2014/main" val="1153693649"/>
                    </a:ext>
                  </a:extLst>
                </a:gridCol>
                <a:gridCol w="576072">
                  <a:extLst>
                    <a:ext uri="{9D8B030D-6E8A-4147-A177-3AD203B41FA5}">
                      <a16:colId xmlns:a16="http://schemas.microsoft.com/office/drawing/2014/main" val="3202621202"/>
                    </a:ext>
                  </a:extLst>
                </a:gridCol>
                <a:gridCol w="576072">
                  <a:extLst>
                    <a:ext uri="{9D8B030D-6E8A-4147-A177-3AD203B41FA5}">
                      <a16:colId xmlns:a16="http://schemas.microsoft.com/office/drawing/2014/main" val="1387758561"/>
                    </a:ext>
                  </a:extLst>
                </a:gridCol>
                <a:gridCol w="576072">
                  <a:extLst>
                    <a:ext uri="{9D8B030D-6E8A-4147-A177-3AD203B41FA5}">
                      <a16:colId xmlns:a16="http://schemas.microsoft.com/office/drawing/2014/main" val="3653842730"/>
                    </a:ext>
                  </a:extLst>
                </a:gridCol>
                <a:gridCol w="576072">
                  <a:extLst>
                    <a:ext uri="{9D8B030D-6E8A-4147-A177-3AD203B41FA5}">
                      <a16:colId xmlns:a16="http://schemas.microsoft.com/office/drawing/2014/main" val="3461055721"/>
                    </a:ext>
                  </a:extLst>
                </a:gridCol>
                <a:gridCol w="576072">
                  <a:extLst>
                    <a:ext uri="{9D8B030D-6E8A-4147-A177-3AD203B41FA5}">
                      <a16:colId xmlns:a16="http://schemas.microsoft.com/office/drawing/2014/main" val="794111031"/>
                    </a:ext>
                  </a:extLst>
                </a:gridCol>
                <a:gridCol w="576072">
                  <a:extLst>
                    <a:ext uri="{9D8B030D-6E8A-4147-A177-3AD203B41FA5}">
                      <a16:colId xmlns:a16="http://schemas.microsoft.com/office/drawing/2014/main" val="3014145569"/>
                    </a:ext>
                  </a:extLst>
                </a:gridCol>
                <a:gridCol w="576072">
                  <a:extLst>
                    <a:ext uri="{9D8B030D-6E8A-4147-A177-3AD203B41FA5}">
                      <a16:colId xmlns:a16="http://schemas.microsoft.com/office/drawing/2014/main" val="645764101"/>
                    </a:ext>
                  </a:extLst>
                </a:gridCol>
                <a:gridCol w="576072">
                  <a:extLst>
                    <a:ext uri="{9D8B030D-6E8A-4147-A177-3AD203B41FA5}">
                      <a16:colId xmlns:a16="http://schemas.microsoft.com/office/drawing/2014/main" val="110228977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59743930"/>
                  </a:ext>
                </a:extLst>
              </a:tr>
              <a:tr h="370840">
                <a:tc>
                  <a:txBody>
                    <a:bodyPr/>
                    <a:lstStyle/>
                    <a:p>
                      <a:r>
                        <a:rPr lang="en-US" sz="1000"/>
                        <a:t>200</a:t>
                      </a:r>
                    </a:p>
                  </a:txBody>
                  <a:tcPr/>
                </a:tc>
                <a:tc>
                  <a:txBody>
                    <a:bodyPr/>
                    <a:lstStyle/>
                    <a:p>
                      <a:r>
                        <a:rPr lang="en-US" sz="1000"/>
                        <a:t>5</a:t>
                      </a:r>
                    </a:p>
                  </a:txBody>
                  <a:tcPr/>
                </a:tc>
                <a:tc>
                  <a:txBody>
                    <a:bodyPr/>
                    <a:lstStyle/>
                    <a:p>
                      <a:r>
                        <a:rPr lang="en-US" sz="1000"/>
                        <a:t>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23</a:t>
                      </a:r>
                    </a:p>
                  </a:txBody>
                  <a:tcPr/>
                </a:tc>
                <a:tc>
                  <a:txBody>
                    <a:bodyPr/>
                    <a:lstStyle/>
                    <a:p>
                      <a:r>
                        <a:rPr lang="en-US" sz="1000"/>
                        <a:t>40</a:t>
                      </a:r>
                    </a:p>
                  </a:txBody>
                  <a:tcPr/>
                </a:tc>
                <a:tc>
                  <a:txBody>
                    <a:bodyPr/>
                    <a:lstStyle/>
                    <a:p>
                      <a:r>
                        <a:rPr lang="en-US" sz="1000"/>
                        <a:t>0</a:t>
                      </a:r>
                    </a:p>
                  </a:txBody>
                  <a:tcPr/>
                </a:tc>
                <a:tc>
                  <a:txBody>
                    <a:bodyPr/>
                    <a:lstStyle/>
                    <a:p>
                      <a:r>
                        <a:rPr lang="en-US" sz="1000"/>
                        <a:t>8</a:t>
                      </a:r>
                    </a:p>
                  </a:txBody>
                  <a:tcPr/>
                </a:tc>
                <a:tc>
                  <a:txBody>
                    <a:bodyPr/>
                    <a:lstStyle/>
                    <a:p>
                      <a:r>
                        <a:rPr lang="en-US" sz="1000"/>
                        <a:t>1.8812 %</a:t>
                      </a:r>
                    </a:p>
                  </a:txBody>
                  <a:tcPr/>
                </a:tc>
                <a:tc>
                  <a:txBody>
                    <a:bodyPr/>
                    <a:lstStyle/>
                    <a:p>
                      <a:r>
                        <a:rPr lang="en-US" sz="1000"/>
                        <a:t>0.0 %</a:t>
                      </a:r>
                    </a:p>
                  </a:txBody>
                  <a:tcPr/>
                </a:tc>
                <a:extLst>
                  <a:ext uri="{0D108BD9-81ED-4DB2-BD59-A6C34878D82A}">
                    <a16:rowId xmlns:a16="http://schemas.microsoft.com/office/drawing/2014/main" val="3066465773"/>
                  </a:ext>
                </a:extLst>
              </a:tr>
            </a:tbl>
          </a:graphicData>
        </a:graphic>
      </p:graphicFrame>
      <p:sp>
        <p:nvSpPr>
          <p:cNvPr id="4" name="Text Placeholder 3">
            <a:extLst>
              <a:ext uri="{FF2B5EF4-FFF2-40B4-BE49-F238E27FC236}">
                <a16:creationId xmlns:a16="http://schemas.microsoft.com/office/drawing/2014/main" id="{CFCA1093-1A08-489B-9938-662D9680179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5758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EF578-266A-4766-9A31-38D3CAEF946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8098753-D4ED-4B34-BF48-92D11F9F71C1}"/>
              </a:ext>
            </a:extLst>
          </p:cNvPr>
          <p:cNvGraphicFramePr>
            <a:graphicFrameLocks noGrp="1"/>
          </p:cNvGraphicFramePr>
          <p:nvPr>
            <p:ph type="chart" sz="quarter" idx="13"/>
            <p:extLst>
              <p:ext uri="{D42A27DB-BD31-4B8C-83A1-F6EECF244321}">
                <p14:modId xmlns:p14="http://schemas.microsoft.com/office/powerpoint/2010/main" val="1597732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CAFE6F-62FC-46FC-8FD4-9971677912C3}"/>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32D95E48-CC24-4C19-A0B7-2C131FEE8D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46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789C-37B7-4C21-B4BD-70230978B7DB}"/>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FBDD7DF-0013-47FC-B69D-A8E9E495754B}"/>
              </a:ext>
            </a:extLst>
          </p:cNvPr>
          <p:cNvGraphicFramePr>
            <a:graphicFrameLocks noGrp="1"/>
          </p:cNvGraphicFramePr>
          <p:nvPr>
            <p:ph type="chart" sz="quarter" idx="13"/>
            <p:extLst>
              <p:ext uri="{D42A27DB-BD31-4B8C-83A1-F6EECF244321}">
                <p14:modId xmlns:p14="http://schemas.microsoft.com/office/powerpoint/2010/main" val="222669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5DA1A-B18F-4AFD-A9C1-759BF503649A}"/>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BD4BCB40-F447-4ED4-AFE5-ECED0FE8E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44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DA9B-0089-4CF6-830F-17F6E1F1534B}"/>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D57F5185-0491-48B7-9618-10754130B8BD}"/>
              </a:ext>
            </a:extLst>
          </p:cNvPr>
          <p:cNvGraphicFramePr>
            <a:graphicFrameLocks noGrp="1"/>
          </p:cNvGraphicFramePr>
          <p:nvPr>
            <p:ph type="chart" sz="quarter" idx="13"/>
            <p:extLst>
              <p:ext uri="{D42A27DB-BD31-4B8C-83A1-F6EECF244321}">
                <p14:modId xmlns:p14="http://schemas.microsoft.com/office/powerpoint/2010/main" val="4072498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4C103-5ADB-40B7-B24B-5C64E7C68F43}"/>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C541327B-8EA1-4CD0-8662-208DB9B43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801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7FE71-765D-492E-A7C8-D2EDB2DB9F0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8C74D64-D8E4-4CDF-B509-A6A91BC3865A}"/>
              </a:ext>
            </a:extLst>
          </p:cNvPr>
          <p:cNvGraphicFramePr>
            <a:graphicFrameLocks noGrp="1"/>
          </p:cNvGraphicFramePr>
          <p:nvPr>
            <p:ph type="tbl" sz="quarter" idx="13"/>
            <p:extLst>
              <p:ext uri="{D42A27DB-BD31-4B8C-83A1-F6EECF244321}">
                <p14:modId xmlns:p14="http://schemas.microsoft.com/office/powerpoint/2010/main" val="360550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5808902"/>
                    </a:ext>
                  </a:extLst>
                </a:gridCol>
                <a:gridCol w="493776">
                  <a:extLst>
                    <a:ext uri="{9D8B030D-6E8A-4147-A177-3AD203B41FA5}">
                      <a16:colId xmlns:a16="http://schemas.microsoft.com/office/drawing/2014/main" val="2170029927"/>
                    </a:ext>
                  </a:extLst>
                </a:gridCol>
                <a:gridCol w="1069848">
                  <a:extLst>
                    <a:ext uri="{9D8B030D-6E8A-4147-A177-3AD203B41FA5}">
                      <a16:colId xmlns:a16="http://schemas.microsoft.com/office/drawing/2014/main" val="1857292971"/>
                    </a:ext>
                  </a:extLst>
                </a:gridCol>
                <a:gridCol w="1069848">
                  <a:extLst>
                    <a:ext uri="{9D8B030D-6E8A-4147-A177-3AD203B41FA5}">
                      <a16:colId xmlns:a16="http://schemas.microsoft.com/office/drawing/2014/main" val="3772107338"/>
                    </a:ext>
                  </a:extLst>
                </a:gridCol>
                <a:gridCol w="1069848">
                  <a:extLst>
                    <a:ext uri="{9D8B030D-6E8A-4147-A177-3AD203B41FA5}">
                      <a16:colId xmlns:a16="http://schemas.microsoft.com/office/drawing/2014/main" val="3270473576"/>
                    </a:ext>
                  </a:extLst>
                </a:gridCol>
                <a:gridCol w="1069848">
                  <a:extLst>
                    <a:ext uri="{9D8B030D-6E8A-4147-A177-3AD203B41FA5}">
                      <a16:colId xmlns:a16="http://schemas.microsoft.com/office/drawing/2014/main" val="3848605713"/>
                    </a:ext>
                  </a:extLst>
                </a:gridCol>
                <a:gridCol w="1069848">
                  <a:extLst>
                    <a:ext uri="{9D8B030D-6E8A-4147-A177-3AD203B41FA5}">
                      <a16:colId xmlns:a16="http://schemas.microsoft.com/office/drawing/2014/main" val="117242275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34350399"/>
                  </a:ext>
                </a:extLst>
              </a:tr>
              <a:tr h="370840">
                <a:tc>
                  <a:txBody>
                    <a:bodyPr/>
                    <a:lstStyle/>
                    <a:p>
                      <a:r>
                        <a:rPr lang="en-US" sz="1000" b="1"/>
                        <a:t>@TokioMAmerica - 2020-10-02 17:00:40</a:t>
                      </a:r>
                      <a:r>
                        <a:rPr lang="en-US" sz="1000"/>
                        <a:t>
 Across the country this year, TMA is teaming up with our sister companies, @TMNA_Services, @PHLYINS, and @FirstInsHI, to participate in the #Walk2EndAlz with the @alzassociation. We're proud to do our part to end Alzheimer's! #ENDALZ #AnshinInAction https://t.co/wU6Nr7hjL0</a:t>
                      </a:r>
                    </a:p>
                  </a:txBody>
                  <a:tcPr/>
                </a:tc>
                <a:tc>
                  <a:txBody>
                    <a:bodyPr/>
                    <a:lstStyle/>
                    <a:p>
                      <a:r>
                        <a:rPr lang="en-US" sz="1000"/>
                        <a:t>10/07/2020 00:09:39</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11</a:t>
                      </a:r>
                    </a:p>
                  </a:txBody>
                  <a:tcPr/>
                </a:tc>
                <a:tc>
                  <a:txBody>
                    <a:bodyPr/>
                    <a:lstStyle/>
                    <a:p>
                      <a:r>
                        <a:rPr lang="en-US" sz="1000"/>
                        <a:t>5.6410 %</a:t>
                      </a:r>
                    </a:p>
                  </a:txBody>
                  <a:tcPr/>
                </a:tc>
                <a:extLst>
                  <a:ext uri="{0D108BD9-81ED-4DB2-BD59-A6C34878D82A}">
                    <a16:rowId xmlns:a16="http://schemas.microsoft.com/office/drawing/2014/main" val="4044764496"/>
                  </a:ext>
                </a:extLst>
              </a:tr>
              <a:tr h="370840">
                <a:tc>
                  <a:txBody>
                    <a:bodyPr/>
                    <a:lstStyle/>
                    <a:p>
                      <a:r>
                        <a:rPr lang="en-US" sz="1000" b="1"/>
                        <a:t>@TokioMAmerica - 2020-10-16 17:57:00</a:t>
                      </a:r>
                      <a:r>
                        <a:rPr lang="en-US" sz="1000"/>
                        <a:t>
 This month, TMA is walking to defeat Alzheimer's all across the country. Our New York and New Jersey offices have already raised 0 towards the fight! Learn more about their mission and how you can donate: https://t.co/wJvLct7mWx https://t.co/T0qzvoUgAc</a:t>
                      </a:r>
                    </a:p>
                  </a:txBody>
                  <a:tcPr/>
                </a:tc>
                <a:tc>
                  <a:txBody>
                    <a:bodyPr/>
                    <a:lstStyle/>
                    <a:p>
                      <a:r>
                        <a:rPr lang="en-US" sz="1000"/>
                        <a:t>10/20/2020 18:12:12</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3.5533 %</a:t>
                      </a:r>
                    </a:p>
                  </a:txBody>
                  <a:tcPr/>
                </a:tc>
                <a:extLst>
                  <a:ext uri="{0D108BD9-81ED-4DB2-BD59-A6C34878D82A}">
                    <a16:rowId xmlns:a16="http://schemas.microsoft.com/office/drawing/2014/main" val="2880033117"/>
                  </a:ext>
                </a:extLst>
              </a:tr>
              <a:tr h="370840">
                <a:tc>
                  <a:txBody>
                    <a:bodyPr/>
                    <a:lstStyle/>
                    <a:p>
                      <a:r>
                        <a:rPr lang="en-US" sz="1000" b="1"/>
                        <a:t>@TokioMAmerica - 2020-10-26 19:39:06</a:t>
                      </a:r>
                      <a:r>
                        <a:rPr lang="en-US" sz="1000"/>
                        <a:t>
 The @NSCsafety estimates 25% of car crashes involve cell phones. This #DistractedDrivingAwarenessMonth, we would like to remind everyone to focus on driving safely and encourage our clients to explore our online driver safety courses. Learn more: https://t.co/XzBBO2MjoJ https://t.co/dmkUh6TnWl</a:t>
                      </a:r>
                    </a:p>
                  </a:txBody>
                  <a:tcPr/>
                </a:tc>
                <a:tc>
                  <a:txBody>
                    <a:bodyPr/>
                    <a:lstStyle/>
                    <a:p>
                      <a:r>
                        <a:rPr lang="en-US" sz="1000"/>
                        <a:t>10/30/2020 00:11:36</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3.0457 %</a:t>
                      </a:r>
                    </a:p>
                  </a:txBody>
                  <a:tcPr/>
                </a:tc>
                <a:extLst>
                  <a:ext uri="{0D108BD9-81ED-4DB2-BD59-A6C34878D82A}">
                    <a16:rowId xmlns:a16="http://schemas.microsoft.com/office/drawing/2014/main" val="1890128414"/>
                  </a:ext>
                </a:extLst>
              </a:tr>
            </a:tbl>
          </a:graphicData>
        </a:graphic>
      </p:graphicFrame>
      <p:sp>
        <p:nvSpPr>
          <p:cNvPr id="4" name="Text Placeholder 3">
            <a:extLst>
              <a:ext uri="{FF2B5EF4-FFF2-40B4-BE49-F238E27FC236}">
                <a16:creationId xmlns:a16="http://schemas.microsoft.com/office/drawing/2014/main" id="{E640D9D8-9800-4ED6-8372-292203A79FF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49695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7450-CE28-44F7-AC80-6908D45D1A2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181E2F2-481D-413E-9720-F6BA9C963765}"/>
              </a:ext>
            </a:extLst>
          </p:cNvPr>
          <p:cNvGraphicFramePr>
            <a:graphicFrameLocks noGrp="1"/>
          </p:cNvGraphicFramePr>
          <p:nvPr>
            <p:ph type="tbl" sz="quarter" idx="13"/>
            <p:extLst>
              <p:ext uri="{D42A27DB-BD31-4B8C-83A1-F6EECF244321}">
                <p14:modId xmlns:p14="http://schemas.microsoft.com/office/powerpoint/2010/main" val="222171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72085976"/>
                    </a:ext>
                  </a:extLst>
                </a:gridCol>
                <a:gridCol w="658368">
                  <a:extLst>
                    <a:ext uri="{9D8B030D-6E8A-4147-A177-3AD203B41FA5}">
                      <a16:colId xmlns:a16="http://schemas.microsoft.com/office/drawing/2014/main" val="71373942"/>
                    </a:ext>
                  </a:extLst>
                </a:gridCol>
                <a:gridCol w="658368">
                  <a:extLst>
                    <a:ext uri="{9D8B030D-6E8A-4147-A177-3AD203B41FA5}">
                      <a16:colId xmlns:a16="http://schemas.microsoft.com/office/drawing/2014/main" val="4142514023"/>
                    </a:ext>
                  </a:extLst>
                </a:gridCol>
                <a:gridCol w="658368">
                  <a:extLst>
                    <a:ext uri="{9D8B030D-6E8A-4147-A177-3AD203B41FA5}">
                      <a16:colId xmlns:a16="http://schemas.microsoft.com/office/drawing/2014/main" val="401451557"/>
                    </a:ext>
                  </a:extLst>
                </a:gridCol>
                <a:gridCol w="658368">
                  <a:extLst>
                    <a:ext uri="{9D8B030D-6E8A-4147-A177-3AD203B41FA5}">
                      <a16:colId xmlns:a16="http://schemas.microsoft.com/office/drawing/2014/main" val="3333776776"/>
                    </a:ext>
                  </a:extLst>
                </a:gridCol>
                <a:gridCol w="658368">
                  <a:extLst>
                    <a:ext uri="{9D8B030D-6E8A-4147-A177-3AD203B41FA5}">
                      <a16:colId xmlns:a16="http://schemas.microsoft.com/office/drawing/2014/main" val="1029804765"/>
                    </a:ext>
                  </a:extLst>
                </a:gridCol>
                <a:gridCol w="658368">
                  <a:extLst>
                    <a:ext uri="{9D8B030D-6E8A-4147-A177-3AD203B41FA5}">
                      <a16:colId xmlns:a16="http://schemas.microsoft.com/office/drawing/2014/main" val="3528963336"/>
                    </a:ext>
                  </a:extLst>
                </a:gridCol>
                <a:gridCol w="658368">
                  <a:extLst>
                    <a:ext uri="{9D8B030D-6E8A-4147-A177-3AD203B41FA5}">
                      <a16:colId xmlns:a16="http://schemas.microsoft.com/office/drawing/2014/main" val="3835333756"/>
                    </a:ext>
                  </a:extLst>
                </a:gridCol>
                <a:gridCol w="658368">
                  <a:extLst>
                    <a:ext uri="{9D8B030D-6E8A-4147-A177-3AD203B41FA5}">
                      <a16:colId xmlns:a16="http://schemas.microsoft.com/office/drawing/2014/main" val="2058664768"/>
                    </a:ext>
                  </a:extLst>
                </a:gridCol>
                <a:gridCol w="658368">
                  <a:extLst>
                    <a:ext uri="{9D8B030D-6E8A-4147-A177-3AD203B41FA5}">
                      <a16:colId xmlns:a16="http://schemas.microsoft.com/office/drawing/2014/main" val="1889665397"/>
                    </a:ext>
                  </a:extLst>
                </a:gridCol>
                <a:gridCol w="658368">
                  <a:extLst>
                    <a:ext uri="{9D8B030D-6E8A-4147-A177-3AD203B41FA5}">
                      <a16:colId xmlns:a16="http://schemas.microsoft.com/office/drawing/2014/main" val="82276038"/>
                    </a:ext>
                  </a:extLst>
                </a:gridCol>
                <a:gridCol w="658368">
                  <a:extLst>
                    <a:ext uri="{9D8B030D-6E8A-4147-A177-3AD203B41FA5}">
                      <a16:colId xmlns:a16="http://schemas.microsoft.com/office/drawing/2014/main" val="615369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20407336"/>
                  </a:ext>
                </a:extLst>
              </a:tr>
              <a:tr h="370840">
                <a:tc>
                  <a:txBody>
                    <a:bodyPr/>
                    <a:lstStyle/>
                    <a:p>
                      <a:r>
                        <a:rPr lang="en-US" sz="1000"/>
                        <a:t>16941</a:t>
                      </a:r>
                    </a:p>
                  </a:txBody>
                  <a:tcPr/>
                </a:tc>
                <a:tc>
                  <a:txBody>
                    <a:bodyPr/>
                    <a:lstStyle/>
                    <a:p>
                      <a:r>
                        <a:rPr lang="en-US" sz="1000"/>
                        <a:t>262</a:t>
                      </a:r>
                    </a:p>
                  </a:txBody>
                  <a:tcPr/>
                </a:tc>
                <a:tc>
                  <a:txBody>
                    <a:bodyPr/>
                    <a:lstStyle/>
                    <a:p>
                      <a:r>
                        <a:rPr lang="en-US" sz="1000"/>
                        <a:t>17</a:t>
                      </a:r>
                    </a:p>
                  </a:txBody>
                  <a:tcPr/>
                </a:tc>
                <a:tc>
                  <a:txBody>
                    <a:bodyPr/>
                    <a:lstStyle/>
                    <a:p>
                      <a:r>
                        <a:rPr lang="en-US" sz="1000"/>
                        <a:t>505</a:t>
                      </a:r>
                    </a:p>
                  </a:txBody>
                  <a:tcPr/>
                </a:tc>
                <a:tc>
                  <a:txBody>
                    <a:bodyPr/>
                    <a:lstStyle/>
                    <a:p>
                      <a:r>
                        <a:rPr lang="en-US" sz="1000"/>
                        <a:t>29.705882352941</a:t>
                      </a:r>
                    </a:p>
                  </a:txBody>
                  <a:tcPr/>
                </a:tc>
                <a:tc>
                  <a:txBody>
                    <a:bodyPr/>
                    <a:lstStyle/>
                    <a:p>
                      <a:r>
                        <a:rPr lang="en-US" sz="1000"/>
                        <a:t>7</a:t>
                      </a:r>
                    </a:p>
                  </a:txBody>
                  <a:tcPr/>
                </a:tc>
                <a:tc>
                  <a:txBody>
                    <a:bodyPr/>
                    <a:lstStyle/>
                    <a:p>
                      <a:r>
                        <a:rPr lang="en-US" sz="1000"/>
                        <a:t>18</a:t>
                      </a:r>
                    </a:p>
                  </a:txBody>
                  <a:tcPr/>
                </a:tc>
                <a:tc>
                  <a:txBody>
                    <a:bodyPr/>
                    <a:lstStyle/>
                    <a:p>
                      <a:r>
                        <a:rPr lang="en-US" sz="1000"/>
                        <a:t>425</a:t>
                      </a:r>
                    </a:p>
                  </a:txBody>
                  <a:tcPr/>
                </a:tc>
                <a:tc>
                  <a:txBody>
                    <a:bodyPr/>
                    <a:lstStyle/>
                    <a:p>
                      <a:r>
                        <a:rPr lang="en-US" sz="1000"/>
                        <a:t>26591</a:t>
                      </a:r>
                    </a:p>
                  </a:txBody>
                  <a:tcPr/>
                </a:tc>
                <a:tc>
                  <a:txBody>
                    <a:bodyPr/>
                    <a:lstStyle/>
                    <a:p>
                      <a:r>
                        <a:rPr lang="en-US" sz="1000"/>
                        <a:t>1564.1764705882</a:t>
                      </a:r>
                    </a:p>
                  </a:txBody>
                  <a:tcPr/>
                </a:tc>
                <a:tc>
                  <a:txBody>
                    <a:bodyPr/>
                    <a:lstStyle/>
                    <a:p>
                      <a:r>
                        <a:rPr lang="en-US" sz="1000"/>
                        <a:t>0.033669180711028 %</a:t>
                      </a:r>
                    </a:p>
                  </a:txBody>
                  <a:tcPr/>
                </a:tc>
                <a:tc>
                  <a:txBody>
                    <a:bodyPr/>
                    <a:lstStyle/>
                    <a:p>
                      <a:r>
                        <a:rPr lang="en-US" sz="1000"/>
                        <a:t>291</a:t>
                      </a:r>
                    </a:p>
                  </a:txBody>
                  <a:tcPr/>
                </a:tc>
                <a:extLst>
                  <a:ext uri="{0D108BD9-81ED-4DB2-BD59-A6C34878D82A}">
                    <a16:rowId xmlns:a16="http://schemas.microsoft.com/office/drawing/2014/main" val="785763711"/>
                  </a:ext>
                </a:extLst>
              </a:tr>
            </a:tbl>
          </a:graphicData>
        </a:graphic>
      </p:graphicFrame>
      <p:sp>
        <p:nvSpPr>
          <p:cNvPr id="4" name="Text Placeholder 3">
            <a:extLst>
              <a:ext uri="{FF2B5EF4-FFF2-40B4-BE49-F238E27FC236}">
                <a16:creationId xmlns:a16="http://schemas.microsoft.com/office/drawing/2014/main" id="{27A57BF2-924A-4622-BC1E-F9ED589E300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2750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E327-F52A-4434-BF06-6AA5DD6A0C1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F2B7DC02-4E24-412D-B326-88C0BC3AB24A}"/>
              </a:ext>
            </a:extLst>
          </p:cNvPr>
          <p:cNvGraphicFramePr>
            <a:graphicFrameLocks noGrp="1"/>
          </p:cNvGraphicFramePr>
          <p:nvPr>
            <p:ph type="chart" sz="quarter" idx="13"/>
            <p:extLst>
              <p:ext uri="{D42A27DB-BD31-4B8C-83A1-F6EECF244321}">
                <p14:modId xmlns:p14="http://schemas.microsoft.com/office/powerpoint/2010/main" val="982756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2E8A9-819C-4039-9E17-6FEC7DB92999}"/>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D34004A7-216C-4953-B82F-BCE5BF629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9604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3982-F3A1-4684-B6F8-11D6EDC194F2}"/>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AD8A60C-592E-497C-AEDE-6285B336CF1B}"/>
              </a:ext>
            </a:extLst>
          </p:cNvPr>
          <p:cNvGraphicFramePr>
            <a:graphicFrameLocks noGrp="1"/>
          </p:cNvGraphicFramePr>
          <p:nvPr>
            <p:ph type="chart" sz="quarter" idx="13"/>
            <p:extLst>
              <p:ext uri="{D42A27DB-BD31-4B8C-83A1-F6EECF244321}">
                <p14:modId xmlns:p14="http://schemas.microsoft.com/office/powerpoint/2010/main" val="3975533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8C980-E3B6-4307-B8F7-A0460DC2DCDD}"/>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D7952FF1-A282-4D07-8EC6-61E9C210E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396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DCF3-09EB-489A-AA63-2D84631FA01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E30F442D-8078-4203-8ACB-8E40100FF9D1}"/>
              </a:ext>
            </a:extLst>
          </p:cNvPr>
          <p:cNvGraphicFramePr>
            <a:graphicFrameLocks noGrp="1"/>
          </p:cNvGraphicFramePr>
          <p:nvPr>
            <p:ph type="chart" sz="quarter" idx="13"/>
            <p:extLst>
              <p:ext uri="{D42A27DB-BD31-4B8C-83A1-F6EECF244321}">
                <p14:modId xmlns:p14="http://schemas.microsoft.com/office/powerpoint/2010/main" val="811307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C3A62-FE5A-4D95-B33A-6C48BFC62B12}"/>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C9939D9F-8BF4-42F5-9516-926B3475D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640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2202-16CF-470D-A9BE-2BE7480064F5}"/>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7219821D-2713-49C7-ADA9-DE7CA2540597}"/>
              </a:ext>
            </a:extLst>
          </p:cNvPr>
          <p:cNvGraphicFramePr>
            <a:graphicFrameLocks noGrp="1"/>
          </p:cNvGraphicFramePr>
          <p:nvPr>
            <p:ph type="tbl" sz="quarter" idx="13"/>
            <p:extLst>
              <p:ext uri="{D42A27DB-BD31-4B8C-83A1-F6EECF244321}">
                <p14:modId xmlns:p14="http://schemas.microsoft.com/office/powerpoint/2010/main" val="880606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92023592"/>
                    </a:ext>
                  </a:extLst>
                </a:gridCol>
                <a:gridCol w="740664">
                  <a:extLst>
                    <a:ext uri="{9D8B030D-6E8A-4147-A177-3AD203B41FA5}">
                      <a16:colId xmlns:a16="http://schemas.microsoft.com/office/drawing/2014/main" val="4144219851"/>
                    </a:ext>
                  </a:extLst>
                </a:gridCol>
                <a:gridCol w="740664">
                  <a:extLst>
                    <a:ext uri="{9D8B030D-6E8A-4147-A177-3AD203B41FA5}">
                      <a16:colId xmlns:a16="http://schemas.microsoft.com/office/drawing/2014/main" val="938536239"/>
                    </a:ext>
                  </a:extLst>
                </a:gridCol>
                <a:gridCol w="740664">
                  <a:extLst>
                    <a:ext uri="{9D8B030D-6E8A-4147-A177-3AD203B41FA5}">
                      <a16:colId xmlns:a16="http://schemas.microsoft.com/office/drawing/2014/main" val="2801581160"/>
                    </a:ext>
                  </a:extLst>
                </a:gridCol>
                <a:gridCol w="740664">
                  <a:extLst>
                    <a:ext uri="{9D8B030D-6E8A-4147-A177-3AD203B41FA5}">
                      <a16:colId xmlns:a16="http://schemas.microsoft.com/office/drawing/2014/main" val="2756917069"/>
                    </a:ext>
                  </a:extLst>
                </a:gridCol>
                <a:gridCol w="740664">
                  <a:extLst>
                    <a:ext uri="{9D8B030D-6E8A-4147-A177-3AD203B41FA5}">
                      <a16:colId xmlns:a16="http://schemas.microsoft.com/office/drawing/2014/main" val="578097907"/>
                    </a:ext>
                  </a:extLst>
                </a:gridCol>
                <a:gridCol w="740664">
                  <a:extLst>
                    <a:ext uri="{9D8B030D-6E8A-4147-A177-3AD203B41FA5}">
                      <a16:colId xmlns:a16="http://schemas.microsoft.com/office/drawing/2014/main" val="800098856"/>
                    </a:ext>
                  </a:extLst>
                </a:gridCol>
                <a:gridCol w="740664">
                  <a:extLst>
                    <a:ext uri="{9D8B030D-6E8A-4147-A177-3AD203B41FA5}">
                      <a16:colId xmlns:a16="http://schemas.microsoft.com/office/drawing/2014/main" val="2592235718"/>
                    </a:ext>
                  </a:extLst>
                </a:gridCol>
                <a:gridCol w="740664">
                  <a:extLst>
                    <a:ext uri="{9D8B030D-6E8A-4147-A177-3AD203B41FA5}">
                      <a16:colId xmlns:a16="http://schemas.microsoft.com/office/drawing/2014/main" val="4148164158"/>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986988130"/>
                  </a:ext>
                </a:extLst>
              </a:tr>
              <a:tr h="370840">
                <a:tc>
                  <a:txBody>
                    <a:bodyPr/>
                    <a:lstStyle/>
                    <a:p>
                      <a:r>
                        <a:rPr lang="en-US" sz="1000" b="1"/>
                        <a:t>Tokio Marine America - 2020-10-14 19:00:40</a:t>
                      </a:r>
                      <a:r>
                        <a:rPr lang="en-US" sz="1000"/>
                        <a:t>
 When working with customers, our Customer Service Manager recommends "confidence, a smile, and a 'what can I assist you with' attitude." Check out Frank's definition of good customer service.</a:t>
                      </a:r>
                    </a:p>
                  </a:txBody>
                  <a:tcPr/>
                </a:tc>
                <a:tc>
                  <a:txBody>
                    <a:bodyPr/>
                    <a:lstStyle/>
                    <a:p>
                      <a:r>
                        <a:rPr lang="en-US" sz="1000"/>
                        <a:t>Image</a:t>
                      </a:r>
                    </a:p>
                  </a:txBody>
                  <a:tcPr/>
                </a:tc>
                <a:tc>
                  <a:txBody>
                    <a:bodyPr/>
                    <a:lstStyle/>
                    <a:p>
                      <a:r>
                        <a:rPr lang="en-US" sz="1000"/>
                        <a:t>69</a:t>
                      </a:r>
                    </a:p>
                  </a:txBody>
                  <a:tcPr/>
                </a:tc>
                <a:tc>
                  <a:txBody>
                    <a:bodyPr/>
                    <a:lstStyle/>
                    <a:p>
                      <a:r>
                        <a:rPr lang="en-US" sz="1000"/>
                        <a:t>0</a:t>
                      </a:r>
                    </a:p>
                  </a:txBody>
                  <a:tcPr/>
                </a:tc>
                <a:tc>
                  <a:txBody>
                    <a:bodyPr/>
                    <a:lstStyle/>
                    <a:p>
                      <a:r>
                        <a:rPr lang="en-US" sz="1000"/>
                        <a:t>2</a:t>
                      </a:r>
                    </a:p>
                  </a:txBody>
                  <a:tcPr/>
                </a:tc>
                <a:tc>
                  <a:txBody>
                    <a:bodyPr/>
                    <a:lstStyle/>
                    <a:p>
                      <a:r>
                        <a:rPr lang="en-US" sz="1000"/>
                        <a:t>21</a:t>
                      </a:r>
                    </a:p>
                  </a:txBody>
                  <a:tcPr/>
                </a:tc>
                <a:tc>
                  <a:txBody>
                    <a:bodyPr/>
                    <a:lstStyle/>
                    <a:p>
                      <a:r>
                        <a:rPr lang="en-US" sz="1000"/>
                        <a:t>0.038126813095731</a:t>
                      </a:r>
                    </a:p>
                  </a:txBody>
                  <a:tcPr/>
                </a:tc>
                <a:tc>
                  <a:txBody>
                    <a:bodyPr/>
                    <a:lstStyle/>
                    <a:p>
                      <a:r>
                        <a:rPr lang="en-US" sz="1000"/>
                        <a:t>2413</a:t>
                      </a:r>
                    </a:p>
                  </a:txBody>
                  <a:tcPr/>
                </a:tc>
                <a:tc>
                  <a:txBody>
                    <a:bodyPr/>
                    <a:lstStyle/>
                    <a:p>
                      <a:r>
                        <a:rPr lang="en-US" sz="1000"/>
                        <a:t>n/a</a:t>
                      </a:r>
                    </a:p>
                  </a:txBody>
                  <a:tcPr/>
                </a:tc>
                <a:extLst>
                  <a:ext uri="{0D108BD9-81ED-4DB2-BD59-A6C34878D82A}">
                    <a16:rowId xmlns:a16="http://schemas.microsoft.com/office/drawing/2014/main" val="3276674163"/>
                  </a:ext>
                </a:extLst>
              </a:tr>
              <a:tr h="370840">
                <a:tc>
                  <a:txBody>
                    <a:bodyPr/>
                    <a:lstStyle/>
                    <a:p>
                      <a:r>
                        <a:rPr lang="en-US" sz="1000" b="1"/>
                        <a:t>Tokio Marine America - 2020-10-02 17:00:40</a:t>
                      </a:r>
                      <a:r>
                        <a:rPr lang="en-US" sz="1000"/>
                        <a:t>
 Tokio Marine is joining forces! TMA is teaming up with our sister companies, TMNA Services, Philadelphia Insurance Companies, and First Insurance Company of Hawaii, in an effort to defeat Alzheimer's. This October, we will all be participating in the Alzheimer's Association®'s Walk to End Alzheimer's.</a:t>
                      </a:r>
                    </a:p>
                  </a:txBody>
                  <a:tcPr/>
                </a:tc>
                <a:tc>
                  <a:txBody>
                    <a:bodyPr/>
                    <a:lstStyle/>
                    <a:p>
                      <a:r>
                        <a:rPr lang="en-US" sz="1000"/>
                        <a:t>Image</a:t>
                      </a:r>
                    </a:p>
                  </a:txBody>
                  <a:tcPr/>
                </a:tc>
                <a:tc>
                  <a:txBody>
                    <a:bodyPr/>
                    <a:lstStyle/>
                    <a:p>
                      <a:r>
                        <a:rPr lang="en-US" sz="1000"/>
                        <a:t>52</a:t>
                      </a:r>
                    </a:p>
                  </a:txBody>
                  <a:tcPr/>
                </a:tc>
                <a:tc>
                  <a:txBody>
                    <a:bodyPr/>
                    <a:lstStyle/>
                    <a:p>
                      <a:r>
                        <a:rPr lang="en-US" sz="1000"/>
                        <a:t>0</a:t>
                      </a:r>
                    </a:p>
                  </a:txBody>
                  <a:tcPr/>
                </a:tc>
                <a:tc>
                  <a:txBody>
                    <a:bodyPr/>
                    <a:lstStyle/>
                    <a:p>
                      <a:r>
                        <a:rPr lang="en-US" sz="1000"/>
                        <a:t>4</a:t>
                      </a:r>
                    </a:p>
                  </a:txBody>
                  <a:tcPr/>
                </a:tc>
                <a:tc>
                  <a:txBody>
                    <a:bodyPr/>
                    <a:lstStyle/>
                    <a:p>
                      <a:r>
                        <a:rPr lang="en-US" sz="1000"/>
                        <a:t>30</a:t>
                      </a:r>
                    </a:p>
                  </a:txBody>
                  <a:tcPr/>
                </a:tc>
                <a:tc>
                  <a:txBody>
                    <a:bodyPr/>
                    <a:lstStyle/>
                    <a:p>
                      <a:r>
                        <a:rPr lang="en-US" sz="1000"/>
                        <a:t>0.035059111292295</a:t>
                      </a:r>
                    </a:p>
                  </a:txBody>
                  <a:tcPr/>
                </a:tc>
                <a:tc>
                  <a:txBody>
                    <a:bodyPr/>
                    <a:lstStyle/>
                    <a:p>
                      <a:r>
                        <a:rPr lang="en-US" sz="1000"/>
                        <a:t>2453</a:t>
                      </a:r>
                    </a:p>
                  </a:txBody>
                  <a:tcPr/>
                </a:tc>
                <a:tc>
                  <a:txBody>
                    <a:bodyPr/>
                    <a:lstStyle/>
                    <a:p>
                      <a:r>
                        <a:rPr lang="en-US" sz="1000"/>
                        <a:t>n/a</a:t>
                      </a:r>
                    </a:p>
                  </a:txBody>
                  <a:tcPr/>
                </a:tc>
                <a:extLst>
                  <a:ext uri="{0D108BD9-81ED-4DB2-BD59-A6C34878D82A}">
                    <a16:rowId xmlns:a16="http://schemas.microsoft.com/office/drawing/2014/main" val="226514775"/>
                  </a:ext>
                </a:extLst>
              </a:tr>
              <a:tr h="370840">
                <a:tc>
                  <a:txBody>
                    <a:bodyPr/>
                    <a:lstStyle/>
                    <a:p>
                      <a:r>
                        <a:rPr lang="en-US" sz="1000" b="1"/>
                        <a:t>Tokio Marine America - 2020-10-13 21:03:23</a:t>
                      </a:r>
                      <a:r>
                        <a:rPr lang="en-US" sz="1000"/>
                        <a:t>
 Layered insurance programs are common, but cargo insurance has a few quirks that other lines do not. Here’s what insurance buyers and brokers need to know about layered marine cargo programs: https://bit.ly/3iPiJe8 #cargoinsurance #oceancargo </a:t>
                      </a:r>
                    </a:p>
                  </a:txBody>
                  <a:tcPr/>
                </a:tc>
                <a:tc>
                  <a:txBody>
                    <a:bodyPr/>
                    <a:lstStyle/>
                    <a:p>
                      <a:r>
                        <a:rPr lang="en-US" sz="1000"/>
                        <a:t>Link</a:t>
                      </a:r>
                    </a:p>
                  </a:txBody>
                  <a:tcPr/>
                </a:tc>
                <a:tc>
                  <a:txBody>
                    <a:bodyPr/>
                    <a:lstStyle/>
                    <a:p>
                      <a:r>
                        <a:rPr lang="en-US" sz="1000"/>
                        <a:t>41</a:t>
                      </a:r>
                    </a:p>
                  </a:txBody>
                  <a:tcPr/>
                </a:tc>
                <a:tc>
                  <a:txBody>
                    <a:bodyPr/>
                    <a:lstStyle/>
                    <a:p>
                      <a:r>
                        <a:rPr lang="en-US" sz="1000"/>
                        <a:t>0</a:t>
                      </a:r>
                    </a:p>
                  </a:txBody>
                  <a:tcPr/>
                </a:tc>
                <a:tc>
                  <a:txBody>
                    <a:bodyPr/>
                    <a:lstStyle/>
                    <a:p>
                      <a:r>
                        <a:rPr lang="en-US" sz="1000"/>
                        <a:t>5</a:t>
                      </a:r>
                    </a:p>
                  </a:txBody>
                  <a:tcPr/>
                </a:tc>
                <a:tc>
                  <a:txBody>
                    <a:bodyPr/>
                    <a:lstStyle/>
                    <a:p>
                      <a:r>
                        <a:rPr lang="en-US" sz="1000"/>
                        <a:t>50</a:t>
                      </a:r>
                    </a:p>
                  </a:txBody>
                  <a:tcPr/>
                </a:tc>
                <a:tc>
                  <a:txBody>
                    <a:bodyPr/>
                    <a:lstStyle/>
                    <a:p>
                      <a:r>
                        <a:rPr lang="en-US" sz="1000"/>
                        <a:t>0.052117263843648</a:t>
                      </a:r>
                    </a:p>
                  </a:txBody>
                  <a:tcPr/>
                </a:tc>
                <a:tc>
                  <a:txBody>
                    <a:bodyPr/>
                    <a:lstStyle/>
                    <a:p>
                      <a:r>
                        <a:rPr lang="en-US" sz="1000"/>
                        <a:t>1842</a:t>
                      </a:r>
                    </a:p>
                  </a:txBody>
                  <a:tcPr/>
                </a:tc>
                <a:tc>
                  <a:txBody>
                    <a:bodyPr/>
                    <a:lstStyle/>
                    <a:p>
                      <a:r>
                        <a:rPr lang="en-US" sz="1000"/>
                        <a:t>n/a</a:t>
                      </a:r>
                    </a:p>
                  </a:txBody>
                  <a:tcPr/>
                </a:tc>
                <a:extLst>
                  <a:ext uri="{0D108BD9-81ED-4DB2-BD59-A6C34878D82A}">
                    <a16:rowId xmlns:a16="http://schemas.microsoft.com/office/drawing/2014/main" val="1802608648"/>
                  </a:ext>
                </a:extLst>
              </a:tr>
            </a:tbl>
          </a:graphicData>
        </a:graphic>
      </p:graphicFrame>
      <p:sp>
        <p:nvSpPr>
          <p:cNvPr id="4" name="Text Placeholder 3">
            <a:extLst>
              <a:ext uri="{FF2B5EF4-FFF2-40B4-BE49-F238E27FC236}">
                <a16:creationId xmlns:a16="http://schemas.microsoft.com/office/drawing/2014/main" id="{114D4289-C129-4922-BAAB-44C5A0633E7C}"/>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578180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AB9EA-14A0-463B-A409-722D467C555C}"/>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553B440-8FCE-495D-BEC3-D504BB19EEF2}"/>
              </a:ext>
            </a:extLst>
          </p:cNvPr>
          <p:cNvGraphicFramePr>
            <a:graphicFrameLocks noGrp="1"/>
          </p:cNvGraphicFramePr>
          <p:nvPr>
            <p:ph type="tbl" sz="quarter" idx="13"/>
            <p:extLst>
              <p:ext uri="{D42A27DB-BD31-4B8C-83A1-F6EECF244321}">
                <p14:modId xmlns:p14="http://schemas.microsoft.com/office/powerpoint/2010/main" val="85288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90449"/>
                    </a:ext>
                  </a:extLst>
                </a:gridCol>
                <a:gridCol w="658368">
                  <a:extLst>
                    <a:ext uri="{9D8B030D-6E8A-4147-A177-3AD203B41FA5}">
                      <a16:colId xmlns:a16="http://schemas.microsoft.com/office/drawing/2014/main" val="867510004"/>
                    </a:ext>
                  </a:extLst>
                </a:gridCol>
                <a:gridCol w="658368">
                  <a:extLst>
                    <a:ext uri="{9D8B030D-6E8A-4147-A177-3AD203B41FA5}">
                      <a16:colId xmlns:a16="http://schemas.microsoft.com/office/drawing/2014/main" val="1038615000"/>
                    </a:ext>
                  </a:extLst>
                </a:gridCol>
                <a:gridCol w="658368">
                  <a:extLst>
                    <a:ext uri="{9D8B030D-6E8A-4147-A177-3AD203B41FA5}">
                      <a16:colId xmlns:a16="http://schemas.microsoft.com/office/drawing/2014/main" val="1631566359"/>
                    </a:ext>
                  </a:extLst>
                </a:gridCol>
                <a:gridCol w="658368">
                  <a:extLst>
                    <a:ext uri="{9D8B030D-6E8A-4147-A177-3AD203B41FA5}">
                      <a16:colId xmlns:a16="http://schemas.microsoft.com/office/drawing/2014/main" val="1386467495"/>
                    </a:ext>
                  </a:extLst>
                </a:gridCol>
                <a:gridCol w="658368">
                  <a:extLst>
                    <a:ext uri="{9D8B030D-6E8A-4147-A177-3AD203B41FA5}">
                      <a16:colId xmlns:a16="http://schemas.microsoft.com/office/drawing/2014/main" val="2427379090"/>
                    </a:ext>
                  </a:extLst>
                </a:gridCol>
                <a:gridCol w="658368">
                  <a:extLst>
                    <a:ext uri="{9D8B030D-6E8A-4147-A177-3AD203B41FA5}">
                      <a16:colId xmlns:a16="http://schemas.microsoft.com/office/drawing/2014/main" val="225740189"/>
                    </a:ext>
                  </a:extLst>
                </a:gridCol>
                <a:gridCol w="658368">
                  <a:extLst>
                    <a:ext uri="{9D8B030D-6E8A-4147-A177-3AD203B41FA5}">
                      <a16:colId xmlns:a16="http://schemas.microsoft.com/office/drawing/2014/main" val="3778170252"/>
                    </a:ext>
                  </a:extLst>
                </a:gridCol>
                <a:gridCol w="658368">
                  <a:extLst>
                    <a:ext uri="{9D8B030D-6E8A-4147-A177-3AD203B41FA5}">
                      <a16:colId xmlns:a16="http://schemas.microsoft.com/office/drawing/2014/main" val="2407510643"/>
                    </a:ext>
                  </a:extLst>
                </a:gridCol>
                <a:gridCol w="658368">
                  <a:extLst>
                    <a:ext uri="{9D8B030D-6E8A-4147-A177-3AD203B41FA5}">
                      <a16:colId xmlns:a16="http://schemas.microsoft.com/office/drawing/2014/main" val="12000217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34312300"/>
                  </a:ext>
                </a:extLst>
              </a:tr>
              <a:tr h="370840">
                <a:tc>
                  <a:txBody>
                    <a:bodyPr/>
                    <a:lstStyle/>
                    <a:p>
                      <a:r>
                        <a:rPr lang="en-US" sz="1000"/>
                        <a:t>tmamerica</a:t>
                      </a:r>
                    </a:p>
                  </a:txBody>
                  <a:tcPr/>
                </a:tc>
                <a:tc>
                  <a:txBody>
                    <a:bodyPr/>
                    <a:lstStyle/>
                    <a:p>
                      <a:r>
                        <a:rPr lang="en-US" sz="1000"/>
                        <a:t>342</a:t>
                      </a:r>
                    </a:p>
                  </a:txBody>
                  <a:tcPr/>
                </a:tc>
                <a:tc>
                  <a:txBody>
                    <a:bodyPr/>
                    <a:lstStyle/>
                    <a:p>
                      <a:r>
                        <a:rPr lang="en-US" sz="1000"/>
                        <a:t>3</a:t>
                      </a:r>
                    </a:p>
                  </a:txBody>
                  <a:tcPr/>
                </a:tc>
                <a:tc>
                  <a:txBody>
                    <a:bodyPr/>
                    <a:lstStyle/>
                    <a:p>
                      <a:r>
                        <a:rPr lang="en-US" sz="1000"/>
                        <a:t>10</a:t>
                      </a:r>
                    </a:p>
                  </a:txBody>
                  <a:tcPr/>
                </a:tc>
                <a:tc>
                  <a:txBody>
                    <a:bodyPr/>
                    <a:lstStyle/>
                    <a:p>
                      <a:r>
                        <a:rPr lang="en-US" sz="1000"/>
                        <a:t>4</a:t>
                      </a:r>
                    </a:p>
                  </a:txBody>
                  <a:tcPr/>
                </a:tc>
                <a:tc>
                  <a:txBody>
                    <a:bodyPr/>
                    <a:lstStyle/>
                    <a:p>
                      <a:r>
                        <a:rPr lang="en-US" sz="1000"/>
                        <a:t>1</a:t>
                      </a:r>
                    </a:p>
                  </a:txBody>
                  <a:tcPr/>
                </a:tc>
                <a:tc>
                  <a:txBody>
                    <a:bodyPr/>
                    <a:lstStyle/>
                    <a:p>
                      <a:r>
                        <a:rPr lang="en-US" sz="1000"/>
                        <a:t>15</a:t>
                      </a:r>
                    </a:p>
                  </a:txBody>
                  <a:tcPr/>
                </a:tc>
                <a:tc>
                  <a:txBody>
                    <a:bodyPr/>
                    <a:lstStyle/>
                    <a:p>
                      <a:r>
                        <a:rPr lang="en-US" sz="1000"/>
                        <a:t>162</a:t>
                      </a:r>
                    </a:p>
                  </a:txBody>
                  <a:tcPr/>
                </a:tc>
                <a:tc>
                  <a:txBody>
                    <a:bodyPr/>
                    <a:lstStyle/>
                    <a:p>
                      <a:r>
                        <a:rPr lang="en-US" sz="1000"/>
                        <a:t>1</a:t>
                      </a:r>
                    </a:p>
                  </a:txBody>
                  <a:tcPr/>
                </a:tc>
                <a:tc>
                  <a:txBody>
                    <a:bodyPr/>
                    <a:lstStyle/>
                    <a:p>
                      <a:r>
                        <a:rPr lang="en-US" sz="1000"/>
                        <a:t>3.1961 %</a:t>
                      </a:r>
                    </a:p>
                  </a:txBody>
                  <a:tcPr/>
                </a:tc>
                <a:extLst>
                  <a:ext uri="{0D108BD9-81ED-4DB2-BD59-A6C34878D82A}">
                    <a16:rowId xmlns:a16="http://schemas.microsoft.com/office/drawing/2014/main" val="1249770178"/>
                  </a:ext>
                </a:extLst>
              </a:tr>
            </a:tbl>
          </a:graphicData>
        </a:graphic>
      </p:graphicFrame>
      <p:sp>
        <p:nvSpPr>
          <p:cNvPr id="4" name="Text Placeholder 3">
            <a:extLst>
              <a:ext uri="{FF2B5EF4-FFF2-40B4-BE49-F238E27FC236}">
                <a16:creationId xmlns:a16="http://schemas.microsoft.com/office/drawing/2014/main" id="{129D15C6-84F7-4403-9C98-65F0E347749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485199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D60C-F37E-4E59-A89A-E04C4931808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45FEECE-2DDE-4218-9674-75F0CFF0E229}"/>
              </a:ext>
            </a:extLst>
          </p:cNvPr>
          <p:cNvGraphicFramePr>
            <a:graphicFrameLocks noGrp="1"/>
          </p:cNvGraphicFramePr>
          <p:nvPr>
            <p:ph type="chart" sz="quarter" idx="13"/>
            <p:extLst>
              <p:ext uri="{D42A27DB-BD31-4B8C-83A1-F6EECF244321}">
                <p14:modId xmlns:p14="http://schemas.microsoft.com/office/powerpoint/2010/main" val="3291380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FEEAF-1722-4705-B04B-7F993EC11447}"/>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A7AC6047-C846-478F-B8FE-CF6C202E4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875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54BA7-5A11-4DFB-A3CA-B7832FB1752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4088527-D896-4F73-BD81-93F1EF745149}"/>
              </a:ext>
            </a:extLst>
          </p:cNvPr>
          <p:cNvGraphicFramePr>
            <a:graphicFrameLocks noGrp="1"/>
          </p:cNvGraphicFramePr>
          <p:nvPr>
            <p:ph type="chart" sz="quarter" idx="13"/>
            <p:extLst>
              <p:ext uri="{D42A27DB-BD31-4B8C-83A1-F6EECF244321}">
                <p14:modId xmlns:p14="http://schemas.microsoft.com/office/powerpoint/2010/main" val="2813907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0FC331-BEE4-4AAF-B63D-A653A377BA04}"/>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504B5BE8-CE08-4F80-B63C-12EB5912F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389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9E1A-8380-42F9-AFAA-EBAAE3A8340D}"/>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2E597B93-2A24-4E6D-9FB5-99E615FA45CC}"/>
              </a:ext>
            </a:extLst>
          </p:cNvPr>
          <p:cNvGraphicFramePr>
            <a:graphicFrameLocks noGrp="1"/>
          </p:cNvGraphicFramePr>
          <p:nvPr>
            <p:ph type="chart" sz="quarter" idx="13"/>
            <p:extLst>
              <p:ext uri="{D42A27DB-BD31-4B8C-83A1-F6EECF244321}">
                <p14:modId xmlns:p14="http://schemas.microsoft.com/office/powerpoint/2010/main" val="3870240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C5C16-D35D-46D5-A5D8-36DED0F3E331}"/>
              </a:ext>
            </a:extLst>
          </p:cNvPr>
          <p:cNvSpPr>
            <a:spLocks noGrp="1"/>
          </p:cNvSpPr>
          <p:nvPr>
            <p:ph type="body" sz="quarter" idx="14"/>
          </p:nvPr>
        </p:nvSpPr>
        <p:spPr/>
        <p:txBody>
          <a:bodyPr/>
          <a:lstStyle/>
          <a:p>
            <a:r>
              <a:rPr lang="en-US"/>
              <a:t>01/01/2020 - 10/31/2020</a:t>
            </a:r>
          </a:p>
        </p:txBody>
      </p:sp>
      <p:sp>
        <p:nvSpPr>
          <p:cNvPr id="5" name="Footer Placeholder 4">
            <a:extLst>
              <a:ext uri="{FF2B5EF4-FFF2-40B4-BE49-F238E27FC236}">
                <a16:creationId xmlns:a16="http://schemas.microsoft.com/office/drawing/2014/main" id="{4BAFB1E5-3A25-489B-8DB0-8107C15D8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939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2073F-43E5-484F-9DED-3D8D79D5EF61}"/>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E1AB4364-61E0-44E7-ADA2-C9DAB361C5A1}"/>
              </a:ext>
            </a:extLst>
          </p:cNvPr>
          <p:cNvGraphicFramePr>
            <a:graphicFrameLocks noGrp="1"/>
          </p:cNvGraphicFramePr>
          <p:nvPr>
            <p:ph type="tbl" sz="quarter" idx="13"/>
            <p:extLst>
              <p:ext uri="{D42A27DB-BD31-4B8C-83A1-F6EECF244321}">
                <p14:modId xmlns:p14="http://schemas.microsoft.com/office/powerpoint/2010/main" val="99800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2637760"/>
                    </a:ext>
                  </a:extLst>
                </a:gridCol>
                <a:gridCol w="1810512">
                  <a:extLst>
                    <a:ext uri="{9D8B030D-6E8A-4147-A177-3AD203B41FA5}">
                      <a16:colId xmlns:a16="http://schemas.microsoft.com/office/drawing/2014/main" val="2989750858"/>
                    </a:ext>
                  </a:extLst>
                </a:gridCol>
                <a:gridCol w="822960">
                  <a:extLst>
                    <a:ext uri="{9D8B030D-6E8A-4147-A177-3AD203B41FA5}">
                      <a16:colId xmlns:a16="http://schemas.microsoft.com/office/drawing/2014/main" val="1505573583"/>
                    </a:ext>
                  </a:extLst>
                </a:gridCol>
                <a:gridCol w="822960">
                  <a:extLst>
                    <a:ext uri="{9D8B030D-6E8A-4147-A177-3AD203B41FA5}">
                      <a16:colId xmlns:a16="http://schemas.microsoft.com/office/drawing/2014/main" val="676482439"/>
                    </a:ext>
                  </a:extLst>
                </a:gridCol>
                <a:gridCol w="822960">
                  <a:extLst>
                    <a:ext uri="{9D8B030D-6E8A-4147-A177-3AD203B41FA5}">
                      <a16:colId xmlns:a16="http://schemas.microsoft.com/office/drawing/2014/main" val="188797584"/>
                    </a:ext>
                  </a:extLst>
                </a:gridCol>
                <a:gridCol w="822960">
                  <a:extLst>
                    <a:ext uri="{9D8B030D-6E8A-4147-A177-3AD203B41FA5}">
                      <a16:colId xmlns:a16="http://schemas.microsoft.com/office/drawing/2014/main" val="2956682710"/>
                    </a:ext>
                  </a:extLst>
                </a:gridCol>
                <a:gridCol w="822960">
                  <a:extLst>
                    <a:ext uri="{9D8B030D-6E8A-4147-A177-3AD203B41FA5}">
                      <a16:colId xmlns:a16="http://schemas.microsoft.com/office/drawing/2014/main" val="252885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903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- 2020-10-30 19:50:06</a:t>
                      </a:r>
                      <a:r>
                        <a:rPr kumimoji="0" lang="en-US" sz="1000" b="0" i="0" u="none" strike="noStrike" kern="1200" cap="none" spc="0" normalizeH="0" baseline="0" noProof="0">
                          <a:ln>
                            <a:noFill/>
                          </a:ln>
                          <a:solidFill>
                            <a:prstClr val="black"/>
                          </a:solidFill>
                          <a:effectLst/>
                          <a:uLnTx/>
                          <a:uFillTx/>
                          <a:latin typeface="+mn-lt"/>
                          <a:ea typeface="+mn-ea"/>
                          <a:cs typeface="+mn-cs"/>
                        </a:rPr>
                        <a:t>
 Join Medalit and TMA in the fight to #EndAlz. This year, the AlzAssociation's #Walk2EndAlz is a national, virtual event! Everyone can get involved. Learn more about the mission: bit.ly/CaliforniaWalk2EndAlz #charityevent #charitywalk #virtualevent #virtualevents #nationalteam #nationalevent #corporatesocialresponsibility #charityofthemonth #spotlight #CSRspotlight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https://scontent-iad3-1.cdninstagram.com/v/t51.2885-15/122747749_693131594951949_2452486804868173767_n.jpg?_nc_cat=110&amp;ccb=2&amp;_nc_sid=8ae9d6&amp;_nc_ohc=5SIhwiMPsu8AX8O-Iti&amp;_nc_ht=scontent-iad3-1.cdninstagram.com&amp;oh=66d5dae3347421e1223fe5cd6f0ed7fb&amp;oe=5FCEE985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7894239"/>
                  </a:ext>
                </a:extLst>
              </a:tr>
            </a:tbl>
          </a:graphicData>
        </a:graphic>
      </p:graphicFrame>
      <p:sp>
        <p:nvSpPr>
          <p:cNvPr id="4" name="Text Placeholder 3">
            <a:extLst>
              <a:ext uri="{FF2B5EF4-FFF2-40B4-BE49-F238E27FC236}">
                <a16:creationId xmlns:a16="http://schemas.microsoft.com/office/drawing/2014/main" id="{563A8FE8-3FFC-446F-8792-18A3682A301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629652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E38B-B710-480F-9EAD-D1361BF1039F}"/>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7A797AA-B9D5-44E3-9F42-DCB63026F37B}"/>
              </a:ext>
            </a:extLst>
          </p:cNvPr>
          <p:cNvGraphicFramePr>
            <a:graphicFrameLocks noGrp="1"/>
          </p:cNvGraphicFramePr>
          <p:nvPr>
            <p:ph type="tbl" sz="quarter" idx="13"/>
            <p:extLst>
              <p:ext uri="{D42A27DB-BD31-4B8C-83A1-F6EECF244321}">
                <p14:modId xmlns:p14="http://schemas.microsoft.com/office/powerpoint/2010/main" val="301229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7979447"/>
                    </a:ext>
                  </a:extLst>
                </a:gridCol>
                <a:gridCol w="1810512">
                  <a:extLst>
                    <a:ext uri="{9D8B030D-6E8A-4147-A177-3AD203B41FA5}">
                      <a16:colId xmlns:a16="http://schemas.microsoft.com/office/drawing/2014/main" val="494971707"/>
                    </a:ext>
                  </a:extLst>
                </a:gridCol>
                <a:gridCol w="822960">
                  <a:extLst>
                    <a:ext uri="{9D8B030D-6E8A-4147-A177-3AD203B41FA5}">
                      <a16:colId xmlns:a16="http://schemas.microsoft.com/office/drawing/2014/main" val="3493158965"/>
                    </a:ext>
                  </a:extLst>
                </a:gridCol>
                <a:gridCol w="822960">
                  <a:extLst>
                    <a:ext uri="{9D8B030D-6E8A-4147-A177-3AD203B41FA5}">
                      <a16:colId xmlns:a16="http://schemas.microsoft.com/office/drawing/2014/main" val="1986873211"/>
                    </a:ext>
                  </a:extLst>
                </a:gridCol>
                <a:gridCol w="822960">
                  <a:extLst>
                    <a:ext uri="{9D8B030D-6E8A-4147-A177-3AD203B41FA5}">
                      <a16:colId xmlns:a16="http://schemas.microsoft.com/office/drawing/2014/main" val="1829309349"/>
                    </a:ext>
                  </a:extLst>
                </a:gridCol>
                <a:gridCol w="822960">
                  <a:extLst>
                    <a:ext uri="{9D8B030D-6E8A-4147-A177-3AD203B41FA5}">
                      <a16:colId xmlns:a16="http://schemas.microsoft.com/office/drawing/2014/main" val="1894322879"/>
                    </a:ext>
                  </a:extLst>
                </a:gridCol>
                <a:gridCol w="822960">
                  <a:extLst>
                    <a:ext uri="{9D8B030D-6E8A-4147-A177-3AD203B41FA5}">
                      <a16:colId xmlns:a16="http://schemas.microsoft.com/office/drawing/2014/main" val="24478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39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- 2020-10-07 17:57:55</a:t>
                      </a:r>
                      <a:r>
                        <a:rPr kumimoji="0" lang="en-US" sz="1000" b="0" i="0" u="none" strike="noStrike" kern="1200" cap="none" spc="0" normalizeH="0" baseline="0" noProof="0">
                          <a:ln>
                            <a:noFill/>
                          </a:ln>
                          <a:solidFill>
                            <a:prstClr val="black"/>
                          </a:solidFill>
                          <a:effectLst/>
                          <a:uLnTx/>
                          <a:uFillTx/>
                          <a:latin typeface="+mn-lt"/>
                          <a:ea typeface="+mn-ea"/>
                          <a:cs typeface="+mn-cs"/>
                        </a:rPr>
                        <a:t>
 Teamwork is key to #CustomerService, and TMA's Claims Account Coordination group is extremely collaborative. National Client Service Manager, Carolyn E., breaks down what makes her team so effective. #TMAnshin #AnshinInAction #customerserviceweek #dreamteam #teamwork #teamworkmakesthedreamwork #insuranceclaim #insuranceclaims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120972389_181209376824093_8381098501025622827_n.jpg?_nc_cat=104&amp;ccb=2&amp;_nc_sid=8ae9d6&amp;_nc_ohc=Ej9Qw4ua9L8AX_53osL&amp;_nc_ht=scontent-iad3-1.cdninstagram.com&amp;oh=e09ec6e5c452ae1c6d91accd0754c676&amp;oe=5FD03C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2750942"/>
                  </a:ext>
                </a:extLst>
              </a:tr>
            </a:tbl>
          </a:graphicData>
        </a:graphic>
      </p:graphicFrame>
      <p:sp>
        <p:nvSpPr>
          <p:cNvPr id="4" name="Text Placeholder 3">
            <a:extLst>
              <a:ext uri="{FF2B5EF4-FFF2-40B4-BE49-F238E27FC236}">
                <a16:creationId xmlns:a16="http://schemas.microsoft.com/office/drawing/2014/main" id="{B557E94F-4D67-4AC0-88D4-21BAE09E212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501377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B0D2-012B-4025-84AE-75E9BCCCCE57}"/>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EBA2612B-98F1-48A4-A9DC-6BD155909D92}"/>
              </a:ext>
            </a:extLst>
          </p:cNvPr>
          <p:cNvGraphicFramePr>
            <a:graphicFrameLocks noGrp="1"/>
          </p:cNvGraphicFramePr>
          <p:nvPr>
            <p:ph type="tbl" sz="quarter" idx="13"/>
            <p:extLst>
              <p:ext uri="{D42A27DB-BD31-4B8C-83A1-F6EECF244321}">
                <p14:modId xmlns:p14="http://schemas.microsoft.com/office/powerpoint/2010/main" val="375467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83034833"/>
                    </a:ext>
                  </a:extLst>
                </a:gridCol>
                <a:gridCol w="1810512">
                  <a:extLst>
                    <a:ext uri="{9D8B030D-6E8A-4147-A177-3AD203B41FA5}">
                      <a16:colId xmlns:a16="http://schemas.microsoft.com/office/drawing/2014/main" val="2768535006"/>
                    </a:ext>
                  </a:extLst>
                </a:gridCol>
                <a:gridCol w="822960">
                  <a:extLst>
                    <a:ext uri="{9D8B030D-6E8A-4147-A177-3AD203B41FA5}">
                      <a16:colId xmlns:a16="http://schemas.microsoft.com/office/drawing/2014/main" val="772123627"/>
                    </a:ext>
                  </a:extLst>
                </a:gridCol>
                <a:gridCol w="822960">
                  <a:extLst>
                    <a:ext uri="{9D8B030D-6E8A-4147-A177-3AD203B41FA5}">
                      <a16:colId xmlns:a16="http://schemas.microsoft.com/office/drawing/2014/main" val="80884011"/>
                    </a:ext>
                  </a:extLst>
                </a:gridCol>
                <a:gridCol w="822960">
                  <a:extLst>
                    <a:ext uri="{9D8B030D-6E8A-4147-A177-3AD203B41FA5}">
                      <a16:colId xmlns:a16="http://schemas.microsoft.com/office/drawing/2014/main" val="3700281176"/>
                    </a:ext>
                  </a:extLst>
                </a:gridCol>
                <a:gridCol w="822960">
                  <a:extLst>
                    <a:ext uri="{9D8B030D-6E8A-4147-A177-3AD203B41FA5}">
                      <a16:colId xmlns:a16="http://schemas.microsoft.com/office/drawing/2014/main" val="1411668979"/>
                    </a:ext>
                  </a:extLst>
                </a:gridCol>
                <a:gridCol w="822960">
                  <a:extLst>
                    <a:ext uri="{9D8B030D-6E8A-4147-A177-3AD203B41FA5}">
                      <a16:colId xmlns:a16="http://schemas.microsoft.com/office/drawing/2014/main" val="312924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58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- 2020-10-14 19:07:47</a:t>
                      </a:r>
                      <a:r>
                        <a:rPr kumimoji="0" lang="en-US" sz="1000" b="0" i="0" u="none" strike="noStrike" kern="1200" cap="none" spc="0" normalizeH="0" baseline="0" noProof="0">
                          <a:ln>
                            <a:noFill/>
                          </a:ln>
                          <a:solidFill>
                            <a:prstClr val="black"/>
                          </a:solidFill>
                          <a:effectLst/>
                          <a:uLnTx/>
                          <a:uFillTx/>
                          <a:latin typeface="+mn-lt"/>
                          <a:ea typeface="+mn-ea"/>
                          <a:cs typeface="+mn-cs"/>
                        </a:rPr>
                        <a:t>
 Our Client Service Manager, Frank, recently shared his take on providing good customer service. Check out his definition above. #customerservice #customerservicetraining #customerservicematters #customerserviceskills #definition #quotestoinspire #businessadvice #TMAnshin #anshininaction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121310386_349098666542050_3349573599761383731_n.jpg?_nc_cat=110&amp;ccb=2&amp;_nc_sid=8ae9d6&amp;_nc_ohc=G4-RrpgYJG8AX8aoc7C&amp;_nc_oc=AQlD1J6gJ9G46oE-H5z8-kgC2oH9m7eaOeaL-SE5EHKOFZ1E68NFv8onzPLhpPpZEiI&amp;_nc_ht=scontent-iad3-1.cdninstagram.com&amp;oh=4a267632dcfb015c6cb8a1c907ba40c4&amp;oe=5FCEC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3245101"/>
                  </a:ext>
                </a:extLst>
              </a:tr>
            </a:tbl>
          </a:graphicData>
        </a:graphic>
      </p:graphicFrame>
      <p:sp>
        <p:nvSpPr>
          <p:cNvPr id="4" name="Text Placeholder 3">
            <a:extLst>
              <a:ext uri="{FF2B5EF4-FFF2-40B4-BE49-F238E27FC236}">
                <a16:creationId xmlns:a16="http://schemas.microsoft.com/office/drawing/2014/main" id="{287319B5-7979-48E7-9509-A994D712E28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91418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860</Words>
  <Application>Microsoft Office PowerPoint</Application>
  <PresentationFormat>On-screen Show (4:3)</PresentationFormat>
  <Paragraphs>286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2020-11-09T16:00:33Z</dcterms:created>
  <dcterms:modified xsi:type="dcterms:W3CDTF">2020-11-09T16:01:01Z</dcterms:modified>
</cp:coreProperties>
</file>