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8" r:id="rId22"/>
    <p:sldId id="279" r:id="rId23"/>
    <p:sldId id="280" r:id="rId24"/>
    <p:sldId id="282" r:id="rId25"/>
    <p:sldId id="283" r:id="rId26"/>
    <p:sldId id="284" r:id="rId27"/>
    <p:sldId id="285" r:id="rId28"/>
    <p:sldId id="286" r:id="rId29"/>
    <p:sldId id="287" r:id="rId30"/>
    <p:sldId id="288" r:id="rId31"/>
    <p:sldId id="290" r:id="rId32"/>
    <p:sldId id="291" r:id="rId33"/>
    <p:sldId id="292" r:id="rId34"/>
    <p:sldId id="293" r:id="rId35"/>
    <p:sldId id="294" r:id="rId36"/>
    <p:sldId id="295" r:id="rId37"/>
    <p:sldId id="297" r:id="rId38"/>
    <p:sldId id="298" r:id="rId39"/>
    <p:sldId id="299" r:id="rId40"/>
    <p:sldId id="300" r:id="rId41"/>
    <p:sldId id="301"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Sheet1!$A$2:$A$47</c:f>
              <c:numCache>
                <c:formatCode>m/d/yyyy</c:formatCode>
                <c:ptCount val="46"/>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pt idx="44">
                  <c:v>44075</c:v>
                </c:pt>
                <c:pt idx="45">
                  <c:v>44105</c:v>
                </c:pt>
              </c:numCache>
            </c:numRef>
          </c:cat>
          <c:val>
            <c:numRef>
              <c:f>Sheet1!$B$2:$B$47</c:f>
              <c:numCache>
                <c:formatCode>General</c:formatCode>
                <c:ptCount val="46"/>
                <c:pt idx="0">
                  <c:v>3006</c:v>
                </c:pt>
                <c:pt idx="1">
                  <c:v>3027</c:v>
                </c:pt>
                <c:pt idx="2">
                  <c:v>3052</c:v>
                </c:pt>
                <c:pt idx="3">
                  <c:v>3090</c:v>
                </c:pt>
                <c:pt idx="4">
                  <c:v>3127</c:v>
                </c:pt>
                <c:pt idx="5">
                  <c:v>3165</c:v>
                </c:pt>
                <c:pt idx="6">
                  <c:v>3186</c:v>
                </c:pt>
                <c:pt idx="7">
                  <c:v>3232</c:v>
                </c:pt>
                <c:pt idx="8">
                  <c:v>3259</c:v>
                </c:pt>
                <c:pt idx="9">
                  <c:v>3302</c:v>
                </c:pt>
                <c:pt idx="10">
                  <c:v>3342</c:v>
                </c:pt>
                <c:pt idx="11">
                  <c:v>3365</c:v>
                </c:pt>
                <c:pt idx="12">
                  <c:v>3420</c:v>
                </c:pt>
                <c:pt idx="13">
                  <c:v>3450</c:v>
                </c:pt>
                <c:pt idx="14">
                  <c:v>3484</c:v>
                </c:pt>
                <c:pt idx="15">
                  <c:v>3509</c:v>
                </c:pt>
                <c:pt idx="16">
                  <c:v>3542</c:v>
                </c:pt>
                <c:pt idx="17">
                  <c:v>3592</c:v>
                </c:pt>
                <c:pt idx="18">
                  <c:v>3621</c:v>
                </c:pt>
                <c:pt idx="19">
                  <c:v>3679</c:v>
                </c:pt>
                <c:pt idx="20">
                  <c:v>3750</c:v>
                </c:pt>
                <c:pt idx="21">
                  <c:v>3803</c:v>
                </c:pt>
                <c:pt idx="22">
                  <c:v>3845</c:v>
                </c:pt>
                <c:pt idx="23">
                  <c:v>3870</c:v>
                </c:pt>
                <c:pt idx="24">
                  <c:v>3909</c:v>
                </c:pt>
                <c:pt idx="25">
                  <c:v>3943</c:v>
                </c:pt>
                <c:pt idx="26">
                  <c:v>4002</c:v>
                </c:pt>
                <c:pt idx="27">
                  <c:v>4036</c:v>
                </c:pt>
                <c:pt idx="28">
                  <c:v>4057</c:v>
                </c:pt>
                <c:pt idx="29">
                  <c:v>4087</c:v>
                </c:pt>
                <c:pt idx="30">
                  <c:v>4140</c:v>
                </c:pt>
                <c:pt idx="31">
                  <c:v>4163</c:v>
                </c:pt>
                <c:pt idx="32">
                  <c:v>4179</c:v>
                </c:pt>
                <c:pt idx="33">
                  <c:v>4200</c:v>
                </c:pt>
                <c:pt idx="34">
                  <c:v>4392</c:v>
                </c:pt>
                <c:pt idx="35">
                  <c:v>4396</c:v>
                </c:pt>
                <c:pt idx="36">
                  <c:v>4406</c:v>
                </c:pt>
                <c:pt idx="37">
                  <c:v>4412</c:v>
                </c:pt>
                <c:pt idx="38">
                  <c:v>4434</c:v>
                </c:pt>
                <c:pt idx="39">
                  <c:v>4469</c:v>
                </c:pt>
                <c:pt idx="40">
                  <c:v>4473</c:v>
                </c:pt>
                <c:pt idx="41">
                  <c:v>4488</c:v>
                </c:pt>
                <c:pt idx="42">
                  <c:v>4495</c:v>
                </c:pt>
                <c:pt idx="43">
                  <c:v>4498</c:v>
                </c:pt>
                <c:pt idx="44">
                  <c:v>4511</c:v>
                </c:pt>
                <c:pt idx="45">
                  <c:v>4525</c:v>
                </c:pt>
              </c:numCache>
            </c:numRef>
          </c:val>
          <c:smooth val="0"/>
          <c:extLst>
            <c:ext xmlns:c16="http://schemas.microsoft.com/office/drawing/2014/chart" uri="{C3380CC4-5D6E-409C-BE32-E72D297353CC}">
              <c16:uniqueId val="{00000000-0D54-4FCE-9615-257F9E059FB2}"/>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Sheet1!$A$2:$A$47</c:f>
              <c:numCache>
                <c:formatCode>m/d/yyyy</c:formatCode>
                <c:ptCount val="46"/>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pt idx="44">
                  <c:v>44075</c:v>
                </c:pt>
                <c:pt idx="45">
                  <c:v>44105</c:v>
                </c:pt>
              </c:numCache>
            </c:numRef>
          </c:cat>
          <c:val>
            <c:numRef>
              <c:f>Sheet1!$C$2:$C$47</c:f>
              <c:numCache>
                <c:formatCode>General</c:formatCode>
                <c:ptCount val="46"/>
                <c:pt idx="0">
                  <c:v>2494</c:v>
                </c:pt>
                <c:pt idx="1">
                  <c:v>2540</c:v>
                </c:pt>
                <c:pt idx="2">
                  <c:v>2566</c:v>
                </c:pt>
                <c:pt idx="3">
                  <c:v>2605</c:v>
                </c:pt>
                <c:pt idx="4">
                  <c:v>2631</c:v>
                </c:pt>
                <c:pt idx="5">
                  <c:v>2673</c:v>
                </c:pt>
                <c:pt idx="6">
                  <c:v>2699</c:v>
                </c:pt>
                <c:pt idx="7">
                  <c:v>2753</c:v>
                </c:pt>
                <c:pt idx="8">
                  <c:v>2783</c:v>
                </c:pt>
                <c:pt idx="9">
                  <c:v>2802</c:v>
                </c:pt>
                <c:pt idx="10">
                  <c:v>2821</c:v>
                </c:pt>
                <c:pt idx="11">
                  <c:v>2833</c:v>
                </c:pt>
                <c:pt idx="12">
                  <c:v>2868</c:v>
                </c:pt>
                <c:pt idx="13">
                  <c:v>2900</c:v>
                </c:pt>
                <c:pt idx="14">
                  <c:v>2922</c:v>
                </c:pt>
                <c:pt idx="15">
                  <c:v>2967</c:v>
                </c:pt>
                <c:pt idx="16">
                  <c:v>3018</c:v>
                </c:pt>
                <c:pt idx="17">
                  <c:v>3042</c:v>
                </c:pt>
                <c:pt idx="18">
                  <c:v>3061</c:v>
                </c:pt>
                <c:pt idx="19">
                  <c:v>3064</c:v>
                </c:pt>
                <c:pt idx="20">
                  <c:v>3097</c:v>
                </c:pt>
                <c:pt idx="21">
                  <c:v>3108</c:v>
                </c:pt>
                <c:pt idx="22">
                  <c:v>3113</c:v>
                </c:pt>
                <c:pt idx="23">
                  <c:v>3118</c:v>
                </c:pt>
                <c:pt idx="24">
                  <c:v>3135</c:v>
                </c:pt>
                <c:pt idx="25">
                  <c:v>3159</c:v>
                </c:pt>
                <c:pt idx="26">
                  <c:v>3208</c:v>
                </c:pt>
                <c:pt idx="27">
                  <c:v>3222</c:v>
                </c:pt>
                <c:pt idx="28">
                  <c:v>3235</c:v>
                </c:pt>
                <c:pt idx="29">
                  <c:v>3296</c:v>
                </c:pt>
                <c:pt idx="30">
                  <c:v>3307</c:v>
                </c:pt>
                <c:pt idx="31">
                  <c:v>3334</c:v>
                </c:pt>
                <c:pt idx="32">
                  <c:v>3412</c:v>
                </c:pt>
                <c:pt idx="33">
                  <c:v>3418</c:v>
                </c:pt>
                <c:pt idx="34">
                  <c:v>3423</c:v>
                </c:pt>
                <c:pt idx="35">
                  <c:v>3444</c:v>
                </c:pt>
                <c:pt idx="36">
                  <c:v>3513</c:v>
                </c:pt>
                <c:pt idx="37">
                  <c:v>3635</c:v>
                </c:pt>
                <c:pt idx="38">
                  <c:v>3632</c:v>
                </c:pt>
                <c:pt idx="39">
                  <c:v>3645</c:v>
                </c:pt>
                <c:pt idx="40">
                  <c:v>3650</c:v>
                </c:pt>
                <c:pt idx="41">
                  <c:v>3627</c:v>
                </c:pt>
                <c:pt idx="42">
                  <c:v>3631</c:v>
                </c:pt>
                <c:pt idx="43">
                  <c:v>3630</c:v>
                </c:pt>
                <c:pt idx="44">
                  <c:v>3645</c:v>
                </c:pt>
                <c:pt idx="45">
                  <c:v>3647</c:v>
                </c:pt>
              </c:numCache>
            </c:numRef>
          </c:val>
          <c:smooth val="0"/>
          <c:extLst>
            <c:ext xmlns:c16="http://schemas.microsoft.com/office/drawing/2014/chart" uri="{C3380CC4-5D6E-409C-BE32-E72D297353CC}">
              <c16:uniqueId val="{00000001-0D54-4FCE-9615-257F9E059FB2}"/>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Sheet1!$A$2:$A$47</c:f>
              <c:numCache>
                <c:formatCode>m/d/yyyy</c:formatCode>
                <c:ptCount val="46"/>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pt idx="44">
                  <c:v>44075</c:v>
                </c:pt>
                <c:pt idx="45">
                  <c:v>44105</c:v>
                </c:pt>
              </c:numCache>
            </c:numRef>
          </c:cat>
          <c:val>
            <c:numRef>
              <c:f>Sheet1!$D$2:$D$47</c:f>
              <c:numCache>
                <c:formatCode>General</c:formatCode>
                <c:ptCount val="4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numCache>
            </c:numRef>
          </c:val>
          <c:smooth val="0"/>
          <c:extLst>
            <c:ext xmlns:c16="http://schemas.microsoft.com/office/drawing/2014/chart" uri="{C3380CC4-5D6E-409C-BE32-E72D297353CC}">
              <c16:uniqueId val="{00000002-0D54-4FCE-9615-257F9E059FB2}"/>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Sheet1!$A$2:$A$47</c:f>
              <c:numCache>
                <c:formatCode>m/d/yyyy</c:formatCode>
                <c:ptCount val="46"/>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pt idx="44">
                  <c:v>44075</c:v>
                </c:pt>
                <c:pt idx="45">
                  <c:v>44105</c:v>
                </c:pt>
              </c:numCache>
            </c:numRef>
          </c:cat>
          <c:val>
            <c:numRef>
              <c:f>Sheet1!$E$2:$E$47</c:f>
              <c:numCache>
                <c:formatCode>General</c:formatCode>
                <c:ptCount val="46"/>
                <c:pt idx="0">
                  <c:v>11752</c:v>
                </c:pt>
                <c:pt idx="1">
                  <c:v>11917</c:v>
                </c:pt>
                <c:pt idx="2">
                  <c:v>12064</c:v>
                </c:pt>
                <c:pt idx="3">
                  <c:v>12237</c:v>
                </c:pt>
                <c:pt idx="4">
                  <c:v>12401</c:v>
                </c:pt>
                <c:pt idx="5">
                  <c:v>12576</c:v>
                </c:pt>
                <c:pt idx="6">
                  <c:v>12733</c:v>
                </c:pt>
                <c:pt idx="7">
                  <c:v>12880</c:v>
                </c:pt>
                <c:pt idx="8">
                  <c:v>13030</c:v>
                </c:pt>
                <c:pt idx="9">
                  <c:v>13211</c:v>
                </c:pt>
                <c:pt idx="10">
                  <c:v>13354</c:v>
                </c:pt>
                <c:pt idx="11">
                  <c:v>13496</c:v>
                </c:pt>
                <c:pt idx="12">
                  <c:v>13783</c:v>
                </c:pt>
                <c:pt idx="13">
                  <c:v>14043</c:v>
                </c:pt>
                <c:pt idx="14">
                  <c:v>14233</c:v>
                </c:pt>
                <c:pt idx="15">
                  <c:v>14487</c:v>
                </c:pt>
                <c:pt idx="16">
                  <c:v>14735</c:v>
                </c:pt>
                <c:pt idx="17">
                  <c:v>15014</c:v>
                </c:pt>
                <c:pt idx="18">
                  <c:v>15337</c:v>
                </c:pt>
                <c:pt idx="19">
                  <c:v>15622</c:v>
                </c:pt>
                <c:pt idx="20">
                  <c:v>15830</c:v>
                </c:pt>
                <c:pt idx="21">
                  <c:v>16027</c:v>
                </c:pt>
                <c:pt idx="22">
                  <c:v>16239</c:v>
                </c:pt>
                <c:pt idx="23">
                  <c:v>16556</c:v>
                </c:pt>
                <c:pt idx="24">
                  <c:v>17280</c:v>
                </c:pt>
                <c:pt idx="25">
                  <c:v>17665</c:v>
                </c:pt>
                <c:pt idx="26">
                  <c:v>18111</c:v>
                </c:pt>
                <c:pt idx="27">
                  <c:v>18547</c:v>
                </c:pt>
                <c:pt idx="28">
                  <c:v>18987</c:v>
                </c:pt>
                <c:pt idx="29">
                  <c:v>19471</c:v>
                </c:pt>
                <c:pt idx="30">
                  <c:v>20086</c:v>
                </c:pt>
                <c:pt idx="31">
                  <c:v>20597</c:v>
                </c:pt>
                <c:pt idx="32">
                  <c:v>21109</c:v>
                </c:pt>
                <c:pt idx="33">
                  <c:v>21641</c:v>
                </c:pt>
                <c:pt idx="34">
                  <c:v>22202</c:v>
                </c:pt>
                <c:pt idx="35">
                  <c:v>22677</c:v>
                </c:pt>
                <c:pt idx="36">
                  <c:v>23171</c:v>
                </c:pt>
                <c:pt idx="37">
                  <c:v>23717</c:v>
                </c:pt>
                <c:pt idx="38">
                  <c:v>24308</c:v>
                </c:pt>
                <c:pt idx="39">
                  <c:v>24835</c:v>
                </c:pt>
                <c:pt idx="40">
                  <c:v>25298</c:v>
                </c:pt>
                <c:pt idx="41">
                  <c:v>25651</c:v>
                </c:pt>
                <c:pt idx="42">
                  <c:v>26080</c:v>
                </c:pt>
                <c:pt idx="43">
                  <c:v>26419</c:v>
                </c:pt>
                <c:pt idx="44">
                  <c:v>26689</c:v>
                </c:pt>
                <c:pt idx="45">
                  <c:v>26959</c:v>
                </c:pt>
              </c:numCache>
            </c:numRef>
          </c:val>
          <c:smooth val="0"/>
          <c:extLst>
            <c:ext xmlns:c16="http://schemas.microsoft.com/office/drawing/2014/chart" uri="{C3380CC4-5D6E-409C-BE32-E72D297353CC}">
              <c16:uniqueId val="{00000003-0D54-4FCE-9615-257F9E059FB2}"/>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Sheet1!$A$2:$A$47</c:f>
              <c:numCache>
                <c:formatCode>m/d/yyyy</c:formatCode>
                <c:ptCount val="46"/>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pt idx="44">
                  <c:v>44075</c:v>
                </c:pt>
                <c:pt idx="45">
                  <c:v>44105</c:v>
                </c:pt>
              </c:numCache>
            </c:numRef>
          </c:cat>
          <c:val>
            <c:numRef>
              <c:f>Sheet1!$F$2:$F$47</c:f>
              <c:numCache>
                <c:formatCode>General</c:formatCode>
                <c:ptCount val="46"/>
                <c:pt idx="0">
                  <c:v>378</c:v>
                </c:pt>
                <c:pt idx="1">
                  <c:v>407</c:v>
                </c:pt>
                <c:pt idx="2">
                  <c:v>452</c:v>
                </c:pt>
                <c:pt idx="3">
                  <c:v>485</c:v>
                </c:pt>
                <c:pt idx="4">
                  <c:v>500</c:v>
                </c:pt>
                <c:pt idx="5">
                  <c:v>556</c:v>
                </c:pt>
                <c:pt idx="6">
                  <c:v>584</c:v>
                </c:pt>
                <c:pt idx="7">
                  <c:v>627</c:v>
                </c:pt>
                <c:pt idx="8">
                  <c:v>664</c:v>
                </c:pt>
                <c:pt idx="9">
                  <c:v>723</c:v>
                </c:pt>
                <c:pt idx="10">
                  <c:v>763</c:v>
                </c:pt>
                <c:pt idx="11">
                  <c:v>793</c:v>
                </c:pt>
                <c:pt idx="12">
                  <c:v>855</c:v>
                </c:pt>
                <c:pt idx="13">
                  <c:v>878</c:v>
                </c:pt>
                <c:pt idx="14">
                  <c:v>913</c:v>
                </c:pt>
                <c:pt idx="15">
                  <c:v>958</c:v>
                </c:pt>
                <c:pt idx="16">
                  <c:v>979</c:v>
                </c:pt>
                <c:pt idx="17">
                  <c:v>1003</c:v>
                </c:pt>
                <c:pt idx="18">
                  <c:v>1022</c:v>
                </c:pt>
                <c:pt idx="19">
                  <c:v>1051</c:v>
                </c:pt>
                <c:pt idx="20">
                  <c:v>1080</c:v>
                </c:pt>
                <c:pt idx="21">
                  <c:v>1115</c:v>
                </c:pt>
                <c:pt idx="22">
                  <c:v>1137</c:v>
                </c:pt>
                <c:pt idx="23">
                  <c:v>1148</c:v>
                </c:pt>
                <c:pt idx="24">
                  <c:v>1191</c:v>
                </c:pt>
                <c:pt idx="25">
                  <c:v>1214</c:v>
                </c:pt>
                <c:pt idx="26">
                  <c:v>1248</c:v>
                </c:pt>
                <c:pt idx="27">
                  <c:v>1285</c:v>
                </c:pt>
                <c:pt idx="28">
                  <c:v>1313</c:v>
                </c:pt>
                <c:pt idx="29">
                  <c:v>1352</c:v>
                </c:pt>
                <c:pt idx="30">
                  <c:v>1380</c:v>
                </c:pt>
                <c:pt idx="31">
                  <c:v>1411</c:v>
                </c:pt>
                <c:pt idx="32">
                  <c:v>1465</c:v>
                </c:pt>
                <c:pt idx="33">
                  <c:v>1539</c:v>
                </c:pt>
                <c:pt idx="34">
                  <c:v>1581</c:v>
                </c:pt>
                <c:pt idx="35">
                  <c:v>1634</c:v>
                </c:pt>
                <c:pt idx="36">
                  <c:v>1680</c:v>
                </c:pt>
                <c:pt idx="37">
                  <c:v>1737</c:v>
                </c:pt>
                <c:pt idx="38">
                  <c:v>1768</c:v>
                </c:pt>
                <c:pt idx="39">
                  <c:v>1826</c:v>
                </c:pt>
                <c:pt idx="40">
                  <c:v>1885</c:v>
                </c:pt>
                <c:pt idx="41">
                  <c:v>1936</c:v>
                </c:pt>
                <c:pt idx="42">
                  <c:v>1973</c:v>
                </c:pt>
                <c:pt idx="43">
                  <c:v>2045</c:v>
                </c:pt>
                <c:pt idx="44">
                  <c:v>2091</c:v>
                </c:pt>
                <c:pt idx="45">
                  <c:v>2138</c:v>
                </c:pt>
              </c:numCache>
            </c:numRef>
          </c:val>
          <c:smooth val="0"/>
          <c:extLst>
            <c:ext xmlns:c16="http://schemas.microsoft.com/office/drawing/2014/chart" uri="{C3380CC4-5D6E-409C-BE32-E72D297353CC}">
              <c16:uniqueId val="{00000004-0D54-4FCE-9615-257F9E059FB2}"/>
            </c:ext>
          </c:extLst>
        </c:ser>
        <c:dLbls>
          <c:showLegendKey val="0"/>
          <c:showVal val="0"/>
          <c:showCatName val="0"/>
          <c:showSerName val="0"/>
          <c:showPercent val="0"/>
          <c:showBubbleSize val="0"/>
        </c:dLbls>
        <c:smooth val="0"/>
        <c:axId val="320527152"/>
        <c:axId val="320524528"/>
      </c:lineChart>
      <c:dateAx>
        <c:axId val="320527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524528"/>
        <c:crosses val="autoZero"/>
        <c:auto val="1"/>
        <c:lblOffset val="100"/>
        <c:baseTimeUnit val="months"/>
      </c:dateAx>
      <c:valAx>
        <c:axId val="320524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527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10</c:v>
                </c:pt>
                <c:pt idx="1">
                  <c:v>6</c:v>
                </c:pt>
                <c:pt idx="2">
                  <c:v>22</c:v>
                </c:pt>
                <c:pt idx="3">
                  <c:v>35</c:v>
                </c:pt>
                <c:pt idx="4">
                  <c:v>4</c:v>
                </c:pt>
                <c:pt idx="5">
                  <c:v>15</c:v>
                </c:pt>
                <c:pt idx="6">
                  <c:v>7</c:v>
                </c:pt>
                <c:pt idx="7">
                  <c:v>3</c:v>
                </c:pt>
                <c:pt idx="8">
                  <c:v>13</c:v>
                </c:pt>
                <c:pt idx="9">
                  <c:v>14</c:v>
                </c:pt>
                <c:pt idx="10">
                  <c:v>-1</c:v>
                </c:pt>
              </c:numCache>
            </c:numRef>
          </c:val>
          <c:extLst>
            <c:ext xmlns:c16="http://schemas.microsoft.com/office/drawing/2014/chart" uri="{C3380CC4-5D6E-409C-BE32-E72D297353CC}">
              <c16:uniqueId val="{00000000-AD85-478A-8C83-56177F897B0D}"/>
            </c:ext>
          </c:extLst>
        </c:ser>
        <c:dLbls>
          <c:showLegendKey val="0"/>
          <c:showVal val="0"/>
          <c:showCatName val="0"/>
          <c:showSerName val="0"/>
          <c:showPercent val="0"/>
          <c:showBubbleSize val="0"/>
        </c:dLbls>
        <c:gapWidth val="219"/>
        <c:overlap val="-27"/>
        <c:axId val="322332888"/>
        <c:axId val="322336496"/>
      </c:barChart>
      <c:dateAx>
        <c:axId val="322332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336496"/>
        <c:crosses val="autoZero"/>
        <c:auto val="1"/>
        <c:lblOffset val="100"/>
        <c:baseTimeUnit val="months"/>
      </c:dateAx>
      <c:valAx>
        <c:axId val="322336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332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26</c:v>
                </c:pt>
                <c:pt idx="1">
                  <c:v>20</c:v>
                </c:pt>
                <c:pt idx="2">
                  <c:v>30</c:v>
                </c:pt>
                <c:pt idx="3">
                  <c:v>31</c:v>
                </c:pt>
                <c:pt idx="4">
                  <c:v>29</c:v>
                </c:pt>
                <c:pt idx="5">
                  <c:v>33</c:v>
                </c:pt>
                <c:pt idx="6">
                  <c:v>37</c:v>
                </c:pt>
                <c:pt idx="7">
                  <c:v>30</c:v>
                </c:pt>
                <c:pt idx="8">
                  <c:v>30</c:v>
                </c:pt>
                <c:pt idx="9">
                  <c:v>23</c:v>
                </c:pt>
                <c:pt idx="10">
                  <c:v>21</c:v>
                </c:pt>
                <c:pt idx="11">
                  <c:v>0</c:v>
                </c:pt>
              </c:numCache>
            </c:numRef>
          </c:val>
          <c:extLst>
            <c:ext xmlns:c16="http://schemas.microsoft.com/office/drawing/2014/chart" uri="{C3380CC4-5D6E-409C-BE32-E72D297353CC}">
              <c16:uniqueId val="{00000000-552E-4DD8-9243-2469B81E81E5}"/>
            </c:ext>
          </c:extLst>
        </c:ser>
        <c:dLbls>
          <c:showLegendKey val="0"/>
          <c:showVal val="0"/>
          <c:showCatName val="0"/>
          <c:showSerName val="0"/>
          <c:showPercent val="0"/>
          <c:showBubbleSize val="0"/>
        </c:dLbls>
        <c:gapWidth val="219"/>
        <c:overlap val="-27"/>
        <c:axId val="322332232"/>
        <c:axId val="322334528"/>
      </c:barChart>
      <c:dateAx>
        <c:axId val="322332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334528"/>
        <c:crosses val="autoZero"/>
        <c:auto val="1"/>
        <c:lblOffset val="100"/>
        <c:baseTimeUnit val="months"/>
      </c:dateAx>
      <c:valAx>
        <c:axId val="322334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332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795</c:v>
                </c:pt>
                <c:pt idx="1">
                  <c:v>614</c:v>
                </c:pt>
                <c:pt idx="2">
                  <c:v>1022</c:v>
                </c:pt>
                <c:pt idx="3">
                  <c:v>593</c:v>
                </c:pt>
                <c:pt idx="4">
                  <c:v>713</c:v>
                </c:pt>
                <c:pt idx="5">
                  <c:v>308</c:v>
                </c:pt>
                <c:pt idx="6">
                  <c:v>872</c:v>
                </c:pt>
                <c:pt idx="7">
                  <c:v>676</c:v>
                </c:pt>
                <c:pt idx="8">
                  <c:v>808</c:v>
                </c:pt>
                <c:pt idx="9">
                  <c:v>629</c:v>
                </c:pt>
                <c:pt idx="10">
                  <c:v>137</c:v>
                </c:pt>
                <c:pt idx="11">
                  <c:v>0</c:v>
                </c:pt>
              </c:numCache>
            </c:numRef>
          </c:val>
          <c:extLst>
            <c:ext xmlns:c16="http://schemas.microsoft.com/office/drawing/2014/chart" uri="{C3380CC4-5D6E-409C-BE32-E72D297353CC}">
              <c16:uniqueId val="{00000000-48CF-40F3-AEB3-A3DFE7A9F700}"/>
            </c:ext>
          </c:extLst>
        </c:ser>
        <c:dLbls>
          <c:showLegendKey val="0"/>
          <c:showVal val="0"/>
          <c:showCatName val="0"/>
          <c:showSerName val="0"/>
          <c:showPercent val="0"/>
          <c:showBubbleSize val="0"/>
        </c:dLbls>
        <c:gapWidth val="219"/>
        <c:overlap val="-27"/>
        <c:axId val="319540240"/>
        <c:axId val="319537616"/>
      </c:barChart>
      <c:catAx>
        <c:axId val="319540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537616"/>
        <c:crosses val="autoZero"/>
        <c:auto val="1"/>
        <c:lblAlgn val="ctr"/>
        <c:lblOffset val="100"/>
        <c:noMultiLvlLbl val="0"/>
      </c:catAx>
      <c:valAx>
        <c:axId val="319537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540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108004</c:v>
                </c:pt>
                <c:pt idx="1">
                  <c:v>80597</c:v>
                </c:pt>
                <c:pt idx="2">
                  <c:v>233084</c:v>
                </c:pt>
                <c:pt idx="3">
                  <c:v>16098</c:v>
                </c:pt>
                <c:pt idx="4">
                  <c:v>17614</c:v>
                </c:pt>
                <c:pt idx="5">
                  <c:v>8126</c:v>
                </c:pt>
                <c:pt idx="6">
                  <c:v>16049</c:v>
                </c:pt>
                <c:pt idx="7">
                  <c:v>112808</c:v>
                </c:pt>
                <c:pt idx="8">
                  <c:v>31093</c:v>
                </c:pt>
                <c:pt idx="9">
                  <c:v>16516</c:v>
                </c:pt>
                <c:pt idx="10">
                  <c:v>3184</c:v>
                </c:pt>
              </c:numCache>
            </c:numRef>
          </c:val>
          <c:extLst>
            <c:ext xmlns:c16="http://schemas.microsoft.com/office/drawing/2014/chart" uri="{C3380CC4-5D6E-409C-BE32-E72D297353CC}">
              <c16:uniqueId val="{00000000-EC21-4102-9FB4-8E0456D9706A}"/>
            </c:ext>
          </c:extLst>
        </c:ser>
        <c:dLbls>
          <c:showLegendKey val="0"/>
          <c:showVal val="0"/>
          <c:showCatName val="0"/>
          <c:showSerName val="0"/>
          <c:showPercent val="0"/>
          <c:showBubbleSize val="0"/>
        </c:dLbls>
        <c:gapWidth val="219"/>
        <c:overlap val="-27"/>
        <c:axId val="319541552"/>
        <c:axId val="319538272"/>
      </c:barChart>
      <c:dateAx>
        <c:axId val="319541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538272"/>
        <c:crosses val="autoZero"/>
        <c:auto val="1"/>
        <c:lblOffset val="100"/>
        <c:baseTimeUnit val="months"/>
      </c:dateAx>
      <c:valAx>
        <c:axId val="319538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541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Sheet1!$B$2:$B$7</c:f>
              <c:numCache>
                <c:formatCode>General</c:formatCode>
                <c:ptCount val="6"/>
                <c:pt idx="0">
                  <c:v>41</c:v>
                </c:pt>
                <c:pt idx="1">
                  <c:v>346</c:v>
                </c:pt>
                <c:pt idx="2">
                  <c:v>442</c:v>
                </c:pt>
                <c:pt idx="3">
                  <c:v>386</c:v>
                </c:pt>
                <c:pt idx="4">
                  <c:v>361</c:v>
                </c:pt>
                <c:pt idx="5">
                  <c:v>247</c:v>
                </c:pt>
              </c:numCache>
            </c:numRef>
          </c:val>
          <c:extLst>
            <c:ext xmlns:c16="http://schemas.microsoft.com/office/drawing/2014/chart" uri="{C3380CC4-5D6E-409C-BE32-E72D297353CC}">
              <c16:uniqueId val="{00000000-A656-408F-BB67-A69F20FA4867}"/>
            </c:ext>
          </c:extLst>
        </c:ser>
        <c:ser>
          <c:idx val="1"/>
          <c:order val="1"/>
          <c:tx>
            <c:strRef>
              <c:f>Sheet1!$C$1</c:f>
              <c:strCache>
                <c:ptCount val="1"/>
                <c:pt idx="0">
                  <c:v>Female</c:v>
                </c:pt>
              </c:strCache>
            </c:strRef>
          </c:tx>
          <c:spPr>
            <a:solidFill>
              <a:schemeClr val="accent2"/>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Sheet1!$C$2:$C$7</c:f>
              <c:numCache>
                <c:formatCode>General</c:formatCode>
                <c:ptCount val="6"/>
                <c:pt idx="0">
                  <c:v>43</c:v>
                </c:pt>
                <c:pt idx="1">
                  <c:v>410</c:v>
                </c:pt>
                <c:pt idx="2">
                  <c:v>593</c:v>
                </c:pt>
                <c:pt idx="3">
                  <c:v>680</c:v>
                </c:pt>
                <c:pt idx="4">
                  <c:v>588</c:v>
                </c:pt>
                <c:pt idx="5">
                  <c:v>322</c:v>
                </c:pt>
              </c:numCache>
            </c:numRef>
          </c:val>
          <c:extLst>
            <c:ext xmlns:c16="http://schemas.microsoft.com/office/drawing/2014/chart" uri="{C3380CC4-5D6E-409C-BE32-E72D297353CC}">
              <c16:uniqueId val="{00000001-A656-408F-BB67-A69F20FA4867}"/>
            </c:ext>
          </c:extLst>
        </c:ser>
        <c:dLbls>
          <c:showLegendKey val="0"/>
          <c:showVal val="0"/>
          <c:showCatName val="0"/>
          <c:showSerName val="0"/>
          <c:showPercent val="0"/>
          <c:showBubbleSize val="0"/>
        </c:dLbls>
        <c:gapWidth val="219"/>
        <c:overlap val="-27"/>
        <c:axId val="329432504"/>
        <c:axId val="329430864"/>
      </c:barChart>
      <c:catAx>
        <c:axId val="329432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430864"/>
        <c:crosses val="autoZero"/>
        <c:auto val="1"/>
        <c:lblAlgn val="ctr"/>
        <c:lblOffset val="100"/>
        <c:noMultiLvlLbl val="0"/>
      </c:catAx>
      <c:valAx>
        <c:axId val="329430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432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69</c:v>
                </c:pt>
                <c:pt idx="1">
                  <c:v>122</c:v>
                </c:pt>
                <c:pt idx="2">
                  <c:v>-3</c:v>
                </c:pt>
                <c:pt idx="3">
                  <c:v>13</c:v>
                </c:pt>
                <c:pt idx="4">
                  <c:v>5</c:v>
                </c:pt>
                <c:pt idx="5">
                  <c:v>-23</c:v>
                </c:pt>
                <c:pt idx="6">
                  <c:v>4</c:v>
                </c:pt>
                <c:pt idx="7">
                  <c:v>-1</c:v>
                </c:pt>
                <c:pt idx="8">
                  <c:v>15</c:v>
                </c:pt>
                <c:pt idx="9">
                  <c:v>2</c:v>
                </c:pt>
                <c:pt idx="10">
                  <c:v>6</c:v>
                </c:pt>
              </c:numCache>
            </c:numRef>
          </c:val>
          <c:extLst>
            <c:ext xmlns:c16="http://schemas.microsoft.com/office/drawing/2014/chart" uri="{C3380CC4-5D6E-409C-BE32-E72D297353CC}">
              <c16:uniqueId val="{00000000-2D22-44D2-BEC8-E19AD1A72033}"/>
            </c:ext>
          </c:extLst>
        </c:ser>
        <c:dLbls>
          <c:showLegendKey val="0"/>
          <c:showVal val="0"/>
          <c:showCatName val="0"/>
          <c:showSerName val="0"/>
          <c:showPercent val="0"/>
          <c:showBubbleSize val="0"/>
        </c:dLbls>
        <c:gapWidth val="219"/>
        <c:overlap val="-27"/>
        <c:axId val="376391040"/>
        <c:axId val="376394320"/>
      </c:barChart>
      <c:dateAx>
        <c:axId val="376391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394320"/>
        <c:crosses val="autoZero"/>
        <c:auto val="1"/>
        <c:lblOffset val="100"/>
        <c:baseTimeUnit val="months"/>
      </c:dateAx>
      <c:valAx>
        <c:axId val="376394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391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6</c:v>
                </c:pt>
                <c:pt idx="1">
                  <c:v>7</c:v>
                </c:pt>
                <c:pt idx="2">
                  <c:v>5</c:v>
                </c:pt>
                <c:pt idx="3">
                  <c:v>6</c:v>
                </c:pt>
                <c:pt idx="4">
                  <c:v>5</c:v>
                </c:pt>
                <c:pt idx="5">
                  <c:v>6</c:v>
                </c:pt>
                <c:pt idx="6">
                  <c:v>3</c:v>
                </c:pt>
                <c:pt idx="7">
                  <c:v>3</c:v>
                </c:pt>
                <c:pt idx="8">
                  <c:v>5</c:v>
                </c:pt>
                <c:pt idx="9">
                  <c:v>3</c:v>
                </c:pt>
                <c:pt idx="10">
                  <c:v>3</c:v>
                </c:pt>
                <c:pt idx="11">
                  <c:v>0</c:v>
                </c:pt>
              </c:numCache>
            </c:numRef>
          </c:val>
          <c:extLst>
            <c:ext xmlns:c16="http://schemas.microsoft.com/office/drawing/2014/chart" uri="{C3380CC4-5D6E-409C-BE32-E72D297353CC}">
              <c16:uniqueId val="{00000000-F43F-4106-A148-2BDABC8C6C85}"/>
            </c:ext>
          </c:extLst>
        </c:ser>
        <c:dLbls>
          <c:showLegendKey val="0"/>
          <c:showVal val="0"/>
          <c:showCatName val="0"/>
          <c:showSerName val="0"/>
          <c:showPercent val="0"/>
          <c:showBubbleSize val="0"/>
        </c:dLbls>
        <c:gapWidth val="219"/>
        <c:overlap val="-27"/>
        <c:axId val="376381528"/>
        <c:axId val="376386120"/>
      </c:barChart>
      <c:dateAx>
        <c:axId val="376381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386120"/>
        <c:crosses val="autoZero"/>
        <c:auto val="1"/>
        <c:lblOffset val="100"/>
        <c:baseTimeUnit val="months"/>
      </c:dateAx>
      <c:valAx>
        <c:axId val="376386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381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185</c:v>
                </c:pt>
                <c:pt idx="1">
                  <c:v>369</c:v>
                </c:pt>
                <c:pt idx="2">
                  <c:v>189</c:v>
                </c:pt>
                <c:pt idx="3">
                  <c:v>113</c:v>
                </c:pt>
                <c:pt idx="4">
                  <c:v>116</c:v>
                </c:pt>
                <c:pt idx="5">
                  <c:v>49</c:v>
                </c:pt>
                <c:pt idx="6">
                  <c:v>86</c:v>
                </c:pt>
                <c:pt idx="7">
                  <c:v>100</c:v>
                </c:pt>
                <c:pt idx="8">
                  <c:v>141</c:v>
                </c:pt>
                <c:pt idx="9">
                  <c:v>89</c:v>
                </c:pt>
                <c:pt idx="10">
                  <c:v>19</c:v>
                </c:pt>
                <c:pt idx="11">
                  <c:v>0</c:v>
                </c:pt>
              </c:numCache>
            </c:numRef>
          </c:val>
          <c:extLst>
            <c:ext xmlns:c16="http://schemas.microsoft.com/office/drawing/2014/chart" uri="{C3380CC4-5D6E-409C-BE32-E72D297353CC}">
              <c16:uniqueId val="{00000000-81C3-4C11-933F-2AAE20C95A04}"/>
            </c:ext>
          </c:extLst>
        </c:ser>
        <c:dLbls>
          <c:showLegendKey val="0"/>
          <c:showVal val="0"/>
          <c:showCatName val="0"/>
          <c:showSerName val="0"/>
          <c:showPercent val="0"/>
          <c:showBubbleSize val="0"/>
        </c:dLbls>
        <c:gapWidth val="219"/>
        <c:overlap val="-27"/>
        <c:axId val="376381200"/>
        <c:axId val="376381856"/>
      </c:barChart>
      <c:catAx>
        <c:axId val="376381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381856"/>
        <c:crosses val="autoZero"/>
        <c:auto val="1"/>
        <c:lblAlgn val="ctr"/>
        <c:lblOffset val="100"/>
        <c:noMultiLvlLbl val="0"/>
      </c:catAx>
      <c:valAx>
        <c:axId val="376381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381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c:v>
                </c:pt>
                <c:pt idx="1">
                  <c:v>27</c:v>
                </c:pt>
                <c:pt idx="2">
                  <c:v>7</c:v>
                </c:pt>
                <c:pt idx="3">
                  <c:v>6</c:v>
                </c:pt>
                <c:pt idx="4">
                  <c:v>4</c:v>
                </c:pt>
                <c:pt idx="5">
                  <c:v>7</c:v>
                </c:pt>
                <c:pt idx="6">
                  <c:v>2</c:v>
                </c:pt>
                <c:pt idx="7">
                  <c:v>38</c:v>
                </c:pt>
                <c:pt idx="8">
                  <c:v>53</c:v>
                </c:pt>
                <c:pt idx="9">
                  <c:v>40</c:v>
                </c:pt>
                <c:pt idx="10">
                  <c:v>1</c:v>
                </c:pt>
                <c:pt idx="11">
                  <c:v>0</c:v>
                </c:pt>
              </c:numCache>
            </c:numRef>
          </c:val>
          <c:extLst>
            <c:ext xmlns:c16="http://schemas.microsoft.com/office/drawing/2014/chart" uri="{C3380CC4-5D6E-409C-BE32-E72D297353CC}">
              <c16:uniqueId val="{00000000-8842-4D3C-86F8-59FE3B91688B}"/>
            </c:ext>
          </c:extLst>
        </c:ser>
        <c:dLbls>
          <c:showLegendKey val="0"/>
          <c:showVal val="0"/>
          <c:showCatName val="0"/>
          <c:showSerName val="0"/>
          <c:showPercent val="0"/>
          <c:showBubbleSize val="0"/>
        </c:dLbls>
        <c:gapWidth val="219"/>
        <c:overlap val="-27"/>
        <c:axId val="376385136"/>
        <c:axId val="376385464"/>
      </c:barChart>
      <c:dateAx>
        <c:axId val="376385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385464"/>
        <c:crosses val="autoZero"/>
        <c:auto val="1"/>
        <c:lblOffset val="100"/>
        <c:baseTimeUnit val="months"/>
      </c:dateAx>
      <c:valAx>
        <c:axId val="376385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385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494</c:v>
                </c:pt>
                <c:pt idx="1">
                  <c:v>546</c:v>
                </c:pt>
                <c:pt idx="2">
                  <c:v>591</c:v>
                </c:pt>
                <c:pt idx="3">
                  <c:v>527</c:v>
                </c:pt>
                <c:pt idx="4">
                  <c:v>463</c:v>
                </c:pt>
                <c:pt idx="5">
                  <c:v>353</c:v>
                </c:pt>
                <c:pt idx="6">
                  <c:v>429</c:v>
                </c:pt>
                <c:pt idx="7">
                  <c:v>339</c:v>
                </c:pt>
                <c:pt idx="8">
                  <c:v>270</c:v>
                </c:pt>
                <c:pt idx="9">
                  <c:v>270</c:v>
                </c:pt>
                <c:pt idx="10">
                  <c:v>75</c:v>
                </c:pt>
              </c:numCache>
            </c:numRef>
          </c:val>
          <c:extLst>
            <c:ext xmlns:c16="http://schemas.microsoft.com/office/drawing/2014/chart" uri="{C3380CC4-5D6E-409C-BE32-E72D297353CC}">
              <c16:uniqueId val="{00000000-5FD5-40EF-AB53-002220B7FAB1}"/>
            </c:ext>
          </c:extLst>
        </c:ser>
        <c:dLbls>
          <c:showLegendKey val="0"/>
          <c:showVal val="0"/>
          <c:showCatName val="0"/>
          <c:showSerName val="0"/>
          <c:showPercent val="0"/>
          <c:showBubbleSize val="0"/>
        </c:dLbls>
        <c:gapWidth val="219"/>
        <c:overlap val="-27"/>
        <c:axId val="386442256"/>
        <c:axId val="386433728"/>
      </c:barChart>
      <c:dateAx>
        <c:axId val="386442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433728"/>
        <c:crosses val="autoZero"/>
        <c:auto val="1"/>
        <c:lblOffset val="100"/>
        <c:baseTimeUnit val="months"/>
      </c:dateAx>
      <c:valAx>
        <c:axId val="386433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442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Sheet1!$A$2:$A$12</c:f>
              <c:strCache>
                <c:ptCount val="11"/>
                <c:pt idx="0">
                  <c:v>2020-01</c:v>
                </c:pt>
                <c:pt idx="1">
                  <c:v>2020-02</c:v>
                </c:pt>
                <c:pt idx="2">
                  <c:v>2020-03</c:v>
                </c:pt>
                <c:pt idx="3">
                  <c:v>2020-04</c:v>
                </c:pt>
                <c:pt idx="4">
                  <c:v>2020-05</c:v>
                </c:pt>
                <c:pt idx="5">
                  <c:v>2020-06</c:v>
                </c:pt>
                <c:pt idx="6">
                  <c:v>2020-07</c:v>
                </c:pt>
                <c:pt idx="7">
                  <c:v>2020-08</c:v>
                </c:pt>
                <c:pt idx="8">
                  <c:v>2020-09</c:v>
                </c:pt>
                <c:pt idx="9">
                  <c:v>2020-10</c:v>
                </c:pt>
                <c:pt idx="10">
                  <c:v>2020-11</c:v>
                </c:pt>
              </c:strCache>
            </c:strRef>
          </c:cat>
          <c:val>
            <c:numRef>
              <c:f>Sheet1!$B$2:$B$12</c:f>
              <c:numCache>
                <c:formatCode>General</c:formatCode>
                <c:ptCount val="11"/>
                <c:pt idx="0">
                  <c:v>117</c:v>
                </c:pt>
                <c:pt idx="1">
                  <c:v>71</c:v>
                </c:pt>
                <c:pt idx="2">
                  <c:v>96</c:v>
                </c:pt>
                <c:pt idx="3">
                  <c:v>125</c:v>
                </c:pt>
                <c:pt idx="4">
                  <c:v>84</c:v>
                </c:pt>
                <c:pt idx="5">
                  <c:v>70</c:v>
                </c:pt>
                <c:pt idx="6">
                  <c:v>85</c:v>
                </c:pt>
                <c:pt idx="7">
                  <c:v>52</c:v>
                </c:pt>
                <c:pt idx="8">
                  <c:v>75</c:v>
                </c:pt>
                <c:pt idx="9">
                  <c:v>52</c:v>
                </c:pt>
                <c:pt idx="10">
                  <c:v>35</c:v>
                </c:pt>
              </c:numCache>
            </c:numRef>
          </c:val>
          <c:extLst>
            <c:ext xmlns:c16="http://schemas.microsoft.com/office/drawing/2014/chart" uri="{C3380CC4-5D6E-409C-BE32-E72D297353CC}">
              <c16:uniqueId val="{00000000-B39F-47FA-8B17-AF4D323C625E}"/>
            </c:ext>
          </c:extLst>
        </c:ser>
        <c:dLbls>
          <c:showLegendKey val="0"/>
          <c:showVal val="0"/>
          <c:showCatName val="0"/>
          <c:showSerName val="0"/>
          <c:showPercent val="0"/>
          <c:showBubbleSize val="0"/>
        </c:dLbls>
        <c:gapWidth val="219"/>
        <c:overlap val="-27"/>
        <c:axId val="386442584"/>
        <c:axId val="386439632"/>
      </c:barChart>
      <c:catAx>
        <c:axId val="386442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439632"/>
        <c:crosses val="autoZero"/>
        <c:auto val="1"/>
        <c:lblAlgn val="ctr"/>
        <c:lblOffset val="100"/>
        <c:noMultiLvlLbl val="0"/>
      </c:catAx>
      <c:valAx>
        <c:axId val="386439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442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Sheet1!$A$2:$A$12</c:f>
              <c:strCache>
                <c:ptCount val="11"/>
                <c:pt idx="0">
                  <c:v>2020-01</c:v>
                </c:pt>
                <c:pt idx="1">
                  <c:v>2020-02</c:v>
                </c:pt>
                <c:pt idx="2">
                  <c:v>2020-03</c:v>
                </c:pt>
                <c:pt idx="3">
                  <c:v>2020-04</c:v>
                </c:pt>
                <c:pt idx="4">
                  <c:v>2020-05</c:v>
                </c:pt>
                <c:pt idx="5">
                  <c:v>2020-06</c:v>
                </c:pt>
                <c:pt idx="6">
                  <c:v>2020-07</c:v>
                </c:pt>
                <c:pt idx="7">
                  <c:v>2020-08</c:v>
                </c:pt>
                <c:pt idx="8">
                  <c:v>2020-09</c:v>
                </c:pt>
                <c:pt idx="9">
                  <c:v>2020-10</c:v>
                </c:pt>
                <c:pt idx="10">
                  <c:v>2020-11</c:v>
                </c:pt>
              </c:strCache>
            </c:strRef>
          </c:cat>
          <c:val>
            <c:numRef>
              <c:f>Sheet1!$B$2:$B$12</c:f>
              <c:numCache>
                <c:formatCode>General</c:formatCode>
                <c:ptCount val="11"/>
                <c:pt idx="0">
                  <c:v>2813</c:v>
                </c:pt>
                <c:pt idx="1">
                  <c:v>1430</c:v>
                </c:pt>
                <c:pt idx="2">
                  <c:v>2320</c:v>
                </c:pt>
                <c:pt idx="3">
                  <c:v>1878</c:v>
                </c:pt>
                <c:pt idx="4">
                  <c:v>1777</c:v>
                </c:pt>
                <c:pt idx="5">
                  <c:v>707</c:v>
                </c:pt>
                <c:pt idx="6">
                  <c:v>2134</c:v>
                </c:pt>
                <c:pt idx="7">
                  <c:v>1527</c:v>
                </c:pt>
                <c:pt idx="8">
                  <c:v>1974</c:v>
                </c:pt>
                <c:pt idx="9">
                  <c:v>1412</c:v>
                </c:pt>
                <c:pt idx="10">
                  <c:v>214</c:v>
                </c:pt>
              </c:numCache>
            </c:numRef>
          </c:val>
          <c:extLst>
            <c:ext xmlns:c16="http://schemas.microsoft.com/office/drawing/2014/chart" uri="{C3380CC4-5D6E-409C-BE32-E72D297353CC}">
              <c16:uniqueId val="{00000000-0CF9-4130-8240-9B716BB8E18F}"/>
            </c:ext>
          </c:extLst>
        </c:ser>
        <c:dLbls>
          <c:showLegendKey val="0"/>
          <c:showVal val="0"/>
          <c:showCatName val="0"/>
          <c:showSerName val="0"/>
          <c:showPercent val="0"/>
          <c:showBubbleSize val="0"/>
        </c:dLbls>
        <c:gapWidth val="219"/>
        <c:overlap val="-27"/>
        <c:axId val="323037080"/>
        <c:axId val="323031504"/>
      </c:barChart>
      <c:catAx>
        <c:axId val="323037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031504"/>
        <c:crosses val="autoZero"/>
        <c:auto val="1"/>
        <c:lblAlgn val="ctr"/>
        <c:lblOffset val="100"/>
        <c:noMultiLvlLbl val="0"/>
      </c:catAx>
      <c:valAx>
        <c:axId val="323031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037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46</c:v>
                </c:pt>
                <c:pt idx="1">
                  <c:v>57</c:v>
                </c:pt>
                <c:pt idx="2">
                  <c:v>31</c:v>
                </c:pt>
                <c:pt idx="3">
                  <c:v>58</c:v>
                </c:pt>
                <c:pt idx="4">
                  <c:v>59</c:v>
                </c:pt>
                <c:pt idx="5">
                  <c:v>51</c:v>
                </c:pt>
                <c:pt idx="6">
                  <c:v>37</c:v>
                </c:pt>
                <c:pt idx="7">
                  <c:v>72</c:v>
                </c:pt>
                <c:pt idx="8">
                  <c:v>46</c:v>
                </c:pt>
                <c:pt idx="9">
                  <c:v>47</c:v>
                </c:pt>
                <c:pt idx="10">
                  <c:v>10</c:v>
                </c:pt>
              </c:numCache>
            </c:numRef>
          </c:val>
          <c:extLst>
            <c:ext xmlns:c16="http://schemas.microsoft.com/office/drawing/2014/chart" uri="{C3380CC4-5D6E-409C-BE32-E72D297353CC}">
              <c16:uniqueId val="{00000000-79FF-4265-B252-290283B32CA2}"/>
            </c:ext>
          </c:extLst>
        </c:ser>
        <c:dLbls>
          <c:showLegendKey val="0"/>
          <c:showVal val="0"/>
          <c:showCatName val="0"/>
          <c:showSerName val="0"/>
          <c:showPercent val="0"/>
          <c:showBubbleSize val="0"/>
        </c:dLbls>
        <c:gapWidth val="219"/>
        <c:overlap val="-27"/>
        <c:axId val="325095032"/>
        <c:axId val="423133000"/>
      </c:barChart>
      <c:dateAx>
        <c:axId val="325095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133000"/>
        <c:crosses val="autoZero"/>
        <c:auto val="1"/>
        <c:lblOffset val="100"/>
        <c:baseTimeUnit val="months"/>
      </c:dateAx>
      <c:valAx>
        <c:axId val="423133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095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54</c:v>
                </c:pt>
                <c:pt idx="1">
                  <c:v>46</c:v>
                </c:pt>
                <c:pt idx="2">
                  <c:v>54</c:v>
                </c:pt>
                <c:pt idx="3">
                  <c:v>58</c:v>
                </c:pt>
                <c:pt idx="4">
                  <c:v>55</c:v>
                </c:pt>
                <c:pt idx="5">
                  <c:v>52</c:v>
                </c:pt>
                <c:pt idx="6">
                  <c:v>86</c:v>
                </c:pt>
                <c:pt idx="7">
                  <c:v>58</c:v>
                </c:pt>
                <c:pt idx="8">
                  <c:v>59</c:v>
                </c:pt>
                <c:pt idx="9">
                  <c:v>39</c:v>
                </c:pt>
                <c:pt idx="10">
                  <c:v>46</c:v>
                </c:pt>
                <c:pt idx="11">
                  <c:v>0</c:v>
                </c:pt>
              </c:numCache>
            </c:numRef>
          </c:val>
          <c:extLst>
            <c:ext xmlns:c16="http://schemas.microsoft.com/office/drawing/2014/chart" uri="{C3380CC4-5D6E-409C-BE32-E72D297353CC}">
              <c16:uniqueId val="{00000000-07AF-4719-993D-A18BFDD6EFA1}"/>
            </c:ext>
          </c:extLst>
        </c:ser>
        <c:dLbls>
          <c:showLegendKey val="0"/>
          <c:showVal val="0"/>
          <c:showCatName val="0"/>
          <c:showSerName val="0"/>
          <c:showPercent val="0"/>
          <c:showBubbleSize val="0"/>
        </c:dLbls>
        <c:gapWidth val="219"/>
        <c:overlap val="-27"/>
        <c:axId val="423132672"/>
        <c:axId val="423142512"/>
      </c:barChart>
      <c:dateAx>
        <c:axId val="423132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142512"/>
        <c:crosses val="autoZero"/>
        <c:auto val="1"/>
        <c:lblOffset val="100"/>
        <c:baseTimeUnit val="months"/>
      </c:dateAx>
      <c:valAx>
        <c:axId val="423142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132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1260</c:v>
                </c:pt>
                <c:pt idx="1">
                  <c:v>786</c:v>
                </c:pt>
                <c:pt idx="2">
                  <c:v>1368</c:v>
                </c:pt>
                <c:pt idx="3">
                  <c:v>878</c:v>
                </c:pt>
                <c:pt idx="4">
                  <c:v>889</c:v>
                </c:pt>
                <c:pt idx="5">
                  <c:v>315</c:v>
                </c:pt>
                <c:pt idx="6">
                  <c:v>775</c:v>
                </c:pt>
                <c:pt idx="7">
                  <c:v>589</c:v>
                </c:pt>
                <c:pt idx="8">
                  <c:v>835</c:v>
                </c:pt>
                <c:pt idx="9">
                  <c:v>759</c:v>
                </c:pt>
                <c:pt idx="10">
                  <c:v>140</c:v>
                </c:pt>
                <c:pt idx="11">
                  <c:v>0</c:v>
                </c:pt>
              </c:numCache>
            </c:numRef>
          </c:val>
          <c:extLst>
            <c:ext xmlns:c16="http://schemas.microsoft.com/office/drawing/2014/chart" uri="{C3380CC4-5D6E-409C-BE32-E72D297353CC}">
              <c16:uniqueId val="{00000000-178C-4833-B77C-ECA85CFDF9F4}"/>
            </c:ext>
          </c:extLst>
        </c:ser>
        <c:dLbls>
          <c:showLegendKey val="0"/>
          <c:showVal val="0"/>
          <c:showCatName val="0"/>
          <c:showSerName val="0"/>
          <c:showPercent val="0"/>
          <c:showBubbleSize val="0"/>
        </c:dLbls>
        <c:gapWidth val="219"/>
        <c:overlap val="-27"/>
        <c:axId val="423138248"/>
        <c:axId val="423137920"/>
      </c:barChart>
      <c:catAx>
        <c:axId val="423138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137920"/>
        <c:crosses val="autoZero"/>
        <c:auto val="1"/>
        <c:lblAlgn val="ctr"/>
        <c:lblOffset val="100"/>
        <c:noMultiLvlLbl val="0"/>
      </c:catAx>
      <c:valAx>
        <c:axId val="423137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138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5537A-74DA-4BD3-B627-A585985F85AB}"/>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9A144318-4CDF-4356-BBE6-F0A7A478772C}"/>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5951375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C6F72-9607-441A-9AAA-A49A45766390}"/>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196A3821-0F8C-42D0-8B96-1C73FDEA49D5}"/>
              </a:ext>
            </a:extLst>
          </p:cNvPr>
          <p:cNvGraphicFramePr>
            <a:graphicFrameLocks noGrp="1"/>
          </p:cNvGraphicFramePr>
          <p:nvPr>
            <p:ph type="chart" sz="quarter" idx="13"/>
            <p:extLst>
              <p:ext uri="{D42A27DB-BD31-4B8C-83A1-F6EECF244321}">
                <p14:modId xmlns:p14="http://schemas.microsoft.com/office/powerpoint/2010/main" val="7752461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B915F9-8DA9-4C4C-A09A-E9E4B6C7F025}"/>
              </a:ext>
            </a:extLst>
          </p:cNvPr>
          <p:cNvSpPr>
            <a:spLocks noGrp="1"/>
          </p:cNvSpPr>
          <p:nvPr>
            <p:ph type="body" sz="quarter" idx="14"/>
          </p:nvPr>
        </p:nvSpPr>
        <p:spPr/>
        <p:txBody>
          <a:bodyPr/>
          <a:lstStyle/>
          <a:p>
            <a:r>
              <a:rPr lang="en-US"/>
              <a:t>01/01/2017 - 10/31/2020</a:t>
            </a:r>
          </a:p>
        </p:txBody>
      </p:sp>
      <p:sp>
        <p:nvSpPr>
          <p:cNvPr id="5" name="Footer Placeholder 4">
            <a:extLst>
              <a:ext uri="{FF2B5EF4-FFF2-40B4-BE49-F238E27FC236}">
                <a16:creationId xmlns:a16="http://schemas.microsoft.com/office/drawing/2014/main" id="{8E75E162-D2E6-46D6-9EF9-2DD9FF43A5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63987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8CED8-66B5-4C1A-9B7A-E4603E196614}"/>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1328860B-ACBF-49CE-B2F3-2CBFFC65B350}"/>
              </a:ext>
            </a:extLst>
          </p:cNvPr>
          <p:cNvGraphicFramePr>
            <a:graphicFrameLocks noGrp="1"/>
          </p:cNvGraphicFramePr>
          <p:nvPr>
            <p:ph type="tbl" sz="quarter" idx="13"/>
            <p:extLst>
              <p:ext uri="{D42A27DB-BD31-4B8C-83A1-F6EECF244321}">
                <p14:modId xmlns:p14="http://schemas.microsoft.com/office/powerpoint/2010/main" val="1449815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618533596"/>
                    </a:ext>
                  </a:extLst>
                </a:gridCol>
                <a:gridCol w="905256">
                  <a:extLst>
                    <a:ext uri="{9D8B030D-6E8A-4147-A177-3AD203B41FA5}">
                      <a16:colId xmlns:a16="http://schemas.microsoft.com/office/drawing/2014/main" val="1689292646"/>
                    </a:ext>
                  </a:extLst>
                </a:gridCol>
                <a:gridCol w="905256">
                  <a:extLst>
                    <a:ext uri="{9D8B030D-6E8A-4147-A177-3AD203B41FA5}">
                      <a16:colId xmlns:a16="http://schemas.microsoft.com/office/drawing/2014/main" val="2454692682"/>
                    </a:ext>
                  </a:extLst>
                </a:gridCol>
                <a:gridCol w="905256">
                  <a:extLst>
                    <a:ext uri="{9D8B030D-6E8A-4147-A177-3AD203B41FA5}">
                      <a16:colId xmlns:a16="http://schemas.microsoft.com/office/drawing/2014/main" val="1953857404"/>
                    </a:ext>
                  </a:extLst>
                </a:gridCol>
                <a:gridCol w="905256">
                  <a:extLst>
                    <a:ext uri="{9D8B030D-6E8A-4147-A177-3AD203B41FA5}">
                      <a16:colId xmlns:a16="http://schemas.microsoft.com/office/drawing/2014/main" val="2970631596"/>
                    </a:ext>
                  </a:extLst>
                </a:gridCol>
                <a:gridCol w="905256">
                  <a:extLst>
                    <a:ext uri="{9D8B030D-6E8A-4147-A177-3AD203B41FA5}">
                      <a16:colId xmlns:a16="http://schemas.microsoft.com/office/drawing/2014/main" val="2458467862"/>
                    </a:ext>
                  </a:extLst>
                </a:gridCol>
                <a:gridCol w="905256">
                  <a:extLst>
                    <a:ext uri="{9D8B030D-6E8A-4147-A177-3AD203B41FA5}">
                      <a16:colId xmlns:a16="http://schemas.microsoft.com/office/drawing/2014/main" val="541749326"/>
                    </a:ext>
                  </a:extLst>
                </a:gridCol>
                <a:gridCol w="905256">
                  <a:extLst>
                    <a:ext uri="{9D8B030D-6E8A-4147-A177-3AD203B41FA5}">
                      <a16:colId xmlns:a16="http://schemas.microsoft.com/office/drawing/2014/main" val="3982488637"/>
                    </a:ext>
                  </a:extLst>
                </a:gridCol>
                <a:gridCol w="905256">
                  <a:extLst>
                    <a:ext uri="{9D8B030D-6E8A-4147-A177-3AD203B41FA5}">
                      <a16:colId xmlns:a16="http://schemas.microsoft.com/office/drawing/2014/main" val="3363826049"/>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679039783"/>
                  </a:ext>
                </a:extLst>
              </a:tr>
              <a:tr h="370840">
                <a:tc>
                  <a:txBody>
                    <a:bodyPr/>
                    <a:lstStyle/>
                    <a:p>
                      <a:r>
                        <a:rPr lang="en-US" sz="1000"/>
                        <a:t>4525</a:t>
                      </a:r>
                    </a:p>
                  </a:txBody>
                  <a:tcPr/>
                </a:tc>
                <a:tc>
                  <a:txBody>
                    <a:bodyPr/>
                    <a:lstStyle/>
                    <a:p>
                      <a:r>
                        <a:rPr lang="en-US" sz="1000"/>
                        <a:t>14</a:t>
                      </a:r>
                    </a:p>
                  </a:txBody>
                  <a:tcPr/>
                </a:tc>
                <a:tc>
                  <a:txBody>
                    <a:bodyPr/>
                    <a:lstStyle/>
                    <a:p>
                      <a:r>
                        <a:rPr lang="en-US" sz="1000"/>
                        <a:t>26</a:t>
                      </a:r>
                    </a:p>
                  </a:txBody>
                  <a:tcPr/>
                </a:tc>
                <a:tc>
                  <a:txBody>
                    <a:bodyPr/>
                    <a:lstStyle/>
                    <a:p>
                      <a:r>
                        <a:rPr lang="en-US" sz="1000"/>
                        <a:t>589</a:t>
                      </a:r>
                    </a:p>
                  </a:txBody>
                  <a:tcPr/>
                </a:tc>
                <a:tc>
                  <a:txBody>
                    <a:bodyPr/>
                    <a:lstStyle/>
                    <a:p>
                      <a:r>
                        <a:rPr lang="en-US" sz="1000"/>
                        <a:t>9</a:t>
                      </a:r>
                    </a:p>
                  </a:txBody>
                  <a:tcPr/>
                </a:tc>
                <a:tc>
                  <a:txBody>
                    <a:bodyPr/>
                    <a:lstStyle/>
                    <a:p>
                      <a:r>
                        <a:rPr lang="en-US" sz="1000"/>
                        <a:t>31</a:t>
                      </a:r>
                    </a:p>
                  </a:txBody>
                  <a:tcPr/>
                </a:tc>
                <a:tc>
                  <a:txBody>
                    <a:bodyPr/>
                    <a:lstStyle/>
                    <a:p>
                      <a:r>
                        <a:rPr lang="en-US" sz="1000"/>
                        <a:t>0</a:t>
                      </a:r>
                    </a:p>
                  </a:txBody>
                  <a:tcPr/>
                </a:tc>
                <a:tc>
                  <a:txBody>
                    <a:bodyPr/>
                    <a:lstStyle/>
                    <a:p>
                      <a:r>
                        <a:rPr lang="en-US" sz="1000"/>
                        <a:t>0.5355 %</a:t>
                      </a:r>
                    </a:p>
                  </a:txBody>
                  <a:tcPr/>
                </a:tc>
                <a:tc>
                  <a:txBody>
                    <a:bodyPr/>
                    <a:lstStyle/>
                    <a:p>
                      <a:r>
                        <a:rPr lang="en-US" sz="1000"/>
                        <a:t>0.0 %</a:t>
                      </a:r>
                    </a:p>
                  </a:txBody>
                  <a:tcPr/>
                </a:tc>
                <a:extLst>
                  <a:ext uri="{0D108BD9-81ED-4DB2-BD59-A6C34878D82A}">
                    <a16:rowId xmlns:a16="http://schemas.microsoft.com/office/drawing/2014/main" val="1123608421"/>
                  </a:ext>
                </a:extLst>
              </a:tr>
            </a:tbl>
          </a:graphicData>
        </a:graphic>
      </p:graphicFrame>
      <p:sp>
        <p:nvSpPr>
          <p:cNvPr id="4" name="Text Placeholder 3">
            <a:extLst>
              <a:ext uri="{FF2B5EF4-FFF2-40B4-BE49-F238E27FC236}">
                <a16:creationId xmlns:a16="http://schemas.microsoft.com/office/drawing/2014/main" id="{6C75A808-D655-477F-8F15-AEB38A91C563}"/>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34171940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BE8C5-F042-4E3D-AD9D-FA19D025D687}"/>
              </a:ext>
            </a:extLst>
          </p:cNvPr>
          <p:cNvSpPr>
            <a:spLocks noGrp="1"/>
          </p:cNvSpPr>
          <p:nvPr>
            <p:ph type="title"/>
          </p:nvPr>
        </p:nvSpPr>
        <p:spPr/>
        <p:txBody>
          <a:bodyPr/>
          <a:lstStyle/>
          <a:p>
            <a:r>
              <a:rPr lang="en-US"/>
              <a:t>Facebook Facebook Fans Change | Philadelphia Insurance</a:t>
            </a:r>
          </a:p>
        </p:txBody>
      </p:sp>
      <p:graphicFrame>
        <p:nvGraphicFramePr>
          <p:cNvPr id="6" name="Chart Placeholder 5">
            <a:extLst>
              <a:ext uri="{FF2B5EF4-FFF2-40B4-BE49-F238E27FC236}">
                <a16:creationId xmlns:a16="http://schemas.microsoft.com/office/drawing/2014/main" id="{4090A38C-01ED-4EEB-97D1-086DA5343592}"/>
              </a:ext>
            </a:extLst>
          </p:cNvPr>
          <p:cNvGraphicFramePr>
            <a:graphicFrameLocks noGrp="1"/>
          </p:cNvGraphicFramePr>
          <p:nvPr>
            <p:ph type="chart" sz="quarter" idx="13"/>
            <p:extLst>
              <p:ext uri="{D42A27DB-BD31-4B8C-83A1-F6EECF244321}">
                <p14:modId xmlns:p14="http://schemas.microsoft.com/office/powerpoint/2010/main" val="7410133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CF5082-0731-4F38-9E11-AA52F71E1AB0}"/>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82808E48-8648-4C32-AF5F-1732DFC4E1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02594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9FF31-B998-495E-9854-4E812C53BE10}"/>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CB7B7A9D-21E5-481E-847C-1A437D15455E}"/>
              </a:ext>
            </a:extLst>
          </p:cNvPr>
          <p:cNvGraphicFramePr>
            <a:graphicFrameLocks noGrp="1"/>
          </p:cNvGraphicFramePr>
          <p:nvPr>
            <p:ph type="chart" sz="quarter" idx="13"/>
            <p:extLst>
              <p:ext uri="{D42A27DB-BD31-4B8C-83A1-F6EECF244321}">
                <p14:modId xmlns:p14="http://schemas.microsoft.com/office/powerpoint/2010/main" val="8193680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E1DE51-C995-4AD2-AFE5-41A92C7D3F34}"/>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6D72E53C-D596-4997-9FAD-29B37BF5C4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65810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101A6-881F-4E5E-B66C-ED7A13D227C8}"/>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E9C936FB-C381-4195-B6B2-CA675CBE5509}"/>
              </a:ext>
            </a:extLst>
          </p:cNvPr>
          <p:cNvGraphicFramePr>
            <a:graphicFrameLocks noGrp="1"/>
          </p:cNvGraphicFramePr>
          <p:nvPr>
            <p:ph type="chart" sz="quarter" idx="13"/>
            <p:extLst>
              <p:ext uri="{D42A27DB-BD31-4B8C-83A1-F6EECF244321}">
                <p14:modId xmlns:p14="http://schemas.microsoft.com/office/powerpoint/2010/main" val="15299384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0AE899-583B-4475-B930-0F16BA02F349}"/>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50EBA967-D04A-447A-BBF0-9D14EA5C79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3422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EB8CC-C5EF-4AAD-96F7-786036951577}"/>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BD5B260B-E8AF-4294-984A-7141CC90CB89}"/>
              </a:ext>
            </a:extLst>
          </p:cNvPr>
          <p:cNvGraphicFramePr>
            <a:graphicFrameLocks noGrp="1"/>
          </p:cNvGraphicFramePr>
          <p:nvPr>
            <p:ph type="chart" sz="quarter" idx="13"/>
            <p:extLst>
              <p:ext uri="{D42A27DB-BD31-4B8C-83A1-F6EECF244321}">
                <p14:modId xmlns:p14="http://schemas.microsoft.com/office/powerpoint/2010/main" val="33157451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1654D7-E6DA-4EA1-9B72-0FD95232DAB9}"/>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C25FBD38-8629-4EE0-A3D3-DE9B97F5C1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46049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1C18A-A02C-49E9-887C-FC91A7EA22CB}"/>
              </a:ext>
            </a:extLst>
          </p:cNvPr>
          <p:cNvSpPr>
            <a:spLocks noGrp="1"/>
          </p:cNvSpPr>
          <p:nvPr>
            <p:ph type="title"/>
          </p:nvPr>
        </p:nvSpPr>
        <p:spPr/>
        <p:txBody>
          <a:bodyPr/>
          <a:lstStyle/>
          <a:p>
            <a:r>
              <a:rPr lang="en-US"/>
              <a:t>Facebook Own Posts Table | Philadelphia Insurance - 1 of 2</a:t>
            </a:r>
          </a:p>
        </p:txBody>
      </p:sp>
      <p:graphicFrame>
        <p:nvGraphicFramePr>
          <p:cNvPr id="5" name="Table Placeholder 4">
            <a:extLst>
              <a:ext uri="{FF2B5EF4-FFF2-40B4-BE49-F238E27FC236}">
                <a16:creationId xmlns:a16="http://schemas.microsoft.com/office/drawing/2014/main" id="{8B770840-28A6-4C92-92A9-D5996740570F}"/>
              </a:ext>
            </a:extLst>
          </p:cNvPr>
          <p:cNvGraphicFramePr>
            <a:graphicFrameLocks noGrp="1"/>
          </p:cNvGraphicFramePr>
          <p:nvPr>
            <p:ph type="tbl" sz="quarter" idx="13"/>
            <p:extLst>
              <p:ext uri="{D42A27DB-BD31-4B8C-83A1-F6EECF244321}">
                <p14:modId xmlns:p14="http://schemas.microsoft.com/office/powerpoint/2010/main" val="24119003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27490587"/>
                    </a:ext>
                  </a:extLst>
                </a:gridCol>
                <a:gridCol w="822960">
                  <a:extLst>
                    <a:ext uri="{9D8B030D-6E8A-4147-A177-3AD203B41FA5}">
                      <a16:colId xmlns:a16="http://schemas.microsoft.com/office/drawing/2014/main" val="3529291983"/>
                    </a:ext>
                  </a:extLst>
                </a:gridCol>
                <a:gridCol w="822960">
                  <a:extLst>
                    <a:ext uri="{9D8B030D-6E8A-4147-A177-3AD203B41FA5}">
                      <a16:colId xmlns:a16="http://schemas.microsoft.com/office/drawing/2014/main" val="2122377583"/>
                    </a:ext>
                  </a:extLst>
                </a:gridCol>
                <a:gridCol w="822960">
                  <a:extLst>
                    <a:ext uri="{9D8B030D-6E8A-4147-A177-3AD203B41FA5}">
                      <a16:colId xmlns:a16="http://schemas.microsoft.com/office/drawing/2014/main" val="2147069432"/>
                    </a:ext>
                  </a:extLst>
                </a:gridCol>
                <a:gridCol w="822960">
                  <a:extLst>
                    <a:ext uri="{9D8B030D-6E8A-4147-A177-3AD203B41FA5}">
                      <a16:colId xmlns:a16="http://schemas.microsoft.com/office/drawing/2014/main" val="1224248590"/>
                    </a:ext>
                  </a:extLst>
                </a:gridCol>
                <a:gridCol w="822960">
                  <a:extLst>
                    <a:ext uri="{9D8B030D-6E8A-4147-A177-3AD203B41FA5}">
                      <a16:colId xmlns:a16="http://schemas.microsoft.com/office/drawing/2014/main" val="1241802297"/>
                    </a:ext>
                  </a:extLst>
                </a:gridCol>
                <a:gridCol w="822960">
                  <a:extLst>
                    <a:ext uri="{9D8B030D-6E8A-4147-A177-3AD203B41FA5}">
                      <a16:colId xmlns:a16="http://schemas.microsoft.com/office/drawing/2014/main" val="984004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70395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- 2020-10-12 14:50:44</a:t>
                      </a:r>
                      <a:r>
                        <a:rPr kumimoji="0" lang="en-US" sz="1000" b="0" i="0" u="none" strike="noStrike" kern="1200" cap="none" spc="0" normalizeH="0" baseline="0" noProof="0">
                          <a:ln>
                            <a:noFill/>
                          </a:ln>
                          <a:solidFill>
                            <a:prstClr val="black"/>
                          </a:solidFill>
                          <a:effectLst/>
                          <a:uLnTx/>
                          <a:uFillTx/>
                          <a:latin typeface="+mn-lt"/>
                          <a:ea typeface="+mn-ea"/>
                          <a:cs typeface="+mn-cs"/>
                        </a:rPr>
                        <a:t>
 From the East Coast to the West Coast, PHLY’s Regional Account Managers (RAMs) came together virtually for their 8th annual summit, where they participated in various breakout sessions, team building activities, and a volunteer event. Here’s a snapshot of #TEAMPHLY from the 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09160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- 2020-10-21 15:05:57</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PHLY's Rocco Schiaffino for being named a Rising Star by Insurance Business America! The list highlights young professionals creating a brighter future for the insurance industry. Check out Rocco’s profile in the magazine: https://bit.ly/2ThIKIs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13980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- 2020-10-07 13:54:28</a:t>
                      </a:r>
                      <a:r>
                        <a:rPr kumimoji="0" lang="en-US" sz="1000" b="0" i="0" u="none" strike="noStrike" kern="1200" cap="none" spc="0" normalizeH="0" baseline="0" noProof="0">
                          <a:ln>
                            <a:noFill/>
                          </a:ln>
                          <a:solidFill>
                            <a:prstClr val="black"/>
                          </a:solidFill>
                          <a:effectLst/>
                          <a:uLnTx/>
                          <a:uFillTx/>
                          <a:latin typeface="+mn-lt"/>
                          <a:ea typeface="+mn-ea"/>
                          <a:cs typeface="+mn-cs"/>
                        </a:rPr>
                        <a:t>
 Even though we can’t celebrate #CustomerServiceWeek in person, that hasn’t stopped us from coming together virtually! This week, employees are invited to participate in various virtual activities to connect us and keep our #TEAMPHLY spirit alive. While many of us continue working from home, we’re sharing a #throwback to some of our favorite Customer Service Week moments.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15441418"/>
                  </a:ext>
                </a:extLst>
              </a:tr>
            </a:tbl>
          </a:graphicData>
        </a:graphic>
      </p:graphicFrame>
      <p:sp>
        <p:nvSpPr>
          <p:cNvPr id="4" name="Text Placeholder 3">
            <a:extLst>
              <a:ext uri="{FF2B5EF4-FFF2-40B4-BE49-F238E27FC236}">
                <a16:creationId xmlns:a16="http://schemas.microsoft.com/office/drawing/2014/main" id="{375F422D-891E-4A0C-9D83-59E96FCAE3E9}"/>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32257893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5954B-43F5-4850-9243-298F9D169049}"/>
              </a:ext>
            </a:extLst>
          </p:cNvPr>
          <p:cNvSpPr>
            <a:spLocks noGrp="1"/>
          </p:cNvSpPr>
          <p:nvPr>
            <p:ph type="title"/>
          </p:nvPr>
        </p:nvSpPr>
        <p:spPr/>
        <p:txBody>
          <a:bodyPr/>
          <a:lstStyle/>
          <a:p>
            <a:r>
              <a:rPr lang="en-US"/>
              <a:t>Facebook Own Posts Table | Philadelphia Insurance - 2 of 2</a:t>
            </a:r>
          </a:p>
        </p:txBody>
      </p:sp>
      <p:graphicFrame>
        <p:nvGraphicFramePr>
          <p:cNvPr id="5" name="Table Placeholder 4">
            <a:extLst>
              <a:ext uri="{FF2B5EF4-FFF2-40B4-BE49-F238E27FC236}">
                <a16:creationId xmlns:a16="http://schemas.microsoft.com/office/drawing/2014/main" id="{F163B63D-B49A-45B3-9E27-A32DC3F19ECB}"/>
              </a:ext>
            </a:extLst>
          </p:cNvPr>
          <p:cNvGraphicFramePr>
            <a:graphicFrameLocks noGrp="1"/>
          </p:cNvGraphicFramePr>
          <p:nvPr>
            <p:ph type="tbl" sz="quarter" idx="13"/>
            <p:extLst>
              <p:ext uri="{D42A27DB-BD31-4B8C-83A1-F6EECF244321}">
                <p14:modId xmlns:p14="http://schemas.microsoft.com/office/powerpoint/2010/main" val="39467173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56234520"/>
                    </a:ext>
                  </a:extLst>
                </a:gridCol>
                <a:gridCol w="822960">
                  <a:extLst>
                    <a:ext uri="{9D8B030D-6E8A-4147-A177-3AD203B41FA5}">
                      <a16:colId xmlns:a16="http://schemas.microsoft.com/office/drawing/2014/main" val="3358464055"/>
                    </a:ext>
                  </a:extLst>
                </a:gridCol>
                <a:gridCol w="822960">
                  <a:extLst>
                    <a:ext uri="{9D8B030D-6E8A-4147-A177-3AD203B41FA5}">
                      <a16:colId xmlns:a16="http://schemas.microsoft.com/office/drawing/2014/main" val="3238656417"/>
                    </a:ext>
                  </a:extLst>
                </a:gridCol>
                <a:gridCol w="822960">
                  <a:extLst>
                    <a:ext uri="{9D8B030D-6E8A-4147-A177-3AD203B41FA5}">
                      <a16:colId xmlns:a16="http://schemas.microsoft.com/office/drawing/2014/main" val="841832103"/>
                    </a:ext>
                  </a:extLst>
                </a:gridCol>
                <a:gridCol w="822960">
                  <a:extLst>
                    <a:ext uri="{9D8B030D-6E8A-4147-A177-3AD203B41FA5}">
                      <a16:colId xmlns:a16="http://schemas.microsoft.com/office/drawing/2014/main" val="2142968281"/>
                    </a:ext>
                  </a:extLst>
                </a:gridCol>
                <a:gridCol w="822960">
                  <a:extLst>
                    <a:ext uri="{9D8B030D-6E8A-4147-A177-3AD203B41FA5}">
                      <a16:colId xmlns:a16="http://schemas.microsoft.com/office/drawing/2014/main" val="3593597515"/>
                    </a:ext>
                  </a:extLst>
                </a:gridCol>
                <a:gridCol w="822960">
                  <a:extLst>
                    <a:ext uri="{9D8B030D-6E8A-4147-A177-3AD203B41FA5}">
                      <a16:colId xmlns:a16="http://schemas.microsoft.com/office/drawing/2014/main" val="26391505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58827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- 2020-10-15 16:34:12</a:t>
                      </a:r>
                      <a:r>
                        <a:rPr kumimoji="0" lang="en-US" sz="1000" b="0" i="0" u="none" strike="noStrike" kern="1200" cap="none" spc="0" normalizeH="0" baseline="0" noProof="0">
                          <a:ln>
                            <a:noFill/>
                          </a:ln>
                          <a:solidFill>
                            <a:prstClr val="black"/>
                          </a:solidFill>
                          <a:effectLst/>
                          <a:uLnTx/>
                          <a:uFillTx/>
                          <a:latin typeface="+mn-lt"/>
                          <a:ea typeface="+mn-ea"/>
                          <a:cs typeface="+mn-cs"/>
                        </a:rPr>
                        <a:t>
 We were proud to sponsor the 3rd annual IICF Philadelphia Chapter Trivia Night! Yesterday, #TEAMPHLY virtually joined nearly 80 supporters for a trivia fundraiser benefiting Philadelphia Children's Alliance to help support their critical work in the community. Congratulations to PHLY’s Teela Decker for winning 1st place!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369256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- 2020-10-05 16:05:47</a:t>
                      </a:r>
                      <a:r>
                        <a:rPr kumimoji="0" lang="en-US" sz="1000" b="0" i="0" u="none" strike="noStrike" kern="1200" cap="none" spc="0" normalizeH="0" baseline="0" noProof="0">
                          <a:ln>
                            <a:noFill/>
                          </a:ln>
                          <a:solidFill>
                            <a:prstClr val="black"/>
                          </a:solidFill>
                          <a:effectLst/>
                          <a:uLnTx/>
                          <a:uFillTx/>
                          <a:latin typeface="+mn-lt"/>
                          <a:ea typeface="+mn-ea"/>
                          <a:cs typeface="+mn-cs"/>
                        </a:rPr>
                        <a:t>
 Today marks the start of #CustomerServiceWeek, but we strive to exceed customer expectations all year. Kudos to Brittany Hale for a job well done!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07284419"/>
                  </a:ext>
                </a:extLst>
              </a:tr>
            </a:tbl>
          </a:graphicData>
        </a:graphic>
      </p:graphicFrame>
      <p:sp>
        <p:nvSpPr>
          <p:cNvPr id="4" name="Text Placeholder 3">
            <a:extLst>
              <a:ext uri="{FF2B5EF4-FFF2-40B4-BE49-F238E27FC236}">
                <a16:creationId xmlns:a16="http://schemas.microsoft.com/office/drawing/2014/main" id="{5477B6A9-22A3-4405-8BDB-D374639ACE84}"/>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19741866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CB1FB-B9C1-4614-B01C-C7ABD97A5396}"/>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A382D542-D3BE-47A8-8C6D-F050B83F6EEC}"/>
              </a:ext>
            </a:extLst>
          </p:cNvPr>
          <p:cNvGraphicFramePr>
            <a:graphicFrameLocks noGrp="1"/>
          </p:cNvGraphicFramePr>
          <p:nvPr>
            <p:ph type="chart" sz="quarter" idx="13"/>
            <p:extLst>
              <p:ext uri="{D42A27DB-BD31-4B8C-83A1-F6EECF244321}">
                <p14:modId xmlns:p14="http://schemas.microsoft.com/office/powerpoint/2010/main" val="25438736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54C4C5-C314-4CB1-AEC6-3DF4AA28880E}"/>
              </a:ext>
            </a:extLst>
          </p:cNvPr>
          <p:cNvSpPr>
            <a:spLocks noGrp="1"/>
          </p:cNvSpPr>
          <p:nvPr>
            <p:ph type="body" sz="quarter" idx="14"/>
          </p:nvPr>
        </p:nvSpPr>
        <p:spPr/>
        <p:txBody>
          <a:bodyPr/>
          <a:lstStyle/>
          <a:p>
            <a:r>
              <a:rPr lang="en-US"/>
              <a:t>10/01/2020 - 10/31/2020</a:t>
            </a:r>
          </a:p>
        </p:txBody>
      </p:sp>
      <p:sp>
        <p:nvSpPr>
          <p:cNvPr id="5" name="Footer Placeholder 4">
            <a:extLst>
              <a:ext uri="{FF2B5EF4-FFF2-40B4-BE49-F238E27FC236}">
                <a16:creationId xmlns:a16="http://schemas.microsoft.com/office/drawing/2014/main" id="{2BC525C5-0BEF-411E-895F-878DF6683B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50420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C56CB-7E23-4237-832A-D83199EC6AB1}"/>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8CF60E06-2E64-4B34-9BEC-207E4253243B}"/>
              </a:ext>
            </a:extLst>
          </p:cNvPr>
          <p:cNvGraphicFramePr>
            <a:graphicFrameLocks noGrp="1"/>
          </p:cNvGraphicFramePr>
          <p:nvPr>
            <p:ph type="tbl" sz="quarter" idx="13"/>
            <p:extLst>
              <p:ext uri="{D42A27DB-BD31-4B8C-83A1-F6EECF244321}">
                <p14:modId xmlns:p14="http://schemas.microsoft.com/office/powerpoint/2010/main" val="3142104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925137980"/>
                    </a:ext>
                  </a:extLst>
                </a:gridCol>
                <a:gridCol w="576072">
                  <a:extLst>
                    <a:ext uri="{9D8B030D-6E8A-4147-A177-3AD203B41FA5}">
                      <a16:colId xmlns:a16="http://schemas.microsoft.com/office/drawing/2014/main" val="1201777624"/>
                    </a:ext>
                  </a:extLst>
                </a:gridCol>
                <a:gridCol w="576072">
                  <a:extLst>
                    <a:ext uri="{9D8B030D-6E8A-4147-A177-3AD203B41FA5}">
                      <a16:colId xmlns:a16="http://schemas.microsoft.com/office/drawing/2014/main" val="1706462305"/>
                    </a:ext>
                  </a:extLst>
                </a:gridCol>
                <a:gridCol w="576072">
                  <a:extLst>
                    <a:ext uri="{9D8B030D-6E8A-4147-A177-3AD203B41FA5}">
                      <a16:colId xmlns:a16="http://schemas.microsoft.com/office/drawing/2014/main" val="1848499129"/>
                    </a:ext>
                  </a:extLst>
                </a:gridCol>
                <a:gridCol w="576072">
                  <a:extLst>
                    <a:ext uri="{9D8B030D-6E8A-4147-A177-3AD203B41FA5}">
                      <a16:colId xmlns:a16="http://schemas.microsoft.com/office/drawing/2014/main" val="1258517872"/>
                    </a:ext>
                  </a:extLst>
                </a:gridCol>
                <a:gridCol w="576072">
                  <a:extLst>
                    <a:ext uri="{9D8B030D-6E8A-4147-A177-3AD203B41FA5}">
                      <a16:colId xmlns:a16="http://schemas.microsoft.com/office/drawing/2014/main" val="3347973944"/>
                    </a:ext>
                  </a:extLst>
                </a:gridCol>
                <a:gridCol w="576072">
                  <a:extLst>
                    <a:ext uri="{9D8B030D-6E8A-4147-A177-3AD203B41FA5}">
                      <a16:colId xmlns:a16="http://schemas.microsoft.com/office/drawing/2014/main" val="2608335064"/>
                    </a:ext>
                  </a:extLst>
                </a:gridCol>
                <a:gridCol w="576072">
                  <a:extLst>
                    <a:ext uri="{9D8B030D-6E8A-4147-A177-3AD203B41FA5}">
                      <a16:colId xmlns:a16="http://schemas.microsoft.com/office/drawing/2014/main" val="3129675871"/>
                    </a:ext>
                  </a:extLst>
                </a:gridCol>
                <a:gridCol w="576072">
                  <a:extLst>
                    <a:ext uri="{9D8B030D-6E8A-4147-A177-3AD203B41FA5}">
                      <a16:colId xmlns:a16="http://schemas.microsoft.com/office/drawing/2014/main" val="3023537538"/>
                    </a:ext>
                  </a:extLst>
                </a:gridCol>
                <a:gridCol w="576072">
                  <a:extLst>
                    <a:ext uri="{9D8B030D-6E8A-4147-A177-3AD203B41FA5}">
                      <a16:colId xmlns:a16="http://schemas.microsoft.com/office/drawing/2014/main" val="3579133684"/>
                    </a:ext>
                  </a:extLst>
                </a:gridCol>
                <a:gridCol w="576072">
                  <a:extLst>
                    <a:ext uri="{9D8B030D-6E8A-4147-A177-3AD203B41FA5}">
                      <a16:colId xmlns:a16="http://schemas.microsoft.com/office/drawing/2014/main" val="1580186932"/>
                    </a:ext>
                  </a:extLst>
                </a:gridCol>
                <a:gridCol w="576072">
                  <a:extLst>
                    <a:ext uri="{9D8B030D-6E8A-4147-A177-3AD203B41FA5}">
                      <a16:colId xmlns:a16="http://schemas.microsoft.com/office/drawing/2014/main" val="3018218261"/>
                    </a:ext>
                  </a:extLst>
                </a:gridCol>
                <a:gridCol w="576072">
                  <a:extLst>
                    <a:ext uri="{9D8B030D-6E8A-4147-A177-3AD203B41FA5}">
                      <a16:colId xmlns:a16="http://schemas.microsoft.com/office/drawing/2014/main" val="334865759"/>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818503796"/>
                  </a:ext>
                </a:extLst>
              </a:tr>
              <a:tr h="370840">
                <a:tc>
                  <a:txBody>
                    <a:bodyPr/>
                    <a:lstStyle/>
                    <a:p>
                      <a:r>
                        <a:rPr lang="en-US" sz="1000"/>
                        <a:t>3647</a:t>
                      </a:r>
                    </a:p>
                  </a:txBody>
                  <a:tcPr/>
                </a:tc>
                <a:tc>
                  <a:txBody>
                    <a:bodyPr/>
                    <a:lstStyle/>
                    <a:p>
                      <a:r>
                        <a:rPr lang="en-US" sz="1000"/>
                        <a:t>2</a:t>
                      </a:r>
                    </a:p>
                  </a:txBody>
                  <a:tcPr/>
                </a:tc>
                <a:tc>
                  <a:txBody>
                    <a:bodyPr/>
                    <a:lstStyle/>
                    <a:p>
                      <a:r>
                        <a:rPr lang="en-US" sz="1000"/>
                        <a:t>31</a:t>
                      </a:r>
                    </a:p>
                  </a:txBody>
                  <a:tcPr/>
                </a:tc>
                <a:tc>
                  <a:txBody>
                    <a:bodyPr/>
                    <a:lstStyle/>
                    <a:p>
                      <a:r>
                        <a:rPr lang="en-US" sz="1000"/>
                        <a:t>27</a:t>
                      </a:r>
                    </a:p>
                  </a:txBody>
                  <a:tcPr/>
                </a:tc>
                <a:tc>
                  <a:txBody>
                    <a:bodyPr/>
                    <a:lstStyle/>
                    <a:p>
                      <a:r>
                        <a:rPr lang="en-US" sz="1000"/>
                        <a:t>0</a:t>
                      </a:r>
                    </a:p>
                  </a:txBody>
                  <a:tcPr/>
                </a:tc>
                <a:tc>
                  <a:txBody>
                    <a:bodyPr/>
                    <a:lstStyle/>
                    <a:p>
                      <a:r>
                        <a:rPr lang="en-US" sz="1000"/>
                        <a:t>4</a:t>
                      </a:r>
                    </a:p>
                  </a:txBody>
                  <a:tcPr/>
                </a:tc>
                <a:tc>
                  <a:txBody>
                    <a:bodyPr/>
                    <a:lstStyle/>
                    <a:p>
                      <a:r>
                        <a:rPr lang="en-US" sz="1000"/>
                        <a:t>10</a:t>
                      </a:r>
                    </a:p>
                  </a:txBody>
                  <a:tcPr/>
                </a:tc>
                <a:tc>
                  <a:txBody>
                    <a:bodyPr/>
                    <a:lstStyle/>
                    <a:p>
                      <a:r>
                        <a:rPr lang="en-US" sz="1000"/>
                        <a:t>10</a:t>
                      </a:r>
                    </a:p>
                  </a:txBody>
                  <a:tcPr/>
                </a:tc>
                <a:tc>
                  <a:txBody>
                    <a:bodyPr/>
                    <a:lstStyle/>
                    <a:p>
                      <a:r>
                        <a:rPr lang="en-US" sz="1000"/>
                        <a:t>78</a:t>
                      </a:r>
                    </a:p>
                  </a:txBody>
                  <a:tcPr/>
                </a:tc>
                <a:tc>
                  <a:txBody>
                    <a:bodyPr/>
                    <a:lstStyle/>
                    <a:p>
                      <a:r>
                        <a:rPr lang="en-US" sz="1000"/>
                        <a:t>1</a:t>
                      </a:r>
                    </a:p>
                  </a:txBody>
                  <a:tcPr/>
                </a:tc>
                <a:tc>
                  <a:txBody>
                    <a:bodyPr/>
                    <a:lstStyle/>
                    <a:p>
                      <a:r>
                        <a:rPr lang="en-US" sz="1000"/>
                        <a:t>40</a:t>
                      </a:r>
                    </a:p>
                  </a:txBody>
                  <a:tcPr/>
                </a:tc>
                <a:tc>
                  <a:txBody>
                    <a:bodyPr/>
                    <a:lstStyle/>
                    <a:p>
                      <a:r>
                        <a:rPr lang="en-US" sz="1000"/>
                        <a:t>0.0904 %</a:t>
                      </a:r>
                    </a:p>
                  </a:txBody>
                  <a:tcPr/>
                </a:tc>
                <a:tc>
                  <a:txBody>
                    <a:bodyPr/>
                    <a:lstStyle/>
                    <a:p>
                      <a:r>
                        <a:rPr lang="en-US" sz="1000"/>
                        <a:t>0.0 %</a:t>
                      </a:r>
                    </a:p>
                  </a:txBody>
                  <a:tcPr/>
                </a:tc>
                <a:extLst>
                  <a:ext uri="{0D108BD9-81ED-4DB2-BD59-A6C34878D82A}">
                    <a16:rowId xmlns:a16="http://schemas.microsoft.com/office/drawing/2014/main" val="248312424"/>
                  </a:ext>
                </a:extLst>
              </a:tr>
            </a:tbl>
          </a:graphicData>
        </a:graphic>
      </p:graphicFrame>
      <p:sp>
        <p:nvSpPr>
          <p:cNvPr id="4" name="Text Placeholder 3">
            <a:extLst>
              <a:ext uri="{FF2B5EF4-FFF2-40B4-BE49-F238E27FC236}">
                <a16:creationId xmlns:a16="http://schemas.microsoft.com/office/drawing/2014/main" id="{6D2A79FB-D957-44F7-8A81-8F9553A2898F}"/>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29860746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10D1F-A58C-4952-9E32-816B99EF5F96}"/>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19DBA6F0-79F9-4D81-AB18-9D7A8A9C87B1}"/>
              </a:ext>
            </a:extLst>
          </p:cNvPr>
          <p:cNvGraphicFramePr>
            <a:graphicFrameLocks noGrp="1"/>
          </p:cNvGraphicFramePr>
          <p:nvPr>
            <p:ph type="chart" sz="quarter" idx="13"/>
            <p:extLst>
              <p:ext uri="{D42A27DB-BD31-4B8C-83A1-F6EECF244321}">
                <p14:modId xmlns:p14="http://schemas.microsoft.com/office/powerpoint/2010/main" val="31486504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2E9D38-ECBE-4842-9CEC-271D8AA00BF6}"/>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6D3AC1A5-D6F6-4DB2-817E-4F1EB61EFC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28649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4AECA-B055-4CCC-918E-FACD788EC840}"/>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DCEE4DDB-1BE8-4739-B139-7D361DD8264E}"/>
              </a:ext>
            </a:extLst>
          </p:cNvPr>
          <p:cNvGraphicFramePr>
            <a:graphicFrameLocks noGrp="1"/>
          </p:cNvGraphicFramePr>
          <p:nvPr>
            <p:ph type="chart" sz="quarter" idx="13"/>
            <p:extLst>
              <p:ext uri="{D42A27DB-BD31-4B8C-83A1-F6EECF244321}">
                <p14:modId xmlns:p14="http://schemas.microsoft.com/office/powerpoint/2010/main" val="32121241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299A4B-14F8-4CDA-BD1B-99BBCAE0707A}"/>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56EB1256-7EEC-40EF-9545-8EA1764390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58863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478D2-460B-4092-BCA2-C24FF3A2DFD2}"/>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1E60FD7D-801C-4B4A-BAB8-6E48D2F8D745}"/>
              </a:ext>
            </a:extLst>
          </p:cNvPr>
          <p:cNvGraphicFramePr>
            <a:graphicFrameLocks noGrp="1"/>
          </p:cNvGraphicFramePr>
          <p:nvPr>
            <p:ph type="chart" sz="quarter" idx="13"/>
            <p:extLst>
              <p:ext uri="{D42A27DB-BD31-4B8C-83A1-F6EECF244321}">
                <p14:modId xmlns:p14="http://schemas.microsoft.com/office/powerpoint/2010/main" val="42863606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4D7D3D-045D-4984-8A11-9F7B9E8F3896}"/>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BE16F999-DE50-47B7-9AB1-068A13CE8D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891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F60C6-6C5F-41FC-989F-58A0BAEF1307}"/>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7F597864-5F03-41EB-ACB3-A4471E5D8FF7}"/>
              </a:ext>
            </a:extLst>
          </p:cNvPr>
          <p:cNvGraphicFramePr>
            <a:graphicFrameLocks noGrp="1"/>
          </p:cNvGraphicFramePr>
          <p:nvPr>
            <p:ph type="chart" sz="quarter" idx="13"/>
            <p:extLst>
              <p:ext uri="{D42A27DB-BD31-4B8C-83A1-F6EECF244321}">
                <p14:modId xmlns:p14="http://schemas.microsoft.com/office/powerpoint/2010/main" val="1619062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AC6832-C106-4E4A-A00D-54A78FDAC19F}"/>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B9A286BA-264E-445E-9A23-463B0D3826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16000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73C04-8184-4E75-A0D9-153CD3FE46E2}"/>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BFCB441E-C5B6-41A0-A670-D792FF75CDF3}"/>
              </a:ext>
            </a:extLst>
          </p:cNvPr>
          <p:cNvGraphicFramePr>
            <a:graphicFrameLocks noGrp="1"/>
          </p:cNvGraphicFramePr>
          <p:nvPr>
            <p:ph type="tbl" sz="quarter" idx="13"/>
            <p:extLst>
              <p:ext uri="{D42A27DB-BD31-4B8C-83A1-F6EECF244321}">
                <p14:modId xmlns:p14="http://schemas.microsoft.com/office/powerpoint/2010/main" val="3288417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2699684540"/>
                    </a:ext>
                  </a:extLst>
                </a:gridCol>
                <a:gridCol w="2468880">
                  <a:extLst>
                    <a:ext uri="{9D8B030D-6E8A-4147-A177-3AD203B41FA5}">
                      <a16:colId xmlns:a16="http://schemas.microsoft.com/office/drawing/2014/main" val="3856024537"/>
                    </a:ext>
                  </a:extLst>
                </a:gridCol>
                <a:gridCol w="2468880">
                  <a:extLst>
                    <a:ext uri="{9D8B030D-6E8A-4147-A177-3AD203B41FA5}">
                      <a16:colId xmlns:a16="http://schemas.microsoft.com/office/drawing/2014/main" val="1818191735"/>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1078085964"/>
                  </a:ext>
                </a:extLst>
              </a:tr>
              <a:tr h="370840">
                <a:tc>
                  <a:txBody>
                    <a:bodyPr/>
                    <a:lstStyle/>
                    <a:p>
                      <a:r>
                        <a:rPr lang="en-US" sz="1000" b="1"/>
                        <a:t>@MargueriteTort</a:t>
                      </a:r>
                    </a:p>
                  </a:txBody>
                  <a:tcPr/>
                </a:tc>
                <a:tc>
                  <a:txBody>
                    <a:bodyPr/>
                    <a:lstStyle/>
                    <a:p>
                      <a:r>
                        <a:rPr lang="en-US" sz="1000"/>
                        <a:t>PHLY Insurance Co. (80)</a:t>
                      </a:r>
                    </a:p>
                  </a:txBody>
                  <a:tcPr/>
                </a:tc>
                <a:tc>
                  <a:txBody>
                    <a:bodyPr/>
                    <a:lstStyle/>
                    <a:p>
                      <a:r>
                        <a:rPr lang="en-US" sz="1000"/>
                        <a:t>80</a:t>
                      </a:r>
                    </a:p>
                  </a:txBody>
                  <a:tcPr/>
                </a:tc>
                <a:extLst>
                  <a:ext uri="{0D108BD9-81ED-4DB2-BD59-A6C34878D82A}">
                    <a16:rowId xmlns:a16="http://schemas.microsoft.com/office/drawing/2014/main" val="3750237989"/>
                  </a:ext>
                </a:extLst>
              </a:tr>
              <a:tr h="370840">
                <a:tc>
                  <a:txBody>
                    <a:bodyPr/>
                    <a:lstStyle/>
                    <a:p>
                      <a:r>
                        <a:rPr lang="en-US" sz="1000" b="1"/>
                        <a:t>@EaglesCommunity</a:t>
                      </a:r>
                    </a:p>
                  </a:txBody>
                  <a:tcPr/>
                </a:tc>
                <a:tc>
                  <a:txBody>
                    <a:bodyPr/>
                    <a:lstStyle/>
                    <a:p>
                      <a:r>
                        <a:rPr lang="en-US" sz="1000"/>
                        <a:t>PHLY Insurance Co. (53)</a:t>
                      </a:r>
                    </a:p>
                  </a:txBody>
                  <a:tcPr/>
                </a:tc>
                <a:tc>
                  <a:txBody>
                    <a:bodyPr/>
                    <a:lstStyle/>
                    <a:p>
                      <a:r>
                        <a:rPr lang="en-US" sz="1000"/>
                        <a:t>53</a:t>
                      </a:r>
                    </a:p>
                  </a:txBody>
                  <a:tcPr/>
                </a:tc>
                <a:extLst>
                  <a:ext uri="{0D108BD9-81ED-4DB2-BD59-A6C34878D82A}">
                    <a16:rowId xmlns:a16="http://schemas.microsoft.com/office/drawing/2014/main" val="560884082"/>
                  </a:ext>
                </a:extLst>
              </a:tr>
              <a:tr h="370840">
                <a:tc>
                  <a:txBody>
                    <a:bodyPr/>
                    <a:lstStyle/>
                    <a:p>
                      <a:r>
                        <a:rPr lang="en-US" sz="1000" b="1"/>
                        <a:t>@GammaIotaSigma</a:t>
                      </a:r>
                    </a:p>
                  </a:txBody>
                  <a:tcPr/>
                </a:tc>
                <a:tc>
                  <a:txBody>
                    <a:bodyPr/>
                    <a:lstStyle/>
                    <a:p>
                      <a:r>
                        <a:rPr lang="en-US" sz="1000"/>
                        <a:t>PHLY Insurance Co. (48)</a:t>
                      </a:r>
                    </a:p>
                  </a:txBody>
                  <a:tcPr/>
                </a:tc>
                <a:tc>
                  <a:txBody>
                    <a:bodyPr/>
                    <a:lstStyle/>
                    <a:p>
                      <a:r>
                        <a:rPr lang="en-US" sz="1000"/>
                        <a:t>48</a:t>
                      </a:r>
                    </a:p>
                  </a:txBody>
                  <a:tcPr/>
                </a:tc>
                <a:extLst>
                  <a:ext uri="{0D108BD9-81ED-4DB2-BD59-A6C34878D82A}">
                    <a16:rowId xmlns:a16="http://schemas.microsoft.com/office/drawing/2014/main" val="4281705914"/>
                  </a:ext>
                </a:extLst>
              </a:tr>
              <a:tr h="370840">
                <a:tc>
                  <a:txBody>
                    <a:bodyPr/>
                    <a:lstStyle/>
                    <a:p>
                      <a:r>
                        <a:rPr lang="en-US" sz="1000" b="1"/>
                        <a:t>@Regore2</a:t>
                      </a:r>
                    </a:p>
                  </a:txBody>
                  <a:tcPr/>
                </a:tc>
                <a:tc>
                  <a:txBody>
                    <a:bodyPr/>
                    <a:lstStyle/>
                    <a:p>
                      <a:r>
                        <a:rPr lang="en-US" sz="1000"/>
                        <a:t>PHLY Insurance Co. (44)</a:t>
                      </a:r>
                    </a:p>
                  </a:txBody>
                  <a:tcPr/>
                </a:tc>
                <a:tc>
                  <a:txBody>
                    <a:bodyPr/>
                    <a:lstStyle/>
                    <a:p>
                      <a:r>
                        <a:rPr lang="en-US" sz="1000"/>
                        <a:t>44</a:t>
                      </a:r>
                    </a:p>
                  </a:txBody>
                  <a:tcPr/>
                </a:tc>
                <a:extLst>
                  <a:ext uri="{0D108BD9-81ED-4DB2-BD59-A6C34878D82A}">
                    <a16:rowId xmlns:a16="http://schemas.microsoft.com/office/drawing/2014/main" val="3529939631"/>
                  </a:ext>
                </a:extLst>
              </a:tr>
              <a:tr h="370840">
                <a:tc>
                  <a:txBody>
                    <a:bodyPr/>
                    <a:lstStyle/>
                    <a:p>
                      <a:r>
                        <a:rPr lang="en-US" sz="1000" b="1"/>
                        <a:t>@wadt</a:t>
                      </a:r>
                    </a:p>
                  </a:txBody>
                  <a:tcPr/>
                </a:tc>
                <a:tc>
                  <a:txBody>
                    <a:bodyPr/>
                    <a:lstStyle/>
                    <a:p>
                      <a:r>
                        <a:rPr lang="en-US" sz="1000"/>
                        <a:t>PHLY Insurance Co. (12)</a:t>
                      </a:r>
                    </a:p>
                  </a:txBody>
                  <a:tcPr/>
                </a:tc>
                <a:tc>
                  <a:txBody>
                    <a:bodyPr/>
                    <a:lstStyle/>
                    <a:p>
                      <a:r>
                        <a:rPr lang="en-US" sz="1000"/>
                        <a:t>12</a:t>
                      </a:r>
                    </a:p>
                  </a:txBody>
                  <a:tcPr/>
                </a:tc>
                <a:extLst>
                  <a:ext uri="{0D108BD9-81ED-4DB2-BD59-A6C34878D82A}">
                    <a16:rowId xmlns:a16="http://schemas.microsoft.com/office/drawing/2014/main" val="1908993292"/>
                  </a:ext>
                </a:extLst>
              </a:tr>
              <a:tr h="370840">
                <a:tc>
                  <a:txBody>
                    <a:bodyPr/>
                    <a:lstStyle/>
                    <a:p>
                      <a:r>
                        <a:rPr lang="en-US" sz="1000" b="1"/>
                        <a:t>@TMNA_Services</a:t>
                      </a:r>
                    </a:p>
                  </a:txBody>
                  <a:tcPr/>
                </a:tc>
                <a:tc>
                  <a:txBody>
                    <a:bodyPr/>
                    <a:lstStyle/>
                    <a:p>
                      <a:r>
                        <a:rPr lang="en-US" sz="1000"/>
                        <a:t>PHLY Insurance Co. (11)</a:t>
                      </a:r>
                    </a:p>
                  </a:txBody>
                  <a:tcPr/>
                </a:tc>
                <a:tc>
                  <a:txBody>
                    <a:bodyPr/>
                    <a:lstStyle/>
                    <a:p>
                      <a:r>
                        <a:rPr lang="en-US" sz="1000"/>
                        <a:t>11</a:t>
                      </a:r>
                    </a:p>
                  </a:txBody>
                  <a:tcPr/>
                </a:tc>
                <a:extLst>
                  <a:ext uri="{0D108BD9-81ED-4DB2-BD59-A6C34878D82A}">
                    <a16:rowId xmlns:a16="http://schemas.microsoft.com/office/drawing/2014/main" val="4096667567"/>
                  </a:ext>
                </a:extLst>
              </a:tr>
              <a:tr h="370840">
                <a:tc>
                  <a:txBody>
                    <a:bodyPr/>
                    <a:lstStyle/>
                    <a:p>
                      <a:r>
                        <a:rPr lang="en-US" sz="1000" b="1"/>
                        <a:t>@Msminion13</a:t>
                      </a:r>
                    </a:p>
                  </a:txBody>
                  <a:tcPr/>
                </a:tc>
                <a:tc>
                  <a:txBody>
                    <a:bodyPr/>
                    <a:lstStyle/>
                    <a:p>
                      <a:r>
                        <a:rPr lang="en-US" sz="1000"/>
                        <a:t>PHLY Insurance Co. (11)</a:t>
                      </a:r>
                    </a:p>
                  </a:txBody>
                  <a:tcPr/>
                </a:tc>
                <a:tc>
                  <a:txBody>
                    <a:bodyPr/>
                    <a:lstStyle/>
                    <a:p>
                      <a:r>
                        <a:rPr lang="en-US" sz="1000"/>
                        <a:t>11</a:t>
                      </a:r>
                    </a:p>
                  </a:txBody>
                  <a:tcPr/>
                </a:tc>
                <a:extLst>
                  <a:ext uri="{0D108BD9-81ED-4DB2-BD59-A6C34878D82A}">
                    <a16:rowId xmlns:a16="http://schemas.microsoft.com/office/drawing/2014/main" val="3889804484"/>
                  </a:ext>
                </a:extLst>
              </a:tr>
              <a:tr h="370840">
                <a:tc>
                  <a:txBody>
                    <a:bodyPr/>
                    <a:lstStyle/>
                    <a:p>
                      <a:r>
                        <a:rPr lang="en-US" sz="1000" b="1"/>
                        <a:t>@HelperHelperApp</a:t>
                      </a:r>
                    </a:p>
                  </a:txBody>
                  <a:tcPr/>
                </a:tc>
                <a:tc>
                  <a:txBody>
                    <a:bodyPr/>
                    <a:lstStyle/>
                    <a:p>
                      <a:r>
                        <a:rPr lang="en-US" sz="1000"/>
                        <a:t>PHLY Insurance Co. (11)</a:t>
                      </a:r>
                    </a:p>
                  </a:txBody>
                  <a:tcPr/>
                </a:tc>
                <a:tc>
                  <a:txBody>
                    <a:bodyPr/>
                    <a:lstStyle/>
                    <a:p>
                      <a:r>
                        <a:rPr lang="en-US" sz="1000"/>
                        <a:t>11</a:t>
                      </a:r>
                    </a:p>
                  </a:txBody>
                  <a:tcPr/>
                </a:tc>
                <a:extLst>
                  <a:ext uri="{0D108BD9-81ED-4DB2-BD59-A6C34878D82A}">
                    <a16:rowId xmlns:a16="http://schemas.microsoft.com/office/drawing/2014/main" val="3353190375"/>
                  </a:ext>
                </a:extLst>
              </a:tr>
              <a:tr h="370840">
                <a:tc>
                  <a:txBody>
                    <a:bodyPr/>
                    <a:lstStyle/>
                    <a:p>
                      <a:r>
                        <a:rPr lang="en-US" sz="1000" b="1"/>
                        <a:t>@FirstInsHI</a:t>
                      </a:r>
                    </a:p>
                  </a:txBody>
                  <a:tcPr/>
                </a:tc>
                <a:tc>
                  <a:txBody>
                    <a:bodyPr/>
                    <a:lstStyle/>
                    <a:p>
                      <a:r>
                        <a:rPr lang="en-US" sz="1000"/>
                        <a:t>PHLY Insurance Co. (11)</a:t>
                      </a:r>
                    </a:p>
                  </a:txBody>
                  <a:tcPr/>
                </a:tc>
                <a:tc>
                  <a:txBody>
                    <a:bodyPr/>
                    <a:lstStyle/>
                    <a:p>
                      <a:r>
                        <a:rPr lang="en-US" sz="1000"/>
                        <a:t>11</a:t>
                      </a:r>
                    </a:p>
                  </a:txBody>
                  <a:tcPr/>
                </a:tc>
                <a:extLst>
                  <a:ext uri="{0D108BD9-81ED-4DB2-BD59-A6C34878D82A}">
                    <a16:rowId xmlns:a16="http://schemas.microsoft.com/office/drawing/2014/main" val="1244891261"/>
                  </a:ext>
                </a:extLst>
              </a:tr>
              <a:tr h="370840">
                <a:tc>
                  <a:txBody>
                    <a:bodyPr/>
                    <a:lstStyle/>
                    <a:p>
                      <a:r>
                        <a:rPr lang="en-US" sz="1000" b="1"/>
                        <a:t>@mplousis64</a:t>
                      </a:r>
                    </a:p>
                  </a:txBody>
                  <a:tcPr/>
                </a:tc>
                <a:tc>
                  <a:txBody>
                    <a:bodyPr/>
                    <a:lstStyle/>
                    <a:p>
                      <a:r>
                        <a:rPr lang="en-US" sz="1000"/>
                        <a:t>PHLY Insurance Co. (10)</a:t>
                      </a:r>
                    </a:p>
                  </a:txBody>
                  <a:tcPr/>
                </a:tc>
                <a:tc>
                  <a:txBody>
                    <a:bodyPr/>
                    <a:lstStyle/>
                    <a:p>
                      <a:r>
                        <a:rPr lang="en-US" sz="1000"/>
                        <a:t>10</a:t>
                      </a:r>
                    </a:p>
                  </a:txBody>
                  <a:tcPr/>
                </a:tc>
                <a:extLst>
                  <a:ext uri="{0D108BD9-81ED-4DB2-BD59-A6C34878D82A}">
                    <a16:rowId xmlns:a16="http://schemas.microsoft.com/office/drawing/2014/main" val="128704730"/>
                  </a:ext>
                </a:extLst>
              </a:tr>
            </a:tbl>
          </a:graphicData>
        </a:graphic>
      </p:graphicFrame>
      <p:sp>
        <p:nvSpPr>
          <p:cNvPr id="4" name="Text Placeholder 3">
            <a:extLst>
              <a:ext uri="{FF2B5EF4-FFF2-40B4-BE49-F238E27FC236}">
                <a16:creationId xmlns:a16="http://schemas.microsoft.com/office/drawing/2014/main" id="{2E9F8F04-A82E-4B30-B785-04A548760DCD}"/>
              </a:ext>
            </a:extLst>
          </p:cNvPr>
          <p:cNvSpPr>
            <a:spLocks noGrp="1"/>
          </p:cNvSpPr>
          <p:nvPr>
            <p:ph type="body" sz="quarter" idx="14"/>
          </p:nvPr>
        </p:nvSpPr>
        <p:spPr/>
        <p:txBody>
          <a:bodyPr/>
          <a:lstStyle/>
          <a:p>
            <a:r>
              <a:rPr lang="en-US"/>
              <a:t>06/01/2019 - 12/31/2020</a:t>
            </a:r>
          </a:p>
        </p:txBody>
      </p:sp>
    </p:spTree>
    <p:extLst>
      <p:ext uri="{BB962C8B-B14F-4D97-AF65-F5344CB8AC3E}">
        <p14:creationId xmlns:p14="http://schemas.microsoft.com/office/powerpoint/2010/main" val="3977237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58B3F-82BE-4F1F-8833-3C0B5EA43CFC}"/>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E6D4EE8E-E7D6-4807-B6FF-025FFCF00AF7}"/>
              </a:ext>
            </a:extLst>
          </p:cNvPr>
          <p:cNvGraphicFramePr>
            <a:graphicFrameLocks noGrp="1"/>
          </p:cNvGraphicFramePr>
          <p:nvPr>
            <p:ph type="tbl" sz="quarter" idx="13"/>
            <p:extLst>
              <p:ext uri="{D42A27DB-BD31-4B8C-83A1-F6EECF244321}">
                <p14:modId xmlns:p14="http://schemas.microsoft.com/office/powerpoint/2010/main" val="4320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060580342"/>
                    </a:ext>
                  </a:extLst>
                </a:gridCol>
                <a:gridCol w="493776">
                  <a:extLst>
                    <a:ext uri="{9D8B030D-6E8A-4147-A177-3AD203B41FA5}">
                      <a16:colId xmlns:a16="http://schemas.microsoft.com/office/drawing/2014/main" val="1602205545"/>
                    </a:ext>
                  </a:extLst>
                </a:gridCol>
                <a:gridCol w="1069848">
                  <a:extLst>
                    <a:ext uri="{9D8B030D-6E8A-4147-A177-3AD203B41FA5}">
                      <a16:colId xmlns:a16="http://schemas.microsoft.com/office/drawing/2014/main" val="3345354890"/>
                    </a:ext>
                  </a:extLst>
                </a:gridCol>
                <a:gridCol w="1069848">
                  <a:extLst>
                    <a:ext uri="{9D8B030D-6E8A-4147-A177-3AD203B41FA5}">
                      <a16:colId xmlns:a16="http://schemas.microsoft.com/office/drawing/2014/main" val="167532984"/>
                    </a:ext>
                  </a:extLst>
                </a:gridCol>
                <a:gridCol w="1069848">
                  <a:extLst>
                    <a:ext uri="{9D8B030D-6E8A-4147-A177-3AD203B41FA5}">
                      <a16:colId xmlns:a16="http://schemas.microsoft.com/office/drawing/2014/main" val="3074610100"/>
                    </a:ext>
                  </a:extLst>
                </a:gridCol>
                <a:gridCol w="1069848">
                  <a:extLst>
                    <a:ext uri="{9D8B030D-6E8A-4147-A177-3AD203B41FA5}">
                      <a16:colId xmlns:a16="http://schemas.microsoft.com/office/drawing/2014/main" val="646276035"/>
                    </a:ext>
                  </a:extLst>
                </a:gridCol>
                <a:gridCol w="1069848">
                  <a:extLst>
                    <a:ext uri="{9D8B030D-6E8A-4147-A177-3AD203B41FA5}">
                      <a16:colId xmlns:a16="http://schemas.microsoft.com/office/drawing/2014/main" val="10559105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863420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- 2020-10-29 11:55:27</a:t>
                      </a:r>
                      <a:r>
                        <a:rPr kumimoji="0" lang="en-US" sz="1000" b="0" i="0" u="none" strike="noStrike" kern="1200" cap="none" spc="0" normalizeH="0" baseline="0" noProof="0">
                          <a:ln>
                            <a:noFill/>
                          </a:ln>
                          <a:solidFill>
                            <a:prstClr val="black"/>
                          </a:solidFill>
                          <a:effectLst/>
                          <a:uLnTx/>
                          <a:uFillTx/>
                          <a:latin typeface="+mn-lt"/>
                          <a:ea typeface="+mn-ea"/>
                          <a:cs typeface="+mn-cs"/>
                        </a:rPr>
                        <a:t>
 The @NFPA has urged added caution as people are spending more time at home &amp;amp; engaging in activities that contribute to home fires. Review our #fireprevention tips &amp;amp; resources to help reduce the chances of a fire from common causes: https://t.co/HPfw7dGOIr #FirePreventionMonth https://t.co/XQRD7YSRjr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10/30/2020 14:10:18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0.2191 %</a:t>
                      </a:r>
                    </a:p>
                  </a:txBody>
                  <a:tcPr/>
                </a:tc>
                <a:extLst>
                  <a:ext uri="{0D108BD9-81ED-4DB2-BD59-A6C34878D82A}">
                    <a16:rowId xmlns:a16="http://schemas.microsoft.com/office/drawing/2014/main" val="4184389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- 2020-10-27 11:28:14</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partner with the #PhiladelphiaEagles to honor #nonprofits doing great work before @Eagles home games. Congrats to @BCCAP, John Brooks Recovery Center, @TIAGDPA, &amp;amp; @vetricommunity for being highlighted at #NYGvsPHI! 
Learn more: https://t.co/cP4mS9bqYI https://t.co/Xris7bbJG4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10/29/2020 14:11:54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0.1918 %</a:t>
                      </a:r>
                    </a:p>
                  </a:txBody>
                  <a:tcPr/>
                </a:tc>
                <a:extLst>
                  <a:ext uri="{0D108BD9-81ED-4DB2-BD59-A6C34878D82A}">
                    <a16:rowId xmlns:a16="http://schemas.microsoft.com/office/drawing/2014/main" val="486432423"/>
                  </a:ext>
                </a:extLst>
              </a:tr>
            </a:tbl>
          </a:graphicData>
        </a:graphic>
      </p:graphicFrame>
      <p:sp>
        <p:nvSpPr>
          <p:cNvPr id="4" name="Text Placeholder 3">
            <a:extLst>
              <a:ext uri="{FF2B5EF4-FFF2-40B4-BE49-F238E27FC236}">
                <a16:creationId xmlns:a16="http://schemas.microsoft.com/office/drawing/2014/main" id="{27B75CCD-DA73-47ED-8227-43AA742F5C1E}"/>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4137060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691E2-CC92-488B-87AB-4C5A28CCE340}"/>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6E11BC86-C59F-472F-9619-A524D2573147}"/>
              </a:ext>
            </a:extLst>
          </p:cNvPr>
          <p:cNvGraphicFramePr>
            <a:graphicFrameLocks noGrp="1"/>
          </p:cNvGraphicFramePr>
          <p:nvPr>
            <p:ph type="tbl" sz="quarter" idx="13"/>
            <p:extLst>
              <p:ext uri="{D42A27DB-BD31-4B8C-83A1-F6EECF244321}">
                <p14:modId xmlns:p14="http://schemas.microsoft.com/office/powerpoint/2010/main" val="1441432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64861467"/>
                    </a:ext>
                  </a:extLst>
                </a:gridCol>
                <a:gridCol w="493776">
                  <a:extLst>
                    <a:ext uri="{9D8B030D-6E8A-4147-A177-3AD203B41FA5}">
                      <a16:colId xmlns:a16="http://schemas.microsoft.com/office/drawing/2014/main" val="2997729816"/>
                    </a:ext>
                  </a:extLst>
                </a:gridCol>
                <a:gridCol w="1069848">
                  <a:extLst>
                    <a:ext uri="{9D8B030D-6E8A-4147-A177-3AD203B41FA5}">
                      <a16:colId xmlns:a16="http://schemas.microsoft.com/office/drawing/2014/main" val="174617854"/>
                    </a:ext>
                  </a:extLst>
                </a:gridCol>
                <a:gridCol w="1069848">
                  <a:extLst>
                    <a:ext uri="{9D8B030D-6E8A-4147-A177-3AD203B41FA5}">
                      <a16:colId xmlns:a16="http://schemas.microsoft.com/office/drawing/2014/main" val="771658310"/>
                    </a:ext>
                  </a:extLst>
                </a:gridCol>
                <a:gridCol w="1069848">
                  <a:extLst>
                    <a:ext uri="{9D8B030D-6E8A-4147-A177-3AD203B41FA5}">
                      <a16:colId xmlns:a16="http://schemas.microsoft.com/office/drawing/2014/main" val="974724725"/>
                    </a:ext>
                  </a:extLst>
                </a:gridCol>
                <a:gridCol w="1069848">
                  <a:extLst>
                    <a:ext uri="{9D8B030D-6E8A-4147-A177-3AD203B41FA5}">
                      <a16:colId xmlns:a16="http://schemas.microsoft.com/office/drawing/2014/main" val="2240037355"/>
                    </a:ext>
                  </a:extLst>
                </a:gridCol>
                <a:gridCol w="1069848">
                  <a:extLst>
                    <a:ext uri="{9D8B030D-6E8A-4147-A177-3AD203B41FA5}">
                      <a16:colId xmlns:a16="http://schemas.microsoft.com/office/drawing/2014/main" val="28335178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873808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- 2020-10-30 12:43:58</a:t>
                      </a:r>
                      <a:r>
                        <a:rPr kumimoji="0" lang="en-US" sz="1000" b="0" i="0" u="none" strike="noStrike" kern="1200" cap="none" spc="0" normalizeH="0" baseline="0" noProof="0">
                          <a:ln>
                            <a:noFill/>
                          </a:ln>
                          <a:solidFill>
                            <a:prstClr val="black"/>
                          </a:solidFill>
                          <a:effectLst/>
                          <a:uLnTx/>
                          <a:uFillTx/>
                          <a:latin typeface="+mn-lt"/>
                          <a:ea typeface="+mn-ea"/>
                          <a:cs typeface="+mn-cs"/>
                        </a:rPr>
                        <a:t>
 2020 has been a tough year for #nonprofits, especially #racialjustice &amp;amp; #BIPOC-led organizations. That's why we're proud to support #SkillsforCities, @CommonImpact's day of #skilledvolunteering to build non-profit capacity &amp;amp; solve community challenges!
➡️ https://t.co/GWkIkodSX3 https://t.co/vo1LXCq8cg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11/01/2020 01:10:10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0.1644 %</a:t>
                      </a:r>
                    </a:p>
                  </a:txBody>
                  <a:tcPr/>
                </a:tc>
                <a:extLst>
                  <a:ext uri="{0D108BD9-81ED-4DB2-BD59-A6C34878D82A}">
                    <a16:rowId xmlns:a16="http://schemas.microsoft.com/office/drawing/2014/main" val="266481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- 2020-10-02 09:33:23</a:t>
                      </a:r>
                      <a:r>
                        <a:rPr kumimoji="0" lang="en-US" sz="1000" b="0" i="0" u="none" strike="noStrike" kern="1200" cap="none" spc="0" normalizeH="0" baseline="0" noProof="0">
                          <a:ln>
                            <a:noFill/>
                          </a:ln>
                          <a:solidFill>
                            <a:prstClr val="black"/>
                          </a:solidFill>
                          <a:effectLst/>
                          <a:uLnTx/>
                          <a:uFillTx/>
                          <a:latin typeface="+mn-lt"/>
                          <a:ea typeface="+mn-ea"/>
                          <a:cs typeface="+mn-cs"/>
                        </a:rPr>
                        <a:t>
 PHLY teamed up with the @Phillies again this year to support our community. We pledged to donate  to charity for each #Phillies run scored this season. As a result of the Phillies scoring 306 runs, we’re donating ,300 to local #nonprofits that are making a difference! https://t.co/bV5dYidlsh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10/02/2020 20:11:37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0.1643 %</a:t>
                      </a:r>
                    </a:p>
                  </a:txBody>
                  <a:tcPr/>
                </a:tc>
                <a:extLst>
                  <a:ext uri="{0D108BD9-81ED-4DB2-BD59-A6C34878D82A}">
                    <a16:rowId xmlns:a16="http://schemas.microsoft.com/office/drawing/2014/main" val="1025198241"/>
                  </a:ext>
                </a:extLst>
              </a:tr>
            </a:tbl>
          </a:graphicData>
        </a:graphic>
      </p:graphicFrame>
      <p:sp>
        <p:nvSpPr>
          <p:cNvPr id="4" name="Text Placeholder 3">
            <a:extLst>
              <a:ext uri="{FF2B5EF4-FFF2-40B4-BE49-F238E27FC236}">
                <a16:creationId xmlns:a16="http://schemas.microsoft.com/office/drawing/2014/main" id="{EBFA0912-DD67-40AA-8E58-4621ABD615C6}"/>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35028679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B53DB-D507-4C10-868A-9F04D09A9475}"/>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E57FB70C-6942-4852-9FBB-91BEE0064534}"/>
              </a:ext>
            </a:extLst>
          </p:cNvPr>
          <p:cNvGraphicFramePr>
            <a:graphicFrameLocks noGrp="1"/>
          </p:cNvGraphicFramePr>
          <p:nvPr>
            <p:ph type="tbl" sz="quarter" idx="13"/>
            <p:extLst>
              <p:ext uri="{D42A27DB-BD31-4B8C-83A1-F6EECF244321}">
                <p14:modId xmlns:p14="http://schemas.microsoft.com/office/powerpoint/2010/main" val="1542744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469197124"/>
                    </a:ext>
                  </a:extLst>
                </a:gridCol>
                <a:gridCol w="493776">
                  <a:extLst>
                    <a:ext uri="{9D8B030D-6E8A-4147-A177-3AD203B41FA5}">
                      <a16:colId xmlns:a16="http://schemas.microsoft.com/office/drawing/2014/main" val="3923513428"/>
                    </a:ext>
                  </a:extLst>
                </a:gridCol>
                <a:gridCol w="1069848">
                  <a:extLst>
                    <a:ext uri="{9D8B030D-6E8A-4147-A177-3AD203B41FA5}">
                      <a16:colId xmlns:a16="http://schemas.microsoft.com/office/drawing/2014/main" val="3956001187"/>
                    </a:ext>
                  </a:extLst>
                </a:gridCol>
                <a:gridCol w="1069848">
                  <a:extLst>
                    <a:ext uri="{9D8B030D-6E8A-4147-A177-3AD203B41FA5}">
                      <a16:colId xmlns:a16="http://schemas.microsoft.com/office/drawing/2014/main" val="2383275872"/>
                    </a:ext>
                  </a:extLst>
                </a:gridCol>
                <a:gridCol w="1069848">
                  <a:extLst>
                    <a:ext uri="{9D8B030D-6E8A-4147-A177-3AD203B41FA5}">
                      <a16:colId xmlns:a16="http://schemas.microsoft.com/office/drawing/2014/main" val="687259724"/>
                    </a:ext>
                  </a:extLst>
                </a:gridCol>
                <a:gridCol w="1069848">
                  <a:extLst>
                    <a:ext uri="{9D8B030D-6E8A-4147-A177-3AD203B41FA5}">
                      <a16:colId xmlns:a16="http://schemas.microsoft.com/office/drawing/2014/main" val="320389681"/>
                    </a:ext>
                  </a:extLst>
                </a:gridCol>
                <a:gridCol w="1069848">
                  <a:extLst>
                    <a:ext uri="{9D8B030D-6E8A-4147-A177-3AD203B41FA5}">
                      <a16:colId xmlns:a16="http://schemas.microsoft.com/office/drawing/2014/main" val="740701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680604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- 2020-10-21 14:07:29</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PHLY's Rocco Schiaffino for being named a Rising Star by @InsuranceBizUS! The list highlights young professionals creating a brighter future for the #insurance industry. Check out Rocco’s profile in the magazine: https://t.co/OWw5xGaKbh https://t.co/rKZpWUqVfg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10/22/2020 14:11:53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0.1371 %</a:t>
                      </a:r>
                    </a:p>
                  </a:txBody>
                  <a:tcPr/>
                </a:tc>
                <a:extLst>
                  <a:ext uri="{0D108BD9-81ED-4DB2-BD59-A6C34878D82A}">
                    <a16:rowId xmlns:a16="http://schemas.microsoft.com/office/drawing/2014/main" val="1261401497"/>
                  </a:ext>
                </a:extLst>
              </a:tr>
            </a:tbl>
          </a:graphicData>
        </a:graphic>
      </p:graphicFrame>
      <p:sp>
        <p:nvSpPr>
          <p:cNvPr id="4" name="Text Placeholder 3">
            <a:extLst>
              <a:ext uri="{FF2B5EF4-FFF2-40B4-BE49-F238E27FC236}">
                <a16:creationId xmlns:a16="http://schemas.microsoft.com/office/drawing/2014/main" id="{B290349E-8A50-47C1-8B6B-C62CBA83D1C4}"/>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27401096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A5B66-5B32-4ACA-982A-0C879661BD93}"/>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FCBC3FAA-0AA0-49F4-8822-29BD530DD679}"/>
              </a:ext>
            </a:extLst>
          </p:cNvPr>
          <p:cNvGraphicFramePr>
            <a:graphicFrameLocks noGrp="1"/>
          </p:cNvGraphicFramePr>
          <p:nvPr>
            <p:ph type="tbl" sz="quarter" idx="13"/>
            <p:extLst>
              <p:ext uri="{D42A27DB-BD31-4B8C-83A1-F6EECF244321}">
                <p14:modId xmlns:p14="http://schemas.microsoft.com/office/powerpoint/2010/main" val="5390111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281394622"/>
                    </a:ext>
                  </a:extLst>
                </a:gridCol>
                <a:gridCol w="658368">
                  <a:extLst>
                    <a:ext uri="{9D8B030D-6E8A-4147-A177-3AD203B41FA5}">
                      <a16:colId xmlns:a16="http://schemas.microsoft.com/office/drawing/2014/main" val="1247400822"/>
                    </a:ext>
                  </a:extLst>
                </a:gridCol>
                <a:gridCol w="658368">
                  <a:extLst>
                    <a:ext uri="{9D8B030D-6E8A-4147-A177-3AD203B41FA5}">
                      <a16:colId xmlns:a16="http://schemas.microsoft.com/office/drawing/2014/main" val="3121671138"/>
                    </a:ext>
                  </a:extLst>
                </a:gridCol>
                <a:gridCol w="658368">
                  <a:extLst>
                    <a:ext uri="{9D8B030D-6E8A-4147-A177-3AD203B41FA5}">
                      <a16:colId xmlns:a16="http://schemas.microsoft.com/office/drawing/2014/main" val="2512593339"/>
                    </a:ext>
                  </a:extLst>
                </a:gridCol>
                <a:gridCol w="658368">
                  <a:extLst>
                    <a:ext uri="{9D8B030D-6E8A-4147-A177-3AD203B41FA5}">
                      <a16:colId xmlns:a16="http://schemas.microsoft.com/office/drawing/2014/main" val="2488648933"/>
                    </a:ext>
                  </a:extLst>
                </a:gridCol>
                <a:gridCol w="658368">
                  <a:extLst>
                    <a:ext uri="{9D8B030D-6E8A-4147-A177-3AD203B41FA5}">
                      <a16:colId xmlns:a16="http://schemas.microsoft.com/office/drawing/2014/main" val="3235327030"/>
                    </a:ext>
                  </a:extLst>
                </a:gridCol>
                <a:gridCol w="658368">
                  <a:extLst>
                    <a:ext uri="{9D8B030D-6E8A-4147-A177-3AD203B41FA5}">
                      <a16:colId xmlns:a16="http://schemas.microsoft.com/office/drawing/2014/main" val="1832811290"/>
                    </a:ext>
                  </a:extLst>
                </a:gridCol>
                <a:gridCol w="658368">
                  <a:extLst>
                    <a:ext uri="{9D8B030D-6E8A-4147-A177-3AD203B41FA5}">
                      <a16:colId xmlns:a16="http://schemas.microsoft.com/office/drawing/2014/main" val="3211342381"/>
                    </a:ext>
                  </a:extLst>
                </a:gridCol>
                <a:gridCol w="658368">
                  <a:extLst>
                    <a:ext uri="{9D8B030D-6E8A-4147-A177-3AD203B41FA5}">
                      <a16:colId xmlns:a16="http://schemas.microsoft.com/office/drawing/2014/main" val="2628775562"/>
                    </a:ext>
                  </a:extLst>
                </a:gridCol>
                <a:gridCol w="658368">
                  <a:extLst>
                    <a:ext uri="{9D8B030D-6E8A-4147-A177-3AD203B41FA5}">
                      <a16:colId xmlns:a16="http://schemas.microsoft.com/office/drawing/2014/main" val="1461836455"/>
                    </a:ext>
                  </a:extLst>
                </a:gridCol>
                <a:gridCol w="658368">
                  <a:extLst>
                    <a:ext uri="{9D8B030D-6E8A-4147-A177-3AD203B41FA5}">
                      <a16:colId xmlns:a16="http://schemas.microsoft.com/office/drawing/2014/main" val="706590787"/>
                    </a:ext>
                  </a:extLst>
                </a:gridCol>
                <a:gridCol w="658368">
                  <a:extLst>
                    <a:ext uri="{9D8B030D-6E8A-4147-A177-3AD203B41FA5}">
                      <a16:colId xmlns:a16="http://schemas.microsoft.com/office/drawing/2014/main" val="3895055819"/>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2958950807"/>
                  </a:ext>
                </a:extLst>
              </a:tr>
              <a:tr h="370840">
                <a:tc>
                  <a:txBody>
                    <a:bodyPr/>
                    <a:lstStyle/>
                    <a:p>
                      <a:r>
                        <a:rPr lang="en-US" sz="1000"/>
                        <a:t>26959</a:t>
                      </a:r>
                    </a:p>
                  </a:txBody>
                  <a:tcPr/>
                </a:tc>
                <a:tc>
                  <a:txBody>
                    <a:bodyPr/>
                    <a:lstStyle/>
                    <a:p>
                      <a:r>
                        <a:rPr lang="en-US" sz="1000"/>
                        <a:t>270</a:t>
                      </a:r>
                    </a:p>
                  </a:txBody>
                  <a:tcPr/>
                </a:tc>
                <a:tc>
                  <a:txBody>
                    <a:bodyPr/>
                    <a:lstStyle/>
                    <a:p>
                      <a:r>
                        <a:rPr lang="en-US" sz="1000"/>
                        <a:t>27</a:t>
                      </a:r>
                    </a:p>
                  </a:txBody>
                  <a:tcPr/>
                </a:tc>
                <a:tc>
                  <a:txBody>
                    <a:bodyPr/>
                    <a:lstStyle/>
                    <a:p>
                      <a:r>
                        <a:rPr lang="en-US" sz="1000"/>
                        <a:t>1205</a:t>
                      </a:r>
                    </a:p>
                  </a:txBody>
                  <a:tcPr/>
                </a:tc>
                <a:tc>
                  <a:txBody>
                    <a:bodyPr/>
                    <a:lstStyle/>
                    <a:p>
                      <a:r>
                        <a:rPr lang="en-US" sz="1000"/>
                        <a:t>46.346153846154</a:t>
                      </a:r>
                    </a:p>
                  </a:txBody>
                  <a:tcPr/>
                </a:tc>
                <a:tc>
                  <a:txBody>
                    <a:bodyPr/>
                    <a:lstStyle/>
                    <a:p>
                      <a:r>
                        <a:rPr lang="en-US" sz="1000"/>
                        <a:t>21</a:t>
                      </a:r>
                    </a:p>
                  </a:txBody>
                  <a:tcPr/>
                </a:tc>
                <a:tc>
                  <a:txBody>
                    <a:bodyPr/>
                    <a:lstStyle/>
                    <a:p>
                      <a:r>
                        <a:rPr lang="en-US" sz="1000"/>
                        <a:t>186</a:t>
                      </a:r>
                    </a:p>
                  </a:txBody>
                  <a:tcPr/>
                </a:tc>
                <a:tc>
                  <a:txBody>
                    <a:bodyPr/>
                    <a:lstStyle/>
                    <a:p>
                      <a:r>
                        <a:rPr lang="en-US" sz="1000"/>
                        <a:t>1599</a:t>
                      </a:r>
                    </a:p>
                  </a:txBody>
                  <a:tcPr/>
                </a:tc>
                <a:tc>
                  <a:txBody>
                    <a:bodyPr/>
                    <a:lstStyle/>
                    <a:p>
                      <a:r>
                        <a:rPr lang="en-US" sz="1000"/>
                        <a:t>61.5</a:t>
                      </a:r>
                    </a:p>
                  </a:txBody>
                  <a:tcPr/>
                </a:tc>
                <a:tc>
                  <a:txBody>
                    <a:bodyPr/>
                    <a:lstStyle/>
                    <a:p>
                      <a:r>
                        <a:rPr lang="en-US" sz="1000"/>
                        <a:t>53335</a:t>
                      </a:r>
                    </a:p>
                  </a:txBody>
                  <a:tcPr/>
                </a:tc>
                <a:tc>
                  <a:txBody>
                    <a:bodyPr/>
                    <a:lstStyle/>
                    <a:p>
                      <a:r>
                        <a:rPr lang="en-US" sz="1000"/>
                        <a:t>2051.3461538462</a:t>
                      </a:r>
                    </a:p>
                  </a:txBody>
                  <a:tcPr/>
                </a:tc>
                <a:tc>
                  <a:txBody>
                    <a:bodyPr/>
                    <a:lstStyle/>
                    <a:p>
                      <a:r>
                        <a:rPr lang="en-US" sz="1000"/>
                        <a:t>0.052504573228921 %</a:t>
                      </a:r>
                    </a:p>
                  </a:txBody>
                  <a:tcPr/>
                </a:tc>
                <a:extLst>
                  <a:ext uri="{0D108BD9-81ED-4DB2-BD59-A6C34878D82A}">
                    <a16:rowId xmlns:a16="http://schemas.microsoft.com/office/drawing/2014/main" val="2323078588"/>
                  </a:ext>
                </a:extLst>
              </a:tr>
            </a:tbl>
          </a:graphicData>
        </a:graphic>
      </p:graphicFrame>
      <p:sp>
        <p:nvSpPr>
          <p:cNvPr id="4" name="Text Placeholder 3">
            <a:extLst>
              <a:ext uri="{FF2B5EF4-FFF2-40B4-BE49-F238E27FC236}">
                <a16:creationId xmlns:a16="http://schemas.microsoft.com/office/drawing/2014/main" id="{546271A2-ED7B-4562-AE87-1836C8B83C26}"/>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15483400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2F0F2-A181-4386-A0AB-05318FE1B51C}"/>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F5AFD887-34E8-4638-BAF4-3EF78C971E61}"/>
              </a:ext>
            </a:extLst>
          </p:cNvPr>
          <p:cNvGraphicFramePr>
            <a:graphicFrameLocks noGrp="1"/>
          </p:cNvGraphicFramePr>
          <p:nvPr>
            <p:ph type="chart" sz="quarter" idx="13"/>
            <p:extLst>
              <p:ext uri="{D42A27DB-BD31-4B8C-83A1-F6EECF244321}">
                <p14:modId xmlns:p14="http://schemas.microsoft.com/office/powerpoint/2010/main" val="1092804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6EC12E-A8D7-461B-B089-3257C45BB077}"/>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3B795A46-D3BC-4917-85E8-66450A880F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54915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2090C-5D8D-4F87-B57F-73E5161ECD85}"/>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7C54037E-8149-42CA-AD98-10A43A5055D8}"/>
              </a:ext>
            </a:extLst>
          </p:cNvPr>
          <p:cNvGraphicFramePr>
            <a:graphicFrameLocks noGrp="1"/>
          </p:cNvGraphicFramePr>
          <p:nvPr>
            <p:ph type="chart" sz="quarter" idx="13"/>
            <p:extLst>
              <p:ext uri="{D42A27DB-BD31-4B8C-83A1-F6EECF244321}">
                <p14:modId xmlns:p14="http://schemas.microsoft.com/office/powerpoint/2010/main" val="2244229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58A941-EC62-4075-983A-29FD49280ECD}"/>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A2FAF820-A7E8-43B6-9033-C364FD840D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07100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C27CD-0486-42DB-AD57-DD437075506D}"/>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4E3CC911-0037-43F3-8BF9-97CB3DDE74AD}"/>
              </a:ext>
            </a:extLst>
          </p:cNvPr>
          <p:cNvGraphicFramePr>
            <a:graphicFrameLocks noGrp="1"/>
          </p:cNvGraphicFramePr>
          <p:nvPr>
            <p:ph type="chart" sz="quarter" idx="13"/>
            <p:extLst>
              <p:ext uri="{D42A27DB-BD31-4B8C-83A1-F6EECF244321}">
                <p14:modId xmlns:p14="http://schemas.microsoft.com/office/powerpoint/2010/main" val="26728478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6ECF99-00E8-40C7-8FFB-0FA8083430EB}"/>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44D09492-864E-42B7-ABFE-2E72E27125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42816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85CF8-7C64-4ED8-BC89-250A701EC3CF}"/>
              </a:ext>
            </a:extLst>
          </p:cNvPr>
          <p:cNvSpPr>
            <a:spLocks noGrp="1"/>
          </p:cNvSpPr>
          <p:nvPr>
            <p:ph type="title"/>
          </p:nvPr>
        </p:nvSpPr>
        <p:spPr/>
        <p:txBody>
          <a:bodyPr/>
          <a:lstStyle/>
          <a:p>
            <a:r>
              <a:rPr lang="en-US"/>
              <a:t>LinkedIn Posts Table | Philadelphia Insurance - 1 of 3</a:t>
            </a:r>
          </a:p>
        </p:txBody>
      </p:sp>
      <p:graphicFrame>
        <p:nvGraphicFramePr>
          <p:cNvPr id="5" name="Table Placeholder 4">
            <a:extLst>
              <a:ext uri="{FF2B5EF4-FFF2-40B4-BE49-F238E27FC236}">
                <a16:creationId xmlns:a16="http://schemas.microsoft.com/office/drawing/2014/main" id="{4A4E7395-F452-452B-B36D-29376AF068AA}"/>
              </a:ext>
            </a:extLst>
          </p:cNvPr>
          <p:cNvGraphicFramePr>
            <a:graphicFrameLocks noGrp="1"/>
          </p:cNvGraphicFramePr>
          <p:nvPr>
            <p:ph type="tbl" sz="quarter" idx="13"/>
            <p:extLst>
              <p:ext uri="{D42A27DB-BD31-4B8C-83A1-F6EECF244321}">
                <p14:modId xmlns:p14="http://schemas.microsoft.com/office/powerpoint/2010/main" val="23289450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242581232"/>
                    </a:ext>
                  </a:extLst>
                </a:gridCol>
                <a:gridCol w="740664">
                  <a:extLst>
                    <a:ext uri="{9D8B030D-6E8A-4147-A177-3AD203B41FA5}">
                      <a16:colId xmlns:a16="http://schemas.microsoft.com/office/drawing/2014/main" val="169840563"/>
                    </a:ext>
                  </a:extLst>
                </a:gridCol>
                <a:gridCol w="740664">
                  <a:extLst>
                    <a:ext uri="{9D8B030D-6E8A-4147-A177-3AD203B41FA5}">
                      <a16:colId xmlns:a16="http://schemas.microsoft.com/office/drawing/2014/main" val="2836243755"/>
                    </a:ext>
                  </a:extLst>
                </a:gridCol>
                <a:gridCol w="740664">
                  <a:extLst>
                    <a:ext uri="{9D8B030D-6E8A-4147-A177-3AD203B41FA5}">
                      <a16:colId xmlns:a16="http://schemas.microsoft.com/office/drawing/2014/main" val="2293935737"/>
                    </a:ext>
                  </a:extLst>
                </a:gridCol>
                <a:gridCol w="740664">
                  <a:extLst>
                    <a:ext uri="{9D8B030D-6E8A-4147-A177-3AD203B41FA5}">
                      <a16:colId xmlns:a16="http://schemas.microsoft.com/office/drawing/2014/main" val="3199105166"/>
                    </a:ext>
                  </a:extLst>
                </a:gridCol>
                <a:gridCol w="740664">
                  <a:extLst>
                    <a:ext uri="{9D8B030D-6E8A-4147-A177-3AD203B41FA5}">
                      <a16:colId xmlns:a16="http://schemas.microsoft.com/office/drawing/2014/main" val="498028287"/>
                    </a:ext>
                  </a:extLst>
                </a:gridCol>
                <a:gridCol w="740664">
                  <a:extLst>
                    <a:ext uri="{9D8B030D-6E8A-4147-A177-3AD203B41FA5}">
                      <a16:colId xmlns:a16="http://schemas.microsoft.com/office/drawing/2014/main" val="2602201758"/>
                    </a:ext>
                  </a:extLst>
                </a:gridCol>
                <a:gridCol w="740664">
                  <a:extLst>
                    <a:ext uri="{9D8B030D-6E8A-4147-A177-3AD203B41FA5}">
                      <a16:colId xmlns:a16="http://schemas.microsoft.com/office/drawing/2014/main" val="155914602"/>
                    </a:ext>
                  </a:extLst>
                </a:gridCol>
                <a:gridCol w="740664">
                  <a:extLst>
                    <a:ext uri="{9D8B030D-6E8A-4147-A177-3AD203B41FA5}">
                      <a16:colId xmlns:a16="http://schemas.microsoft.com/office/drawing/2014/main" val="7682575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744074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- 2020-10-21 14:05:37</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PHLY's Rocco F. Schiaffino, CPCU, CIC for being named a Rising Star by Insurance Business America! The list highlights young professionals creating a brighter future for the insurance industry. Check out Rocco’s profile in the magazine: https://bit.ly/2ThIKIs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0.063241106719368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65046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- 2020-10-20 09:21:19</a:t>
                      </a:r>
                      <a:r>
                        <a:rPr kumimoji="0" lang="en-US" sz="1000" b="0" i="0" u="none" strike="noStrike" kern="1200" cap="none" spc="0" normalizeH="0" baseline="0" noProof="0">
                          <a:ln>
                            <a:noFill/>
                          </a:ln>
                          <a:solidFill>
                            <a:prstClr val="black"/>
                          </a:solidFill>
                          <a:effectLst/>
                          <a:uLnTx/>
                          <a:uFillTx/>
                          <a:latin typeface="+mn-lt"/>
                          <a:ea typeface="+mn-ea"/>
                          <a:cs typeface="+mn-cs"/>
                        </a:rPr>
                        <a:t>
 PHLY's Nate Bleich recently spoke with AM Best about the risks facing the agribusiness industry and how PHLY is stepping up to meet those needs. Check out the interview here: https://bit.ly/3lPRfH4
Join us for our Farmowners and Commercial Agribusiness webinar this afternoon to learn more: bit.ly/PHLYAgWebinar
#farminsurance #agricultureindustry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0.069282431954754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54984922"/>
                  </a:ext>
                </a:extLst>
              </a:tr>
            </a:tbl>
          </a:graphicData>
        </a:graphic>
      </p:graphicFrame>
      <p:sp>
        <p:nvSpPr>
          <p:cNvPr id="4" name="Text Placeholder 3">
            <a:extLst>
              <a:ext uri="{FF2B5EF4-FFF2-40B4-BE49-F238E27FC236}">
                <a16:creationId xmlns:a16="http://schemas.microsoft.com/office/drawing/2014/main" id="{B089D685-C9A9-4CF3-9579-B87EF8AE6C00}"/>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14024542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5DB95-644C-469C-A35A-75ACF6ECBE98}"/>
              </a:ext>
            </a:extLst>
          </p:cNvPr>
          <p:cNvSpPr>
            <a:spLocks noGrp="1"/>
          </p:cNvSpPr>
          <p:nvPr>
            <p:ph type="title"/>
          </p:nvPr>
        </p:nvSpPr>
        <p:spPr/>
        <p:txBody>
          <a:bodyPr/>
          <a:lstStyle/>
          <a:p>
            <a:r>
              <a:rPr lang="en-US"/>
              <a:t>LinkedIn Posts Table | Philadelphia Insurance - 2 of 3</a:t>
            </a:r>
          </a:p>
        </p:txBody>
      </p:sp>
      <p:graphicFrame>
        <p:nvGraphicFramePr>
          <p:cNvPr id="5" name="Table Placeholder 4">
            <a:extLst>
              <a:ext uri="{FF2B5EF4-FFF2-40B4-BE49-F238E27FC236}">
                <a16:creationId xmlns:a16="http://schemas.microsoft.com/office/drawing/2014/main" id="{B4521070-8668-4F20-B5F7-4E6866320930}"/>
              </a:ext>
            </a:extLst>
          </p:cNvPr>
          <p:cNvGraphicFramePr>
            <a:graphicFrameLocks noGrp="1"/>
          </p:cNvGraphicFramePr>
          <p:nvPr>
            <p:ph type="tbl" sz="quarter" idx="13"/>
            <p:extLst>
              <p:ext uri="{D42A27DB-BD31-4B8C-83A1-F6EECF244321}">
                <p14:modId xmlns:p14="http://schemas.microsoft.com/office/powerpoint/2010/main" val="3233371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419608103"/>
                    </a:ext>
                  </a:extLst>
                </a:gridCol>
                <a:gridCol w="740664">
                  <a:extLst>
                    <a:ext uri="{9D8B030D-6E8A-4147-A177-3AD203B41FA5}">
                      <a16:colId xmlns:a16="http://schemas.microsoft.com/office/drawing/2014/main" val="2297543976"/>
                    </a:ext>
                  </a:extLst>
                </a:gridCol>
                <a:gridCol w="740664">
                  <a:extLst>
                    <a:ext uri="{9D8B030D-6E8A-4147-A177-3AD203B41FA5}">
                      <a16:colId xmlns:a16="http://schemas.microsoft.com/office/drawing/2014/main" val="1209380695"/>
                    </a:ext>
                  </a:extLst>
                </a:gridCol>
                <a:gridCol w="740664">
                  <a:extLst>
                    <a:ext uri="{9D8B030D-6E8A-4147-A177-3AD203B41FA5}">
                      <a16:colId xmlns:a16="http://schemas.microsoft.com/office/drawing/2014/main" val="932488889"/>
                    </a:ext>
                  </a:extLst>
                </a:gridCol>
                <a:gridCol w="740664">
                  <a:extLst>
                    <a:ext uri="{9D8B030D-6E8A-4147-A177-3AD203B41FA5}">
                      <a16:colId xmlns:a16="http://schemas.microsoft.com/office/drawing/2014/main" val="2222875373"/>
                    </a:ext>
                  </a:extLst>
                </a:gridCol>
                <a:gridCol w="740664">
                  <a:extLst>
                    <a:ext uri="{9D8B030D-6E8A-4147-A177-3AD203B41FA5}">
                      <a16:colId xmlns:a16="http://schemas.microsoft.com/office/drawing/2014/main" val="33830384"/>
                    </a:ext>
                  </a:extLst>
                </a:gridCol>
                <a:gridCol w="740664">
                  <a:extLst>
                    <a:ext uri="{9D8B030D-6E8A-4147-A177-3AD203B41FA5}">
                      <a16:colId xmlns:a16="http://schemas.microsoft.com/office/drawing/2014/main" val="455849703"/>
                    </a:ext>
                  </a:extLst>
                </a:gridCol>
                <a:gridCol w="740664">
                  <a:extLst>
                    <a:ext uri="{9D8B030D-6E8A-4147-A177-3AD203B41FA5}">
                      <a16:colId xmlns:a16="http://schemas.microsoft.com/office/drawing/2014/main" val="1240204782"/>
                    </a:ext>
                  </a:extLst>
                </a:gridCol>
                <a:gridCol w="740664">
                  <a:extLst>
                    <a:ext uri="{9D8B030D-6E8A-4147-A177-3AD203B41FA5}">
                      <a16:colId xmlns:a16="http://schemas.microsoft.com/office/drawing/2014/main" val="21740992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938230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- 2020-10-15 16:49:53</a:t>
                      </a:r>
                      <a:r>
                        <a:rPr kumimoji="0" lang="en-US" sz="1000" b="0" i="0" u="none" strike="noStrike" kern="1200" cap="none" spc="0" normalizeH="0" baseline="0" noProof="0">
                          <a:ln>
                            <a:noFill/>
                          </a:ln>
                          <a:solidFill>
                            <a:prstClr val="black"/>
                          </a:solidFill>
                          <a:effectLst/>
                          <a:uLnTx/>
                          <a:uFillTx/>
                          <a:latin typeface="+mn-lt"/>
                          <a:ea typeface="+mn-ea"/>
                          <a:cs typeface="+mn-cs"/>
                        </a:rPr>
                        <a:t>
 We were proud to sponsor the 3rd annual Insurance Industry Charitable Foundation Philadelphia Chapter Trivia Night! Yesterday, #TEAMPHLY virtually joined nearly 80 supporters for a trivia fundraiser benefiting Philadelphia Children's Alliance to help support their critical work in the community. Congratulations to PHLY’s Teela Decker for winning 1st place!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0.05563985837127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21256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- 2020-10-12 15:03:25</a:t>
                      </a:r>
                      <a:r>
                        <a:rPr kumimoji="0" lang="en-US" sz="1000" b="0" i="0" u="none" strike="noStrike" kern="1200" cap="none" spc="0" normalizeH="0" baseline="0" noProof="0">
                          <a:ln>
                            <a:noFill/>
                          </a:ln>
                          <a:solidFill>
                            <a:prstClr val="black"/>
                          </a:solidFill>
                          <a:effectLst/>
                          <a:uLnTx/>
                          <a:uFillTx/>
                          <a:latin typeface="+mn-lt"/>
                          <a:ea typeface="+mn-ea"/>
                          <a:cs typeface="+mn-cs"/>
                        </a:rPr>
                        <a:t>
 From the East Coast to the West Coast, PHLY’s Regional Account Managers (RAMs) came together virtually for their 8th annual #summit, where they participated in various breakout sessions, team building activities, and a volunteer event. Here’s a snapshot of #TEAMPHLY from the summit.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0.082647584973166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11766277"/>
                  </a:ext>
                </a:extLst>
              </a:tr>
            </a:tbl>
          </a:graphicData>
        </a:graphic>
      </p:graphicFrame>
      <p:sp>
        <p:nvSpPr>
          <p:cNvPr id="4" name="Text Placeholder 3">
            <a:extLst>
              <a:ext uri="{FF2B5EF4-FFF2-40B4-BE49-F238E27FC236}">
                <a16:creationId xmlns:a16="http://schemas.microsoft.com/office/drawing/2014/main" id="{8C06E3E7-F24D-47AE-900D-73198A3852E3}"/>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7989972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3CA11-536B-4C58-B210-479ADE46A8DB}"/>
              </a:ext>
            </a:extLst>
          </p:cNvPr>
          <p:cNvSpPr>
            <a:spLocks noGrp="1"/>
          </p:cNvSpPr>
          <p:nvPr>
            <p:ph type="title"/>
          </p:nvPr>
        </p:nvSpPr>
        <p:spPr/>
        <p:txBody>
          <a:bodyPr/>
          <a:lstStyle/>
          <a:p>
            <a:r>
              <a:rPr lang="en-US"/>
              <a:t>LinkedIn Posts Table | Philadelphia Insurance - 3 of 3</a:t>
            </a:r>
          </a:p>
        </p:txBody>
      </p:sp>
      <p:graphicFrame>
        <p:nvGraphicFramePr>
          <p:cNvPr id="5" name="Table Placeholder 4">
            <a:extLst>
              <a:ext uri="{FF2B5EF4-FFF2-40B4-BE49-F238E27FC236}">
                <a16:creationId xmlns:a16="http://schemas.microsoft.com/office/drawing/2014/main" id="{DBF73729-038A-41CD-9B6B-3896C3910C59}"/>
              </a:ext>
            </a:extLst>
          </p:cNvPr>
          <p:cNvGraphicFramePr>
            <a:graphicFrameLocks noGrp="1"/>
          </p:cNvGraphicFramePr>
          <p:nvPr>
            <p:ph type="tbl" sz="quarter" idx="13"/>
            <p:extLst>
              <p:ext uri="{D42A27DB-BD31-4B8C-83A1-F6EECF244321}">
                <p14:modId xmlns:p14="http://schemas.microsoft.com/office/powerpoint/2010/main" val="1606469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180065154"/>
                    </a:ext>
                  </a:extLst>
                </a:gridCol>
                <a:gridCol w="740664">
                  <a:extLst>
                    <a:ext uri="{9D8B030D-6E8A-4147-A177-3AD203B41FA5}">
                      <a16:colId xmlns:a16="http://schemas.microsoft.com/office/drawing/2014/main" val="1901861426"/>
                    </a:ext>
                  </a:extLst>
                </a:gridCol>
                <a:gridCol w="740664">
                  <a:extLst>
                    <a:ext uri="{9D8B030D-6E8A-4147-A177-3AD203B41FA5}">
                      <a16:colId xmlns:a16="http://schemas.microsoft.com/office/drawing/2014/main" val="2922021496"/>
                    </a:ext>
                  </a:extLst>
                </a:gridCol>
                <a:gridCol w="740664">
                  <a:extLst>
                    <a:ext uri="{9D8B030D-6E8A-4147-A177-3AD203B41FA5}">
                      <a16:colId xmlns:a16="http://schemas.microsoft.com/office/drawing/2014/main" val="4292119705"/>
                    </a:ext>
                  </a:extLst>
                </a:gridCol>
                <a:gridCol w="740664">
                  <a:extLst>
                    <a:ext uri="{9D8B030D-6E8A-4147-A177-3AD203B41FA5}">
                      <a16:colId xmlns:a16="http://schemas.microsoft.com/office/drawing/2014/main" val="1379295239"/>
                    </a:ext>
                  </a:extLst>
                </a:gridCol>
                <a:gridCol w="740664">
                  <a:extLst>
                    <a:ext uri="{9D8B030D-6E8A-4147-A177-3AD203B41FA5}">
                      <a16:colId xmlns:a16="http://schemas.microsoft.com/office/drawing/2014/main" val="3675975618"/>
                    </a:ext>
                  </a:extLst>
                </a:gridCol>
                <a:gridCol w="740664">
                  <a:extLst>
                    <a:ext uri="{9D8B030D-6E8A-4147-A177-3AD203B41FA5}">
                      <a16:colId xmlns:a16="http://schemas.microsoft.com/office/drawing/2014/main" val="3583327529"/>
                    </a:ext>
                  </a:extLst>
                </a:gridCol>
                <a:gridCol w="740664">
                  <a:extLst>
                    <a:ext uri="{9D8B030D-6E8A-4147-A177-3AD203B41FA5}">
                      <a16:colId xmlns:a16="http://schemas.microsoft.com/office/drawing/2014/main" val="358790386"/>
                    </a:ext>
                  </a:extLst>
                </a:gridCol>
                <a:gridCol w="740664">
                  <a:extLst>
                    <a:ext uri="{9D8B030D-6E8A-4147-A177-3AD203B41FA5}">
                      <a16:colId xmlns:a16="http://schemas.microsoft.com/office/drawing/2014/main" val="3705131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978574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- 2020-10-14 14:54:27</a:t>
                      </a:r>
                      <a:r>
                        <a:rPr kumimoji="0" lang="en-US" sz="1000" b="0" i="0" u="none" strike="noStrike" kern="1200" cap="none" spc="0" normalizeH="0" baseline="0" noProof="0">
                          <a:ln>
                            <a:noFill/>
                          </a:ln>
                          <a:solidFill>
                            <a:prstClr val="black"/>
                          </a:solidFill>
                          <a:effectLst/>
                          <a:uLnTx/>
                          <a:uFillTx/>
                          <a:latin typeface="+mn-lt"/>
                          <a:ea typeface="+mn-ea"/>
                          <a:cs typeface="+mn-cs"/>
                        </a:rPr>
                        <a:t>
 We’ve just hit two HUGE milestones in our PHLYTRAC vehicle telematics program! This success has been a team effort between our employees, agents, and customers. Watch the video to find out the milestones and how #TEAMPHLY is celebrating 🎉 
Learn more about PHLYTRAC: https://bit.ly/2FthTWK
#vehicletelematics #commercialauto #fleetsafety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0.075039745627981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2328</a:t>
                      </a:r>
                    </a:p>
                  </a:txBody>
                  <a:tcPr/>
                </a:tc>
                <a:extLst>
                  <a:ext uri="{0D108BD9-81ED-4DB2-BD59-A6C34878D82A}">
                    <a16:rowId xmlns:a16="http://schemas.microsoft.com/office/drawing/2014/main" val="3987916908"/>
                  </a:ext>
                </a:extLst>
              </a:tr>
            </a:tbl>
          </a:graphicData>
        </a:graphic>
      </p:graphicFrame>
      <p:sp>
        <p:nvSpPr>
          <p:cNvPr id="4" name="Text Placeholder 3">
            <a:extLst>
              <a:ext uri="{FF2B5EF4-FFF2-40B4-BE49-F238E27FC236}">
                <a16:creationId xmlns:a16="http://schemas.microsoft.com/office/drawing/2014/main" id="{A94E5235-1973-46EA-B5C3-0846C67B78AA}"/>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39384188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5EB7E-9094-40EA-BF69-54F9A7482698}"/>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552EB8AE-FA6B-41F1-BC69-75C67043E649}"/>
              </a:ext>
            </a:extLst>
          </p:cNvPr>
          <p:cNvGraphicFramePr>
            <a:graphicFrameLocks noGrp="1"/>
          </p:cNvGraphicFramePr>
          <p:nvPr>
            <p:ph type="tbl" sz="quarter" idx="13"/>
            <p:extLst>
              <p:ext uri="{D42A27DB-BD31-4B8C-83A1-F6EECF244321}">
                <p14:modId xmlns:p14="http://schemas.microsoft.com/office/powerpoint/2010/main" val="35748083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76563945"/>
                    </a:ext>
                  </a:extLst>
                </a:gridCol>
                <a:gridCol w="658368">
                  <a:extLst>
                    <a:ext uri="{9D8B030D-6E8A-4147-A177-3AD203B41FA5}">
                      <a16:colId xmlns:a16="http://schemas.microsoft.com/office/drawing/2014/main" val="3183475692"/>
                    </a:ext>
                  </a:extLst>
                </a:gridCol>
                <a:gridCol w="658368">
                  <a:extLst>
                    <a:ext uri="{9D8B030D-6E8A-4147-A177-3AD203B41FA5}">
                      <a16:colId xmlns:a16="http://schemas.microsoft.com/office/drawing/2014/main" val="2830446734"/>
                    </a:ext>
                  </a:extLst>
                </a:gridCol>
                <a:gridCol w="658368">
                  <a:extLst>
                    <a:ext uri="{9D8B030D-6E8A-4147-A177-3AD203B41FA5}">
                      <a16:colId xmlns:a16="http://schemas.microsoft.com/office/drawing/2014/main" val="1506333546"/>
                    </a:ext>
                  </a:extLst>
                </a:gridCol>
                <a:gridCol w="658368">
                  <a:extLst>
                    <a:ext uri="{9D8B030D-6E8A-4147-A177-3AD203B41FA5}">
                      <a16:colId xmlns:a16="http://schemas.microsoft.com/office/drawing/2014/main" val="3656882058"/>
                    </a:ext>
                  </a:extLst>
                </a:gridCol>
                <a:gridCol w="658368">
                  <a:extLst>
                    <a:ext uri="{9D8B030D-6E8A-4147-A177-3AD203B41FA5}">
                      <a16:colId xmlns:a16="http://schemas.microsoft.com/office/drawing/2014/main" val="3223156312"/>
                    </a:ext>
                  </a:extLst>
                </a:gridCol>
                <a:gridCol w="658368">
                  <a:extLst>
                    <a:ext uri="{9D8B030D-6E8A-4147-A177-3AD203B41FA5}">
                      <a16:colId xmlns:a16="http://schemas.microsoft.com/office/drawing/2014/main" val="920560327"/>
                    </a:ext>
                  </a:extLst>
                </a:gridCol>
                <a:gridCol w="658368">
                  <a:extLst>
                    <a:ext uri="{9D8B030D-6E8A-4147-A177-3AD203B41FA5}">
                      <a16:colId xmlns:a16="http://schemas.microsoft.com/office/drawing/2014/main" val="3918736580"/>
                    </a:ext>
                  </a:extLst>
                </a:gridCol>
                <a:gridCol w="658368">
                  <a:extLst>
                    <a:ext uri="{9D8B030D-6E8A-4147-A177-3AD203B41FA5}">
                      <a16:colId xmlns:a16="http://schemas.microsoft.com/office/drawing/2014/main" val="3093133745"/>
                    </a:ext>
                  </a:extLst>
                </a:gridCol>
                <a:gridCol w="658368">
                  <a:extLst>
                    <a:ext uri="{9D8B030D-6E8A-4147-A177-3AD203B41FA5}">
                      <a16:colId xmlns:a16="http://schemas.microsoft.com/office/drawing/2014/main" val="149649111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590292313"/>
                  </a:ext>
                </a:extLst>
              </a:tr>
              <a:tr h="370840">
                <a:tc>
                  <a:txBody>
                    <a:bodyPr/>
                    <a:lstStyle/>
                    <a:p>
                      <a:r>
                        <a:rPr lang="en-US" sz="1000"/>
                        <a:t>phlyinsurance</a:t>
                      </a:r>
                    </a:p>
                  </a:txBody>
                  <a:tcPr/>
                </a:tc>
                <a:tc>
                  <a:txBody>
                    <a:bodyPr/>
                    <a:lstStyle/>
                    <a:p>
                      <a:r>
                        <a:rPr lang="en-US" sz="1000"/>
                        <a:t>2138</a:t>
                      </a:r>
                    </a:p>
                  </a:txBody>
                  <a:tcPr/>
                </a:tc>
                <a:tc>
                  <a:txBody>
                    <a:bodyPr/>
                    <a:lstStyle/>
                    <a:p>
                      <a:r>
                        <a:rPr lang="en-US" sz="1000"/>
                        <a:t>47</a:t>
                      </a:r>
                    </a:p>
                  </a:txBody>
                  <a:tcPr/>
                </a:tc>
                <a:tc>
                  <a:txBody>
                    <a:bodyPr/>
                    <a:lstStyle/>
                    <a:p>
                      <a:r>
                        <a:rPr lang="en-US" sz="1000"/>
                        <a:t>15</a:t>
                      </a:r>
                    </a:p>
                  </a:txBody>
                  <a:tcPr/>
                </a:tc>
                <a:tc>
                  <a:txBody>
                    <a:bodyPr/>
                    <a:lstStyle/>
                    <a:p>
                      <a:r>
                        <a:rPr lang="en-US" sz="1000"/>
                        <a:t>2</a:t>
                      </a:r>
                    </a:p>
                  </a:txBody>
                  <a:tcPr/>
                </a:tc>
                <a:tc>
                  <a:txBody>
                    <a:bodyPr/>
                    <a:lstStyle/>
                    <a:p>
                      <a:r>
                        <a:rPr lang="en-US" sz="1000"/>
                        <a:t>2</a:t>
                      </a:r>
                    </a:p>
                  </a:txBody>
                  <a:tcPr/>
                </a:tc>
                <a:tc>
                  <a:txBody>
                    <a:bodyPr/>
                    <a:lstStyle/>
                    <a:p>
                      <a:r>
                        <a:rPr lang="en-US" sz="1000"/>
                        <a:t>19</a:t>
                      </a:r>
                    </a:p>
                  </a:txBody>
                  <a:tcPr/>
                </a:tc>
                <a:tc>
                  <a:txBody>
                    <a:bodyPr/>
                    <a:lstStyle/>
                    <a:p>
                      <a:r>
                        <a:rPr lang="en-US" sz="1000"/>
                        <a:t>743</a:t>
                      </a:r>
                    </a:p>
                  </a:txBody>
                  <a:tcPr/>
                </a:tc>
                <a:tc>
                  <a:txBody>
                    <a:bodyPr/>
                    <a:lstStyle/>
                    <a:p>
                      <a:r>
                        <a:rPr lang="en-US" sz="1000"/>
                        <a:t>16</a:t>
                      </a:r>
                    </a:p>
                  </a:txBody>
                  <a:tcPr/>
                </a:tc>
                <a:tc>
                  <a:txBody>
                    <a:bodyPr/>
                    <a:lstStyle/>
                    <a:p>
                      <a:r>
                        <a:rPr lang="en-US" sz="1000"/>
                        <a:t>1.8897 %</a:t>
                      </a:r>
                    </a:p>
                  </a:txBody>
                  <a:tcPr/>
                </a:tc>
                <a:extLst>
                  <a:ext uri="{0D108BD9-81ED-4DB2-BD59-A6C34878D82A}">
                    <a16:rowId xmlns:a16="http://schemas.microsoft.com/office/drawing/2014/main" val="2225070058"/>
                  </a:ext>
                </a:extLst>
              </a:tr>
            </a:tbl>
          </a:graphicData>
        </a:graphic>
      </p:graphicFrame>
      <p:sp>
        <p:nvSpPr>
          <p:cNvPr id="4" name="Text Placeholder 3">
            <a:extLst>
              <a:ext uri="{FF2B5EF4-FFF2-40B4-BE49-F238E27FC236}">
                <a16:creationId xmlns:a16="http://schemas.microsoft.com/office/drawing/2014/main" id="{07E51537-12F1-4458-9B37-86A3FF5DD587}"/>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32820088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616BE-8EC0-40E7-9E5D-69B72C1B310B}"/>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704290FE-B45C-4F51-9CEE-336919FD10F5}"/>
              </a:ext>
            </a:extLst>
          </p:cNvPr>
          <p:cNvGraphicFramePr>
            <a:graphicFrameLocks noGrp="1"/>
          </p:cNvGraphicFramePr>
          <p:nvPr>
            <p:ph type="chart" sz="quarter" idx="13"/>
            <p:extLst>
              <p:ext uri="{D42A27DB-BD31-4B8C-83A1-F6EECF244321}">
                <p14:modId xmlns:p14="http://schemas.microsoft.com/office/powerpoint/2010/main" val="17480202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CA98D8-FF29-4E1E-9201-B0AB275F7B71}"/>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5A2CF0DF-AFE1-4168-B760-1EC95A8CC8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248404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BBCAF-71B8-490D-A645-355C3F83FB0B}"/>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B2E5A587-40D2-4349-9E83-3A72D7ACCBF1}"/>
              </a:ext>
            </a:extLst>
          </p:cNvPr>
          <p:cNvGraphicFramePr>
            <a:graphicFrameLocks noGrp="1"/>
          </p:cNvGraphicFramePr>
          <p:nvPr>
            <p:ph type="chart" sz="quarter" idx="13"/>
            <p:extLst>
              <p:ext uri="{D42A27DB-BD31-4B8C-83A1-F6EECF244321}">
                <p14:modId xmlns:p14="http://schemas.microsoft.com/office/powerpoint/2010/main" val="35626668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C61B0C-11EB-4B11-937B-FABD86433016}"/>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A2F3BBE0-3E38-4051-B3FC-CE703447B5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19670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8C6AF-0A8A-458B-BA7B-AC96AAB79E61}"/>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06638963-2457-462E-AF62-008FF884C7D0}"/>
              </a:ext>
            </a:extLst>
          </p:cNvPr>
          <p:cNvGraphicFramePr>
            <a:graphicFrameLocks noGrp="1"/>
          </p:cNvGraphicFramePr>
          <p:nvPr>
            <p:ph type="chart" sz="quarter" idx="13"/>
            <p:extLst>
              <p:ext uri="{D42A27DB-BD31-4B8C-83A1-F6EECF244321}">
                <p14:modId xmlns:p14="http://schemas.microsoft.com/office/powerpoint/2010/main" val="38015149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5F9297-60D6-429F-8B08-60B36923D92E}"/>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1EC39E5E-303C-4FAE-9947-DFAC37BA7B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34298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28D8D-CDCB-46F4-86A6-E5873CE7F43F}"/>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9E5BDFF4-2D83-4B66-BF5B-9B3495D634A3}"/>
              </a:ext>
            </a:extLst>
          </p:cNvPr>
          <p:cNvGraphicFramePr>
            <a:graphicFrameLocks noGrp="1"/>
          </p:cNvGraphicFramePr>
          <p:nvPr>
            <p:ph type="tbl" sz="quarter" idx="13"/>
            <p:extLst>
              <p:ext uri="{D42A27DB-BD31-4B8C-83A1-F6EECF244321}">
                <p14:modId xmlns:p14="http://schemas.microsoft.com/office/powerpoint/2010/main" val="2171454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066947288"/>
                    </a:ext>
                  </a:extLst>
                </a:gridCol>
                <a:gridCol w="987552">
                  <a:extLst>
                    <a:ext uri="{9D8B030D-6E8A-4147-A177-3AD203B41FA5}">
                      <a16:colId xmlns:a16="http://schemas.microsoft.com/office/drawing/2014/main" val="605095027"/>
                    </a:ext>
                  </a:extLst>
                </a:gridCol>
                <a:gridCol w="987552">
                  <a:extLst>
                    <a:ext uri="{9D8B030D-6E8A-4147-A177-3AD203B41FA5}">
                      <a16:colId xmlns:a16="http://schemas.microsoft.com/office/drawing/2014/main" val="138602300"/>
                    </a:ext>
                  </a:extLst>
                </a:gridCol>
                <a:gridCol w="987552">
                  <a:extLst>
                    <a:ext uri="{9D8B030D-6E8A-4147-A177-3AD203B41FA5}">
                      <a16:colId xmlns:a16="http://schemas.microsoft.com/office/drawing/2014/main" val="529262667"/>
                    </a:ext>
                  </a:extLst>
                </a:gridCol>
                <a:gridCol w="987552">
                  <a:extLst>
                    <a:ext uri="{9D8B030D-6E8A-4147-A177-3AD203B41FA5}">
                      <a16:colId xmlns:a16="http://schemas.microsoft.com/office/drawing/2014/main" val="1726850323"/>
                    </a:ext>
                  </a:extLst>
                </a:gridCol>
                <a:gridCol w="987552">
                  <a:extLst>
                    <a:ext uri="{9D8B030D-6E8A-4147-A177-3AD203B41FA5}">
                      <a16:colId xmlns:a16="http://schemas.microsoft.com/office/drawing/2014/main" val="32185942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08685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- 2020-10-30 15:52:47</a:t>
                      </a:r>
                      <a:r>
                        <a:rPr kumimoji="0" lang="en-US" sz="1000" b="0" i="0" u="none" strike="noStrike" kern="1200" cap="none" spc="0" normalizeH="0" baseline="0" noProof="0">
                          <a:ln>
                            <a:noFill/>
                          </a:ln>
                          <a:solidFill>
                            <a:prstClr val="black"/>
                          </a:solidFill>
                          <a:effectLst/>
                          <a:uLnTx/>
                          <a:uFillTx/>
                          <a:latin typeface="+mn-lt"/>
                          <a:ea typeface="+mn-ea"/>
                          <a:cs typeface="+mn-cs"/>
                        </a:rPr>
                        <a:t>
 We asked #TEAMPHLY to turn back the clock and submit #throwbackphotos of their favorite childhood #Halloween costume for a chance to win a prize. Congratulations to our first place winner, Zancesca Spagnoletti, who dressed as a football player and our runner-up, Hannah Speciale, who dressed as a pile of leaves! 👏🏼
Thanks to everyone who participated in our #instagramcontest. In case you missed it, here's a look at #TEAMPHLY's Halloween photo contest submissions. #HappyHalloween! 🎃 #throwbackhalloween #throwbackpics #halloweencostumes #spookyseason👻 #trickortreat🎃 #childhoodmemory #halloweenmemories #costumecontest #halloweencontest #halloweenthrowback #insurance #insurancebusiness #insuranceindustry #insurancecompany #specialtyinsurance #propertyandcasualty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11/09/2020 07:11:49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6023631"/>
                  </a:ext>
                </a:extLst>
              </a:tr>
            </a:tbl>
          </a:graphicData>
        </a:graphic>
      </p:graphicFrame>
      <p:sp>
        <p:nvSpPr>
          <p:cNvPr id="4" name="Text Placeholder 3">
            <a:extLst>
              <a:ext uri="{FF2B5EF4-FFF2-40B4-BE49-F238E27FC236}">
                <a16:creationId xmlns:a16="http://schemas.microsoft.com/office/drawing/2014/main" id="{ED9C24E3-AE10-4DFB-98CB-E65DF3617D02}"/>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4741122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07597-BBDA-4938-BA4C-1A74E3551436}"/>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37E6B9F3-20C2-429A-9750-192A82EE620C}"/>
              </a:ext>
            </a:extLst>
          </p:cNvPr>
          <p:cNvGraphicFramePr>
            <a:graphicFrameLocks noGrp="1"/>
          </p:cNvGraphicFramePr>
          <p:nvPr>
            <p:ph type="tbl" sz="quarter" idx="13"/>
            <p:extLst>
              <p:ext uri="{D42A27DB-BD31-4B8C-83A1-F6EECF244321}">
                <p14:modId xmlns:p14="http://schemas.microsoft.com/office/powerpoint/2010/main" val="3588291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68561240"/>
                    </a:ext>
                  </a:extLst>
                </a:gridCol>
                <a:gridCol w="987552">
                  <a:extLst>
                    <a:ext uri="{9D8B030D-6E8A-4147-A177-3AD203B41FA5}">
                      <a16:colId xmlns:a16="http://schemas.microsoft.com/office/drawing/2014/main" val="305087069"/>
                    </a:ext>
                  </a:extLst>
                </a:gridCol>
                <a:gridCol w="987552">
                  <a:extLst>
                    <a:ext uri="{9D8B030D-6E8A-4147-A177-3AD203B41FA5}">
                      <a16:colId xmlns:a16="http://schemas.microsoft.com/office/drawing/2014/main" val="369388967"/>
                    </a:ext>
                  </a:extLst>
                </a:gridCol>
                <a:gridCol w="987552">
                  <a:extLst>
                    <a:ext uri="{9D8B030D-6E8A-4147-A177-3AD203B41FA5}">
                      <a16:colId xmlns:a16="http://schemas.microsoft.com/office/drawing/2014/main" val="36631089"/>
                    </a:ext>
                  </a:extLst>
                </a:gridCol>
                <a:gridCol w="987552">
                  <a:extLst>
                    <a:ext uri="{9D8B030D-6E8A-4147-A177-3AD203B41FA5}">
                      <a16:colId xmlns:a16="http://schemas.microsoft.com/office/drawing/2014/main" val="2281730548"/>
                    </a:ext>
                  </a:extLst>
                </a:gridCol>
                <a:gridCol w="987552">
                  <a:extLst>
                    <a:ext uri="{9D8B030D-6E8A-4147-A177-3AD203B41FA5}">
                      <a16:colId xmlns:a16="http://schemas.microsoft.com/office/drawing/2014/main" val="38426261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74873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- 2020-10-12 15:13:00</a:t>
                      </a:r>
                      <a:r>
                        <a:rPr kumimoji="0" lang="en-US" sz="1000" b="0" i="0" u="none" strike="noStrike" kern="1200" cap="none" spc="0" normalizeH="0" baseline="0" noProof="0">
                          <a:ln>
                            <a:noFill/>
                          </a:ln>
                          <a:solidFill>
                            <a:prstClr val="black"/>
                          </a:solidFill>
                          <a:effectLst/>
                          <a:uLnTx/>
                          <a:uFillTx/>
                          <a:latin typeface="+mn-lt"/>
                          <a:ea typeface="+mn-ea"/>
                          <a:cs typeface="+mn-cs"/>
                        </a:rPr>
                        <a:t>
 From the East Coast to the West Coast, PHLY’s Regional Account Managers (RAMs) came together virtually for their 8th annual #summit, where they participated in various breakout sessions, #teambuilding activities, and a volunteer event. Here’s a snapshot of #TEAMPHLY from the summit. 📸 #zoommeeting #virtualsummit #insurancecompany #insuranceindustry #insurancecareers #specialtyinsurance #propertyandcasualty #insurancework #insurancelife #corporatelife #teamworking #collaborating #careergoals #accountmanagement #accountmanager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11/09/2020 07:11:49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43520634"/>
                  </a:ext>
                </a:extLst>
              </a:tr>
            </a:tbl>
          </a:graphicData>
        </a:graphic>
      </p:graphicFrame>
      <p:sp>
        <p:nvSpPr>
          <p:cNvPr id="4" name="Text Placeholder 3">
            <a:extLst>
              <a:ext uri="{FF2B5EF4-FFF2-40B4-BE49-F238E27FC236}">
                <a16:creationId xmlns:a16="http://schemas.microsoft.com/office/drawing/2014/main" id="{FB161971-EBE6-48D0-A910-9E7B3D14B92A}"/>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29419523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6D546-40DF-4102-9A60-52080418B049}"/>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D600892D-3E87-4DDC-B1EA-0F6D51BDB6B8}"/>
              </a:ext>
            </a:extLst>
          </p:cNvPr>
          <p:cNvGraphicFramePr>
            <a:graphicFrameLocks noGrp="1"/>
          </p:cNvGraphicFramePr>
          <p:nvPr>
            <p:ph type="tbl" sz="quarter" idx="13"/>
            <p:extLst>
              <p:ext uri="{D42A27DB-BD31-4B8C-83A1-F6EECF244321}">
                <p14:modId xmlns:p14="http://schemas.microsoft.com/office/powerpoint/2010/main" val="1542318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674715781"/>
                    </a:ext>
                  </a:extLst>
                </a:gridCol>
                <a:gridCol w="987552">
                  <a:extLst>
                    <a:ext uri="{9D8B030D-6E8A-4147-A177-3AD203B41FA5}">
                      <a16:colId xmlns:a16="http://schemas.microsoft.com/office/drawing/2014/main" val="3409989923"/>
                    </a:ext>
                  </a:extLst>
                </a:gridCol>
                <a:gridCol w="987552">
                  <a:extLst>
                    <a:ext uri="{9D8B030D-6E8A-4147-A177-3AD203B41FA5}">
                      <a16:colId xmlns:a16="http://schemas.microsoft.com/office/drawing/2014/main" val="722747938"/>
                    </a:ext>
                  </a:extLst>
                </a:gridCol>
                <a:gridCol w="987552">
                  <a:extLst>
                    <a:ext uri="{9D8B030D-6E8A-4147-A177-3AD203B41FA5}">
                      <a16:colId xmlns:a16="http://schemas.microsoft.com/office/drawing/2014/main" val="3896884318"/>
                    </a:ext>
                  </a:extLst>
                </a:gridCol>
                <a:gridCol w="987552">
                  <a:extLst>
                    <a:ext uri="{9D8B030D-6E8A-4147-A177-3AD203B41FA5}">
                      <a16:colId xmlns:a16="http://schemas.microsoft.com/office/drawing/2014/main" val="4127472062"/>
                    </a:ext>
                  </a:extLst>
                </a:gridCol>
                <a:gridCol w="987552">
                  <a:extLst>
                    <a:ext uri="{9D8B030D-6E8A-4147-A177-3AD203B41FA5}">
                      <a16:colId xmlns:a16="http://schemas.microsoft.com/office/drawing/2014/main" val="23478446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9149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- 2020-10-07 14:11:36</a:t>
                      </a:r>
                      <a:r>
                        <a:rPr kumimoji="0" lang="en-US" sz="1000" b="0" i="0" u="none" strike="noStrike" kern="1200" cap="none" spc="0" normalizeH="0" baseline="0" noProof="0">
                          <a:ln>
                            <a:noFill/>
                          </a:ln>
                          <a:solidFill>
                            <a:prstClr val="black"/>
                          </a:solidFill>
                          <a:effectLst/>
                          <a:uLnTx/>
                          <a:uFillTx/>
                          <a:latin typeface="+mn-lt"/>
                          <a:ea typeface="+mn-ea"/>
                          <a:cs typeface="+mn-cs"/>
                        </a:rPr>
                        <a:t>
 Even though we can’t celebrate #CustomerServiceWeek in person, that hasn’t stopped us from coming together virtually! This week, employees are invited to participate in various virtual activities to connect us and keep our #TEAMPHLY spirit alive. While many of us continue #workingfromhome, we’re sharing a #throwback to some of our favorite Customer Service Week moments. 🙌 #throwbackpic #inthistogether #customerservice #customerexperience #customerappreciation #customersatisfaction #insurance #insurancecompany #insurancework #businessgoals #corporatelife #insuranceindustry #insurancelife #specialtyinsurance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11/09/2020 07:11:49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40671429"/>
                  </a:ext>
                </a:extLst>
              </a:tr>
            </a:tbl>
          </a:graphicData>
        </a:graphic>
      </p:graphicFrame>
      <p:sp>
        <p:nvSpPr>
          <p:cNvPr id="4" name="Text Placeholder 3">
            <a:extLst>
              <a:ext uri="{FF2B5EF4-FFF2-40B4-BE49-F238E27FC236}">
                <a16:creationId xmlns:a16="http://schemas.microsoft.com/office/drawing/2014/main" id="{2C8F888F-AEA8-4E1E-8F88-9F1369F07D1F}"/>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8216930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96EDA-30A7-4943-B3B5-FE73A556B570}"/>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C3F020A1-3BB6-44F2-A7E4-293809BA92B9}"/>
              </a:ext>
            </a:extLst>
          </p:cNvPr>
          <p:cNvGraphicFramePr>
            <a:graphicFrameLocks noGrp="1"/>
          </p:cNvGraphicFramePr>
          <p:nvPr>
            <p:ph type="tbl" sz="quarter" idx="13"/>
            <p:extLst>
              <p:ext uri="{D42A27DB-BD31-4B8C-83A1-F6EECF244321}">
                <p14:modId xmlns:p14="http://schemas.microsoft.com/office/powerpoint/2010/main" val="1413591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544239540"/>
                    </a:ext>
                  </a:extLst>
                </a:gridCol>
                <a:gridCol w="987552">
                  <a:extLst>
                    <a:ext uri="{9D8B030D-6E8A-4147-A177-3AD203B41FA5}">
                      <a16:colId xmlns:a16="http://schemas.microsoft.com/office/drawing/2014/main" val="2184192010"/>
                    </a:ext>
                  </a:extLst>
                </a:gridCol>
                <a:gridCol w="987552">
                  <a:extLst>
                    <a:ext uri="{9D8B030D-6E8A-4147-A177-3AD203B41FA5}">
                      <a16:colId xmlns:a16="http://schemas.microsoft.com/office/drawing/2014/main" val="3795788370"/>
                    </a:ext>
                  </a:extLst>
                </a:gridCol>
                <a:gridCol w="987552">
                  <a:extLst>
                    <a:ext uri="{9D8B030D-6E8A-4147-A177-3AD203B41FA5}">
                      <a16:colId xmlns:a16="http://schemas.microsoft.com/office/drawing/2014/main" val="3869500678"/>
                    </a:ext>
                  </a:extLst>
                </a:gridCol>
                <a:gridCol w="987552">
                  <a:extLst>
                    <a:ext uri="{9D8B030D-6E8A-4147-A177-3AD203B41FA5}">
                      <a16:colId xmlns:a16="http://schemas.microsoft.com/office/drawing/2014/main" val="3600015643"/>
                    </a:ext>
                  </a:extLst>
                </a:gridCol>
                <a:gridCol w="987552">
                  <a:extLst>
                    <a:ext uri="{9D8B030D-6E8A-4147-A177-3AD203B41FA5}">
                      <a16:colId xmlns:a16="http://schemas.microsoft.com/office/drawing/2014/main" val="3955673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09089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- 2020-10-15 17:14:45</a:t>
                      </a:r>
                      <a:r>
                        <a:rPr kumimoji="0" lang="en-US" sz="1000" b="0" i="0" u="none" strike="noStrike" kern="1200" cap="none" spc="0" normalizeH="0" baseline="0" noProof="0">
                          <a:ln>
                            <a:noFill/>
                          </a:ln>
                          <a:solidFill>
                            <a:prstClr val="black"/>
                          </a:solidFill>
                          <a:effectLst/>
                          <a:uLnTx/>
                          <a:uFillTx/>
                          <a:latin typeface="+mn-lt"/>
                          <a:ea typeface="+mn-ea"/>
                          <a:cs typeface="+mn-cs"/>
                        </a:rPr>
                        <a:t>
 We were proud to sponsor the 3rd annual doubleicf #Philadelphia Chapter Trivia Night! Yesterday, #TEAMPHLY virtually joined nearly 80 supporters for a trivia fundraiser benefiting philachildrensalliance to help support their critical work in the #community. Congratulations to PHLY’s Teela Decker for winning 1st place! 🥳 #virtualfundraiser #trivianight #insurancegivesback #forthekids #nonprofits #nonprofitorganization #nonprofitsofinstagram #communityservice #supportnonprofits #insurance #insurancecompany #insurancelife #specialtyinsurance #proprertyandcasualty #causes #csr #nfp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11/09/2020 07:11:49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43286056"/>
                  </a:ext>
                </a:extLst>
              </a:tr>
            </a:tbl>
          </a:graphicData>
        </a:graphic>
      </p:graphicFrame>
      <p:sp>
        <p:nvSpPr>
          <p:cNvPr id="4" name="Text Placeholder 3">
            <a:extLst>
              <a:ext uri="{FF2B5EF4-FFF2-40B4-BE49-F238E27FC236}">
                <a16:creationId xmlns:a16="http://schemas.microsoft.com/office/drawing/2014/main" id="{67611ABA-8B32-4935-A840-C35FB9E56DFF}"/>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21359421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13F9B-E2E9-4777-B624-430FCA4E95BB}"/>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D8871F3D-2743-4A02-9289-B67591AAE15A}"/>
              </a:ext>
            </a:extLst>
          </p:cNvPr>
          <p:cNvGraphicFramePr>
            <a:graphicFrameLocks noGrp="1"/>
          </p:cNvGraphicFramePr>
          <p:nvPr>
            <p:ph type="tbl" sz="quarter" idx="13"/>
            <p:extLst>
              <p:ext uri="{D42A27DB-BD31-4B8C-83A1-F6EECF244321}">
                <p14:modId xmlns:p14="http://schemas.microsoft.com/office/powerpoint/2010/main" val="1647171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598334440"/>
                    </a:ext>
                  </a:extLst>
                </a:gridCol>
                <a:gridCol w="987552">
                  <a:extLst>
                    <a:ext uri="{9D8B030D-6E8A-4147-A177-3AD203B41FA5}">
                      <a16:colId xmlns:a16="http://schemas.microsoft.com/office/drawing/2014/main" val="1997788969"/>
                    </a:ext>
                  </a:extLst>
                </a:gridCol>
                <a:gridCol w="987552">
                  <a:extLst>
                    <a:ext uri="{9D8B030D-6E8A-4147-A177-3AD203B41FA5}">
                      <a16:colId xmlns:a16="http://schemas.microsoft.com/office/drawing/2014/main" val="4152049339"/>
                    </a:ext>
                  </a:extLst>
                </a:gridCol>
                <a:gridCol w="987552">
                  <a:extLst>
                    <a:ext uri="{9D8B030D-6E8A-4147-A177-3AD203B41FA5}">
                      <a16:colId xmlns:a16="http://schemas.microsoft.com/office/drawing/2014/main" val="3088590866"/>
                    </a:ext>
                  </a:extLst>
                </a:gridCol>
                <a:gridCol w="987552">
                  <a:extLst>
                    <a:ext uri="{9D8B030D-6E8A-4147-A177-3AD203B41FA5}">
                      <a16:colId xmlns:a16="http://schemas.microsoft.com/office/drawing/2014/main" val="810946914"/>
                    </a:ext>
                  </a:extLst>
                </a:gridCol>
                <a:gridCol w="987552">
                  <a:extLst>
                    <a:ext uri="{9D8B030D-6E8A-4147-A177-3AD203B41FA5}">
                      <a16:colId xmlns:a16="http://schemas.microsoft.com/office/drawing/2014/main" val="1870041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18031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- 2020-10-21 15:28:23</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PHLY's Rocco Schiaffino for being named a Rising Star by Insurance Business America! The list highlights #youngprofessionals creating a brighter future for the #insuranceindustry.
Enter this link into your web browser to check out Rocco’s profile in the magazine ➡️ 𝐡𝐭𝐭𝐩𝐬://𝐛𝐢𝐭.𝐥𝐲/𝟐𝐓𝐡𝐈𝐊𝐈𝐬 ⬅️ #TEAMPHLY #risingstar #insurance #insurancebusiness #insurancecareers #insurancelife #insurancework #insurancecompany #businessgoals #careergoals #careersuccess #corporatelife #specialtyinsurance #proprertyandcasualty #futureleaders #congrats🎉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11/09/2020 07:11:49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63043808"/>
                  </a:ext>
                </a:extLst>
              </a:tr>
            </a:tbl>
          </a:graphicData>
        </a:graphic>
      </p:graphicFrame>
      <p:sp>
        <p:nvSpPr>
          <p:cNvPr id="4" name="Text Placeholder 3">
            <a:extLst>
              <a:ext uri="{FF2B5EF4-FFF2-40B4-BE49-F238E27FC236}">
                <a16:creationId xmlns:a16="http://schemas.microsoft.com/office/drawing/2014/main" id="{42D1C51C-1AE3-40EF-9EC1-3212D4D4C563}"/>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21767186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3FA29-061E-4054-9F2D-441D9E56AB8A}"/>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5D8A7899-7628-43EA-855A-88D7E21AC548}"/>
              </a:ext>
            </a:extLst>
          </p:cNvPr>
          <p:cNvGraphicFramePr>
            <a:graphicFrameLocks noGrp="1"/>
          </p:cNvGraphicFramePr>
          <p:nvPr>
            <p:ph type="tbl" sz="quarter" idx="13"/>
            <p:extLst>
              <p:ext uri="{D42A27DB-BD31-4B8C-83A1-F6EECF244321}">
                <p14:modId xmlns:p14="http://schemas.microsoft.com/office/powerpoint/2010/main" val="2313472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185035372"/>
                    </a:ext>
                  </a:extLst>
                </a:gridCol>
                <a:gridCol w="905256">
                  <a:extLst>
                    <a:ext uri="{9D8B030D-6E8A-4147-A177-3AD203B41FA5}">
                      <a16:colId xmlns:a16="http://schemas.microsoft.com/office/drawing/2014/main" val="1500216445"/>
                    </a:ext>
                  </a:extLst>
                </a:gridCol>
                <a:gridCol w="411480">
                  <a:extLst>
                    <a:ext uri="{9D8B030D-6E8A-4147-A177-3AD203B41FA5}">
                      <a16:colId xmlns:a16="http://schemas.microsoft.com/office/drawing/2014/main" val="2276901721"/>
                    </a:ext>
                  </a:extLst>
                </a:gridCol>
                <a:gridCol w="905256">
                  <a:extLst>
                    <a:ext uri="{9D8B030D-6E8A-4147-A177-3AD203B41FA5}">
                      <a16:colId xmlns:a16="http://schemas.microsoft.com/office/drawing/2014/main" val="19002331"/>
                    </a:ext>
                  </a:extLst>
                </a:gridCol>
                <a:gridCol w="905256">
                  <a:extLst>
                    <a:ext uri="{9D8B030D-6E8A-4147-A177-3AD203B41FA5}">
                      <a16:colId xmlns:a16="http://schemas.microsoft.com/office/drawing/2014/main" val="3812354710"/>
                    </a:ext>
                  </a:extLst>
                </a:gridCol>
                <a:gridCol w="905256">
                  <a:extLst>
                    <a:ext uri="{9D8B030D-6E8A-4147-A177-3AD203B41FA5}">
                      <a16:colId xmlns:a16="http://schemas.microsoft.com/office/drawing/2014/main" val="2199595678"/>
                    </a:ext>
                  </a:extLst>
                </a:gridCol>
                <a:gridCol w="905256">
                  <a:extLst>
                    <a:ext uri="{9D8B030D-6E8A-4147-A177-3AD203B41FA5}">
                      <a16:colId xmlns:a16="http://schemas.microsoft.com/office/drawing/2014/main" val="4232136779"/>
                    </a:ext>
                  </a:extLst>
                </a:gridCol>
                <a:gridCol w="905256">
                  <a:extLst>
                    <a:ext uri="{9D8B030D-6E8A-4147-A177-3AD203B41FA5}">
                      <a16:colId xmlns:a16="http://schemas.microsoft.com/office/drawing/2014/main" val="3255972591"/>
                    </a:ext>
                  </a:extLst>
                </a:gridCol>
                <a:gridCol w="905256">
                  <a:extLst>
                    <a:ext uri="{9D8B030D-6E8A-4147-A177-3AD203B41FA5}">
                      <a16:colId xmlns:a16="http://schemas.microsoft.com/office/drawing/2014/main" val="1381144119"/>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646612740"/>
                  </a:ext>
                </a:extLst>
              </a:tr>
              <a:tr h="370840">
                <a:tc>
                  <a:txBody>
                    <a:bodyPr/>
                    <a:lstStyle/>
                    <a:p>
                      <a:r>
                        <a:rPr lang="en-US" sz="1000"/>
                        <a:t>9</a:t>
                      </a:r>
                    </a:p>
                  </a:txBody>
                  <a:tcPr/>
                </a:tc>
                <a:tc>
                  <a:txBody>
                    <a:bodyPr/>
                    <a:lstStyle/>
                    <a:p>
                      <a:r>
                        <a:rPr lang="en-US" sz="1000"/>
                        <a:t>0.8215</a:t>
                      </a:r>
                    </a:p>
                  </a:txBody>
                  <a:tcPr/>
                </a:tc>
                <a:tc>
                  <a:txBody>
                    <a:bodyPr/>
                    <a:lstStyle/>
                    <a:p>
                      <a:r>
                        <a:rPr lang="en-US" sz="1000"/>
                        <a:t>0.22</a:t>
                      </a:r>
                    </a:p>
                  </a:txBody>
                  <a:tcPr/>
                </a:tc>
                <a:tc>
                  <a:txBody>
                    <a:bodyPr/>
                    <a:lstStyle/>
                    <a:p>
                      <a:r>
                        <a:rPr lang="en-US" sz="1000"/>
                        <a:t>249.00</a:t>
                      </a:r>
                    </a:p>
                  </a:txBody>
                  <a:tcPr/>
                </a:tc>
                <a:tc>
                  <a:txBody>
                    <a:bodyPr/>
                    <a:lstStyle/>
                    <a:p>
                      <a:r>
                        <a:rPr lang="en-US" sz="1000"/>
                        <a:t>199.56</a:t>
                      </a:r>
                    </a:p>
                  </a:txBody>
                  <a:tcPr/>
                </a:tc>
                <a:tc>
                  <a:txBody>
                    <a:bodyPr/>
                    <a:lstStyle/>
                    <a:p>
                      <a:r>
                        <a:rPr lang="en-US" sz="1000"/>
                        <a:t>167.44</a:t>
                      </a:r>
                    </a:p>
                  </a:txBody>
                  <a:tcPr/>
                </a:tc>
                <a:tc>
                  <a:txBody>
                    <a:bodyPr/>
                    <a:lstStyle/>
                    <a:p>
                      <a:r>
                        <a:rPr lang="en-US" sz="1000"/>
                        <a:t>167.22</a:t>
                      </a:r>
                    </a:p>
                  </a:txBody>
                  <a:tcPr/>
                </a:tc>
                <a:tc>
                  <a:txBody>
                    <a:bodyPr/>
                    <a:lstStyle/>
                    <a:p>
                      <a:r>
                        <a:rPr lang="en-US" sz="1000"/>
                        <a:t>2241</a:t>
                      </a:r>
                    </a:p>
                  </a:txBody>
                  <a:tcPr/>
                </a:tc>
                <a:tc>
                  <a:txBody>
                    <a:bodyPr/>
                    <a:lstStyle/>
                    <a:p>
                      <a:r>
                        <a:rPr lang="en-US" sz="1000"/>
                        <a:t>1507</a:t>
                      </a:r>
                    </a:p>
                  </a:txBody>
                  <a:tcPr/>
                </a:tc>
                <a:extLst>
                  <a:ext uri="{0D108BD9-81ED-4DB2-BD59-A6C34878D82A}">
                    <a16:rowId xmlns:a16="http://schemas.microsoft.com/office/drawing/2014/main" val="3590973298"/>
                  </a:ext>
                </a:extLst>
              </a:tr>
            </a:tbl>
          </a:graphicData>
        </a:graphic>
      </p:graphicFrame>
      <p:sp>
        <p:nvSpPr>
          <p:cNvPr id="4" name="Text Placeholder 3">
            <a:extLst>
              <a:ext uri="{FF2B5EF4-FFF2-40B4-BE49-F238E27FC236}">
                <a16:creationId xmlns:a16="http://schemas.microsoft.com/office/drawing/2014/main" id="{9E83235B-B464-4BFC-B8C2-54D9FB3D4663}"/>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5739171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1D6A4-5BEC-47D1-93FC-8BEB86374470}"/>
              </a:ext>
            </a:extLst>
          </p:cNvPr>
          <p:cNvSpPr>
            <a:spLocks noGrp="1"/>
          </p:cNvSpPr>
          <p:nvPr>
            <p:ph type="title"/>
          </p:nvPr>
        </p:nvSpPr>
        <p:spPr/>
        <p:txBody>
          <a:bodyPr/>
          <a:lstStyle/>
          <a:p>
            <a:r>
              <a:rPr lang="en-US"/>
              <a:t>Instagram Stories Table  | Philadelphia Insurance - 1 of 5</a:t>
            </a:r>
          </a:p>
        </p:txBody>
      </p:sp>
      <p:graphicFrame>
        <p:nvGraphicFramePr>
          <p:cNvPr id="5" name="Table Placeholder 4">
            <a:extLst>
              <a:ext uri="{FF2B5EF4-FFF2-40B4-BE49-F238E27FC236}">
                <a16:creationId xmlns:a16="http://schemas.microsoft.com/office/drawing/2014/main" id="{22998F15-4FBD-4DDA-81E4-4AB8520F7CEB}"/>
              </a:ext>
            </a:extLst>
          </p:cNvPr>
          <p:cNvGraphicFramePr>
            <a:graphicFrameLocks noGrp="1"/>
          </p:cNvGraphicFramePr>
          <p:nvPr>
            <p:ph type="tbl" sz="quarter" idx="13"/>
            <p:extLst>
              <p:ext uri="{D42A27DB-BD31-4B8C-83A1-F6EECF244321}">
                <p14:modId xmlns:p14="http://schemas.microsoft.com/office/powerpoint/2010/main" val="1412491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267035085"/>
                    </a:ext>
                  </a:extLst>
                </a:gridCol>
                <a:gridCol w="1316736">
                  <a:extLst>
                    <a:ext uri="{9D8B030D-6E8A-4147-A177-3AD203B41FA5}">
                      <a16:colId xmlns:a16="http://schemas.microsoft.com/office/drawing/2014/main" val="3225464140"/>
                    </a:ext>
                  </a:extLst>
                </a:gridCol>
                <a:gridCol w="658368">
                  <a:extLst>
                    <a:ext uri="{9D8B030D-6E8A-4147-A177-3AD203B41FA5}">
                      <a16:colId xmlns:a16="http://schemas.microsoft.com/office/drawing/2014/main" val="2751416371"/>
                    </a:ext>
                  </a:extLst>
                </a:gridCol>
                <a:gridCol w="658368">
                  <a:extLst>
                    <a:ext uri="{9D8B030D-6E8A-4147-A177-3AD203B41FA5}">
                      <a16:colId xmlns:a16="http://schemas.microsoft.com/office/drawing/2014/main" val="2349311735"/>
                    </a:ext>
                  </a:extLst>
                </a:gridCol>
                <a:gridCol w="658368">
                  <a:extLst>
                    <a:ext uri="{9D8B030D-6E8A-4147-A177-3AD203B41FA5}">
                      <a16:colId xmlns:a16="http://schemas.microsoft.com/office/drawing/2014/main" val="2384392771"/>
                    </a:ext>
                  </a:extLst>
                </a:gridCol>
                <a:gridCol w="658368">
                  <a:extLst>
                    <a:ext uri="{9D8B030D-6E8A-4147-A177-3AD203B41FA5}">
                      <a16:colId xmlns:a16="http://schemas.microsoft.com/office/drawing/2014/main" val="1519075603"/>
                    </a:ext>
                  </a:extLst>
                </a:gridCol>
                <a:gridCol w="658368">
                  <a:extLst>
                    <a:ext uri="{9D8B030D-6E8A-4147-A177-3AD203B41FA5}">
                      <a16:colId xmlns:a16="http://schemas.microsoft.com/office/drawing/2014/main" val="877197719"/>
                    </a:ext>
                  </a:extLst>
                </a:gridCol>
                <a:gridCol w="658368">
                  <a:extLst>
                    <a:ext uri="{9D8B030D-6E8A-4147-A177-3AD203B41FA5}">
                      <a16:colId xmlns:a16="http://schemas.microsoft.com/office/drawing/2014/main" val="2818213800"/>
                    </a:ext>
                  </a:extLst>
                </a:gridCol>
                <a:gridCol w="658368">
                  <a:extLst>
                    <a:ext uri="{9D8B030D-6E8A-4147-A177-3AD203B41FA5}">
                      <a16:colId xmlns:a16="http://schemas.microsoft.com/office/drawing/2014/main" val="354238430"/>
                    </a:ext>
                  </a:extLst>
                </a:gridCol>
                <a:gridCol w="658368">
                  <a:extLst>
                    <a:ext uri="{9D8B030D-6E8A-4147-A177-3AD203B41FA5}">
                      <a16:colId xmlns:a16="http://schemas.microsoft.com/office/drawing/2014/main" val="42482324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62483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- 2020-10-29 11:07:04</a:t>
                      </a:r>
                      <a:r>
                        <a:rPr kumimoji="0" lang="en-US" sz="1000" b="0" i="0" u="none" strike="noStrike" kern="1200" cap="none" spc="0" normalizeH="0" baseline="0" noProof="0">
                          <a:ln>
                            <a:noFill/>
                          </a:ln>
                          <a:solidFill>
                            <a:prstClr val="black"/>
                          </a:solidFill>
                          <a:effectLst/>
                          <a:uLnTx/>
                          <a:uFillTx/>
                          <a:latin typeface="+mn-lt"/>
                          <a:ea typeface="+mn-ea"/>
                          <a:cs typeface="+mn-cs"/>
                        </a:rPr>
                        <a:t>
 SEE POST FOR CONTEST DETAILS!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51.36329-15/123148303_182424423459125_3025688177253808172_n.jpg?_nc_cat=106&amp;ccb=2&amp;_nc_sid=8ae9d6&amp;_nc_ohc=1d83SDuXETcAX-IDMAR&amp;_nc_ht=scontent-iad3-1.cdninstagram.com&amp;oh=671b908afaab4aff16aab25ff0aad4c1&amp;oe=5FBFE9E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10/30/2020 10:31:20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936199003"/>
                  </a:ext>
                </a:extLst>
              </a:tr>
            </a:tbl>
          </a:graphicData>
        </a:graphic>
      </p:graphicFrame>
      <p:sp>
        <p:nvSpPr>
          <p:cNvPr id="4" name="Text Placeholder 3">
            <a:extLst>
              <a:ext uri="{FF2B5EF4-FFF2-40B4-BE49-F238E27FC236}">
                <a16:creationId xmlns:a16="http://schemas.microsoft.com/office/drawing/2014/main" id="{79B6460D-734B-4EE0-9B96-9374905627E5}"/>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12853003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D94E9-170A-47A5-BA23-F49A876503F7}"/>
              </a:ext>
            </a:extLst>
          </p:cNvPr>
          <p:cNvSpPr>
            <a:spLocks noGrp="1"/>
          </p:cNvSpPr>
          <p:nvPr>
            <p:ph type="title"/>
          </p:nvPr>
        </p:nvSpPr>
        <p:spPr/>
        <p:txBody>
          <a:bodyPr/>
          <a:lstStyle/>
          <a:p>
            <a:r>
              <a:rPr lang="en-US"/>
              <a:t>Instagram Stories Table  | Philadelphia Insurance - 2 of 5</a:t>
            </a:r>
          </a:p>
        </p:txBody>
      </p:sp>
      <p:graphicFrame>
        <p:nvGraphicFramePr>
          <p:cNvPr id="5" name="Table Placeholder 4">
            <a:extLst>
              <a:ext uri="{FF2B5EF4-FFF2-40B4-BE49-F238E27FC236}">
                <a16:creationId xmlns:a16="http://schemas.microsoft.com/office/drawing/2014/main" id="{2F5DB9F8-1322-4E8D-8CC2-D3D171C1D506}"/>
              </a:ext>
            </a:extLst>
          </p:cNvPr>
          <p:cNvGraphicFramePr>
            <a:graphicFrameLocks noGrp="1"/>
          </p:cNvGraphicFramePr>
          <p:nvPr>
            <p:ph type="tbl" sz="quarter" idx="13"/>
            <p:extLst>
              <p:ext uri="{D42A27DB-BD31-4B8C-83A1-F6EECF244321}">
                <p14:modId xmlns:p14="http://schemas.microsoft.com/office/powerpoint/2010/main" val="4056460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10670718"/>
                    </a:ext>
                  </a:extLst>
                </a:gridCol>
                <a:gridCol w="1316736">
                  <a:extLst>
                    <a:ext uri="{9D8B030D-6E8A-4147-A177-3AD203B41FA5}">
                      <a16:colId xmlns:a16="http://schemas.microsoft.com/office/drawing/2014/main" val="578800696"/>
                    </a:ext>
                  </a:extLst>
                </a:gridCol>
                <a:gridCol w="658368">
                  <a:extLst>
                    <a:ext uri="{9D8B030D-6E8A-4147-A177-3AD203B41FA5}">
                      <a16:colId xmlns:a16="http://schemas.microsoft.com/office/drawing/2014/main" val="435670244"/>
                    </a:ext>
                  </a:extLst>
                </a:gridCol>
                <a:gridCol w="658368">
                  <a:extLst>
                    <a:ext uri="{9D8B030D-6E8A-4147-A177-3AD203B41FA5}">
                      <a16:colId xmlns:a16="http://schemas.microsoft.com/office/drawing/2014/main" val="3233195159"/>
                    </a:ext>
                  </a:extLst>
                </a:gridCol>
                <a:gridCol w="658368">
                  <a:extLst>
                    <a:ext uri="{9D8B030D-6E8A-4147-A177-3AD203B41FA5}">
                      <a16:colId xmlns:a16="http://schemas.microsoft.com/office/drawing/2014/main" val="1317596151"/>
                    </a:ext>
                  </a:extLst>
                </a:gridCol>
                <a:gridCol w="658368">
                  <a:extLst>
                    <a:ext uri="{9D8B030D-6E8A-4147-A177-3AD203B41FA5}">
                      <a16:colId xmlns:a16="http://schemas.microsoft.com/office/drawing/2014/main" val="803405162"/>
                    </a:ext>
                  </a:extLst>
                </a:gridCol>
                <a:gridCol w="658368">
                  <a:extLst>
                    <a:ext uri="{9D8B030D-6E8A-4147-A177-3AD203B41FA5}">
                      <a16:colId xmlns:a16="http://schemas.microsoft.com/office/drawing/2014/main" val="890016303"/>
                    </a:ext>
                  </a:extLst>
                </a:gridCol>
                <a:gridCol w="658368">
                  <a:extLst>
                    <a:ext uri="{9D8B030D-6E8A-4147-A177-3AD203B41FA5}">
                      <a16:colId xmlns:a16="http://schemas.microsoft.com/office/drawing/2014/main" val="3540609706"/>
                    </a:ext>
                  </a:extLst>
                </a:gridCol>
                <a:gridCol w="658368">
                  <a:extLst>
                    <a:ext uri="{9D8B030D-6E8A-4147-A177-3AD203B41FA5}">
                      <a16:colId xmlns:a16="http://schemas.microsoft.com/office/drawing/2014/main" val="533142268"/>
                    </a:ext>
                  </a:extLst>
                </a:gridCol>
                <a:gridCol w="658368">
                  <a:extLst>
                    <a:ext uri="{9D8B030D-6E8A-4147-A177-3AD203B41FA5}">
                      <a16:colId xmlns:a16="http://schemas.microsoft.com/office/drawing/2014/main" val="9106990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264322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- 2020-10-26 17:34:07</a:t>
                      </a:r>
                      <a:r>
                        <a:rPr kumimoji="0" lang="en-US" sz="1000" b="0" i="0" u="none" strike="noStrike" kern="1200" cap="none" spc="0" normalizeH="0" baseline="0" noProof="0">
                          <a:ln>
                            <a:noFill/>
                          </a:ln>
                          <a:solidFill>
                            <a:prstClr val="black"/>
                          </a:solidFill>
                          <a:effectLst/>
                          <a:uLnTx/>
                          <a:uFillTx/>
                          <a:latin typeface="+mn-lt"/>
                          <a:ea typeface="+mn-ea"/>
                          <a:cs typeface="+mn-cs"/>
                        </a:rPr>
                        <a:t>
 SHARE YOUR THROWBACK HALLOWEEN COSTUMES FOR A CHANCE TO WIN A PRIZE! #TEAMPHLY 📢 CLOSES THURSDAY 
AT 11:59 PM 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https://scontent-lga3-2.cdninstagram.com/v/t51.36329-15/122912849_163656428731166_716510488524350067_n.jpg?_nc_cat=102&amp;ccb=2&amp;_nc_sid=8ae9d6&amp;_nc_ohc=a7T4q9LLTCwAX-SI6KF&amp;_nc_ht=scontent-lga3-2.cdninstagram.com&amp;oh=da68f20b25709fba3544339d0a1c1952&amp;oe=5FBF0219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10/27/2020 17:30:43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684605254"/>
                  </a:ext>
                </a:extLst>
              </a:tr>
            </a:tbl>
          </a:graphicData>
        </a:graphic>
      </p:graphicFrame>
      <p:sp>
        <p:nvSpPr>
          <p:cNvPr id="4" name="Text Placeholder 3">
            <a:extLst>
              <a:ext uri="{FF2B5EF4-FFF2-40B4-BE49-F238E27FC236}">
                <a16:creationId xmlns:a16="http://schemas.microsoft.com/office/drawing/2014/main" id="{7A08D04F-4F8F-48E4-97D4-86C2D3386283}"/>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8168339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4D913-3B7F-4C92-87BE-A76630A57508}"/>
              </a:ext>
            </a:extLst>
          </p:cNvPr>
          <p:cNvSpPr>
            <a:spLocks noGrp="1"/>
          </p:cNvSpPr>
          <p:nvPr>
            <p:ph type="title"/>
          </p:nvPr>
        </p:nvSpPr>
        <p:spPr/>
        <p:txBody>
          <a:bodyPr/>
          <a:lstStyle/>
          <a:p>
            <a:r>
              <a:rPr lang="en-US"/>
              <a:t>Instagram Stories Table  | Philadelphia Insurance - 3 of 5</a:t>
            </a:r>
          </a:p>
        </p:txBody>
      </p:sp>
      <p:graphicFrame>
        <p:nvGraphicFramePr>
          <p:cNvPr id="5" name="Table Placeholder 4">
            <a:extLst>
              <a:ext uri="{FF2B5EF4-FFF2-40B4-BE49-F238E27FC236}">
                <a16:creationId xmlns:a16="http://schemas.microsoft.com/office/drawing/2014/main" id="{02F97B6D-223F-4000-ADE8-30A8CA42CF77}"/>
              </a:ext>
            </a:extLst>
          </p:cNvPr>
          <p:cNvGraphicFramePr>
            <a:graphicFrameLocks noGrp="1"/>
          </p:cNvGraphicFramePr>
          <p:nvPr>
            <p:ph type="tbl" sz="quarter" idx="13"/>
            <p:extLst>
              <p:ext uri="{D42A27DB-BD31-4B8C-83A1-F6EECF244321}">
                <p14:modId xmlns:p14="http://schemas.microsoft.com/office/powerpoint/2010/main" val="3772931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41284112"/>
                    </a:ext>
                  </a:extLst>
                </a:gridCol>
                <a:gridCol w="1316736">
                  <a:extLst>
                    <a:ext uri="{9D8B030D-6E8A-4147-A177-3AD203B41FA5}">
                      <a16:colId xmlns:a16="http://schemas.microsoft.com/office/drawing/2014/main" val="2228427854"/>
                    </a:ext>
                  </a:extLst>
                </a:gridCol>
                <a:gridCol w="658368">
                  <a:extLst>
                    <a:ext uri="{9D8B030D-6E8A-4147-A177-3AD203B41FA5}">
                      <a16:colId xmlns:a16="http://schemas.microsoft.com/office/drawing/2014/main" val="2104411108"/>
                    </a:ext>
                  </a:extLst>
                </a:gridCol>
                <a:gridCol w="658368">
                  <a:extLst>
                    <a:ext uri="{9D8B030D-6E8A-4147-A177-3AD203B41FA5}">
                      <a16:colId xmlns:a16="http://schemas.microsoft.com/office/drawing/2014/main" val="2833130689"/>
                    </a:ext>
                  </a:extLst>
                </a:gridCol>
                <a:gridCol w="658368">
                  <a:extLst>
                    <a:ext uri="{9D8B030D-6E8A-4147-A177-3AD203B41FA5}">
                      <a16:colId xmlns:a16="http://schemas.microsoft.com/office/drawing/2014/main" val="1635826031"/>
                    </a:ext>
                  </a:extLst>
                </a:gridCol>
                <a:gridCol w="658368">
                  <a:extLst>
                    <a:ext uri="{9D8B030D-6E8A-4147-A177-3AD203B41FA5}">
                      <a16:colId xmlns:a16="http://schemas.microsoft.com/office/drawing/2014/main" val="3124696124"/>
                    </a:ext>
                  </a:extLst>
                </a:gridCol>
                <a:gridCol w="658368">
                  <a:extLst>
                    <a:ext uri="{9D8B030D-6E8A-4147-A177-3AD203B41FA5}">
                      <a16:colId xmlns:a16="http://schemas.microsoft.com/office/drawing/2014/main" val="3482016987"/>
                    </a:ext>
                  </a:extLst>
                </a:gridCol>
                <a:gridCol w="658368">
                  <a:extLst>
                    <a:ext uri="{9D8B030D-6E8A-4147-A177-3AD203B41FA5}">
                      <a16:colId xmlns:a16="http://schemas.microsoft.com/office/drawing/2014/main" val="3659137313"/>
                    </a:ext>
                  </a:extLst>
                </a:gridCol>
                <a:gridCol w="658368">
                  <a:extLst>
                    <a:ext uri="{9D8B030D-6E8A-4147-A177-3AD203B41FA5}">
                      <a16:colId xmlns:a16="http://schemas.microsoft.com/office/drawing/2014/main" val="2103748802"/>
                    </a:ext>
                  </a:extLst>
                </a:gridCol>
                <a:gridCol w="658368">
                  <a:extLst>
                    <a:ext uri="{9D8B030D-6E8A-4147-A177-3AD203B41FA5}">
                      <a16:colId xmlns:a16="http://schemas.microsoft.com/office/drawing/2014/main" val="11004971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234236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- 2020-10-22 16:01:33</a:t>
                      </a:r>
                      <a:r>
                        <a:rPr kumimoji="0" lang="en-US" sz="1000" b="0" i="0" u="none" strike="noStrike" kern="1200" cap="none" spc="0" normalizeH="0" baseline="0" noProof="0">
                          <a:ln>
                            <a:noFill/>
                          </a:ln>
                          <a:solidFill>
                            <a:prstClr val="black"/>
                          </a:solidFill>
                          <a:effectLst/>
                          <a:uLnTx/>
                          <a:uFillTx/>
                          <a:latin typeface="+mn-lt"/>
                          <a:ea typeface="+mn-ea"/>
                          <a:cs typeface="+mn-cs"/>
                        </a:rPr>
                        <a:t>
 SEE POST FOR CONTEST DETAILS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51.36329-15/122305378_353312019251003_8270067400855049895_n.jpg?_nc_cat=107&amp;ccb=2&amp;_nc_sid=8ae9d6&amp;_nc_ohc=BqM5mWNcposAX9coTw3&amp;_nc_ht=scontent-iad3-1.cdninstagram.com&amp;oh=08853ab6c51ac5909eb25b7c8d422e26&amp;oe=5FBA2E4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10/23/2020 16:00:40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718969169"/>
                  </a:ext>
                </a:extLst>
              </a:tr>
            </a:tbl>
          </a:graphicData>
        </a:graphic>
      </p:graphicFrame>
      <p:sp>
        <p:nvSpPr>
          <p:cNvPr id="4" name="Text Placeholder 3">
            <a:extLst>
              <a:ext uri="{FF2B5EF4-FFF2-40B4-BE49-F238E27FC236}">
                <a16:creationId xmlns:a16="http://schemas.microsoft.com/office/drawing/2014/main" id="{A0E67599-EAE4-4EB4-9577-95959C5CE182}"/>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17273544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AF0DC-52E5-4587-A2A1-8DDBDB58E915}"/>
              </a:ext>
            </a:extLst>
          </p:cNvPr>
          <p:cNvSpPr>
            <a:spLocks noGrp="1"/>
          </p:cNvSpPr>
          <p:nvPr>
            <p:ph type="title"/>
          </p:nvPr>
        </p:nvSpPr>
        <p:spPr/>
        <p:txBody>
          <a:bodyPr/>
          <a:lstStyle/>
          <a:p>
            <a:r>
              <a:rPr lang="en-US"/>
              <a:t>Instagram Stories Table  | Philadelphia Insurance - 4 of 5</a:t>
            </a:r>
          </a:p>
        </p:txBody>
      </p:sp>
      <p:graphicFrame>
        <p:nvGraphicFramePr>
          <p:cNvPr id="5" name="Table Placeholder 4">
            <a:extLst>
              <a:ext uri="{FF2B5EF4-FFF2-40B4-BE49-F238E27FC236}">
                <a16:creationId xmlns:a16="http://schemas.microsoft.com/office/drawing/2014/main" id="{4A27ADB4-B1D6-4508-AC87-44DE20D185A3}"/>
              </a:ext>
            </a:extLst>
          </p:cNvPr>
          <p:cNvGraphicFramePr>
            <a:graphicFrameLocks noGrp="1"/>
          </p:cNvGraphicFramePr>
          <p:nvPr>
            <p:ph type="tbl" sz="quarter" idx="13"/>
            <p:extLst>
              <p:ext uri="{D42A27DB-BD31-4B8C-83A1-F6EECF244321}">
                <p14:modId xmlns:p14="http://schemas.microsoft.com/office/powerpoint/2010/main" val="1499086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647028888"/>
                    </a:ext>
                  </a:extLst>
                </a:gridCol>
                <a:gridCol w="1316736">
                  <a:extLst>
                    <a:ext uri="{9D8B030D-6E8A-4147-A177-3AD203B41FA5}">
                      <a16:colId xmlns:a16="http://schemas.microsoft.com/office/drawing/2014/main" val="1353625820"/>
                    </a:ext>
                  </a:extLst>
                </a:gridCol>
                <a:gridCol w="658368">
                  <a:extLst>
                    <a:ext uri="{9D8B030D-6E8A-4147-A177-3AD203B41FA5}">
                      <a16:colId xmlns:a16="http://schemas.microsoft.com/office/drawing/2014/main" val="800559242"/>
                    </a:ext>
                  </a:extLst>
                </a:gridCol>
                <a:gridCol w="658368">
                  <a:extLst>
                    <a:ext uri="{9D8B030D-6E8A-4147-A177-3AD203B41FA5}">
                      <a16:colId xmlns:a16="http://schemas.microsoft.com/office/drawing/2014/main" val="2584925097"/>
                    </a:ext>
                  </a:extLst>
                </a:gridCol>
                <a:gridCol w="658368">
                  <a:extLst>
                    <a:ext uri="{9D8B030D-6E8A-4147-A177-3AD203B41FA5}">
                      <a16:colId xmlns:a16="http://schemas.microsoft.com/office/drawing/2014/main" val="1693718024"/>
                    </a:ext>
                  </a:extLst>
                </a:gridCol>
                <a:gridCol w="658368">
                  <a:extLst>
                    <a:ext uri="{9D8B030D-6E8A-4147-A177-3AD203B41FA5}">
                      <a16:colId xmlns:a16="http://schemas.microsoft.com/office/drawing/2014/main" val="2237516129"/>
                    </a:ext>
                  </a:extLst>
                </a:gridCol>
                <a:gridCol w="658368">
                  <a:extLst>
                    <a:ext uri="{9D8B030D-6E8A-4147-A177-3AD203B41FA5}">
                      <a16:colId xmlns:a16="http://schemas.microsoft.com/office/drawing/2014/main" val="666499892"/>
                    </a:ext>
                  </a:extLst>
                </a:gridCol>
                <a:gridCol w="658368">
                  <a:extLst>
                    <a:ext uri="{9D8B030D-6E8A-4147-A177-3AD203B41FA5}">
                      <a16:colId xmlns:a16="http://schemas.microsoft.com/office/drawing/2014/main" val="1235232125"/>
                    </a:ext>
                  </a:extLst>
                </a:gridCol>
                <a:gridCol w="658368">
                  <a:extLst>
                    <a:ext uri="{9D8B030D-6E8A-4147-A177-3AD203B41FA5}">
                      <a16:colId xmlns:a16="http://schemas.microsoft.com/office/drawing/2014/main" val="503259049"/>
                    </a:ext>
                  </a:extLst>
                </a:gridCol>
                <a:gridCol w="658368">
                  <a:extLst>
                    <a:ext uri="{9D8B030D-6E8A-4147-A177-3AD203B41FA5}">
                      <a16:colId xmlns:a16="http://schemas.microsoft.com/office/drawing/2014/main" val="2245781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372809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- 2020-10-22 15:59:52</a:t>
                      </a:r>
                      <a:r>
                        <a:rPr kumimoji="0" lang="en-US" sz="1000" b="0" i="0" u="none" strike="noStrike" kern="1200" cap="none" spc="0" normalizeH="0" baseline="0" noProof="0">
                          <a:ln>
                            <a:noFill/>
                          </a:ln>
                          <a:solidFill>
                            <a:prstClr val="black"/>
                          </a:solidFill>
                          <a:effectLst/>
                          <a:uLnTx/>
                          <a:uFillTx/>
                          <a:latin typeface="+mn-lt"/>
                          <a:ea typeface="+mn-ea"/>
                          <a:cs typeface="+mn-cs"/>
                        </a:rPr>
                        <a:t>
 SHARE A THROWBACK CHILDHOOD HALLOWEEN PHOTO OF YOURSELF FOR A CHANCE TO WIN A PRIZE!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51.36329-15/122157062_1735341013301619_1489691420301659109_n.jpg?_nc_cat=103&amp;ccb=2&amp;_nc_sid=8ae9d6&amp;_nc_ohc=Nyav-vVp9TEAX8HN4eO&amp;_nc_ht=scontent-iad3-1.cdninstagram.com&amp;oh=438e8b5d86743787c2c0a138c7e015f6&amp;oe=5FB76EE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10/23/2020 15:30:41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428231469"/>
                  </a:ext>
                </a:extLst>
              </a:tr>
            </a:tbl>
          </a:graphicData>
        </a:graphic>
      </p:graphicFrame>
      <p:sp>
        <p:nvSpPr>
          <p:cNvPr id="4" name="Text Placeholder 3">
            <a:extLst>
              <a:ext uri="{FF2B5EF4-FFF2-40B4-BE49-F238E27FC236}">
                <a16:creationId xmlns:a16="http://schemas.microsoft.com/office/drawing/2014/main" id="{B64F2551-5CD3-48EE-9343-022074E236F8}"/>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28744571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273E3-275D-41B6-8AE5-FB33C0C660A2}"/>
              </a:ext>
            </a:extLst>
          </p:cNvPr>
          <p:cNvSpPr>
            <a:spLocks noGrp="1"/>
          </p:cNvSpPr>
          <p:nvPr>
            <p:ph type="title"/>
          </p:nvPr>
        </p:nvSpPr>
        <p:spPr/>
        <p:txBody>
          <a:bodyPr/>
          <a:lstStyle/>
          <a:p>
            <a:r>
              <a:rPr lang="en-US"/>
              <a:t>Instagram Stories Table  | Philadelphia Insurance - 5 of 5</a:t>
            </a:r>
          </a:p>
        </p:txBody>
      </p:sp>
      <p:graphicFrame>
        <p:nvGraphicFramePr>
          <p:cNvPr id="5" name="Table Placeholder 4">
            <a:extLst>
              <a:ext uri="{FF2B5EF4-FFF2-40B4-BE49-F238E27FC236}">
                <a16:creationId xmlns:a16="http://schemas.microsoft.com/office/drawing/2014/main" id="{9FD0A6C1-8730-409A-9651-979E1CC54EF2}"/>
              </a:ext>
            </a:extLst>
          </p:cNvPr>
          <p:cNvGraphicFramePr>
            <a:graphicFrameLocks noGrp="1"/>
          </p:cNvGraphicFramePr>
          <p:nvPr>
            <p:ph type="tbl" sz="quarter" idx="13"/>
            <p:extLst>
              <p:ext uri="{D42A27DB-BD31-4B8C-83A1-F6EECF244321}">
                <p14:modId xmlns:p14="http://schemas.microsoft.com/office/powerpoint/2010/main" val="2712164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854687709"/>
                    </a:ext>
                  </a:extLst>
                </a:gridCol>
                <a:gridCol w="1316736">
                  <a:extLst>
                    <a:ext uri="{9D8B030D-6E8A-4147-A177-3AD203B41FA5}">
                      <a16:colId xmlns:a16="http://schemas.microsoft.com/office/drawing/2014/main" val="3766705166"/>
                    </a:ext>
                  </a:extLst>
                </a:gridCol>
                <a:gridCol w="658368">
                  <a:extLst>
                    <a:ext uri="{9D8B030D-6E8A-4147-A177-3AD203B41FA5}">
                      <a16:colId xmlns:a16="http://schemas.microsoft.com/office/drawing/2014/main" val="3706824924"/>
                    </a:ext>
                  </a:extLst>
                </a:gridCol>
                <a:gridCol w="658368">
                  <a:extLst>
                    <a:ext uri="{9D8B030D-6E8A-4147-A177-3AD203B41FA5}">
                      <a16:colId xmlns:a16="http://schemas.microsoft.com/office/drawing/2014/main" val="2247581282"/>
                    </a:ext>
                  </a:extLst>
                </a:gridCol>
                <a:gridCol w="658368">
                  <a:extLst>
                    <a:ext uri="{9D8B030D-6E8A-4147-A177-3AD203B41FA5}">
                      <a16:colId xmlns:a16="http://schemas.microsoft.com/office/drawing/2014/main" val="3103685900"/>
                    </a:ext>
                  </a:extLst>
                </a:gridCol>
                <a:gridCol w="658368">
                  <a:extLst>
                    <a:ext uri="{9D8B030D-6E8A-4147-A177-3AD203B41FA5}">
                      <a16:colId xmlns:a16="http://schemas.microsoft.com/office/drawing/2014/main" val="2025610255"/>
                    </a:ext>
                  </a:extLst>
                </a:gridCol>
                <a:gridCol w="658368">
                  <a:extLst>
                    <a:ext uri="{9D8B030D-6E8A-4147-A177-3AD203B41FA5}">
                      <a16:colId xmlns:a16="http://schemas.microsoft.com/office/drawing/2014/main" val="1559371776"/>
                    </a:ext>
                  </a:extLst>
                </a:gridCol>
                <a:gridCol w="658368">
                  <a:extLst>
                    <a:ext uri="{9D8B030D-6E8A-4147-A177-3AD203B41FA5}">
                      <a16:colId xmlns:a16="http://schemas.microsoft.com/office/drawing/2014/main" val="1820496144"/>
                    </a:ext>
                  </a:extLst>
                </a:gridCol>
                <a:gridCol w="658368">
                  <a:extLst>
                    <a:ext uri="{9D8B030D-6E8A-4147-A177-3AD203B41FA5}">
                      <a16:colId xmlns:a16="http://schemas.microsoft.com/office/drawing/2014/main" val="3279904126"/>
                    </a:ext>
                  </a:extLst>
                </a:gridCol>
                <a:gridCol w="658368">
                  <a:extLst>
                    <a:ext uri="{9D8B030D-6E8A-4147-A177-3AD203B41FA5}">
                      <a16:colId xmlns:a16="http://schemas.microsoft.com/office/drawing/2014/main" val="20407267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084628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- 2020-10-22 15:56:48</a:t>
                      </a:r>
                      <a:r>
                        <a:rPr kumimoji="0" lang="en-US" sz="1000" b="0" i="0" u="none" strike="noStrike" kern="1200" cap="none" spc="0" normalizeH="0" baseline="0" noProof="0">
                          <a:ln>
                            <a:noFill/>
                          </a:ln>
                          <a:solidFill>
                            <a:prstClr val="black"/>
                          </a:solidFill>
                          <a:effectLst/>
                          <a:uLnTx/>
                          <a:uFillTx/>
                          <a:latin typeface="+mn-lt"/>
                          <a:ea typeface="+mn-ea"/>
                          <a:cs typeface="+mn-cs"/>
                        </a:rPr>
                        <a:t>
 #TEAMPHLY 📢
WE WANT TO SEE YOUR FAVORITE CHILDHOOD HALLOWEEN COSTUMES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51.36329-15/122393203_662243797813725_1960859544510503205_n.jpg?_nc_cat=110&amp;ccb=2&amp;_nc_sid=8ae9d6&amp;_nc_ohc=L1-PM3zx0VMAX_sREX-&amp;_nc_ht=scontent-iad3-1.cdninstagram.com&amp;oh=510898bc10ef8b78b0a48c33f4def0b1&amp;oe=5FB96874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10/23/2020 15:30:41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418766891"/>
                  </a:ext>
                </a:extLst>
              </a:tr>
            </a:tbl>
          </a:graphicData>
        </a:graphic>
      </p:graphicFrame>
      <p:sp>
        <p:nvSpPr>
          <p:cNvPr id="4" name="Text Placeholder 3">
            <a:extLst>
              <a:ext uri="{FF2B5EF4-FFF2-40B4-BE49-F238E27FC236}">
                <a16:creationId xmlns:a16="http://schemas.microsoft.com/office/drawing/2014/main" id="{4786111A-3360-49D9-9CAF-6626B8184F0A}"/>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222451346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1616</Words>
  <Application>Microsoft Office PowerPoint</Application>
  <PresentationFormat>On-screen Show (4:3)</PresentationFormat>
  <Paragraphs>574</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PHLY Social Media</vt:lpstr>
      <vt:lpstr>Overall Overall Audience | Philadelphia Insurance</vt:lpstr>
      <vt:lpstr>Facebook Facebook Key Metrics | Philadelphia Insurance</vt:lpstr>
      <vt:lpstr>Facebook Facebook Fans Change | Philadelphia Insurance</vt:lpstr>
      <vt:lpstr>Facebook Average Interactions Per Facebook Post | Philadelphia Insurance</vt:lpstr>
      <vt:lpstr>Facebook Total Interactions Per Month | Philadelphia Insurance</vt:lpstr>
      <vt:lpstr>Facebook Facebook Impressions | Philadelphia Insurance</vt:lpstr>
      <vt:lpstr>Facebook Own Posts Table | Philadelphia Insurance - 1 of 2</vt:lpstr>
      <vt:lpstr>Facebook Own Posts Table | Philadelphia Insurance - 2 of 2</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Posts Table | Philadelphia Insurance - 1 of 3</vt:lpstr>
      <vt:lpstr>LinkedIn Posts Table | Philadelphia Insurance - 2 of 3</vt:lpstr>
      <vt:lpstr>LinkedIn Posts Table | Philadelphia Insurance - 3 of 3</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 - 1 of 5</vt:lpstr>
      <vt:lpstr>Instagram Stories Table  | Philadelphia Insurance - 2 of 5</vt:lpstr>
      <vt:lpstr>Instagram Stories Table  | Philadelphia Insurance - 3 of 5</vt:lpstr>
      <vt:lpstr>Instagram Stories Table  | Philadelphia Insurance - 4 of 5</vt:lpstr>
      <vt:lpstr>Instagram Stories Table  | Philadelphia Insurance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Peiniger</dc:creator>
  <cp:lastModifiedBy>Frederik Peiniger</cp:lastModifiedBy>
  <cp:revision>1</cp:revision>
  <dcterms:created xsi:type="dcterms:W3CDTF">2020-11-09T15:39:47Z</dcterms:created>
  <dcterms:modified xsi:type="dcterms:W3CDTF">2020-11-09T15:40:43Z</dcterms:modified>
</cp:coreProperties>
</file>