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 id="294" r:id="rId36"/>
    <p:sldId id="295" r:id="rId37"/>
    <p:sldId id="296"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Sheet1!$A$2:$A$45</c:f>
              <c:numCache>
                <c:formatCode>m/d/yyyy</c:formatCode>
                <c:ptCount val="44"/>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numCache>
            </c:numRef>
          </c:cat>
          <c:val>
            <c:numRef>
              <c:f>Sheet1!$B$2:$B$45</c:f>
              <c:numCache>
                <c:formatCode>General</c:formatCode>
                <c:ptCount val="44"/>
                <c:pt idx="0">
                  <c:v>3006</c:v>
                </c:pt>
                <c:pt idx="1">
                  <c:v>3027</c:v>
                </c:pt>
                <c:pt idx="2">
                  <c:v>3052</c:v>
                </c:pt>
                <c:pt idx="3">
                  <c:v>3090</c:v>
                </c:pt>
                <c:pt idx="4">
                  <c:v>3127</c:v>
                </c:pt>
                <c:pt idx="5">
                  <c:v>3165</c:v>
                </c:pt>
                <c:pt idx="6">
                  <c:v>3186</c:v>
                </c:pt>
                <c:pt idx="7">
                  <c:v>3232</c:v>
                </c:pt>
                <c:pt idx="8">
                  <c:v>3259</c:v>
                </c:pt>
                <c:pt idx="9">
                  <c:v>3302</c:v>
                </c:pt>
                <c:pt idx="10">
                  <c:v>3342</c:v>
                </c:pt>
                <c:pt idx="11">
                  <c:v>3365</c:v>
                </c:pt>
                <c:pt idx="12">
                  <c:v>3420</c:v>
                </c:pt>
                <c:pt idx="13">
                  <c:v>3450</c:v>
                </c:pt>
                <c:pt idx="14">
                  <c:v>3484</c:v>
                </c:pt>
                <c:pt idx="15">
                  <c:v>3509</c:v>
                </c:pt>
                <c:pt idx="16">
                  <c:v>3542</c:v>
                </c:pt>
                <c:pt idx="17">
                  <c:v>3592</c:v>
                </c:pt>
                <c:pt idx="18">
                  <c:v>3621</c:v>
                </c:pt>
                <c:pt idx="19">
                  <c:v>3679</c:v>
                </c:pt>
                <c:pt idx="20">
                  <c:v>3750</c:v>
                </c:pt>
                <c:pt idx="21">
                  <c:v>3803</c:v>
                </c:pt>
                <c:pt idx="22">
                  <c:v>3845</c:v>
                </c:pt>
                <c:pt idx="23">
                  <c:v>3870</c:v>
                </c:pt>
                <c:pt idx="24">
                  <c:v>3909</c:v>
                </c:pt>
                <c:pt idx="25">
                  <c:v>3943</c:v>
                </c:pt>
                <c:pt idx="26">
                  <c:v>4002</c:v>
                </c:pt>
                <c:pt idx="27">
                  <c:v>4036</c:v>
                </c:pt>
                <c:pt idx="28">
                  <c:v>4057</c:v>
                </c:pt>
                <c:pt idx="29">
                  <c:v>4087</c:v>
                </c:pt>
                <c:pt idx="30">
                  <c:v>4140</c:v>
                </c:pt>
                <c:pt idx="31">
                  <c:v>4163</c:v>
                </c:pt>
                <c:pt idx="32">
                  <c:v>4179</c:v>
                </c:pt>
                <c:pt idx="33">
                  <c:v>4200</c:v>
                </c:pt>
                <c:pt idx="34">
                  <c:v>4392</c:v>
                </c:pt>
                <c:pt idx="35">
                  <c:v>4396</c:v>
                </c:pt>
                <c:pt idx="36">
                  <c:v>4406</c:v>
                </c:pt>
                <c:pt idx="37">
                  <c:v>4412</c:v>
                </c:pt>
                <c:pt idx="38">
                  <c:v>4434</c:v>
                </c:pt>
                <c:pt idx="39">
                  <c:v>4469</c:v>
                </c:pt>
                <c:pt idx="40">
                  <c:v>4473</c:v>
                </c:pt>
                <c:pt idx="41">
                  <c:v>4488</c:v>
                </c:pt>
                <c:pt idx="42">
                  <c:v>4495</c:v>
                </c:pt>
                <c:pt idx="43">
                  <c:v>4498</c:v>
                </c:pt>
              </c:numCache>
            </c:numRef>
          </c:val>
          <c:smooth val="0"/>
          <c:extLst>
            <c:ext xmlns:c16="http://schemas.microsoft.com/office/drawing/2014/chart" uri="{C3380CC4-5D6E-409C-BE32-E72D297353CC}">
              <c16:uniqueId val="{00000000-E9C4-45BB-BD8C-6525B1C90A09}"/>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Sheet1!$A$2:$A$45</c:f>
              <c:numCache>
                <c:formatCode>m/d/yyyy</c:formatCode>
                <c:ptCount val="44"/>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numCache>
            </c:numRef>
          </c:cat>
          <c:val>
            <c:numRef>
              <c:f>Sheet1!$C$2:$C$45</c:f>
              <c:numCache>
                <c:formatCode>General</c:formatCode>
                <c:ptCount val="44"/>
                <c:pt idx="0">
                  <c:v>2494</c:v>
                </c:pt>
                <c:pt idx="1">
                  <c:v>2540</c:v>
                </c:pt>
                <c:pt idx="2">
                  <c:v>2566</c:v>
                </c:pt>
                <c:pt idx="3">
                  <c:v>2605</c:v>
                </c:pt>
                <c:pt idx="4">
                  <c:v>2631</c:v>
                </c:pt>
                <c:pt idx="5">
                  <c:v>2673</c:v>
                </c:pt>
                <c:pt idx="6">
                  <c:v>2699</c:v>
                </c:pt>
                <c:pt idx="7">
                  <c:v>2753</c:v>
                </c:pt>
                <c:pt idx="8">
                  <c:v>2783</c:v>
                </c:pt>
                <c:pt idx="9">
                  <c:v>2802</c:v>
                </c:pt>
                <c:pt idx="10">
                  <c:v>2821</c:v>
                </c:pt>
                <c:pt idx="11">
                  <c:v>2833</c:v>
                </c:pt>
                <c:pt idx="12">
                  <c:v>2868</c:v>
                </c:pt>
                <c:pt idx="13">
                  <c:v>2900</c:v>
                </c:pt>
                <c:pt idx="14">
                  <c:v>2922</c:v>
                </c:pt>
                <c:pt idx="15">
                  <c:v>2967</c:v>
                </c:pt>
                <c:pt idx="16">
                  <c:v>3018</c:v>
                </c:pt>
                <c:pt idx="17">
                  <c:v>3042</c:v>
                </c:pt>
                <c:pt idx="18">
                  <c:v>3061</c:v>
                </c:pt>
                <c:pt idx="19">
                  <c:v>3064</c:v>
                </c:pt>
                <c:pt idx="20">
                  <c:v>3097</c:v>
                </c:pt>
                <c:pt idx="21">
                  <c:v>3108</c:v>
                </c:pt>
                <c:pt idx="22">
                  <c:v>3113</c:v>
                </c:pt>
                <c:pt idx="23">
                  <c:v>3118</c:v>
                </c:pt>
                <c:pt idx="24">
                  <c:v>3135</c:v>
                </c:pt>
                <c:pt idx="25">
                  <c:v>3159</c:v>
                </c:pt>
                <c:pt idx="26">
                  <c:v>3208</c:v>
                </c:pt>
                <c:pt idx="27">
                  <c:v>3222</c:v>
                </c:pt>
                <c:pt idx="28">
                  <c:v>3235</c:v>
                </c:pt>
                <c:pt idx="29">
                  <c:v>3296</c:v>
                </c:pt>
                <c:pt idx="30">
                  <c:v>3307</c:v>
                </c:pt>
                <c:pt idx="31">
                  <c:v>3334</c:v>
                </c:pt>
                <c:pt idx="32">
                  <c:v>3412</c:v>
                </c:pt>
                <c:pt idx="33">
                  <c:v>3418</c:v>
                </c:pt>
                <c:pt idx="34">
                  <c:v>3423</c:v>
                </c:pt>
                <c:pt idx="35">
                  <c:v>3444</c:v>
                </c:pt>
                <c:pt idx="36">
                  <c:v>3513</c:v>
                </c:pt>
                <c:pt idx="37">
                  <c:v>3635</c:v>
                </c:pt>
                <c:pt idx="38">
                  <c:v>3632</c:v>
                </c:pt>
                <c:pt idx="39">
                  <c:v>3645</c:v>
                </c:pt>
                <c:pt idx="40">
                  <c:v>3650</c:v>
                </c:pt>
                <c:pt idx="41">
                  <c:v>3627</c:v>
                </c:pt>
                <c:pt idx="42">
                  <c:v>3631</c:v>
                </c:pt>
                <c:pt idx="43">
                  <c:v>3630</c:v>
                </c:pt>
              </c:numCache>
            </c:numRef>
          </c:val>
          <c:smooth val="0"/>
          <c:extLst>
            <c:ext xmlns:c16="http://schemas.microsoft.com/office/drawing/2014/chart" uri="{C3380CC4-5D6E-409C-BE32-E72D297353CC}">
              <c16:uniqueId val="{00000001-E9C4-45BB-BD8C-6525B1C90A09}"/>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Sheet1!$A$2:$A$45</c:f>
              <c:numCache>
                <c:formatCode>m/d/yyyy</c:formatCode>
                <c:ptCount val="44"/>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numCache>
            </c:numRef>
          </c:cat>
          <c:val>
            <c:numRef>
              <c:f>Sheet1!$D$2:$D$45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2-E9C4-45BB-BD8C-6525B1C90A09}"/>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Sheet1!$A$2:$A$45</c:f>
              <c:numCache>
                <c:formatCode>m/d/yyyy</c:formatCode>
                <c:ptCount val="44"/>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numCache>
            </c:numRef>
          </c:cat>
          <c:val>
            <c:numRef>
              <c:f>Sheet1!$E$2:$E$45</c:f>
              <c:numCache>
                <c:formatCode>General</c:formatCode>
                <c:ptCount val="44"/>
                <c:pt idx="0">
                  <c:v>11752</c:v>
                </c:pt>
                <c:pt idx="1">
                  <c:v>11917</c:v>
                </c:pt>
                <c:pt idx="2">
                  <c:v>12064</c:v>
                </c:pt>
                <c:pt idx="3">
                  <c:v>12237</c:v>
                </c:pt>
                <c:pt idx="4">
                  <c:v>12401</c:v>
                </c:pt>
                <c:pt idx="5">
                  <c:v>12576</c:v>
                </c:pt>
                <c:pt idx="6">
                  <c:v>12733</c:v>
                </c:pt>
                <c:pt idx="7">
                  <c:v>12880</c:v>
                </c:pt>
                <c:pt idx="8">
                  <c:v>13030</c:v>
                </c:pt>
                <c:pt idx="9">
                  <c:v>13211</c:v>
                </c:pt>
                <c:pt idx="10">
                  <c:v>13354</c:v>
                </c:pt>
                <c:pt idx="11">
                  <c:v>13496</c:v>
                </c:pt>
                <c:pt idx="12">
                  <c:v>13783</c:v>
                </c:pt>
                <c:pt idx="13">
                  <c:v>14043</c:v>
                </c:pt>
                <c:pt idx="14">
                  <c:v>14233</c:v>
                </c:pt>
                <c:pt idx="15">
                  <c:v>14487</c:v>
                </c:pt>
                <c:pt idx="16">
                  <c:v>14735</c:v>
                </c:pt>
                <c:pt idx="17">
                  <c:v>15014</c:v>
                </c:pt>
                <c:pt idx="18">
                  <c:v>15337</c:v>
                </c:pt>
                <c:pt idx="19">
                  <c:v>15622</c:v>
                </c:pt>
                <c:pt idx="20">
                  <c:v>15830</c:v>
                </c:pt>
                <c:pt idx="21">
                  <c:v>16027</c:v>
                </c:pt>
                <c:pt idx="22">
                  <c:v>16239</c:v>
                </c:pt>
                <c:pt idx="23">
                  <c:v>16556</c:v>
                </c:pt>
                <c:pt idx="24">
                  <c:v>17280</c:v>
                </c:pt>
                <c:pt idx="25">
                  <c:v>17665</c:v>
                </c:pt>
                <c:pt idx="26">
                  <c:v>18111</c:v>
                </c:pt>
                <c:pt idx="27">
                  <c:v>18547</c:v>
                </c:pt>
                <c:pt idx="28">
                  <c:v>18987</c:v>
                </c:pt>
                <c:pt idx="29">
                  <c:v>19471</c:v>
                </c:pt>
                <c:pt idx="30">
                  <c:v>20086</c:v>
                </c:pt>
                <c:pt idx="31">
                  <c:v>20597</c:v>
                </c:pt>
                <c:pt idx="32">
                  <c:v>21109</c:v>
                </c:pt>
                <c:pt idx="33">
                  <c:v>21641</c:v>
                </c:pt>
                <c:pt idx="34">
                  <c:v>22202</c:v>
                </c:pt>
                <c:pt idx="35">
                  <c:v>22677</c:v>
                </c:pt>
                <c:pt idx="36">
                  <c:v>23171</c:v>
                </c:pt>
                <c:pt idx="37">
                  <c:v>23717</c:v>
                </c:pt>
                <c:pt idx="38">
                  <c:v>24308</c:v>
                </c:pt>
                <c:pt idx="39">
                  <c:v>24835</c:v>
                </c:pt>
                <c:pt idx="40">
                  <c:v>25298</c:v>
                </c:pt>
                <c:pt idx="41">
                  <c:v>25651</c:v>
                </c:pt>
                <c:pt idx="42">
                  <c:v>26080</c:v>
                </c:pt>
                <c:pt idx="43">
                  <c:v>26419</c:v>
                </c:pt>
              </c:numCache>
            </c:numRef>
          </c:val>
          <c:smooth val="0"/>
          <c:extLst>
            <c:ext xmlns:c16="http://schemas.microsoft.com/office/drawing/2014/chart" uri="{C3380CC4-5D6E-409C-BE32-E72D297353CC}">
              <c16:uniqueId val="{00000003-E9C4-45BB-BD8C-6525B1C90A09}"/>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Sheet1!$A$2:$A$45</c:f>
              <c:numCache>
                <c:formatCode>m/d/yyyy</c:formatCode>
                <c:ptCount val="44"/>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numCache>
            </c:numRef>
          </c:cat>
          <c:val>
            <c:numRef>
              <c:f>Sheet1!$F$2:$F$45</c:f>
              <c:numCache>
                <c:formatCode>General</c:formatCode>
                <c:ptCount val="44"/>
                <c:pt idx="0">
                  <c:v>378</c:v>
                </c:pt>
                <c:pt idx="1">
                  <c:v>407</c:v>
                </c:pt>
                <c:pt idx="2">
                  <c:v>452</c:v>
                </c:pt>
                <c:pt idx="3">
                  <c:v>485</c:v>
                </c:pt>
                <c:pt idx="4">
                  <c:v>500</c:v>
                </c:pt>
                <c:pt idx="5">
                  <c:v>556</c:v>
                </c:pt>
                <c:pt idx="6">
                  <c:v>584</c:v>
                </c:pt>
                <c:pt idx="7">
                  <c:v>627</c:v>
                </c:pt>
                <c:pt idx="8">
                  <c:v>664</c:v>
                </c:pt>
                <c:pt idx="9">
                  <c:v>723</c:v>
                </c:pt>
                <c:pt idx="10">
                  <c:v>763</c:v>
                </c:pt>
                <c:pt idx="11">
                  <c:v>793</c:v>
                </c:pt>
                <c:pt idx="12">
                  <c:v>855</c:v>
                </c:pt>
                <c:pt idx="13">
                  <c:v>878</c:v>
                </c:pt>
                <c:pt idx="14">
                  <c:v>913</c:v>
                </c:pt>
                <c:pt idx="15">
                  <c:v>958</c:v>
                </c:pt>
                <c:pt idx="16">
                  <c:v>979</c:v>
                </c:pt>
                <c:pt idx="17">
                  <c:v>1003</c:v>
                </c:pt>
                <c:pt idx="18">
                  <c:v>1022</c:v>
                </c:pt>
                <c:pt idx="19">
                  <c:v>1051</c:v>
                </c:pt>
                <c:pt idx="20">
                  <c:v>1080</c:v>
                </c:pt>
                <c:pt idx="21">
                  <c:v>1115</c:v>
                </c:pt>
                <c:pt idx="22">
                  <c:v>1137</c:v>
                </c:pt>
                <c:pt idx="23">
                  <c:v>1148</c:v>
                </c:pt>
                <c:pt idx="24">
                  <c:v>1191</c:v>
                </c:pt>
                <c:pt idx="25">
                  <c:v>1214</c:v>
                </c:pt>
                <c:pt idx="26">
                  <c:v>1248</c:v>
                </c:pt>
                <c:pt idx="27">
                  <c:v>1285</c:v>
                </c:pt>
                <c:pt idx="28">
                  <c:v>1313</c:v>
                </c:pt>
                <c:pt idx="29">
                  <c:v>1352</c:v>
                </c:pt>
                <c:pt idx="30">
                  <c:v>1380</c:v>
                </c:pt>
                <c:pt idx="31">
                  <c:v>1411</c:v>
                </c:pt>
                <c:pt idx="32">
                  <c:v>1465</c:v>
                </c:pt>
                <c:pt idx="33">
                  <c:v>1539</c:v>
                </c:pt>
                <c:pt idx="34">
                  <c:v>1581</c:v>
                </c:pt>
                <c:pt idx="35">
                  <c:v>1634</c:v>
                </c:pt>
                <c:pt idx="36">
                  <c:v>1680</c:v>
                </c:pt>
                <c:pt idx="37">
                  <c:v>1737</c:v>
                </c:pt>
                <c:pt idx="38">
                  <c:v>1768</c:v>
                </c:pt>
                <c:pt idx="39">
                  <c:v>1826</c:v>
                </c:pt>
                <c:pt idx="40">
                  <c:v>1885</c:v>
                </c:pt>
                <c:pt idx="41">
                  <c:v>1936</c:v>
                </c:pt>
                <c:pt idx="42">
                  <c:v>1973</c:v>
                </c:pt>
                <c:pt idx="43">
                  <c:v>2045</c:v>
                </c:pt>
              </c:numCache>
            </c:numRef>
          </c:val>
          <c:smooth val="0"/>
          <c:extLst>
            <c:ext xmlns:c16="http://schemas.microsoft.com/office/drawing/2014/chart" uri="{C3380CC4-5D6E-409C-BE32-E72D297353CC}">
              <c16:uniqueId val="{00000004-E9C4-45BB-BD8C-6525B1C90A09}"/>
            </c:ext>
          </c:extLst>
        </c:ser>
        <c:dLbls>
          <c:showLegendKey val="0"/>
          <c:showVal val="0"/>
          <c:showCatName val="0"/>
          <c:showSerName val="0"/>
          <c:showPercent val="0"/>
          <c:showBubbleSize val="0"/>
        </c:dLbls>
        <c:smooth val="0"/>
        <c:axId val="323736320"/>
        <c:axId val="323732384"/>
      </c:lineChart>
      <c:dateAx>
        <c:axId val="323736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732384"/>
        <c:crosses val="autoZero"/>
        <c:auto val="1"/>
        <c:lblOffset val="100"/>
        <c:baseTimeUnit val="months"/>
      </c:dateAx>
      <c:valAx>
        <c:axId val="32373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73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c:v>
                </c:pt>
                <c:pt idx="1">
                  <c:v>6</c:v>
                </c:pt>
                <c:pt idx="2">
                  <c:v>22</c:v>
                </c:pt>
                <c:pt idx="3">
                  <c:v>35</c:v>
                </c:pt>
                <c:pt idx="4">
                  <c:v>4</c:v>
                </c:pt>
                <c:pt idx="5">
                  <c:v>15</c:v>
                </c:pt>
                <c:pt idx="6">
                  <c:v>7</c:v>
                </c:pt>
                <c:pt idx="7">
                  <c:v>3</c:v>
                </c:pt>
                <c:pt idx="8">
                  <c:v>13</c:v>
                </c:pt>
                <c:pt idx="9">
                  <c:v>8</c:v>
                </c:pt>
              </c:numCache>
            </c:numRef>
          </c:val>
          <c:extLst>
            <c:ext xmlns:c16="http://schemas.microsoft.com/office/drawing/2014/chart" uri="{C3380CC4-5D6E-409C-BE32-E72D297353CC}">
              <c16:uniqueId val="{00000000-64AE-42AD-A702-07A0B9E54BA6}"/>
            </c:ext>
          </c:extLst>
        </c:ser>
        <c:dLbls>
          <c:showLegendKey val="0"/>
          <c:showVal val="0"/>
          <c:showCatName val="0"/>
          <c:showSerName val="0"/>
          <c:showPercent val="0"/>
          <c:showBubbleSize val="0"/>
        </c:dLbls>
        <c:gapWidth val="219"/>
        <c:overlap val="-27"/>
        <c:axId val="331037392"/>
        <c:axId val="331039032"/>
      </c:barChart>
      <c:dateAx>
        <c:axId val="331037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39032"/>
        <c:crosses val="autoZero"/>
        <c:auto val="1"/>
        <c:lblOffset val="100"/>
        <c:baseTimeUnit val="months"/>
      </c:dateAx>
      <c:valAx>
        <c:axId val="33103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37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26</c:v>
                </c:pt>
                <c:pt idx="1">
                  <c:v>20</c:v>
                </c:pt>
                <c:pt idx="2">
                  <c:v>30</c:v>
                </c:pt>
                <c:pt idx="3">
                  <c:v>31</c:v>
                </c:pt>
                <c:pt idx="4">
                  <c:v>29</c:v>
                </c:pt>
                <c:pt idx="5">
                  <c:v>33</c:v>
                </c:pt>
                <c:pt idx="6">
                  <c:v>37</c:v>
                </c:pt>
                <c:pt idx="7">
                  <c:v>30</c:v>
                </c:pt>
                <c:pt idx="8">
                  <c:v>30</c:v>
                </c:pt>
                <c:pt idx="9">
                  <c:v>24</c:v>
                </c:pt>
                <c:pt idx="10">
                  <c:v>0</c:v>
                </c:pt>
                <c:pt idx="11">
                  <c:v>0</c:v>
                </c:pt>
              </c:numCache>
            </c:numRef>
          </c:val>
          <c:extLst>
            <c:ext xmlns:c16="http://schemas.microsoft.com/office/drawing/2014/chart" uri="{C3380CC4-5D6E-409C-BE32-E72D297353CC}">
              <c16:uniqueId val="{00000000-1F81-4061-BB61-0204C3CFD50D}"/>
            </c:ext>
          </c:extLst>
        </c:ser>
        <c:dLbls>
          <c:showLegendKey val="0"/>
          <c:showVal val="0"/>
          <c:showCatName val="0"/>
          <c:showSerName val="0"/>
          <c:showPercent val="0"/>
          <c:showBubbleSize val="0"/>
        </c:dLbls>
        <c:gapWidth val="219"/>
        <c:overlap val="-27"/>
        <c:axId val="331040016"/>
        <c:axId val="331034440"/>
      </c:barChart>
      <c:dateAx>
        <c:axId val="331040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34440"/>
        <c:crosses val="autoZero"/>
        <c:auto val="1"/>
        <c:lblOffset val="100"/>
        <c:baseTimeUnit val="months"/>
      </c:dateAx>
      <c:valAx>
        <c:axId val="331034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4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795</c:v>
                </c:pt>
                <c:pt idx="1">
                  <c:v>614</c:v>
                </c:pt>
                <c:pt idx="2">
                  <c:v>1022</c:v>
                </c:pt>
                <c:pt idx="3">
                  <c:v>593</c:v>
                </c:pt>
                <c:pt idx="4">
                  <c:v>713</c:v>
                </c:pt>
                <c:pt idx="5">
                  <c:v>308</c:v>
                </c:pt>
                <c:pt idx="6">
                  <c:v>872</c:v>
                </c:pt>
                <c:pt idx="7">
                  <c:v>676</c:v>
                </c:pt>
                <c:pt idx="8">
                  <c:v>807</c:v>
                </c:pt>
                <c:pt idx="9">
                  <c:v>368</c:v>
                </c:pt>
                <c:pt idx="10">
                  <c:v>0</c:v>
                </c:pt>
                <c:pt idx="11">
                  <c:v>0</c:v>
                </c:pt>
              </c:numCache>
            </c:numRef>
          </c:val>
          <c:extLst>
            <c:ext xmlns:c16="http://schemas.microsoft.com/office/drawing/2014/chart" uri="{C3380CC4-5D6E-409C-BE32-E72D297353CC}">
              <c16:uniqueId val="{00000000-6E5F-4B00-9784-E03F6BFBE5D7}"/>
            </c:ext>
          </c:extLst>
        </c:ser>
        <c:dLbls>
          <c:showLegendKey val="0"/>
          <c:showVal val="0"/>
          <c:showCatName val="0"/>
          <c:showSerName val="0"/>
          <c:showPercent val="0"/>
          <c:showBubbleSize val="0"/>
        </c:dLbls>
        <c:gapWidth val="219"/>
        <c:overlap val="-27"/>
        <c:axId val="330915736"/>
        <c:axId val="330911472"/>
      </c:barChart>
      <c:catAx>
        <c:axId val="330915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911472"/>
        <c:crosses val="autoZero"/>
        <c:auto val="1"/>
        <c:lblAlgn val="ctr"/>
        <c:lblOffset val="100"/>
        <c:noMultiLvlLbl val="0"/>
      </c:catAx>
      <c:valAx>
        <c:axId val="330911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91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108004</c:v>
                </c:pt>
                <c:pt idx="1">
                  <c:v>80597</c:v>
                </c:pt>
                <c:pt idx="2">
                  <c:v>233084</c:v>
                </c:pt>
                <c:pt idx="3">
                  <c:v>16098</c:v>
                </c:pt>
                <c:pt idx="4">
                  <c:v>17614</c:v>
                </c:pt>
                <c:pt idx="5">
                  <c:v>8126</c:v>
                </c:pt>
                <c:pt idx="6">
                  <c:v>16049</c:v>
                </c:pt>
                <c:pt idx="7">
                  <c:v>112808</c:v>
                </c:pt>
                <c:pt idx="8">
                  <c:v>31093</c:v>
                </c:pt>
                <c:pt idx="9">
                  <c:v>9625</c:v>
                </c:pt>
              </c:numCache>
            </c:numRef>
          </c:val>
          <c:extLst>
            <c:ext xmlns:c16="http://schemas.microsoft.com/office/drawing/2014/chart" uri="{C3380CC4-5D6E-409C-BE32-E72D297353CC}">
              <c16:uniqueId val="{00000000-A791-48E8-811C-8D7BEC506B4A}"/>
            </c:ext>
          </c:extLst>
        </c:ser>
        <c:dLbls>
          <c:showLegendKey val="0"/>
          <c:showVal val="0"/>
          <c:showCatName val="0"/>
          <c:showSerName val="0"/>
          <c:showPercent val="0"/>
          <c:showBubbleSize val="0"/>
        </c:dLbls>
        <c:gapWidth val="219"/>
        <c:overlap val="-27"/>
        <c:axId val="330912784"/>
        <c:axId val="330917048"/>
      </c:barChart>
      <c:dateAx>
        <c:axId val="330912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917048"/>
        <c:crosses val="autoZero"/>
        <c:auto val="1"/>
        <c:lblOffset val="100"/>
        <c:baseTimeUnit val="months"/>
      </c:dateAx>
      <c:valAx>
        <c:axId val="330917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91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41</c:v>
                </c:pt>
                <c:pt idx="1">
                  <c:v>348</c:v>
                </c:pt>
                <c:pt idx="2">
                  <c:v>440</c:v>
                </c:pt>
                <c:pt idx="3">
                  <c:v>386</c:v>
                </c:pt>
                <c:pt idx="4">
                  <c:v>360</c:v>
                </c:pt>
                <c:pt idx="5">
                  <c:v>244</c:v>
                </c:pt>
              </c:numCache>
            </c:numRef>
          </c:val>
          <c:extLst>
            <c:ext xmlns:c16="http://schemas.microsoft.com/office/drawing/2014/chart" uri="{C3380CC4-5D6E-409C-BE32-E72D297353CC}">
              <c16:uniqueId val="{00000000-E9D5-4212-8C38-9467D66D667C}"/>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45</c:v>
                </c:pt>
                <c:pt idx="1">
                  <c:v>412</c:v>
                </c:pt>
                <c:pt idx="2">
                  <c:v>588</c:v>
                </c:pt>
                <c:pt idx="3">
                  <c:v>679</c:v>
                </c:pt>
                <c:pt idx="4">
                  <c:v>583</c:v>
                </c:pt>
                <c:pt idx="5">
                  <c:v>320</c:v>
                </c:pt>
              </c:numCache>
            </c:numRef>
          </c:val>
          <c:extLst>
            <c:ext xmlns:c16="http://schemas.microsoft.com/office/drawing/2014/chart" uri="{C3380CC4-5D6E-409C-BE32-E72D297353CC}">
              <c16:uniqueId val="{00000001-E9D5-4212-8C38-9467D66D667C}"/>
            </c:ext>
          </c:extLst>
        </c:ser>
        <c:dLbls>
          <c:showLegendKey val="0"/>
          <c:showVal val="0"/>
          <c:showCatName val="0"/>
          <c:showSerName val="0"/>
          <c:showPercent val="0"/>
          <c:showBubbleSize val="0"/>
        </c:dLbls>
        <c:gapWidth val="219"/>
        <c:overlap val="-27"/>
        <c:axId val="335043768"/>
        <c:axId val="335038848"/>
      </c:barChart>
      <c:catAx>
        <c:axId val="335043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38848"/>
        <c:crosses val="autoZero"/>
        <c:auto val="1"/>
        <c:lblAlgn val="ctr"/>
        <c:lblOffset val="100"/>
        <c:noMultiLvlLbl val="0"/>
      </c:catAx>
      <c:valAx>
        <c:axId val="33503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43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69</c:v>
                </c:pt>
                <c:pt idx="1">
                  <c:v>122</c:v>
                </c:pt>
                <c:pt idx="2">
                  <c:v>-3</c:v>
                </c:pt>
                <c:pt idx="3">
                  <c:v>13</c:v>
                </c:pt>
                <c:pt idx="4">
                  <c:v>5</c:v>
                </c:pt>
                <c:pt idx="5">
                  <c:v>-23</c:v>
                </c:pt>
                <c:pt idx="6">
                  <c:v>4</c:v>
                </c:pt>
                <c:pt idx="7">
                  <c:v>-1</c:v>
                </c:pt>
                <c:pt idx="8">
                  <c:v>15</c:v>
                </c:pt>
                <c:pt idx="9">
                  <c:v>2</c:v>
                </c:pt>
              </c:numCache>
            </c:numRef>
          </c:val>
          <c:extLst>
            <c:ext xmlns:c16="http://schemas.microsoft.com/office/drawing/2014/chart" uri="{C3380CC4-5D6E-409C-BE32-E72D297353CC}">
              <c16:uniqueId val="{00000000-09BA-4524-A1FC-A4820E2E93D4}"/>
            </c:ext>
          </c:extLst>
        </c:ser>
        <c:dLbls>
          <c:showLegendKey val="0"/>
          <c:showVal val="0"/>
          <c:showCatName val="0"/>
          <c:showSerName val="0"/>
          <c:showPercent val="0"/>
          <c:showBubbleSize val="0"/>
        </c:dLbls>
        <c:gapWidth val="219"/>
        <c:overlap val="-27"/>
        <c:axId val="335035568"/>
        <c:axId val="326867512"/>
      </c:barChart>
      <c:dateAx>
        <c:axId val="335035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67512"/>
        <c:crosses val="autoZero"/>
        <c:auto val="1"/>
        <c:lblOffset val="100"/>
        <c:baseTimeUnit val="months"/>
      </c:dateAx>
      <c:valAx>
        <c:axId val="326867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3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c:v>
                </c:pt>
                <c:pt idx="1">
                  <c:v>7</c:v>
                </c:pt>
                <c:pt idx="2">
                  <c:v>5</c:v>
                </c:pt>
                <c:pt idx="3">
                  <c:v>6</c:v>
                </c:pt>
                <c:pt idx="4">
                  <c:v>5</c:v>
                </c:pt>
                <c:pt idx="5">
                  <c:v>6</c:v>
                </c:pt>
                <c:pt idx="6">
                  <c:v>3</c:v>
                </c:pt>
                <c:pt idx="7">
                  <c:v>3</c:v>
                </c:pt>
                <c:pt idx="8">
                  <c:v>5</c:v>
                </c:pt>
                <c:pt idx="9">
                  <c:v>2</c:v>
                </c:pt>
                <c:pt idx="10">
                  <c:v>0</c:v>
                </c:pt>
                <c:pt idx="11">
                  <c:v>0</c:v>
                </c:pt>
              </c:numCache>
            </c:numRef>
          </c:val>
          <c:extLst>
            <c:ext xmlns:c16="http://schemas.microsoft.com/office/drawing/2014/chart" uri="{C3380CC4-5D6E-409C-BE32-E72D297353CC}">
              <c16:uniqueId val="{00000000-E453-4E78-9A08-920F60D169B2}"/>
            </c:ext>
          </c:extLst>
        </c:ser>
        <c:dLbls>
          <c:showLegendKey val="0"/>
          <c:showVal val="0"/>
          <c:showCatName val="0"/>
          <c:showSerName val="0"/>
          <c:showPercent val="0"/>
          <c:showBubbleSize val="0"/>
        </c:dLbls>
        <c:gapWidth val="219"/>
        <c:overlap val="-27"/>
        <c:axId val="337378880"/>
        <c:axId val="337386424"/>
      </c:barChart>
      <c:dateAx>
        <c:axId val="337378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86424"/>
        <c:crosses val="autoZero"/>
        <c:auto val="1"/>
        <c:lblOffset val="100"/>
        <c:baseTimeUnit val="months"/>
      </c:dateAx>
      <c:valAx>
        <c:axId val="337386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78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185</c:v>
                </c:pt>
                <c:pt idx="1">
                  <c:v>369</c:v>
                </c:pt>
                <c:pt idx="2">
                  <c:v>189</c:v>
                </c:pt>
                <c:pt idx="3">
                  <c:v>113</c:v>
                </c:pt>
                <c:pt idx="4">
                  <c:v>116</c:v>
                </c:pt>
                <c:pt idx="5">
                  <c:v>49</c:v>
                </c:pt>
                <c:pt idx="6">
                  <c:v>86</c:v>
                </c:pt>
                <c:pt idx="7">
                  <c:v>100</c:v>
                </c:pt>
                <c:pt idx="8">
                  <c:v>142</c:v>
                </c:pt>
                <c:pt idx="9">
                  <c:v>53</c:v>
                </c:pt>
                <c:pt idx="10">
                  <c:v>0</c:v>
                </c:pt>
                <c:pt idx="11">
                  <c:v>0</c:v>
                </c:pt>
              </c:numCache>
            </c:numRef>
          </c:val>
          <c:extLst>
            <c:ext xmlns:c16="http://schemas.microsoft.com/office/drawing/2014/chart" uri="{C3380CC4-5D6E-409C-BE32-E72D297353CC}">
              <c16:uniqueId val="{00000000-A718-4053-ABB9-14A7719CE090}"/>
            </c:ext>
          </c:extLst>
        </c:ser>
        <c:dLbls>
          <c:showLegendKey val="0"/>
          <c:showVal val="0"/>
          <c:showCatName val="0"/>
          <c:showSerName val="0"/>
          <c:showPercent val="0"/>
          <c:showBubbleSize val="0"/>
        </c:dLbls>
        <c:gapWidth val="219"/>
        <c:overlap val="-27"/>
        <c:axId val="337385112"/>
        <c:axId val="337385440"/>
      </c:barChart>
      <c:catAx>
        <c:axId val="337385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85440"/>
        <c:crosses val="autoZero"/>
        <c:auto val="1"/>
        <c:lblAlgn val="ctr"/>
        <c:lblOffset val="100"/>
        <c:noMultiLvlLbl val="0"/>
      </c:catAx>
      <c:valAx>
        <c:axId val="33738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8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27</c:v>
                </c:pt>
                <c:pt idx="2">
                  <c:v>7</c:v>
                </c:pt>
                <c:pt idx="3">
                  <c:v>6</c:v>
                </c:pt>
                <c:pt idx="4">
                  <c:v>4</c:v>
                </c:pt>
                <c:pt idx="5">
                  <c:v>7</c:v>
                </c:pt>
                <c:pt idx="6">
                  <c:v>2</c:v>
                </c:pt>
                <c:pt idx="7">
                  <c:v>38</c:v>
                </c:pt>
                <c:pt idx="8">
                  <c:v>53</c:v>
                </c:pt>
                <c:pt idx="9">
                  <c:v>19</c:v>
                </c:pt>
                <c:pt idx="10">
                  <c:v>0</c:v>
                </c:pt>
                <c:pt idx="11">
                  <c:v>0</c:v>
                </c:pt>
              </c:numCache>
            </c:numRef>
          </c:val>
          <c:extLst>
            <c:ext xmlns:c16="http://schemas.microsoft.com/office/drawing/2014/chart" uri="{C3380CC4-5D6E-409C-BE32-E72D297353CC}">
              <c16:uniqueId val="{00000000-FC71-437B-97F6-A4B73838C11B}"/>
            </c:ext>
          </c:extLst>
        </c:ser>
        <c:dLbls>
          <c:showLegendKey val="0"/>
          <c:showVal val="0"/>
          <c:showCatName val="0"/>
          <c:showSerName val="0"/>
          <c:showPercent val="0"/>
          <c:showBubbleSize val="0"/>
        </c:dLbls>
        <c:gapWidth val="219"/>
        <c:overlap val="-27"/>
        <c:axId val="337392984"/>
        <c:axId val="337393968"/>
      </c:barChart>
      <c:dateAx>
        <c:axId val="337392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93968"/>
        <c:crosses val="autoZero"/>
        <c:auto val="1"/>
        <c:lblOffset val="100"/>
        <c:baseTimeUnit val="months"/>
      </c:dateAx>
      <c:valAx>
        <c:axId val="337393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9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494</c:v>
                </c:pt>
                <c:pt idx="1">
                  <c:v>546</c:v>
                </c:pt>
                <c:pt idx="2">
                  <c:v>591</c:v>
                </c:pt>
                <c:pt idx="3">
                  <c:v>527</c:v>
                </c:pt>
                <c:pt idx="4">
                  <c:v>463</c:v>
                </c:pt>
                <c:pt idx="5">
                  <c:v>353</c:v>
                </c:pt>
                <c:pt idx="6">
                  <c:v>429</c:v>
                </c:pt>
                <c:pt idx="7">
                  <c:v>339</c:v>
                </c:pt>
                <c:pt idx="8">
                  <c:v>270</c:v>
                </c:pt>
                <c:pt idx="9">
                  <c:v>183</c:v>
                </c:pt>
              </c:numCache>
            </c:numRef>
          </c:val>
          <c:extLst>
            <c:ext xmlns:c16="http://schemas.microsoft.com/office/drawing/2014/chart" uri="{C3380CC4-5D6E-409C-BE32-E72D297353CC}">
              <c16:uniqueId val="{00000000-98A0-4925-9864-EF6C9AD93CC3}"/>
            </c:ext>
          </c:extLst>
        </c:ser>
        <c:dLbls>
          <c:showLegendKey val="0"/>
          <c:showVal val="0"/>
          <c:showCatName val="0"/>
          <c:showSerName val="0"/>
          <c:showPercent val="0"/>
          <c:showBubbleSize val="0"/>
        </c:dLbls>
        <c:gapWidth val="219"/>
        <c:overlap val="-27"/>
        <c:axId val="418374528"/>
        <c:axId val="418374856"/>
      </c:barChart>
      <c:dateAx>
        <c:axId val="418374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374856"/>
        <c:crosses val="autoZero"/>
        <c:auto val="1"/>
        <c:lblOffset val="100"/>
        <c:baseTimeUnit val="months"/>
      </c:dateAx>
      <c:valAx>
        <c:axId val="418374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37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Sheet1!$A$2:$A$11</c:f>
              <c:strCache>
                <c:ptCount val="10"/>
                <c:pt idx="0">
                  <c:v>2020-01</c:v>
                </c:pt>
                <c:pt idx="1">
                  <c:v>2020-02</c:v>
                </c:pt>
                <c:pt idx="2">
                  <c:v>2020-03</c:v>
                </c:pt>
                <c:pt idx="3">
                  <c:v>2020-04</c:v>
                </c:pt>
                <c:pt idx="4">
                  <c:v>2020-05</c:v>
                </c:pt>
                <c:pt idx="5">
                  <c:v>2020-06</c:v>
                </c:pt>
                <c:pt idx="6">
                  <c:v>2020-07</c:v>
                </c:pt>
                <c:pt idx="7">
                  <c:v>2020-08</c:v>
                </c:pt>
                <c:pt idx="8">
                  <c:v>2020-09</c:v>
                </c:pt>
                <c:pt idx="9">
                  <c:v>2020-10</c:v>
                </c:pt>
              </c:strCache>
            </c:strRef>
          </c:cat>
          <c:val>
            <c:numRef>
              <c:f>Sheet1!$B$2:$B$11</c:f>
              <c:numCache>
                <c:formatCode>General</c:formatCode>
                <c:ptCount val="10"/>
                <c:pt idx="0">
                  <c:v>117</c:v>
                </c:pt>
                <c:pt idx="1">
                  <c:v>71</c:v>
                </c:pt>
                <c:pt idx="2">
                  <c:v>96</c:v>
                </c:pt>
                <c:pt idx="3">
                  <c:v>125</c:v>
                </c:pt>
                <c:pt idx="4">
                  <c:v>85</c:v>
                </c:pt>
                <c:pt idx="5">
                  <c:v>70</c:v>
                </c:pt>
                <c:pt idx="6">
                  <c:v>85</c:v>
                </c:pt>
                <c:pt idx="7">
                  <c:v>52</c:v>
                </c:pt>
                <c:pt idx="8">
                  <c:v>75</c:v>
                </c:pt>
                <c:pt idx="9">
                  <c:v>46</c:v>
                </c:pt>
              </c:numCache>
            </c:numRef>
          </c:val>
          <c:extLst>
            <c:ext xmlns:c16="http://schemas.microsoft.com/office/drawing/2014/chart" uri="{C3380CC4-5D6E-409C-BE32-E72D297353CC}">
              <c16:uniqueId val="{00000000-9470-4D69-BA48-964DC7794521}"/>
            </c:ext>
          </c:extLst>
        </c:ser>
        <c:dLbls>
          <c:showLegendKey val="0"/>
          <c:showVal val="0"/>
          <c:showCatName val="0"/>
          <c:showSerName val="0"/>
          <c:showPercent val="0"/>
          <c:showBubbleSize val="0"/>
        </c:dLbls>
        <c:gapWidth val="219"/>
        <c:overlap val="-27"/>
        <c:axId val="418386008"/>
        <c:axId val="418391912"/>
      </c:barChart>
      <c:catAx>
        <c:axId val="418386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391912"/>
        <c:crosses val="autoZero"/>
        <c:auto val="1"/>
        <c:lblAlgn val="ctr"/>
        <c:lblOffset val="100"/>
        <c:noMultiLvlLbl val="0"/>
      </c:catAx>
      <c:valAx>
        <c:axId val="418391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386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Sheet1!$A$2:$A$11</c:f>
              <c:strCache>
                <c:ptCount val="10"/>
                <c:pt idx="0">
                  <c:v>2020-01</c:v>
                </c:pt>
                <c:pt idx="1">
                  <c:v>2020-02</c:v>
                </c:pt>
                <c:pt idx="2">
                  <c:v>2020-03</c:v>
                </c:pt>
                <c:pt idx="3">
                  <c:v>2020-04</c:v>
                </c:pt>
                <c:pt idx="4">
                  <c:v>2020-05</c:v>
                </c:pt>
                <c:pt idx="5">
                  <c:v>2020-06</c:v>
                </c:pt>
                <c:pt idx="6">
                  <c:v>2020-07</c:v>
                </c:pt>
                <c:pt idx="7">
                  <c:v>2020-08</c:v>
                </c:pt>
                <c:pt idx="8">
                  <c:v>2020-09</c:v>
                </c:pt>
                <c:pt idx="9">
                  <c:v>2020-10</c:v>
                </c:pt>
              </c:strCache>
            </c:strRef>
          </c:cat>
          <c:val>
            <c:numRef>
              <c:f>Sheet1!$B$2:$B$11</c:f>
              <c:numCache>
                <c:formatCode>General</c:formatCode>
                <c:ptCount val="10"/>
                <c:pt idx="0">
                  <c:v>2817</c:v>
                </c:pt>
                <c:pt idx="1">
                  <c:v>1432</c:v>
                </c:pt>
                <c:pt idx="2">
                  <c:v>2326</c:v>
                </c:pt>
                <c:pt idx="3">
                  <c:v>1880</c:v>
                </c:pt>
                <c:pt idx="4">
                  <c:v>1787</c:v>
                </c:pt>
                <c:pt idx="5">
                  <c:v>707</c:v>
                </c:pt>
                <c:pt idx="6">
                  <c:v>2134</c:v>
                </c:pt>
                <c:pt idx="7">
                  <c:v>1513</c:v>
                </c:pt>
                <c:pt idx="8">
                  <c:v>1960</c:v>
                </c:pt>
                <c:pt idx="9">
                  <c:v>835</c:v>
                </c:pt>
              </c:numCache>
            </c:numRef>
          </c:val>
          <c:extLst>
            <c:ext xmlns:c16="http://schemas.microsoft.com/office/drawing/2014/chart" uri="{C3380CC4-5D6E-409C-BE32-E72D297353CC}">
              <c16:uniqueId val="{00000000-B126-4E64-9E1C-20118025FD8A}"/>
            </c:ext>
          </c:extLst>
        </c:ser>
        <c:dLbls>
          <c:showLegendKey val="0"/>
          <c:showVal val="0"/>
          <c:showCatName val="0"/>
          <c:showSerName val="0"/>
          <c:showPercent val="0"/>
          <c:showBubbleSize val="0"/>
        </c:dLbls>
        <c:gapWidth val="219"/>
        <c:overlap val="-27"/>
        <c:axId val="418388632"/>
        <c:axId val="418391584"/>
      </c:barChart>
      <c:catAx>
        <c:axId val="418388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391584"/>
        <c:crosses val="autoZero"/>
        <c:auto val="1"/>
        <c:lblAlgn val="ctr"/>
        <c:lblOffset val="100"/>
        <c:noMultiLvlLbl val="0"/>
      </c:catAx>
      <c:valAx>
        <c:axId val="41839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388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46</c:v>
                </c:pt>
                <c:pt idx="1">
                  <c:v>57</c:v>
                </c:pt>
                <c:pt idx="2">
                  <c:v>31</c:v>
                </c:pt>
                <c:pt idx="3">
                  <c:v>58</c:v>
                </c:pt>
                <c:pt idx="4">
                  <c:v>59</c:v>
                </c:pt>
                <c:pt idx="5">
                  <c:v>51</c:v>
                </c:pt>
                <c:pt idx="6">
                  <c:v>37</c:v>
                </c:pt>
                <c:pt idx="7">
                  <c:v>72</c:v>
                </c:pt>
                <c:pt idx="8">
                  <c:v>46</c:v>
                </c:pt>
                <c:pt idx="9">
                  <c:v>20</c:v>
                </c:pt>
              </c:numCache>
            </c:numRef>
          </c:val>
          <c:extLst>
            <c:ext xmlns:c16="http://schemas.microsoft.com/office/drawing/2014/chart" uri="{C3380CC4-5D6E-409C-BE32-E72D297353CC}">
              <c16:uniqueId val="{00000000-D630-4E13-8A2C-888C84889796}"/>
            </c:ext>
          </c:extLst>
        </c:ser>
        <c:dLbls>
          <c:showLegendKey val="0"/>
          <c:showVal val="0"/>
          <c:showCatName val="0"/>
          <c:showSerName val="0"/>
          <c:showPercent val="0"/>
          <c:showBubbleSize val="0"/>
        </c:dLbls>
        <c:gapWidth val="219"/>
        <c:overlap val="-27"/>
        <c:axId val="446180304"/>
        <c:axId val="446182928"/>
      </c:barChart>
      <c:dateAx>
        <c:axId val="446180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182928"/>
        <c:crosses val="autoZero"/>
        <c:auto val="1"/>
        <c:lblOffset val="100"/>
        <c:baseTimeUnit val="months"/>
      </c:dateAx>
      <c:valAx>
        <c:axId val="446182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18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54</c:v>
                </c:pt>
                <c:pt idx="1">
                  <c:v>46</c:v>
                </c:pt>
                <c:pt idx="2">
                  <c:v>54</c:v>
                </c:pt>
                <c:pt idx="3">
                  <c:v>58</c:v>
                </c:pt>
                <c:pt idx="4">
                  <c:v>55</c:v>
                </c:pt>
                <c:pt idx="5">
                  <c:v>52</c:v>
                </c:pt>
                <c:pt idx="6">
                  <c:v>86</c:v>
                </c:pt>
                <c:pt idx="7">
                  <c:v>58</c:v>
                </c:pt>
                <c:pt idx="8">
                  <c:v>59</c:v>
                </c:pt>
                <c:pt idx="9">
                  <c:v>42</c:v>
                </c:pt>
                <c:pt idx="10">
                  <c:v>0</c:v>
                </c:pt>
                <c:pt idx="11">
                  <c:v>0</c:v>
                </c:pt>
              </c:numCache>
            </c:numRef>
          </c:val>
          <c:extLst>
            <c:ext xmlns:c16="http://schemas.microsoft.com/office/drawing/2014/chart" uri="{C3380CC4-5D6E-409C-BE32-E72D297353CC}">
              <c16:uniqueId val="{00000000-2FCC-498F-9F4D-2CCC794FCBD4}"/>
            </c:ext>
          </c:extLst>
        </c:ser>
        <c:dLbls>
          <c:showLegendKey val="0"/>
          <c:showVal val="0"/>
          <c:showCatName val="0"/>
          <c:showSerName val="0"/>
          <c:showPercent val="0"/>
          <c:showBubbleSize val="0"/>
        </c:dLbls>
        <c:gapWidth val="219"/>
        <c:overlap val="-27"/>
        <c:axId val="446182272"/>
        <c:axId val="446182600"/>
      </c:barChart>
      <c:dateAx>
        <c:axId val="446182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182600"/>
        <c:crosses val="autoZero"/>
        <c:auto val="1"/>
        <c:lblOffset val="100"/>
        <c:baseTimeUnit val="months"/>
      </c:dateAx>
      <c:valAx>
        <c:axId val="446182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18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1258</c:v>
                </c:pt>
                <c:pt idx="1">
                  <c:v>784</c:v>
                </c:pt>
                <c:pt idx="2">
                  <c:v>1366</c:v>
                </c:pt>
                <c:pt idx="3">
                  <c:v>878</c:v>
                </c:pt>
                <c:pt idx="4">
                  <c:v>889</c:v>
                </c:pt>
                <c:pt idx="5">
                  <c:v>315</c:v>
                </c:pt>
                <c:pt idx="6">
                  <c:v>775</c:v>
                </c:pt>
                <c:pt idx="7">
                  <c:v>589</c:v>
                </c:pt>
                <c:pt idx="8">
                  <c:v>835</c:v>
                </c:pt>
                <c:pt idx="9">
                  <c:v>429</c:v>
                </c:pt>
                <c:pt idx="10">
                  <c:v>0</c:v>
                </c:pt>
                <c:pt idx="11">
                  <c:v>0</c:v>
                </c:pt>
              </c:numCache>
            </c:numRef>
          </c:val>
          <c:extLst>
            <c:ext xmlns:c16="http://schemas.microsoft.com/office/drawing/2014/chart" uri="{C3380CC4-5D6E-409C-BE32-E72D297353CC}">
              <c16:uniqueId val="{00000000-6E1D-4B52-8857-7B23B41A85C9}"/>
            </c:ext>
          </c:extLst>
        </c:ser>
        <c:dLbls>
          <c:showLegendKey val="0"/>
          <c:showVal val="0"/>
          <c:showCatName val="0"/>
          <c:showSerName val="0"/>
          <c:showPercent val="0"/>
          <c:showBubbleSize val="0"/>
        </c:dLbls>
        <c:gapWidth val="219"/>
        <c:overlap val="-27"/>
        <c:axId val="446196376"/>
        <c:axId val="446200312"/>
      </c:barChart>
      <c:catAx>
        <c:axId val="446196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200312"/>
        <c:crosses val="autoZero"/>
        <c:auto val="1"/>
        <c:lblAlgn val="ctr"/>
        <c:lblOffset val="100"/>
        <c:noMultiLvlLbl val="0"/>
      </c:catAx>
      <c:valAx>
        <c:axId val="446200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196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7FAB-0132-414D-B3FD-1469EC7795F4}"/>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8C3E03E9-2A98-49D8-ACD3-472B4FB4CA3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161488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BA606-C516-437F-8138-8C6E396BEC31}"/>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8C0D3969-F226-4B1E-8DE7-5BB6E31135D6}"/>
              </a:ext>
            </a:extLst>
          </p:cNvPr>
          <p:cNvGraphicFramePr>
            <a:graphicFrameLocks noGrp="1"/>
          </p:cNvGraphicFramePr>
          <p:nvPr>
            <p:ph type="chart" sz="quarter" idx="13"/>
            <p:extLst>
              <p:ext uri="{D42A27DB-BD31-4B8C-83A1-F6EECF244321}">
                <p14:modId xmlns:p14="http://schemas.microsoft.com/office/powerpoint/2010/main" val="1357320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E28FA2-2861-4257-BE9B-628D5FED13AD}"/>
              </a:ext>
            </a:extLst>
          </p:cNvPr>
          <p:cNvSpPr>
            <a:spLocks noGrp="1"/>
          </p:cNvSpPr>
          <p:nvPr>
            <p:ph type="body" sz="quarter" idx="14"/>
          </p:nvPr>
        </p:nvSpPr>
        <p:spPr/>
        <p:txBody>
          <a:bodyPr/>
          <a:lstStyle/>
          <a:p>
            <a:r>
              <a:rPr lang="en-US"/>
              <a:t>01/01/2017 - 08/31/2020</a:t>
            </a:r>
          </a:p>
        </p:txBody>
      </p:sp>
      <p:sp>
        <p:nvSpPr>
          <p:cNvPr id="5" name="Footer Placeholder 4">
            <a:extLst>
              <a:ext uri="{FF2B5EF4-FFF2-40B4-BE49-F238E27FC236}">
                <a16:creationId xmlns:a16="http://schemas.microsoft.com/office/drawing/2014/main" id="{ADF61C2A-4BF1-4C63-B7BF-E43E9A29EA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9929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44658-6ACD-448C-8DC0-E0EB0BA6643C}"/>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9F5247AF-49F8-4EFC-91E2-F9BC9E63C965}"/>
              </a:ext>
            </a:extLst>
          </p:cNvPr>
          <p:cNvGraphicFramePr>
            <a:graphicFrameLocks noGrp="1"/>
          </p:cNvGraphicFramePr>
          <p:nvPr>
            <p:ph type="tbl" sz="quarter" idx="13"/>
            <p:extLst>
              <p:ext uri="{D42A27DB-BD31-4B8C-83A1-F6EECF244321}">
                <p14:modId xmlns:p14="http://schemas.microsoft.com/office/powerpoint/2010/main" val="2680055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269121594"/>
                    </a:ext>
                  </a:extLst>
                </a:gridCol>
                <a:gridCol w="905256">
                  <a:extLst>
                    <a:ext uri="{9D8B030D-6E8A-4147-A177-3AD203B41FA5}">
                      <a16:colId xmlns:a16="http://schemas.microsoft.com/office/drawing/2014/main" val="352448858"/>
                    </a:ext>
                  </a:extLst>
                </a:gridCol>
                <a:gridCol w="905256">
                  <a:extLst>
                    <a:ext uri="{9D8B030D-6E8A-4147-A177-3AD203B41FA5}">
                      <a16:colId xmlns:a16="http://schemas.microsoft.com/office/drawing/2014/main" val="923009568"/>
                    </a:ext>
                  </a:extLst>
                </a:gridCol>
                <a:gridCol w="905256">
                  <a:extLst>
                    <a:ext uri="{9D8B030D-6E8A-4147-A177-3AD203B41FA5}">
                      <a16:colId xmlns:a16="http://schemas.microsoft.com/office/drawing/2014/main" val="567361361"/>
                    </a:ext>
                  </a:extLst>
                </a:gridCol>
                <a:gridCol w="905256">
                  <a:extLst>
                    <a:ext uri="{9D8B030D-6E8A-4147-A177-3AD203B41FA5}">
                      <a16:colId xmlns:a16="http://schemas.microsoft.com/office/drawing/2014/main" val="1605880527"/>
                    </a:ext>
                  </a:extLst>
                </a:gridCol>
                <a:gridCol w="905256">
                  <a:extLst>
                    <a:ext uri="{9D8B030D-6E8A-4147-A177-3AD203B41FA5}">
                      <a16:colId xmlns:a16="http://schemas.microsoft.com/office/drawing/2014/main" val="1599582541"/>
                    </a:ext>
                  </a:extLst>
                </a:gridCol>
                <a:gridCol w="905256">
                  <a:extLst>
                    <a:ext uri="{9D8B030D-6E8A-4147-A177-3AD203B41FA5}">
                      <a16:colId xmlns:a16="http://schemas.microsoft.com/office/drawing/2014/main" val="1669963093"/>
                    </a:ext>
                  </a:extLst>
                </a:gridCol>
                <a:gridCol w="905256">
                  <a:extLst>
                    <a:ext uri="{9D8B030D-6E8A-4147-A177-3AD203B41FA5}">
                      <a16:colId xmlns:a16="http://schemas.microsoft.com/office/drawing/2014/main" val="2412310719"/>
                    </a:ext>
                  </a:extLst>
                </a:gridCol>
                <a:gridCol w="905256">
                  <a:extLst>
                    <a:ext uri="{9D8B030D-6E8A-4147-A177-3AD203B41FA5}">
                      <a16:colId xmlns:a16="http://schemas.microsoft.com/office/drawing/2014/main" val="227800301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47056966"/>
                  </a:ext>
                </a:extLst>
              </a:tr>
              <a:tr h="370840">
                <a:tc>
                  <a:txBody>
                    <a:bodyPr/>
                    <a:lstStyle/>
                    <a:p>
                      <a:r>
                        <a:rPr lang="en-US" sz="1000"/>
                        <a:t>4511</a:t>
                      </a:r>
                    </a:p>
                  </a:txBody>
                  <a:tcPr/>
                </a:tc>
                <a:tc>
                  <a:txBody>
                    <a:bodyPr/>
                    <a:lstStyle/>
                    <a:p>
                      <a:r>
                        <a:rPr lang="en-US" sz="1000"/>
                        <a:t>13</a:t>
                      </a:r>
                    </a:p>
                  </a:txBody>
                  <a:tcPr/>
                </a:tc>
                <a:tc>
                  <a:txBody>
                    <a:bodyPr/>
                    <a:lstStyle/>
                    <a:p>
                      <a:r>
                        <a:rPr lang="en-US" sz="1000"/>
                        <a:t>25</a:t>
                      </a:r>
                    </a:p>
                  </a:txBody>
                  <a:tcPr/>
                </a:tc>
                <a:tc>
                  <a:txBody>
                    <a:bodyPr/>
                    <a:lstStyle/>
                    <a:p>
                      <a:r>
                        <a:rPr lang="en-US" sz="1000"/>
                        <a:t>728</a:t>
                      </a:r>
                    </a:p>
                  </a:txBody>
                  <a:tcPr/>
                </a:tc>
                <a:tc>
                  <a:txBody>
                    <a:bodyPr/>
                    <a:lstStyle/>
                    <a:p>
                      <a:r>
                        <a:rPr lang="en-US" sz="1000"/>
                        <a:t>20</a:t>
                      </a:r>
                    </a:p>
                  </a:txBody>
                  <a:tcPr/>
                </a:tc>
                <a:tc>
                  <a:txBody>
                    <a:bodyPr/>
                    <a:lstStyle/>
                    <a:p>
                      <a:r>
                        <a:rPr lang="en-US" sz="1000"/>
                        <a:t>59</a:t>
                      </a:r>
                    </a:p>
                  </a:txBody>
                  <a:tcPr/>
                </a:tc>
                <a:tc>
                  <a:txBody>
                    <a:bodyPr/>
                    <a:lstStyle/>
                    <a:p>
                      <a:r>
                        <a:rPr lang="en-US" sz="1000"/>
                        <a:t>0</a:t>
                      </a:r>
                    </a:p>
                  </a:txBody>
                  <a:tcPr/>
                </a:tc>
                <a:tc>
                  <a:txBody>
                    <a:bodyPr/>
                    <a:lstStyle/>
                    <a:p>
                      <a:r>
                        <a:rPr lang="en-US" sz="1000"/>
                        <a:t>0.7167 %</a:t>
                      </a:r>
                    </a:p>
                  </a:txBody>
                  <a:tcPr/>
                </a:tc>
                <a:tc>
                  <a:txBody>
                    <a:bodyPr/>
                    <a:lstStyle/>
                    <a:p>
                      <a:r>
                        <a:rPr lang="en-US" sz="1000"/>
                        <a:t>0.0 %</a:t>
                      </a:r>
                    </a:p>
                  </a:txBody>
                  <a:tcPr/>
                </a:tc>
                <a:extLst>
                  <a:ext uri="{0D108BD9-81ED-4DB2-BD59-A6C34878D82A}">
                    <a16:rowId xmlns:a16="http://schemas.microsoft.com/office/drawing/2014/main" val="3837865151"/>
                  </a:ext>
                </a:extLst>
              </a:tr>
            </a:tbl>
          </a:graphicData>
        </a:graphic>
      </p:graphicFrame>
      <p:sp>
        <p:nvSpPr>
          <p:cNvPr id="4" name="Text Placeholder 3">
            <a:extLst>
              <a:ext uri="{FF2B5EF4-FFF2-40B4-BE49-F238E27FC236}">
                <a16:creationId xmlns:a16="http://schemas.microsoft.com/office/drawing/2014/main" id="{5445B556-EC35-4837-AFBD-92B62B53A8C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25093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2C3C2-8AB3-45B2-9ACA-3D30B156FFAD}"/>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6BA6CE44-70DD-455E-8467-CBFCEB0674BC}"/>
              </a:ext>
            </a:extLst>
          </p:cNvPr>
          <p:cNvGraphicFramePr>
            <a:graphicFrameLocks noGrp="1"/>
          </p:cNvGraphicFramePr>
          <p:nvPr>
            <p:ph type="chart" sz="quarter" idx="13"/>
            <p:extLst>
              <p:ext uri="{D42A27DB-BD31-4B8C-83A1-F6EECF244321}">
                <p14:modId xmlns:p14="http://schemas.microsoft.com/office/powerpoint/2010/main" val="351258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546B1F-1B70-4E90-A815-CF2295F4323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BC57F4E-CA2F-44E5-83AC-6E6D0781C9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7259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EC005-26EA-40B8-90F8-C8292D9BE441}"/>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5FC6092B-B78B-4982-B036-68E3EE448A5E}"/>
              </a:ext>
            </a:extLst>
          </p:cNvPr>
          <p:cNvGraphicFramePr>
            <a:graphicFrameLocks noGrp="1"/>
          </p:cNvGraphicFramePr>
          <p:nvPr>
            <p:ph type="chart" sz="quarter" idx="13"/>
            <p:extLst>
              <p:ext uri="{D42A27DB-BD31-4B8C-83A1-F6EECF244321}">
                <p14:modId xmlns:p14="http://schemas.microsoft.com/office/powerpoint/2010/main" val="2726394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4A5A7D-078C-4214-83CE-76C903D6996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22990B5-5629-4335-B61D-A72FC5C26E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2797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F8461-19C9-4923-A252-F541A528BD18}"/>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827A1217-2E55-4E3B-B3FE-83D5B00A7ADB}"/>
              </a:ext>
            </a:extLst>
          </p:cNvPr>
          <p:cNvGraphicFramePr>
            <a:graphicFrameLocks noGrp="1"/>
          </p:cNvGraphicFramePr>
          <p:nvPr>
            <p:ph type="chart" sz="quarter" idx="13"/>
            <p:extLst>
              <p:ext uri="{D42A27DB-BD31-4B8C-83A1-F6EECF244321}">
                <p14:modId xmlns:p14="http://schemas.microsoft.com/office/powerpoint/2010/main" val="3089759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C9AFF2-FB5E-4720-8766-23E0476673E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DAB511E-04ED-4CD8-9131-2710A78855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3749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E00BE-4D9F-451C-A27C-D822FEADE113}"/>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428C109A-BCCB-4A8D-86A9-8178E1E2CD3C}"/>
              </a:ext>
            </a:extLst>
          </p:cNvPr>
          <p:cNvGraphicFramePr>
            <a:graphicFrameLocks noGrp="1"/>
          </p:cNvGraphicFramePr>
          <p:nvPr>
            <p:ph type="chart" sz="quarter" idx="13"/>
            <p:extLst>
              <p:ext uri="{D42A27DB-BD31-4B8C-83A1-F6EECF244321}">
                <p14:modId xmlns:p14="http://schemas.microsoft.com/office/powerpoint/2010/main" val="38731646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894EEA-628A-4205-8347-57E2145B8F5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7563200-4489-4FB9-8843-4FEDAECC4E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0220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91507-57A0-4519-8EBE-8F7D5AA2D111}"/>
              </a:ext>
            </a:extLst>
          </p:cNvPr>
          <p:cNvSpPr>
            <a:spLocks noGrp="1"/>
          </p:cNvSpPr>
          <p:nvPr>
            <p:ph type="title"/>
          </p:nvPr>
        </p:nvSpPr>
        <p:spPr/>
        <p:txBody>
          <a:bodyPr/>
          <a:lstStyle/>
          <a:p>
            <a:r>
              <a:rPr lang="en-US"/>
              <a:t>Facebook Own Posts Table | Philadelphia Insurance</a:t>
            </a:r>
          </a:p>
        </p:txBody>
      </p:sp>
      <p:graphicFrame>
        <p:nvGraphicFramePr>
          <p:cNvPr id="5" name="Table Placeholder 4">
            <a:extLst>
              <a:ext uri="{FF2B5EF4-FFF2-40B4-BE49-F238E27FC236}">
                <a16:creationId xmlns:a16="http://schemas.microsoft.com/office/drawing/2014/main" id="{7DA51DB4-F996-402C-9FD3-DCCEB8ABF93C}"/>
              </a:ext>
            </a:extLst>
          </p:cNvPr>
          <p:cNvGraphicFramePr>
            <a:graphicFrameLocks noGrp="1"/>
          </p:cNvGraphicFramePr>
          <p:nvPr>
            <p:ph type="tbl" sz="quarter" idx="13"/>
            <p:extLst>
              <p:ext uri="{D42A27DB-BD31-4B8C-83A1-F6EECF244321}">
                <p14:modId xmlns:p14="http://schemas.microsoft.com/office/powerpoint/2010/main" val="368126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9504329"/>
                    </a:ext>
                  </a:extLst>
                </a:gridCol>
                <a:gridCol w="822960">
                  <a:extLst>
                    <a:ext uri="{9D8B030D-6E8A-4147-A177-3AD203B41FA5}">
                      <a16:colId xmlns:a16="http://schemas.microsoft.com/office/drawing/2014/main" val="517736521"/>
                    </a:ext>
                  </a:extLst>
                </a:gridCol>
                <a:gridCol w="822960">
                  <a:extLst>
                    <a:ext uri="{9D8B030D-6E8A-4147-A177-3AD203B41FA5}">
                      <a16:colId xmlns:a16="http://schemas.microsoft.com/office/drawing/2014/main" val="3941749588"/>
                    </a:ext>
                  </a:extLst>
                </a:gridCol>
                <a:gridCol w="822960">
                  <a:extLst>
                    <a:ext uri="{9D8B030D-6E8A-4147-A177-3AD203B41FA5}">
                      <a16:colId xmlns:a16="http://schemas.microsoft.com/office/drawing/2014/main" val="570099928"/>
                    </a:ext>
                  </a:extLst>
                </a:gridCol>
                <a:gridCol w="822960">
                  <a:extLst>
                    <a:ext uri="{9D8B030D-6E8A-4147-A177-3AD203B41FA5}">
                      <a16:colId xmlns:a16="http://schemas.microsoft.com/office/drawing/2014/main" val="2743606045"/>
                    </a:ext>
                  </a:extLst>
                </a:gridCol>
                <a:gridCol w="822960">
                  <a:extLst>
                    <a:ext uri="{9D8B030D-6E8A-4147-A177-3AD203B41FA5}">
                      <a16:colId xmlns:a16="http://schemas.microsoft.com/office/drawing/2014/main" val="2920215912"/>
                    </a:ext>
                  </a:extLst>
                </a:gridCol>
                <a:gridCol w="822960">
                  <a:extLst>
                    <a:ext uri="{9D8B030D-6E8A-4147-A177-3AD203B41FA5}">
                      <a16:colId xmlns:a16="http://schemas.microsoft.com/office/drawing/2014/main" val="3829046345"/>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714598202"/>
                  </a:ext>
                </a:extLst>
              </a:tr>
              <a:tr h="370840">
                <a:tc>
                  <a:txBody>
                    <a:bodyPr/>
                    <a:lstStyle/>
                    <a:p>
                      <a:r>
                        <a:rPr lang="en-US" sz="1000" b="1"/>
                        <a:t>Philadelphia Insurance Companies - 2020-09-01 11:44:28</a:t>
                      </a:r>
                      <a:r>
                        <a:rPr lang="en-US" sz="1000"/>
                        <a:t>
 We're proud to be named one of the Best Places to Work in Insurance for the 11th consecutive year! Thank you to our employees for your continued efforts to make PHLY a great place to work. Learn more about careers at PHLY: bit.ly/PHLYCareers</a:t>
                      </a:r>
                    </a:p>
                  </a:txBody>
                  <a:tcPr/>
                </a:tc>
                <a:tc>
                  <a:txBody>
                    <a:bodyPr/>
                    <a:lstStyle/>
                    <a:p>
                      <a:r>
                        <a:rPr lang="en-US" sz="1000"/>
                        <a:t>90</a:t>
                      </a:r>
                    </a:p>
                  </a:txBody>
                  <a:tcPr/>
                </a:tc>
                <a:tc>
                  <a:txBody>
                    <a:bodyPr/>
                    <a:lstStyle/>
                    <a:p>
                      <a:r>
                        <a:rPr lang="en-US" sz="1000"/>
                        <a:t>72</a:t>
                      </a:r>
                    </a:p>
                  </a:txBody>
                  <a:tcPr/>
                </a:tc>
                <a:tc>
                  <a:txBody>
                    <a:bodyPr/>
                    <a:lstStyle/>
                    <a:p>
                      <a:r>
                        <a:rPr lang="en-US" sz="1000"/>
                        <a:t>8</a:t>
                      </a:r>
                    </a:p>
                  </a:txBody>
                  <a:tcPr/>
                </a:tc>
                <a:tc>
                  <a:txBody>
                    <a:bodyPr/>
                    <a:lstStyle/>
                    <a:p>
                      <a:r>
                        <a:rPr lang="en-US" sz="1000"/>
                        <a:t>10</a:t>
                      </a:r>
                    </a:p>
                  </a:txBody>
                  <a:tcPr/>
                </a:tc>
                <a:tc>
                  <a:txBody>
                    <a:bodyPr/>
                    <a:lstStyle/>
                    <a:p>
                      <a:r>
                        <a:rPr lang="en-US" sz="1000"/>
                        <a:t>1.9996 %</a:t>
                      </a:r>
                    </a:p>
                  </a:txBody>
                  <a:tcPr/>
                </a:tc>
                <a:tc>
                  <a:txBody>
                    <a:bodyPr/>
                    <a:lstStyle/>
                    <a:p>
                      <a:r>
                        <a:rPr lang="en-US" sz="1000"/>
                        <a:t>Photo</a:t>
                      </a:r>
                    </a:p>
                  </a:txBody>
                  <a:tcPr/>
                </a:tc>
                <a:extLst>
                  <a:ext uri="{0D108BD9-81ED-4DB2-BD59-A6C34878D82A}">
                    <a16:rowId xmlns:a16="http://schemas.microsoft.com/office/drawing/2014/main" val="1849838529"/>
                  </a:ext>
                </a:extLst>
              </a:tr>
              <a:tr h="370840">
                <a:tc>
                  <a:txBody>
                    <a:bodyPr/>
                    <a:lstStyle/>
                    <a:p>
                      <a:r>
                        <a:rPr lang="en-US" sz="1000" b="1"/>
                        <a:t>Philadelphia Insurance Companies - 2020-09-11 11:07:00</a:t>
                      </a:r>
                      <a:r>
                        <a:rPr lang="en-US" sz="1000"/>
                        <a:t>
 We will never forget. 🇺🇸 #September11</a:t>
                      </a:r>
                    </a:p>
                  </a:txBody>
                  <a:tcPr/>
                </a:tc>
                <a:tc>
                  <a:txBody>
                    <a:bodyPr/>
                    <a:lstStyle/>
                    <a:p>
                      <a:r>
                        <a:rPr lang="en-US" sz="1000"/>
                        <a:t>84</a:t>
                      </a:r>
                    </a:p>
                  </a:txBody>
                  <a:tcPr/>
                </a:tc>
                <a:tc>
                  <a:txBody>
                    <a:bodyPr/>
                    <a:lstStyle/>
                    <a:p>
                      <a:r>
                        <a:rPr lang="en-US" sz="1000"/>
                        <a:t>77</a:t>
                      </a:r>
                    </a:p>
                  </a:txBody>
                  <a:tcPr/>
                </a:tc>
                <a:tc>
                  <a:txBody>
                    <a:bodyPr/>
                    <a:lstStyle/>
                    <a:p>
                      <a:r>
                        <a:rPr lang="en-US" sz="1000"/>
                        <a:t>0</a:t>
                      </a:r>
                    </a:p>
                  </a:txBody>
                  <a:tcPr/>
                </a:tc>
                <a:tc>
                  <a:txBody>
                    <a:bodyPr/>
                    <a:lstStyle/>
                    <a:p>
                      <a:r>
                        <a:rPr lang="en-US" sz="1000"/>
                        <a:t>7</a:t>
                      </a:r>
                    </a:p>
                  </a:txBody>
                  <a:tcPr/>
                </a:tc>
                <a:tc>
                  <a:txBody>
                    <a:bodyPr/>
                    <a:lstStyle/>
                    <a:p>
                      <a:r>
                        <a:rPr lang="en-US" sz="1000"/>
                        <a:t>1.8646 %</a:t>
                      </a:r>
                    </a:p>
                  </a:txBody>
                  <a:tcPr/>
                </a:tc>
                <a:tc>
                  <a:txBody>
                    <a:bodyPr/>
                    <a:lstStyle/>
                    <a:p>
                      <a:r>
                        <a:rPr lang="en-US" sz="1000"/>
                        <a:t>Photo</a:t>
                      </a:r>
                    </a:p>
                  </a:txBody>
                  <a:tcPr/>
                </a:tc>
                <a:extLst>
                  <a:ext uri="{0D108BD9-81ED-4DB2-BD59-A6C34878D82A}">
                    <a16:rowId xmlns:a16="http://schemas.microsoft.com/office/drawing/2014/main" val="3984334860"/>
                  </a:ext>
                </a:extLst>
              </a:tr>
              <a:tr h="370840">
                <a:tc>
                  <a:txBody>
                    <a:bodyPr/>
                    <a:lstStyle/>
                    <a:p>
                      <a:r>
                        <a:rPr lang="en-US" sz="1000" b="1"/>
                        <a:t>Philadelphia Insurance Companies - 2020-09-25 15:21:34</a:t>
                      </a:r>
                      <a:r>
                        <a:rPr lang="en-US" sz="1000"/>
                        <a:t>
 Amid the #coronavirus pandemic, we held our New Hire Training virtually to welcome new employees from across the U.S. Even though we couldn’t come together in person this year, over 100 of our newest team members connected with #TEAMPHLY by attending various onboarding events meant to introduce them to the PHLY culture. Here's a snapshot from one of our panel discussions. Welcome to the team!</a:t>
                      </a:r>
                    </a:p>
                  </a:txBody>
                  <a:tcPr/>
                </a:tc>
                <a:tc>
                  <a:txBody>
                    <a:bodyPr/>
                    <a:lstStyle/>
                    <a:p>
                      <a:r>
                        <a:rPr lang="en-US" sz="1000"/>
                        <a:t>62</a:t>
                      </a:r>
                    </a:p>
                  </a:txBody>
                  <a:tcPr/>
                </a:tc>
                <a:tc>
                  <a:txBody>
                    <a:bodyPr/>
                    <a:lstStyle/>
                    <a:p>
                      <a:r>
                        <a:rPr lang="en-US" sz="1000"/>
                        <a:t>56</a:t>
                      </a:r>
                    </a:p>
                  </a:txBody>
                  <a:tcPr/>
                </a:tc>
                <a:tc>
                  <a:txBody>
                    <a:bodyPr/>
                    <a:lstStyle/>
                    <a:p>
                      <a:r>
                        <a:rPr lang="en-US" sz="1000"/>
                        <a:t>5</a:t>
                      </a:r>
                    </a:p>
                  </a:txBody>
                  <a:tcPr/>
                </a:tc>
                <a:tc>
                  <a:txBody>
                    <a:bodyPr/>
                    <a:lstStyle/>
                    <a:p>
                      <a:r>
                        <a:rPr lang="en-US" sz="1000"/>
                        <a:t>1</a:t>
                      </a:r>
                    </a:p>
                  </a:txBody>
                  <a:tcPr/>
                </a:tc>
                <a:tc>
                  <a:txBody>
                    <a:bodyPr/>
                    <a:lstStyle/>
                    <a:p>
                      <a:r>
                        <a:rPr lang="en-US" sz="1000"/>
                        <a:t>1.3750 %</a:t>
                      </a:r>
                    </a:p>
                  </a:txBody>
                  <a:tcPr/>
                </a:tc>
                <a:tc>
                  <a:txBody>
                    <a:bodyPr/>
                    <a:lstStyle/>
                    <a:p>
                      <a:r>
                        <a:rPr lang="en-US" sz="1000"/>
                        <a:t>Photo</a:t>
                      </a:r>
                    </a:p>
                  </a:txBody>
                  <a:tcPr/>
                </a:tc>
                <a:extLst>
                  <a:ext uri="{0D108BD9-81ED-4DB2-BD59-A6C34878D82A}">
                    <a16:rowId xmlns:a16="http://schemas.microsoft.com/office/drawing/2014/main" val="724439403"/>
                  </a:ext>
                </a:extLst>
              </a:tr>
              <a:tr h="370840">
                <a:tc>
                  <a:txBody>
                    <a:bodyPr/>
                    <a:lstStyle/>
                    <a:p>
                      <a:r>
                        <a:rPr lang="en-US" sz="1000" b="1"/>
                        <a:t>Philadelphia Insurance Companies - 2020-09-08 12:18:40</a:t>
                      </a:r>
                      <a:r>
                        <a:rPr lang="en-US" sz="1000"/>
                        <a:t>
 While fans aren't currently permitted to attend MLB games, four PHLY employees were given the opportunity to "show their faces" in the stands of Citizens Bank Park through our Philadelphia Phillies Runs for Charities partnership. If you're watching today's Phillies game on TV, look for Tim, Chrystal, Gino, and Essence's fan photo cutouts in section 123! ⚾️</a:t>
                      </a:r>
                    </a:p>
                  </a:txBody>
                  <a:tcPr/>
                </a:tc>
                <a:tc>
                  <a:txBody>
                    <a:bodyPr/>
                    <a:lstStyle/>
                    <a:p>
                      <a:r>
                        <a:rPr lang="en-US" sz="1000"/>
                        <a:t>57</a:t>
                      </a:r>
                    </a:p>
                  </a:txBody>
                  <a:tcPr/>
                </a:tc>
                <a:tc>
                  <a:txBody>
                    <a:bodyPr/>
                    <a:lstStyle/>
                    <a:p>
                      <a:r>
                        <a:rPr lang="en-US" sz="1000"/>
                        <a:t>54</a:t>
                      </a:r>
                    </a:p>
                  </a:txBody>
                  <a:tcPr/>
                </a:tc>
                <a:tc>
                  <a:txBody>
                    <a:bodyPr/>
                    <a:lstStyle/>
                    <a:p>
                      <a:r>
                        <a:rPr lang="en-US" sz="1000"/>
                        <a:t>0</a:t>
                      </a:r>
                    </a:p>
                  </a:txBody>
                  <a:tcPr/>
                </a:tc>
                <a:tc>
                  <a:txBody>
                    <a:bodyPr/>
                    <a:lstStyle/>
                    <a:p>
                      <a:r>
                        <a:rPr lang="en-US" sz="1000"/>
                        <a:t>3</a:t>
                      </a:r>
                    </a:p>
                  </a:txBody>
                  <a:tcPr/>
                </a:tc>
                <a:tc>
                  <a:txBody>
                    <a:bodyPr/>
                    <a:lstStyle/>
                    <a:p>
                      <a:r>
                        <a:rPr lang="en-US" sz="1000"/>
                        <a:t>1.2661 %</a:t>
                      </a:r>
                    </a:p>
                  </a:txBody>
                  <a:tcPr/>
                </a:tc>
                <a:tc>
                  <a:txBody>
                    <a:bodyPr/>
                    <a:lstStyle/>
                    <a:p>
                      <a:r>
                        <a:rPr lang="en-US" sz="1000"/>
                        <a:t>Photo</a:t>
                      </a:r>
                    </a:p>
                  </a:txBody>
                  <a:tcPr/>
                </a:tc>
                <a:extLst>
                  <a:ext uri="{0D108BD9-81ED-4DB2-BD59-A6C34878D82A}">
                    <a16:rowId xmlns:a16="http://schemas.microsoft.com/office/drawing/2014/main" val="818084967"/>
                  </a:ext>
                </a:extLst>
              </a:tr>
              <a:tr h="370840">
                <a:tc>
                  <a:txBody>
                    <a:bodyPr/>
                    <a:lstStyle/>
                    <a:p>
                      <a:r>
                        <a:rPr lang="en-US" sz="1000" b="1"/>
                        <a:t>Philadelphia Insurance Companies - 2020-09-23 16:15:51</a:t>
                      </a:r>
                      <a:r>
                        <a:rPr lang="en-US" sz="1000"/>
                        <a:t>
 Over the past few weeks, #TEAMPHLY has been involved in various virtual fundraising events in support of Children's Hospital of Philadelphia (CHOP). Recently, our employees participated in a Zoom painting party hosted by a Philadelphia-based art studio, ARTrageous Brush &amp; Flow. All money raised is donated to CHOP to help create a future free of childhood cancer. #ForBreakThroughs</a:t>
                      </a:r>
                    </a:p>
                  </a:txBody>
                  <a:tcPr/>
                </a:tc>
                <a:tc>
                  <a:txBody>
                    <a:bodyPr/>
                    <a:lstStyle/>
                    <a:p>
                      <a:r>
                        <a:rPr lang="en-US" sz="1000"/>
                        <a:t>49</a:t>
                      </a:r>
                    </a:p>
                  </a:txBody>
                  <a:tcPr/>
                </a:tc>
                <a:tc>
                  <a:txBody>
                    <a:bodyPr/>
                    <a:lstStyle/>
                    <a:p>
                      <a:r>
                        <a:rPr lang="en-US" sz="1000"/>
                        <a:t>45</a:t>
                      </a:r>
                    </a:p>
                  </a:txBody>
                  <a:tcPr/>
                </a:tc>
                <a:tc>
                  <a:txBody>
                    <a:bodyPr/>
                    <a:lstStyle/>
                    <a:p>
                      <a:r>
                        <a:rPr lang="en-US" sz="1000"/>
                        <a:t>4</a:t>
                      </a:r>
                    </a:p>
                  </a:txBody>
                  <a:tcPr/>
                </a:tc>
                <a:tc>
                  <a:txBody>
                    <a:bodyPr/>
                    <a:lstStyle/>
                    <a:p>
                      <a:r>
                        <a:rPr lang="en-US" sz="1000"/>
                        <a:t>0</a:t>
                      </a:r>
                    </a:p>
                  </a:txBody>
                  <a:tcPr/>
                </a:tc>
                <a:tc>
                  <a:txBody>
                    <a:bodyPr/>
                    <a:lstStyle/>
                    <a:p>
                      <a:r>
                        <a:rPr lang="en-US" sz="1000"/>
                        <a:t>1.0874 %</a:t>
                      </a:r>
                    </a:p>
                  </a:txBody>
                  <a:tcPr/>
                </a:tc>
                <a:tc>
                  <a:txBody>
                    <a:bodyPr/>
                    <a:lstStyle/>
                    <a:p>
                      <a:r>
                        <a:rPr lang="en-US" sz="1000"/>
                        <a:t>Photo</a:t>
                      </a:r>
                    </a:p>
                  </a:txBody>
                  <a:tcPr/>
                </a:tc>
                <a:extLst>
                  <a:ext uri="{0D108BD9-81ED-4DB2-BD59-A6C34878D82A}">
                    <a16:rowId xmlns:a16="http://schemas.microsoft.com/office/drawing/2014/main" val="1793005824"/>
                  </a:ext>
                </a:extLst>
              </a:tr>
            </a:tbl>
          </a:graphicData>
        </a:graphic>
      </p:graphicFrame>
      <p:sp>
        <p:nvSpPr>
          <p:cNvPr id="4" name="Text Placeholder 3">
            <a:extLst>
              <a:ext uri="{FF2B5EF4-FFF2-40B4-BE49-F238E27FC236}">
                <a16:creationId xmlns:a16="http://schemas.microsoft.com/office/drawing/2014/main" id="{6250A303-0A35-4BDC-96C2-E89067C381A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740068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2CBAE-6861-475B-88DF-49569A8E6492}"/>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6A2FF3B4-AAF8-4519-AAF4-EC8E57D7C580}"/>
              </a:ext>
            </a:extLst>
          </p:cNvPr>
          <p:cNvGraphicFramePr>
            <a:graphicFrameLocks noGrp="1"/>
          </p:cNvGraphicFramePr>
          <p:nvPr>
            <p:ph type="chart" sz="quarter" idx="13"/>
            <p:extLst>
              <p:ext uri="{D42A27DB-BD31-4B8C-83A1-F6EECF244321}">
                <p14:modId xmlns:p14="http://schemas.microsoft.com/office/powerpoint/2010/main" val="2317039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20A425-6BF8-4857-9C34-ED63D9EE8DA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5B88A90-2DCB-4AE7-B13D-C317000DB4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8831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F6072-1CC5-4BC5-B4BF-171F9918427F}"/>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C941B1B7-CFB4-4521-81BC-E5EE414E64C0}"/>
              </a:ext>
            </a:extLst>
          </p:cNvPr>
          <p:cNvGraphicFramePr>
            <a:graphicFrameLocks noGrp="1"/>
          </p:cNvGraphicFramePr>
          <p:nvPr>
            <p:ph type="tbl" sz="quarter" idx="13"/>
            <p:extLst>
              <p:ext uri="{D42A27DB-BD31-4B8C-83A1-F6EECF244321}">
                <p14:modId xmlns:p14="http://schemas.microsoft.com/office/powerpoint/2010/main" val="2969541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9467736"/>
                    </a:ext>
                  </a:extLst>
                </a:gridCol>
                <a:gridCol w="576072">
                  <a:extLst>
                    <a:ext uri="{9D8B030D-6E8A-4147-A177-3AD203B41FA5}">
                      <a16:colId xmlns:a16="http://schemas.microsoft.com/office/drawing/2014/main" val="2352721775"/>
                    </a:ext>
                  </a:extLst>
                </a:gridCol>
                <a:gridCol w="576072">
                  <a:extLst>
                    <a:ext uri="{9D8B030D-6E8A-4147-A177-3AD203B41FA5}">
                      <a16:colId xmlns:a16="http://schemas.microsoft.com/office/drawing/2014/main" val="1814031011"/>
                    </a:ext>
                  </a:extLst>
                </a:gridCol>
                <a:gridCol w="576072">
                  <a:extLst>
                    <a:ext uri="{9D8B030D-6E8A-4147-A177-3AD203B41FA5}">
                      <a16:colId xmlns:a16="http://schemas.microsoft.com/office/drawing/2014/main" val="417995810"/>
                    </a:ext>
                  </a:extLst>
                </a:gridCol>
                <a:gridCol w="576072">
                  <a:extLst>
                    <a:ext uri="{9D8B030D-6E8A-4147-A177-3AD203B41FA5}">
                      <a16:colId xmlns:a16="http://schemas.microsoft.com/office/drawing/2014/main" val="3552420575"/>
                    </a:ext>
                  </a:extLst>
                </a:gridCol>
                <a:gridCol w="576072">
                  <a:extLst>
                    <a:ext uri="{9D8B030D-6E8A-4147-A177-3AD203B41FA5}">
                      <a16:colId xmlns:a16="http://schemas.microsoft.com/office/drawing/2014/main" val="3424041213"/>
                    </a:ext>
                  </a:extLst>
                </a:gridCol>
                <a:gridCol w="576072">
                  <a:extLst>
                    <a:ext uri="{9D8B030D-6E8A-4147-A177-3AD203B41FA5}">
                      <a16:colId xmlns:a16="http://schemas.microsoft.com/office/drawing/2014/main" val="2006462389"/>
                    </a:ext>
                  </a:extLst>
                </a:gridCol>
                <a:gridCol w="576072">
                  <a:extLst>
                    <a:ext uri="{9D8B030D-6E8A-4147-A177-3AD203B41FA5}">
                      <a16:colId xmlns:a16="http://schemas.microsoft.com/office/drawing/2014/main" val="1681851010"/>
                    </a:ext>
                  </a:extLst>
                </a:gridCol>
                <a:gridCol w="576072">
                  <a:extLst>
                    <a:ext uri="{9D8B030D-6E8A-4147-A177-3AD203B41FA5}">
                      <a16:colId xmlns:a16="http://schemas.microsoft.com/office/drawing/2014/main" val="2883687080"/>
                    </a:ext>
                  </a:extLst>
                </a:gridCol>
                <a:gridCol w="576072">
                  <a:extLst>
                    <a:ext uri="{9D8B030D-6E8A-4147-A177-3AD203B41FA5}">
                      <a16:colId xmlns:a16="http://schemas.microsoft.com/office/drawing/2014/main" val="2861204044"/>
                    </a:ext>
                  </a:extLst>
                </a:gridCol>
                <a:gridCol w="576072">
                  <a:extLst>
                    <a:ext uri="{9D8B030D-6E8A-4147-A177-3AD203B41FA5}">
                      <a16:colId xmlns:a16="http://schemas.microsoft.com/office/drawing/2014/main" val="2900089277"/>
                    </a:ext>
                  </a:extLst>
                </a:gridCol>
                <a:gridCol w="576072">
                  <a:extLst>
                    <a:ext uri="{9D8B030D-6E8A-4147-A177-3AD203B41FA5}">
                      <a16:colId xmlns:a16="http://schemas.microsoft.com/office/drawing/2014/main" val="3888373660"/>
                    </a:ext>
                  </a:extLst>
                </a:gridCol>
                <a:gridCol w="576072">
                  <a:extLst>
                    <a:ext uri="{9D8B030D-6E8A-4147-A177-3AD203B41FA5}">
                      <a16:colId xmlns:a16="http://schemas.microsoft.com/office/drawing/2014/main" val="15472255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55170235"/>
                  </a:ext>
                </a:extLst>
              </a:tr>
              <a:tr h="370840">
                <a:tc>
                  <a:txBody>
                    <a:bodyPr/>
                    <a:lstStyle/>
                    <a:p>
                      <a:r>
                        <a:rPr lang="en-US" sz="1000"/>
                        <a:t>3645</a:t>
                      </a:r>
                    </a:p>
                  </a:txBody>
                  <a:tcPr/>
                </a:tc>
                <a:tc>
                  <a:txBody>
                    <a:bodyPr/>
                    <a:lstStyle/>
                    <a:p>
                      <a:r>
                        <a:rPr lang="en-US" sz="1000"/>
                        <a:t>15</a:t>
                      </a:r>
                    </a:p>
                  </a:txBody>
                  <a:tcPr/>
                </a:tc>
                <a:tc>
                  <a:txBody>
                    <a:bodyPr/>
                    <a:lstStyle/>
                    <a:p>
                      <a:r>
                        <a:rPr lang="en-US" sz="1000"/>
                        <a:t>32</a:t>
                      </a:r>
                    </a:p>
                  </a:txBody>
                  <a:tcPr/>
                </a:tc>
                <a:tc>
                  <a:txBody>
                    <a:bodyPr/>
                    <a:lstStyle/>
                    <a:p>
                      <a:r>
                        <a:rPr lang="en-US" sz="1000"/>
                        <a:t>28</a:t>
                      </a:r>
                    </a:p>
                  </a:txBody>
                  <a:tcPr/>
                </a:tc>
                <a:tc>
                  <a:txBody>
                    <a:bodyPr/>
                    <a:lstStyle/>
                    <a:p>
                      <a:r>
                        <a:rPr lang="en-US" sz="1000"/>
                        <a:t>3</a:t>
                      </a:r>
                    </a:p>
                  </a:txBody>
                  <a:tcPr/>
                </a:tc>
                <a:tc>
                  <a:txBody>
                    <a:bodyPr/>
                    <a:lstStyle/>
                    <a:p>
                      <a:r>
                        <a:rPr lang="en-US" sz="1000"/>
                        <a:t>1</a:t>
                      </a:r>
                    </a:p>
                  </a:txBody>
                  <a:tcPr/>
                </a:tc>
                <a:tc>
                  <a:txBody>
                    <a:bodyPr/>
                    <a:lstStyle/>
                    <a:p>
                      <a:r>
                        <a:rPr lang="en-US" sz="1000"/>
                        <a:t>20</a:t>
                      </a:r>
                    </a:p>
                  </a:txBody>
                  <a:tcPr/>
                </a:tc>
                <a:tc>
                  <a:txBody>
                    <a:bodyPr/>
                    <a:lstStyle/>
                    <a:p>
                      <a:r>
                        <a:rPr lang="en-US" sz="1000"/>
                        <a:t>20</a:t>
                      </a:r>
                    </a:p>
                  </a:txBody>
                  <a:tcPr/>
                </a:tc>
                <a:tc>
                  <a:txBody>
                    <a:bodyPr/>
                    <a:lstStyle/>
                    <a:p>
                      <a:r>
                        <a:rPr lang="en-US" sz="1000"/>
                        <a:t>116</a:t>
                      </a:r>
                    </a:p>
                  </a:txBody>
                  <a:tcPr/>
                </a:tc>
                <a:tc>
                  <a:txBody>
                    <a:bodyPr/>
                    <a:lstStyle/>
                    <a:p>
                      <a:r>
                        <a:rPr lang="en-US" sz="1000"/>
                        <a:t>6</a:t>
                      </a:r>
                    </a:p>
                  </a:txBody>
                  <a:tcPr/>
                </a:tc>
                <a:tc>
                  <a:txBody>
                    <a:bodyPr/>
                    <a:lstStyle/>
                    <a:p>
                      <a:r>
                        <a:rPr lang="en-US" sz="1000"/>
                        <a:t>53</a:t>
                      </a:r>
                    </a:p>
                  </a:txBody>
                  <a:tcPr/>
                </a:tc>
                <a:tc>
                  <a:txBody>
                    <a:bodyPr/>
                    <a:lstStyle/>
                    <a:p>
                      <a:r>
                        <a:rPr lang="en-US" sz="1000"/>
                        <a:t>0.1394 %</a:t>
                      </a:r>
                    </a:p>
                  </a:txBody>
                  <a:tcPr/>
                </a:tc>
                <a:tc>
                  <a:txBody>
                    <a:bodyPr/>
                    <a:lstStyle/>
                    <a:p>
                      <a:r>
                        <a:rPr lang="en-US" sz="1000"/>
                        <a:t>0.0 %</a:t>
                      </a:r>
                    </a:p>
                  </a:txBody>
                  <a:tcPr/>
                </a:tc>
                <a:extLst>
                  <a:ext uri="{0D108BD9-81ED-4DB2-BD59-A6C34878D82A}">
                    <a16:rowId xmlns:a16="http://schemas.microsoft.com/office/drawing/2014/main" val="322121060"/>
                  </a:ext>
                </a:extLst>
              </a:tr>
            </a:tbl>
          </a:graphicData>
        </a:graphic>
      </p:graphicFrame>
      <p:sp>
        <p:nvSpPr>
          <p:cNvPr id="4" name="Text Placeholder 3">
            <a:extLst>
              <a:ext uri="{FF2B5EF4-FFF2-40B4-BE49-F238E27FC236}">
                <a16:creationId xmlns:a16="http://schemas.microsoft.com/office/drawing/2014/main" id="{EDDC7296-65FD-40C4-A452-53FA34274E8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21571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7C765-19CF-426A-975F-EC4A11F90676}"/>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B2757C26-F15F-4D1D-99DD-140E72BB27EE}"/>
              </a:ext>
            </a:extLst>
          </p:cNvPr>
          <p:cNvGraphicFramePr>
            <a:graphicFrameLocks noGrp="1"/>
          </p:cNvGraphicFramePr>
          <p:nvPr>
            <p:ph type="chart" sz="quarter" idx="13"/>
            <p:extLst>
              <p:ext uri="{D42A27DB-BD31-4B8C-83A1-F6EECF244321}">
                <p14:modId xmlns:p14="http://schemas.microsoft.com/office/powerpoint/2010/main" val="723447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543800-71CD-44C5-82A2-11BCE04DE77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2D5C552-9392-4B67-B26D-D52A52E2ED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2466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BBF81-54F0-42F5-B7D8-8012C073DEFF}"/>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1659B7F2-1A64-4A61-9852-C0BA39DF662F}"/>
              </a:ext>
            </a:extLst>
          </p:cNvPr>
          <p:cNvGraphicFramePr>
            <a:graphicFrameLocks noGrp="1"/>
          </p:cNvGraphicFramePr>
          <p:nvPr>
            <p:ph type="chart" sz="quarter" idx="13"/>
            <p:extLst>
              <p:ext uri="{D42A27DB-BD31-4B8C-83A1-F6EECF244321}">
                <p14:modId xmlns:p14="http://schemas.microsoft.com/office/powerpoint/2010/main" val="1457072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7A933C-33A5-4CB9-8D48-21FF491B80F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87AFFB97-C656-4BF7-9152-42B4F1F085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8635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F158D-EE5E-4CDB-9A5C-0F3CA5CD710E}"/>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49F956AC-06D5-4CC1-BA52-CBDE2FEE1AEF}"/>
              </a:ext>
            </a:extLst>
          </p:cNvPr>
          <p:cNvGraphicFramePr>
            <a:graphicFrameLocks noGrp="1"/>
          </p:cNvGraphicFramePr>
          <p:nvPr>
            <p:ph type="chart" sz="quarter" idx="13"/>
            <p:extLst>
              <p:ext uri="{D42A27DB-BD31-4B8C-83A1-F6EECF244321}">
                <p14:modId xmlns:p14="http://schemas.microsoft.com/office/powerpoint/2010/main" val="1985243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9E7376-FBA6-43F5-85E9-85B2D7BC68E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9A37075-6FAC-4147-AD66-4DDF089C81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9583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30145-11CE-4D04-989B-9C293EE7C20A}"/>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2051B21E-ADF2-4DDF-9915-2BE4E06A1A64}"/>
              </a:ext>
            </a:extLst>
          </p:cNvPr>
          <p:cNvGraphicFramePr>
            <a:graphicFrameLocks noGrp="1"/>
          </p:cNvGraphicFramePr>
          <p:nvPr>
            <p:ph type="chart" sz="quarter" idx="13"/>
            <p:extLst>
              <p:ext uri="{D42A27DB-BD31-4B8C-83A1-F6EECF244321}">
                <p14:modId xmlns:p14="http://schemas.microsoft.com/office/powerpoint/2010/main" val="2684020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8216AA-BE1D-4DDF-A562-67922C39A25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2F1D8F2-A577-4E48-8659-6DEA7A2263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3093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63610-D5C8-452C-B4E5-5E120DBD5FBF}"/>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CCD6449F-EEAE-4137-87EC-14E798127F8A}"/>
              </a:ext>
            </a:extLst>
          </p:cNvPr>
          <p:cNvGraphicFramePr>
            <a:graphicFrameLocks noGrp="1"/>
          </p:cNvGraphicFramePr>
          <p:nvPr>
            <p:ph type="tbl" sz="quarter" idx="13"/>
            <p:extLst>
              <p:ext uri="{D42A27DB-BD31-4B8C-83A1-F6EECF244321}">
                <p14:modId xmlns:p14="http://schemas.microsoft.com/office/powerpoint/2010/main" val="199923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454327696"/>
                    </a:ext>
                  </a:extLst>
                </a:gridCol>
                <a:gridCol w="2468880">
                  <a:extLst>
                    <a:ext uri="{9D8B030D-6E8A-4147-A177-3AD203B41FA5}">
                      <a16:colId xmlns:a16="http://schemas.microsoft.com/office/drawing/2014/main" val="3532239932"/>
                    </a:ext>
                  </a:extLst>
                </a:gridCol>
                <a:gridCol w="2468880">
                  <a:extLst>
                    <a:ext uri="{9D8B030D-6E8A-4147-A177-3AD203B41FA5}">
                      <a16:colId xmlns:a16="http://schemas.microsoft.com/office/drawing/2014/main" val="995683417"/>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625564756"/>
                  </a:ext>
                </a:extLst>
              </a:tr>
              <a:tr h="370840">
                <a:tc>
                  <a:txBody>
                    <a:bodyPr/>
                    <a:lstStyle/>
                    <a:p>
                      <a:r>
                        <a:rPr lang="en-US" sz="1000" b="1"/>
                        <a:t>@MargueriteTort</a:t>
                      </a:r>
                    </a:p>
                  </a:txBody>
                  <a:tcPr/>
                </a:tc>
                <a:tc>
                  <a:txBody>
                    <a:bodyPr/>
                    <a:lstStyle/>
                    <a:p>
                      <a:r>
                        <a:rPr lang="en-US" sz="1000"/>
                        <a:t>PHLY Insurance Co. (79)</a:t>
                      </a:r>
                    </a:p>
                  </a:txBody>
                  <a:tcPr/>
                </a:tc>
                <a:tc>
                  <a:txBody>
                    <a:bodyPr/>
                    <a:lstStyle/>
                    <a:p>
                      <a:r>
                        <a:rPr lang="en-US" sz="1000"/>
                        <a:t>79</a:t>
                      </a:r>
                    </a:p>
                  </a:txBody>
                  <a:tcPr/>
                </a:tc>
                <a:extLst>
                  <a:ext uri="{0D108BD9-81ED-4DB2-BD59-A6C34878D82A}">
                    <a16:rowId xmlns:a16="http://schemas.microsoft.com/office/drawing/2014/main" val="674302494"/>
                  </a:ext>
                </a:extLst>
              </a:tr>
              <a:tr h="370840">
                <a:tc>
                  <a:txBody>
                    <a:bodyPr/>
                    <a:lstStyle/>
                    <a:p>
                      <a:r>
                        <a:rPr lang="en-US" sz="1000" b="1"/>
                        <a:t>@GammaIotaSigma</a:t>
                      </a:r>
                    </a:p>
                  </a:txBody>
                  <a:tcPr/>
                </a:tc>
                <a:tc>
                  <a:txBody>
                    <a:bodyPr/>
                    <a:lstStyle/>
                    <a:p>
                      <a:r>
                        <a:rPr lang="en-US" sz="1000"/>
                        <a:t>PHLY Insurance Co. (48)</a:t>
                      </a:r>
                    </a:p>
                  </a:txBody>
                  <a:tcPr/>
                </a:tc>
                <a:tc>
                  <a:txBody>
                    <a:bodyPr/>
                    <a:lstStyle/>
                    <a:p>
                      <a:r>
                        <a:rPr lang="en-US" sz="1000"/>
                        <a:t>48</a:t>
                      </a:r>
                    </a:p>
                  </a:txBody>
                  <a:tcPr/>
                </a:tc>
                <a:extLst>
                  <a:ext uri="{0D108BD9-81ED-4DB2-BD59-A6C34878D82A}">
                    <a16:rowId xmlns:a16="http://schemas.microsoft.com/office/drawing/2014/main" val="4289805643"/>
                  </a:ext>
                </a:extLst>
              </a:tr>
              <a:tr h="370840">
                <a:tc>
                  <a:txBody>
                    <a:bodyPr/>
                    <a:lstStyle/>
                    <a:p>
                      <a:r>
                        <a:rPr lang="en-US" sz="1000" b="1"/>
                        <a:t>@Regore2</a:t>
                      </a:r>
                    </a:p>
                  </a:txBody>
                  <a:tcPr/>
                </a:tc>
                <a:tc>
                  <a:txBody>
                    <a:bodyPr/>
                    <a:lstStyle/>
                    <a:p>
                      <a:r>
                        <a:rPr lang="en-US" sz="1000"/>
                        <a:t>PHLY Insurance Co. (44)</a:t>
                      </a:r>
                    </a:p>
                  </a:txBody>
                  <a:tcPr/>
                </a:tc>
                <a:tc>
                  <a:txBody>
                    <a:bodyPr/>
                    <a:lstStyle/>
                    <a:p>
                      <a:r>
                        <a:rPr lang="en-US" sz="1000"/>
                        <a:t>44</a:t>
                      </a:r>
                    </a:p>
                  </a:txBody>
                  <a:tcPr/>
                </a:tc>
                <a:extLst>
                  <a:ext uri="{0D108BD9-81ED-4DB2-BD59-A6C34878D82A}">
                    <a16:rowId xmlns:a16="http://schemas.microsoft.com/office/drawing/2014/main" val="3198680603"/>
                  </a:ext>
                </a:extLst>
              </a:tr>
              <a:tr h="370840">
                <a:tc>
                  <a:txBody>
                    <a:bodyPr/>
                    <a:lstStyle/>
                    <a:p>
                      <a:r>
                        <a:rPr lang="en-US" sz="1000" b="1"/>
                        <a:t>@EaglesCommunity</a:t>
                      </a:r>
                    </a:p>
                  </a:txBody>
                  <a:tcPr/>
                </a:tc>
                <a:tc>
                  <a:txBody>
                    <a:bodyPr/>
                    <a:lstStyle/>
                    <a:p>
                      <a:r>
                        <a:rPr lang="en-US" sz="1000"/>
                        <a:t>PHLY Insurance Co. (43)</a:t>
                      </a:r>
                    </a:p>
                  </a:txBody>
                  <a:tcPr/>
                </a:tc>
                <a:tc>
                  <a:txBody>
                    <a:bodyPr/>
                    <a:lstStyle/>
                    <a:p>
                      <a:r>
                        <a:rPr lang="en-US" sz="1000"/>
                        <a:t>43</a:t>
                      </a:r>
                    </a:p>
                  </a:txBody>
                  <a:tcPr/>
                </a:tc>
                <a:extLst>
                  <a:ext uri="{0D108BD9-81ED-4DB2-BD59-A6C34878D82A}">
                    <a16:rowId xmlns:a16="http://schemas.microsoft.com/office/drawing/2014/main" val="740956616"/>
                  </a:ext>
                </a:extLst>
              </a:tr>
              <a:tr h="370840">
                <a:tc>
                  <a:txBody>
                    <a:bodyPr/>
                    <a:lstStyle/>
                    <a:p>
                      <a:r>
                        <a:rPr lang="en-US" sz="1000" b="1"/>
                        <a:t>@wadt</a:t>
                      </a:r>
                    </a:p>
                  </a:txBody>
                  <a:tcPr/>
                </a:tc>
                <a:tc>
                  <a:txBody>
                    <a:bodyPr/>
                    <a:lstStyle/>
                    <a:p>
                      <a:r>
                        <a:rPr lang="en-US" sz="1000"/>
                        <a:t>PHLY Insurance Co. (12)</a:t>
                      </a:r>
                    </a:p>
                  </a:txBody>
                  <a:tcPr/>
                </a:tc>
                <a:tc>
                  <a:txBody>
                    <a:bodyPr/>
                    <a:lstStyle/>
                    <a:p>
                      <a:r>
                        <a:rPr lang="en-US" sz="1000"/>
                        <a:t>12</a:t>
                      </a:r>
                    </a:p>
                  </a:txBody>
                  <a:tcPr/>
                </a:tc>
                <a:extLst>
                  <a:ext uri="{0D108BD9-81ED-4DB2-BD59-A6C34878D82A}">
                    <a16:rowId xmlns:a16="http://schemas.microsoft.com/office/drawing/2014/main" val="3931560447"/>
                  </a:ext>
                </a:extLst>
              </a:tr>
              <a:tr h="370840">
                <a:tc>
                  <a:txBody>
                    <a:bodyPr/>
                    <a:lstStyle/>
                    <a:p>
                      <a:r>
                        <a:rPr lang="en-US" sz="1000" b="1"/>
                        <a:t>@HelperHelperApp</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2674179777"/>
                  </a:ext>
                </a:extLst>
              </a:tr>
              <a:tr h="370840">
                <a:tc>
                  <a:txBody>
                    <a:bodyPr/>
                    <a:lstStyle/>
                    <a:p>
                      <a:r>
                        <a:rPr lang="en-US" sz="1000" b="1"/>
                        <a:t>@TMNA_Services</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53139843"/>
                  </a:ext>
                </a:extLst>
              </a:tr>
              <a:tr h="370840">
                <a:tc>
                  <a:txBody>
                    <a:bodyPr/>
                    <a:lstStyle/>
                    <a:p>
                      <a:r>
                        <a:rPr lang="en-US" sz="1000" b="1"/>
                        <a:t>@mplousis64</a:t>
                      </a:r>
                    </a:p>
                  </a:txBody>
                  <a:tcPr/>
                </a:tc>
                <a:tc>
                  <a:txBody>
                    <a:bodyPr/>
                    <a:lstStyle/>
                    <a:p>
                      <a:r>
                        <a:rPr lang="en-US" sz="1000"/>
                        <a:t>PHLY Insurance Co. (10)</a:t>
                      </a:r>
                    </a:p>
                  </a:txBody>
                  <a:tcPr/>
                </a:tc>
                <a:tc>
                  <a:txBody>
                    <a:bodyPr/>
                    <a:lstStyle/>
                    <a:p>
                      <a:r>
                        <a:rPr lang="en-US" sz="1000"/>
                        <a:t>10</a:t>
                      </a:r>
                    </a:p>
                  </a:txBody>
                  <a:tcPr/>
                </a:tc>
                <a:extLst>
                  <a:ext uri="{0D108BD9-81ED-4DB2-BD59-A6C34878D82A}">
                    <a16:rowId xmlns:a16="http://schemas.microsoft.com/office/drawing/2014/main" val="1651719917"/>
                  </a:ext>
                </a:extLst>
              </a:tr>
              <a:tr h="370840">
                <a:tc>
                  <a:txBody>
                    <a:bodyPr/>
                    <a:lstStyle/>
                    <a:p>
                      <a:r>
                        <a:rPr lang="en-US" sz="1000" b="1"/>
                        <a:t>@JacobsonGroup</a:t>
                      </a:r>
                    </a:p>
                  </a:txBody>
                  <a:tcPr/>
                </a:tc>
                <a:tc>
                  <a:txBody>
                    <a:bodyPr/>
                    <a:lstStyle/>
                    <a:p>
                      <a:r>
                        <a:rPr lang="en-US" sz="1000"/>
                        <a:t>PHLY Insurance Co. (10)</a:t>
                      </a:r>
                    </a:p>
                  </a:txBody>
                  <a:tcPr/>
                </a:tc>
                <a:tc>
                  <a:txBody>
                    <a:bodyPr/>
                    <a:lstStyle/>
                    <a:p>
                      <a:r>
                        <a:rPr lang="en-US" sz="1000"/>
                        <a:t>10</a:t>
                      </a:r>
                    </a:p>
                  </a:txBody>
                  <a:tcPr/>
                </a:tc>
                <a:extLst>
                  <a:ext uri="{0D108BD9-81ED-4DB2-BD59-A6C34878D82A}">
                    <a16:rowId xmlns:a16="http://schemas.microsoft.com/office/drawing/2014/main" val="3961398496"/>
                  </a:ext>
                </a:extLst>
              </a:tr>
              <a:tr h="370840">
                <a:tc>
                  <a:txBody>
                    <a:bodyPr/>
                    <a:lstStyle/>
                    <a:p>
                      <a:r>
                        <a:rPr lang="en-US" sz="1000" b="1"/>
                        <a:t>@FirstInsHI</a:t>
                      </a:r>
                    </a:p>
                  </a:txBody>
                  <a:tcPr/>
                </a:tc>
                <a:tc>
                  <a:txBody>
                    <a:bodyPr/>
                    <a:lstStyle/>
                    <a:p>
                      <a:r>
                        <a:rPr lang="en-US" sz="1000"/>
                        <a:t>PHLY Insurance Co. (10)</a:t>
                      </a:r>
                    </a:p>
                  </a:txBody>
                  <a:tcPr/>
                </a:tc>
                <a:tc>
                  <a:txBody>
                    <a:bodyPr/>
                    <a:lstStyle/>
                    <a:p>
                      <a:r>
                        <a:rPr lang="en-US" sz="1000"/>
                        <a:t>10</a:t>
                      </a:r>
                    </a:p>
                  </a:txBody>
                  <a:tcPr/>
                </a:tc>
                <a:extLst>
                  <a:ext uri="{0D108BD9-81ED-4DB2-BD59-A6C34878D82A}">
                    <a16:rowId xmlns:a16="http://schemas.microsoft.com/office/drawing/2014/main" val="3663633428"/>
                  </a:ext>
                </a:extLst>
              </a:tr>
            </a:tbl>
          </a:graphicData>
        </a:graphic>
      </p:graphicFrame>
      <p:sp>
        <p:nvSpPr>
          <p:cNvPr id="4" name="Text Placeholder 3">
            <a:extLst>
              <a:ext uri="{FF2B5EF4-FFF2-40B4-BE49-F238E27FC236}">
                <a16:creationId xmlns:a16="http://schemas.microsoft.com/office/drawing/2014/main" id="{C971FDA7-AA2D-44C2-B580-AADB5CD73780}"/>
              </a:ext>
            </a:extLst>
          </p:cNvPr>
          <p:cNvSpPr>
            <a:spLocks noGrp="1"/>
          </p:cNvSpPr>
          <p:nvPr>
            <p:ph type="body" sz="quarter" idx="14"/>
          </p:nvPr>
        </p:nvSpPr>
        <p:spPr/>
        <p:txBody>
          <a:bodyPr/>
          <a:lstStyle/>
          <a:p>
            <a:r>
              <a:rPr lang="en-US"/>
              <a:t>06/01/2019 - 12/31/2020</a:t>
            </a:r>
          </a:p>
        </p:txBody>
      </p:sp>
    </p:spTree>
    <p:extLst>
      <p:ext uri="{BB962C8B-B14F-4D97-AF65-F5344CB8AC3E}">
        <p14:creationId xmlns:p14="http://schemas.microsoft.com/office/powerpoint/2010/main" val="1903742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EB2F6-7249-4BCB-BDA0-2661F47425DC}"/>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791D6C53-94C2-40AA-94EF-03B499F95529}"/>
              </a:ext>
            </a:extLst>
          </p:cNvPr>
          <p:cNvGraphicFramePr>
            <a:graphicFrameLocks noGrp="1"/>
          </p:cNvGraphicFramePr>
          <p:nvPr>
            <p:ph type="tbl" sz="quarter" idx="13"/>
            <p:extLst>
              <p:ext uri="{D42A27DB-BD31-4B8C-83A1-F6EECF244321}">
                <p14:modId xmlns:p14="http://schemas.microsoft.com/office/powerpoint/2010/main" val="262523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61920672"/>
                    </a:ext>
                  </a:extLst>
                </a:gridCol>
                <a:gridCol w="493776">
                  <a:extLst>
                    <a:ext uri="{9D8B030D-6E8A-4147-A177-3AD203B41FA5}">
                      <a16:colId xmlns:a16="http://schemas.microsoft.com/office/drawing/2014/main" val="928201515"/>
                    </a:ext>
                  </a:extLst>
                </a:gridCol>
                <a:gridCol w="1069848">
                  <a:extLst>
                    <a:ext uri="{9D8B030D-6E8A-4147-A177-3AD203B41FA5}">
                      <a16:colId xmlns:a16="http://schemas.microsoft.com/office/drawing/2014/main" val="3690467906"/>
                    </a:ext>
                  </a:extLst>
                </a:gridCol>
                <a:gridCol w="1069848">
                  <a:extLst>
                    <a:ext uri="{9D8B030D-6E8A-4147-A177-3AD203B41FA5}">
                      <a16:colId xmlns:a16="http://schemas.microsoft.com/office/drawing/2014/main" val="1609063805"/>
                    </a:ext>
                  </a:extLst>
                </a:gridCol>
                <a:gridCol w="1069848">
                  <a:extLst>
                    <a:ext uri="{9D8B030D-6E8A-4147-A177-3AD203B41FA5}">
                      <a16:colId xmlns:a16="http://schemas.microsoft.com/office/drawing/2014/main" val="817225584"/>
                    </a:ext>
                  </a:extLst>
                </a:gridCol>
                <a:gridCol w="1069848">
                  <a:extLst>
                    <a:ext uri="{9D8B030D-6E8A-4147-A177-3AD203B41FA5}">
                      <a16:colId xmlns:a16="http://schemas.microsoft.com/office/drawing/2014/main" val="73876554"/>
                    </a:ext>
                  </a:extLst>
                </a:gridCol>
                <a:gridCol w="1069848">
                  <a:extLst>
                    <a:ext uri="{9D8B030D-6E8A-4147-A177-3AD203B41FA5}">
                      <a16:colId xmlns:a16="http://schemas.microsoft.com/office/drawing/2014/main" val="58042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964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- 2020-09-08 12:55:53</a:t>
                      </a:r>
                      <a:r>
                        <a:rPr kumimoji="0" lang="en-US" sz="1000" b="0" i="0" u="none" strike="noStrike" kern="1200" cap="none" spc="0" normalizeH="0" baseline="0" noProof="0">
                          <a:ln>
                            <a:noFill/>
                          </a:ln>
                          <a:solidFill>
                            <a:prstClr val="black"/>
                          </a:solidFill>
                          <a:effectLst/>
                          <a:uLnTx/>
                          <a:uFillTx/>
                          <a:latin typeface="+mn-lt"/>
                          <a:ea typeface="+mn-ea"/>
                          <a:cs typeface="+mn-cs"/>
                        </a:rPr>
                        <a:t>
 4 PHLY employees were given the opportunity to "show their faces" in the stands of #CitizensBankPark through our @Phillies Runs for Charities partnership. If you watch today's #Phillies game, look for Tim, Chrystal, Gino, &amp;amp; Essence's fan photo cutouts in section 123! #RingTheBell https://t.co/NXgcoHMeyb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10/16/2020 02:09:10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0.4123 %</a:t>
                      </a:r>
                    </a:p>
                  </a:txBody>
                  <a:tcPr/>
                </a:tc>
                <a:extLst>
                  <a:ext uri="{0D108BD9-81ED-4DB2-BD59-A6C34878D82A}">
                    <a16:rowId xmlns:a16="http://schemas.microsoft.com/office/drawing/2014/main" val="3008491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- 2020-09-11 10:01:28</a:t>
                      </a:r>
                      <a:r>
                        <a:rPr kumimoji="0" lang="en-US" sz="1000" b="0" i="0" u="none" strike="noStrike" kern="1200" cap="none" spc="0" normalizeH="0" baseline="0" noProof="0">
                          <a:ln>
                            <a:noFill/>
                          </a:ln>
                          <a:solidFill>
                            <a:prstClr val="black"/>
                          </a:solidFill>
                          <a:effectLst/>
                          <a:uLnTx/>
                          <a:uFillTx/>
                          <a:latin typeface="+mn-lt"/>
                          <a:ea typeface="+mn-ea"/>
                          <a:cs typeface="+mn-cs"/>
                        </a:rPr>
                        <a:t>
 We will #neverforget. 🇺🇸 #September11 https://t.co/khbGyOLQvK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10/20/2020 14:11:59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0.3849 %</a:t>
                      </a:r>
                    </a:p>
                  </a:txBody>
                  <a:tcPr/>
                </a:tc>
                <a:extLst>
                  <a:ext uri="{0D108BD9-81ED-4DB2-BD59-A6C34878D82A}">
                    <a16:rowId xmlns:a16="http://schemas.microsoft.com/office/drawing/2014/main" val="3060830243"/>
                  </a:ext>
                </a:extLst>
              </a:tr>
            </a:tbl>
          </a:graphicData>
        </a:graphic>
      </p:graphicFrame>
      <p:sp>
        <p:nvSpPr>
          <p:cNvPr id="4" name="Text Placeholder 3">
            <a:extLst>
              <a:ext uri="{FF2B5EF4-FFF2-40B4-BE49-F238E27FC236}">
                <a16:creationId xmlns:a16="http://schemas.microsoft.com/office/drawing/2014/main" id="{DAACD1C5-EE54-479F-94B6-8C02D0704D3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882537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C7AFA-1C9E-4F43-8B96-8590258AA2FC}"/>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962ECFF0-7A9A-4688-B65D-F7182C2A43B9}"/>
              </a:ext>
            </a:extLst>
          </p:cNvPr>
          <p:cNvGraphicFramePr>
            <a:graphicFrameLocks noGrp="1"/>
          </p:cNvGraphicFramePr>
          <p:nvPr>
            <p:ph type="tbl" sz="quarter" idx="13"/>
            <p:extLst>
              <p:ext uri="{D42A27DB-BD31-4B8C-83A1-F6EECF244321}">
                <p14:modId xmlns:p14="http://schemas.microsoft.com/office/powerpoint/2010/main" val="3560582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35642406"/>
                    </a:ext>
                  </a:extLst>
                </a:gridCol>
                <a:gridCol w="493776">
                  <a:extLst>
                    <a:ext uri="{9D8B030D-6E8A-4147-A177-3AD203B41FA5}">
                      <a16:colId xmlns:a16="http://schemas.microsoft.com/office/drawing/2014/main" val="2735818483"/>
                    </a:ext>
                  </a:extLst>
                </a:gridCol>
                <a:gridCol w="1069848">
                  <a:extLst>
                    <a:ext uri="{9D8B030D-6E8A-4147-A177-3AD203B41FA5}">
                      <a16:colId xmlns:a16="http://schemas.microsoft.com/office/drawing/2014/main" val="569984539"/>
                    </a:ext>
                  </a:extLst>
                </a:gridCol>
                <a:gridCol w="1069848">
                  <a:extLst>
                    <a:ext uri="{9D8B030D-6E8A-4147-A177-3AD203B41FA5}">
                      <a16:colId xmlns:a16="http://schemas.microsoft.com/office/drawing/2014/main" val="3825665706"/>
                    </a:ext>
                  </a:extLst>
                </a:gridCol>
                <a:gridCol w="1069848">
                  <a:extLst>
                    <a:ext uri="{9D8B030D-6E8A-4147-A177-3AD203B41FA5}">
                      <a16:colId xmlns:a16="http://schemas.microsoft.com/office/drawing/2014/main" val="1141164946"/>
                    </a:ext>
                  </a:extLst>
                </a:gridCol>
                <a:gridCol w="1069848">
                  <a:extLst>
                    <a:ext uri="{9D8B030D-6E8A-4147-A177-3AD203B41FA5}">
                      <a16:colId xmlns:a16="http://schemas.microsoft.com/office/drawing/2014/main" val="644777760"/>
                    </a:ext>
                  </a:extLst>
                </a:gridCol>
                <a:gridCol w="1069848">
                  <a:extLst>
                    <a:ext uri="{9D8B030D-6E8A-4147-A177-3AD203B41FA5}">
                      <a16:colId xmlns:a16="http://schemas.microsoft.com/office/drawing/2014/main" val="1075090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82567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- 2020-09-25 15:51:24</a:t>
                      </a:r>
                      <a:r>
                        <a:rPr kumimoji="0" lang="en-US" sz="1000" b="0" i="0" u="none" strike="noStrike" kern="1200" cap="none" spc="0" normalizeH="0" baseline="0" noProof="0">
                          <a:ln>
                            <a:noFill/>
                          </a:ln>
                          <a:solidFill>
                            <a:prstClr val="black"/>
                          </a:solidFill>
                          <a:effectLst/>
                          <a:uLnTx/>
                          <a:uFillTx/>
                          <a:latin typeface="+mn-lt"/>
                          <a:ea typeface="+mn-ea"/>
                          <a:cs typeface="+mn-cs"/>
                        </a:rPr>
                        <a:t>
 Amid the #pandemic, we welcomed new employees virtually for New Hire Training! Although we couldn’t come together in person, 100+ #newhires connected with #TEAMPHLY by attending various onboarding events. Here's a snapshot from one of our panel discussions. Welcome to our team! https://t.co/u0CBv17yvq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09/28/2020 20:09:09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0.2746 %</a:t>
                      </a:r>
                    </a:p>
                  </a:txBody>
                  <a:tcPr/>
                </a:tc>
                <a:extLst>
                  <a:ext uri="{0D108BD9-81ED-4DB2-BD59-A6C34878D82A}">
                    <a16:rowId xmlns:a16="http://schemas.microsoft.com/office/drawing/2014/main" val="1288981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- 2020-09-02 13:10:48</a:t>
                      </a:r>
                      <a:r>
                        <a:rPr kumimoji="0" lang="en-US" sz="1000" b="0" i="0" u="none" strike="noStrike" kern="1200" cap="none" spc="0" normalizeH="0" baseline="0" noProof="0">
                          <a:ln>
                            <a:noFill/>
                          </a:ln>
                          <a:solidFill>
                            <a:prstClr val="black"/>
                          </a:solidFill>
                          <a:effectLst/>
                          <a:uLnTx/>
                          <a:uFillTx/>
                          <a:latin typeface="+mn-lt"/>
                          <a:ea typeface="+mn-ea"/>
                          <a:cs typeface="+mn-cs"/>
                        </a:rPr>
                        <a:t>
 We're proud to partner with @CAFoundation to help #athletes stay active &amp;amp; achieve their goals! Today, #TEAMPHLY is joining CAF athletes for a virtual event to learn how the #CAFCommunityChallenge is empowering the dreams of challenged athletes worldwide: https://t.co/6fKABVTRVs https://t.co/RJ4uDWYmZn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09/18/2020 14:11:25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0.2479 %</a:t>
                      </a:r>
                    </a:p>
                  </a:txBody>
                  <a:tcPr/>
                </a:tc>
                <a:extLst>
                  <a:ext uri="{0D108BD9-81ED-4DB2-BD59-A6C34878D82A}">
                    <a16:rowId xmlns:a16="http://schemas.microsoft.com/office/drawing/2014/main" val="3279993281"/>
                  </a:ext>
                </a:extLst>
              </a:tr>
            </a:tbl>
          </a:graphicData>
        </a:graphic>
      </p:graphicFrame>
      <p:sp>
        <p:nvSpPr>
          <p:cNvPr id="4" name="Text Placeholder 3">
            <a:extLst>
              <a:ext uri="{FF2B5EF4-FFF2-40B4-BE49-F238E27FC236}">
                <a16:creationId xmlns:a16="http://schemas.microsoft.com/office/drawing/2014/main" id="{774B554D-AA66-455A-A1AD-8FE1A604BCC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52190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96C7D-0720-442B-B304-B289754C3C5C}"/>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09C88B36-EC6B-450A-A147-938D853FA7CF}"/>
              </a:ext>
            </a:extLst>
          </p:cNvPr>
          <p:cNvGraphicFramePr>
            <a:graphicFrameLocks noGrp="1"/>
          </p:cNvGraphicFramePr>
          <p:nvPr>
            <p:ph type="tbl" sz="quarter" idx="13"/>
            <p:extLst>
              <p:ext uri="{D42A27DB-BD31-4B8C-83A1-F6EECF244321}">
                <p14:modId xmlns:p14="http://schemas.microsoft.com/office/powerpoint/2010/main" val="2462096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09164602"/>
                    </a:ext>
                  </a:extLst>
                </a:gridCol>
                <a:gridCol w="493776">
                  <a:extLst>
                    <a:ext uri="{9D8B030D-6E8A-4147-A177-3AD203B41FA5}">
                      <a16:colId xmlns:a16="http://schemas.microsoft.com/office/drawing/2014/main" val="666963214"/>
                    </a:ext>
                  </a:extLst>
                </a:gridCol>
                <a:gridCol w="1069848">
                  <a:extLst>
                    <a:ext uri="{9D8B030D-6E8A-4147-A177-3AD203B41FA5}">
                      <a16:colId xmlns:a16="http://schemas.microsoft.com/office/drawing/2014/main" val="1099790893"/>
                    </a:ext>
                  </a:extLst>
                </a:gridCol>
                <a:gridCol w="1069848">
                  <a:extLst>
                    <a:ext uri="{9D8B030D-6E8A-4147-A177-3AD203B41FA5}">
                      <a16:colId xmlns:a16="http://schemas.microsoft.com/office/drawing/2014/main" val="2048588493"/>
                    </a:ext>
                  </a:extLst>
                </a:gridCol>
                <a:gridCol w="1069848">
                  <a:extLst>
                    <a:ext uri="{9D8B030D-6E8A-4147-A177-3AD203B41FA5}">
                      <a16:colId xmlns:a16="http://schemas.microsoft.com/office/drawing/2014/main" val="2408565915"/>
                    </a:ext>
                  </a:extLst>
                </a:gridCol>
                <a:gridCol w="1069848">
                  <a:extLst>
                    <a:ext uri="{9D8B030D-6E8A-4147-A177-3AD203B41FA5}">
                      <a16:colId xmlns:a16="http://schemas.microsoft.com/office/drawing/2014/main" val="2096568256"/>
                    </a:ext>
                  </a:extLst>
                </a:gridCol>
                <a:gridCol w="1069848">
                  <a:extLst>
                    <a:ext uri="{9D8B030D-6E8A-4147-A177-3AD203B41FA5}">
                      <a16:colId xmlns:a16="http://schemas.microsoft.com/office/drawing/2014/main" val="2166349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68685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- 2020-09-23 16:18:02</a:t>
                      </a:r>
                      <a:r>
                        <a:rPr kumimoji="0" lang="en-US" sz="1000" b="0" i="0" u="none" strike="noStrike" kern="1200" cap="none" spc="0" normalizeH="0" baseline="0" noProof="0">
                          <a:ln>
                            <a:noFill/>
                          </a:ln>
                          <a:solidFill>
                            <a:prstClr val="black"/>
                          </a:solidFill>
                          <a:effectLst/>
                          <a:uLnTx/>
                          <a:uFillTx/>
                          <a:latin typeface="+mn-lt"/>
                          <a:ea typeface="+mn-ea"/>
                          <a:cs typeface="+mn-cs"/>
                        </a:rPr>
                        <a:t>
 Over the past few weeks, #TEAMPHLY has been involved in various virtual fundraising events in support of @ChildrensPhila. Recently, employees joined a Zoom painting party hosted by #ARTrageous Brush &amp;amp; Flow to raise money for #pediatriccancer research &amp;amp; care. #ForBreakThroughs https://t.co/0vtvM8kmru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09/24/2020 20:10:53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0.2474 %</a:t>
                      </a:r>
                    </a:p>
                  </a:txBody>
                  <a:tcPr/>
                </a:tc>
                <a:extLst>
                  <a:ext uri="{0D108BD9-81ED-4DB2-BD59-A6C34878D82A}">
                    <a16:rowId xmlns:a16="http://schemas.microsoft.com/office/drawing/2014/main" val="812388403"/>
                  </a:ext>
                </a:extLst>
              </a:tr>
            </a:tbl>
          </a:graphicData>
        </a:graphic>
      </p:graphicFrame>
      <p:sp>
        <p:nvSpPr>
          <p:cNvPr id="4" name="Text Placeholder 3">
            <a:extLst>
              <a:ext uri="{FF2B5EF4-FFF2-40B4-BE49-F238E27FC236}">
                <a16:creationId xmlns:a16="http://schemas.microsoft.com/office/drawing/2014/main" id="{6DE265B3-27EE-44E3-B934-CF92FE0715D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23477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97C28-675E-4E34-9418-E1BA54FA3B88}"/>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AE6CC845-10AC-4291-ADED-76062121E42A}"/>
              </a:ext>
            </a:extLst>
          </p:cNvPr>
          <p:cNvGraphicFramePr>
            <a:graphicFrameLocks noGrp="1"/>
          </p:cNvGraphicFramePr>
          <p:nvPr>
            <p:ph type="tbl" sz="quarter" idx="13"/>
            <p:extLst>
              <p:ext uri="{D42A27DB-BD31-4B8C-83A1-F6EECF244321}">
                <p14:modId xmlns:p14="http://schemas.microsoft.com/office/powerpoint/2010/main" val="4002934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246069926"/>
                    </a:ext>
                  </a:extLst>
                </a:gridCol>
                <a:gridCol w="658368">
                  <a:extLst>
                    <a:ext uri="{9D8B030D-6E8A-4147-A177-3AD203B41FA5}">
                      <a16:colId xmlns:a16="http://schemas.microsoft.com/office/drawing/2014/main" val="4040607573"/>
                    </a:ext>
                  </a:extLst>
                </a:gridCol>
                <a:gridCol w="658368">
                  <a:extLst>
                    <a:ext uri="{9D8B030D-6E8A-4147-A177-3AD203B41FA5}">
                      <a16:colId xmlns:a16="http://schemas.microsoft.com/office/drawing/2014/main" val="3945358859"/>
                    </a:ext>
                  </a:extLst>
                </a:gridCol>
                <a:gridCol w="658368">
                  <a:extLst>
                    <a:ext uri="{9D8B030D-6E8A-4147-A177-3AD203B41FA5}">
                      <a16:colId xmlns:a16="http://schemas.microsoft.com/office/drawing/2014/main" val="3994799795"/>
                    </a:ext>
                  </a:extLst>
                </a:gridCol>
                <a:gridCol w="658368">
                  <a:extLst>
                    <a:ext uri="{9D8B030D-6E8A-4147-A177-3AD203B41FA5}">
                      <a16:colId xmlns:a16="http://schemas.microsoft.com/office/drawing/2014/main" val="4230610155"/>
                    </a:ext>
                  </a:extLst>
                </a:gridCol>
                <a:gridCol w="658368">
                  <a:extLst>
                    <a:ext uri="{9D8B030D-6E8A-4147-A177-3AD203B41FA5}">
                      <a16:colId xmlns:a16="http://schemas.microsoft.com/office/drawing/2014/main" val="553989008"/>
                    </a:ext>
                  </a:extLst>
                </a:gridCol>
                <a:gridCol w="658368">
                  <a:extLst>
                    <a:ext uri="{9D8B030D-6E8A-4147-A177-3AD203B41FA5}">
                      <a16:colId xmlns:a16="http://schemas.microsoft.com/office/drawing/2014/main" val="95053343"/>
                    </a:ext>
                  </a:extLst>
                </a:gridCol>
                <a:gridCol w="658368">
                  <a:extLst>
                    <a:ext uri="{9D8B030D-6E8A-4147-A177-3AD203B41FA5}">
                      <a16:colId xmlns:a16="http://schemas.microsoft.com/office/drawing/2014/main" val="3820425745"/>
                    </a:ext>
                  </a:extLst>
                </a:gridCol>
                <a:gridCol w="658368">
                  <a:extLst>
                    <a:ext uri="{9D8B030D-6E8A-4147-A177-3AD203B41FA5}">
                      <a16:colId xmlns:a16="http://schemas.microsoft.com/office/drawing/2014/main" val="3286104287"/>
                    </a:ext>
                  </a:extLst>
                </a:gridCol>
                <a:gridCol w="658368">
                  <a:extLst>
                    <a:ext uri="{9D8B030D-6E8A-4147-A177-3AD203B41FA5}">
                      <a16:colId xmlns:a16="http://schemas.microsoft.com/office/drawing/2014/main" val="3314430512"/>
                    </a:ext>
                  </a:extLst>
                </a:gridCol>
                <a:gridCol w="658368">
                  <a:extLst>
                    <a:ext uri="{9D8B030D-6E8A-4147-A177-3AD203B41FA5}">
                      <a16:colId xmlns:a16="http://schemas.microsoft.com/office/drawing/2014/main" val="2408611557"/>
                    </a:ext>
                  </a:extLst>
                </a:gridCol>
                <a:gridCol w="658368">
                  <a:extLst>
                    <a:ext uri="{9D8B030D-6E8A-4147-A177-3AD203B41FA5}">
                      <a16:colId xmlns:a16="http://schemas.microsoft.com/office/drawing/2014/main" val="362446524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3716556214"/>
                  </a:ext>
                </a:extLst>
              </a:tr>
              <a:tr h="370840">
                <a:tc>
                  <a:txBody>
                    <a:bodyPr/>
                    <a:lstStyle/>
                    <a:p>
                      <a:r>
                        <a:rPr lang="en-US" sz="1000"/>
                        <a:t>26689</a:t>
                      </a:r>
                    </a:p>
                  </a:txBody>
                  <a:tcPr/>
                </a:tc>
                <a:tc>
                  <a:txBody>
                    <a:bodyPr/>
                    <a:lstStyle/>
                    <a:p>
                      <a:r>
                        <a:rPr lang="en-US" sz="1000"/>
                        <a:t>270</a:t>
                      </a:r>
                    </a:p>
                  </a:txBody>
                  <a:tcPr/>
                </a:tc>
                <a:tc>
                  <a:txBody>
                    <a:bodyPr/>
                    <a:lstStyle/>
                    <a:p>
                      <a:r>
                        <a:rPr lang="en-US" sz="1000"/>
                        <a:t>26</a:t>
                      </a:r>
                    </a:p>
                  </a:txBody>
                  <a:tcPr/>
                </a:tc>
                <a:tc>
                  <a:txBody>
                    <a:bodyPr/>
                    <a:lstStyle/>
                    <a:p>
                      <a:r>
                        <a:rPr lang="en-US" sz="1000"/>
                        <a:t>1795</a:t>
                      </a:r>
                    </a:p>
                  </a:txBody>
                  <a:tcPr/>
                </a:tc>
                <a:tc>
                  <a:txBody>
                    <a:bodyPr/>
                    <a:lstStyle/>
                    <a:p>
                      <a:r>
                        <a:rPr lang="en-US" sz="1000"/>
                        <a:t>69.038461538462</a:t>
                      </a:r>
                    </a:p>
                  </a:txBody>
                  <a:tcPr/>
                </a:tc>
                <a:tc>
                  <a:txBody>
                    <a:bodyPr/>
                    <a:lstStyle/>
                    <a:p>
                      <a:r>
                        <a:rPr lang="en-US" sz="1000"/>
                        <a:t>30</a:t>
                      </a:r>
                    </a:p>
                  </a:txBody>
                  <a:tcPr/>
                </a:tc>
                <a:tc>
                  <a:txBody>
                    <a:bodyPr/>
                    <a:lstStyle/>
                    <a:p>
                      <a:r>
                        <a:rPr lang="en-US" sz="1000"/>
                        <a:t>135</a:t>
                      </a:r>
                    </a:p>
                  </a:txBody>
                  <a:tcPr/>
                </a:tc>
                <a:tc>
                  <a:txBody>
                    <a:bodyPr/>
                    <a:lstStyle/>
                    <a:p>
                      <a:r>
                        <a:rPr lang="en-US" sz="1000"/>
                        <a:t>1753</a:t>
                      </a:r>
                    </a:p>
                  </a:txBody>
                  <a:tcPr/>
                </a:tc>
                <a:tc>
                  <a:txBody>
                    <a:bodyPr/>
                    <a:lstStyle/>
                    <a:p>
                      <a:r>
                        <a:rPr lang="en-US" sz="1000"/>
                        <a:t>67.423076923077</a:t>
                      </a:r>
                    </a:p>
                  </a:txBody>
                  <a:tcPr/>
                </a:tc>
                <a:tc>
                  <a:txBody>
                    <a:bodyPr/>
                    <a:lstStyle/>
                    <a:p>
                      <a:r>
                        <a:rPr lang="en-US" sz="1000"/>
                        <a:t>80018</a:t>
                      </a:r>
                    </a:p>
                  </a:txBody>
                  <a:tcPr/>
                </a:tc>
                <a:tc>
                  <a:txBody>
                    <a:bodyPr/>
                    <a:lstStyle/>
                    <a:p>
                      <a:r>
                        <a:rPr lang="en-US" sz="1000"/>
                        <a:t>3077.6153846154</a:t>
                      </a:r>
                    </a:p>
                  </a:txBody>
                  <a:tcPr/>
                </a:tc>
                <a:tc>
                  <a:txBody>
                    <a:bodyPr/>
                    <a:lstStyle/>
                    <a:p>
                      <a:r>
                        <a:rPr lang="en-US" sz="1000"/>
                        <a:t>0.043052762482094 %</a:t>
                      </a:r>
                    </a:p>
                  </a:txBody>
                  <a:tcPr/>
                </a:tc>
                <a:extLst>
                  <a:ext uri="{0D108BD9-81ED-4DB2-BD59-A6C34878D82A}">
                    <a16:rowId xmlns:a16="http://schemas.microsoft.com/office/drawing/2014/main" val="3945562062"/>
                  </a:ext>
                </a:extLst>
              </a:tr>
            </a:tbl>
          </a:graphicData>
        </a:graphic>
      </p:graphicFrame>
      <p:sp>
        <p:nvSpPr>
          <p:cNvPr id="4" name="Text Placeholder 3">
            <a:extLst>
              <a:ext uri="{FF2B5EF4-FFF2-40B4-BE49-F238E27FC236}">
                <a16:creationId xmlns:a16="http://schemas.microsoft.com/office/drawing/2014/main" id="{B842CA3A-BE8D-4564-8722-790CC75BACF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4721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E1ED2-B2C1-4461-8487-B351B7224B1D}"/>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50C57003-F481-430F-8289-D0FBA95315B1}"/>
              </a:ext>
            </a:extLst>
          </p:cNvPr>
          <p:cNvGraphicFramePr>
            <a:graphicFrameLocks noGrp="1"/>
          </p:cNvGraphicFramePr>
          <p:nvPr>
            <p:ph type="chart" sz="quarter" idx="13"/>
            <p:extLst>
              <p:ext uri="{D42A27DB-BD31-4B8C-83A1-F6EECF244321}">
                <p14:modId xmlns:p14="http://schemas.microsoft.com/office/powerpoint/2010/main" val="1997655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2AA046-C5D1-45DC-9178-819761AE071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1AEB10E-9C17-41CF-A375-E8925CB401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3869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0A4D4-154E-400D-86EC-BCD41E1D0801}"/>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F4075BBE-B61B-412C-9304-2459355156BA}"/>
              </a:ext>
            </a:extLst>
          </p:cNvPr>
          <p:cNvGraphicFramePr>
            <a:graphicFrameLocks noGrp="1"/>
          </p:cNvGraphicFramePr>
          <p:nvPr>
            <p:ph type="chart" sz="quarter" idx="13"/>
            <p:extLst>
              <p:ext uri="{D42A27DB-BD31-4B8C-83A1-F6EECF244321}">
                <p14:modId xmlns:p14="http://schemas.microsoft.com/office/powerpoint/2010/main" val="18517857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F1CF78-FB84-487B-886A-EB8B5914AD8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2CD654F9-2647-411C-AE99-79B67D27CB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40856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5EAEE-AD8F-4E77-AB27-4E40521F35ED}"/>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5422ABC9-1643-4A7C-A39B-DDC9B24C0F2F}"/>
              </a:ext>
            </a:extLst>
          </p:cNvPr>
          <p:cNvGraphicFramePr>
            <a:graphicFrameLocks noGrp="1"/>
          </p:cNvGraphicFramePr>
          <p:nvPr>
            <p:ph type="chart" sz="quarter" idx="13"/>
            <p:extLst>
              <p:ext uri="{D42A27DB-BD31-4B8C-83A1-F6EECF244321}">
                <p14:modId xmlns:p14="http://schemas.microsoft.com/office/powerpoint/2010/main" val="4632515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5F1D88-8D6A-44C9-9321-87548F865B7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1B77BED-30F3-41BB-93AD-50065B12A8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81195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92245-5AD8-4AC5-BBFB-4657AB7E63E9}"/>
              </a:ext>
            </a:extLst>
          </p:cNvPr>
          <p:cNvSpPr>
            <a:spLocks noGrp="1"/>
          </p:cNvSpPr>
          <p:nvPr>
            <p:ph type="title"/>
          </p:nvPr>
        </p:nvSpPr>
        <p:spPr/>
        <p:txBody>
          <a:bodyPr/>
          <a:lstStyle/>
          <a:p>
            <a:r>
              <a:rPr lang="en-US"/>
              <a:t>LinkedIn Posts Table | Philadelphia Insurance - 1 of 3</a:t>
            </a:r>
          </a:p>
        </p:txBody>
      </p:sp>
      <p:graphicFrame>
        <p:nvGraphicFramePr>
          <p:cNvPr id="5" name="Table Placeholder 4">
            <a:extLst>
              <a:ext uri="{FF2B5EF4-FFF2-40B4-BE49-F238E27FC236}">
                <a16:creationId xmlns:a16="http://schemas.microsoft.com/office/drawing/2014/main" id="{F3559E13-7D0C-4A59-96D2-AD0AB54A52A4}"/>
              </a:ext>
            </a:extLst>
          </p:cNvPr>
          <p:cNvGraphicFramePr>
            <a:graphicFrameLocks noGrp="1"/>
          </p:cNvGraphicFramePr>
          <p:nvPr>
            <p:ph type="tbl" sz="quarter" idx="13"/>
            <p:extLst>
              <p:ext uri="{D42A27DB-BD31-4B8C-83A1-F6EECF244321}">
                <p14:modId xmlns:p14="http://schemas.microsoft.com/office/powerpoint/2010/main" val="3366905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62070078"/>
                    </a:ext>
                  </a:extLst>
                </a:gridCol>
                <a:gridCol w="740664">
                  <a:extLst>
                    <a:ext uri="{9D8B030D-6E8A-4147-A177-3AD203B41FA5}">
                      <a16:colId xmlns:a16="http://schemas.microsoft.com/office/drawing/2014/main" val="100575707"/>
                    </a:ext>
                  </a:extLst>
                </a:gridCol>
                <a:gridCol w="740664">
                  <a:extLst>
                    <a:ext uri="{9D8B030D-6E8A-4147-A177-3AD203B41FA5}">
                      <a16:colId xmlns:a16="http://schemas.microsoft.com/office/drawing/2014/main" val="1182265394"/>
                    </a:ext>
                  </a:extLst>
                </a:gridCol>
                <a:gridCol w="740664">
                  <a:extLst>
                    <a:ext uri="{9D8B030D-6E8A-4147-A177-3AD203B41FA5}">
                      <a16:colId xmlns:a16="http://schemas.microsoft.com/office/drawing/2014/main" val="3047470123"/>
                    </a:ext>
                  </a:extLst>
                </a:gridCol>
                <a:gridCol w="740664">
                  <a:extLst>
                    <a:ext uri="{9D8B030D-6E8A-4147-A177-3AD203B41FA5}">
                      <a16:colId xmlns:a16="http://schemas.microsoft.com/office/drawing/2014/main" val="1603765988"/>
                    </a:ext>
                  </a:extLst>
                </a:gridCol>
                <a:gridCol w="740664">
                  <a:extLst>
                    <a:ext uri="{9D8B030D-6E8A-4147-A177-3AD203B41FA5}">
                      <a16:colId xmlns:a16="http://schemas.microsoft.com/office/drawing/2014/main" val="946571129"/>
                    </a:ext>
                  </a:extLst>
                </a:gridCol>
                <a:gridCol w="740664">
                  <a:extLst>
                    <a:ext uri="{9D8B030D-6E8A-4147-A177-3AD203B41FA5}">
                      <a16:colId xmlns:a16="http://schemas.microsoft.com/office/drawing/2014/main" val="500810533"/>
                    </a:ext>
                  </a:extLst>
                </a:gridCol>
                <a:gridCol w="740664">
                  <a:extLst>
                    <a:ext uri="{9D8B030D-6E8A-4147-A177-3AD203B41FA5}">
                      <a16:colId xmlns:a16="http://schemas.microsoft.com/office/drawing/2014/main" val="1463858493"/>
                    </a:ext>
                  </a:extLst>
                </a:gridCol>
                <a:gridCol w="740664">
                  <a:extLst>
                    <a:ext uri="{9D8B030D-6E8A-4147-A177-3AD203B41FA5}">
                      <a16:colId xmlns:a16="http://schemas.microsoft.com/office/drawing/2014/main" val="383583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643025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- 2020-09-08 12:49:07</a:t>
                      </a:r>
                      <a:r>
                        <a:rPr kumimoji="0" lang="en-US" sz="1000" b="0" i="0" u="none" strike="noStrike" kern="1200" cap="none" spc="0" normalizeH="0" baseline="0" noProof="0">
                          <a:ln>
                            <a:noFill/>
                          </a:ln>
                          <a:solidFill>
                            <a:prstClr val="black"/>
                          </a:solidFill>
                          <a:effectLst/>
                          <a:uLnTx/>
                          <a:uFillTx/>
                          <a:latin typeface="+mn-lt"/>
                          <a:ea typeface="+mn-ea"/>
                          <a:cs typeface="+mn-cs"/>
                        </a:rPr>
                        <a:t>
  While fans aren't currently permitted to attend MLB games, four PHLY employees were given the opportunity to "show their faces" in the stands of Citizens Bank Park through our Philadelphia Phillies Runs for Charities partnership. If you're watching today's #Phillies game on TV, look for Tim, Chrystal, Gino, and Essence's fan photo cutouts in section 123!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0.038934169278997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5172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- 2020-09-01 12:19:01</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the Best Places to Work in Insurance for the 11th consecutive year! Thank you to our employees for your continued efforts to make PHLY a great place to work. Learn more about careers at PHLY: bit.ly/PHLYCareers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0.06087383406971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75922577"/>
                  </a:ext>
                </a:extLst>
              </a:tr>
            </a:tbl>
          </a:graphicData>
        </a:graphic>
      </p:graphicFrame>
      <p:sp>
        <p:nvSpPr>
          <p:cNvPr id="4" name="Text Placeholder 3">
            <a:extLst>
              <a:ext uri="{FF2B5EF4-FFF2-40B4-BE49-F238E27FC236}">
                <a16:creationId xmlns:a16="http://schemas.microsoft.com/office/drawing/2014/main" id="{7001A9B3-D43F-4BDE-B6EE-2399232D9D2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4116841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29138-BB55-49EF-9166-BE3F6E5945CD}"/>
              </a:ext>
            </a:extLst>
          </p:cNvPr>
          <p:cNvSpPr>
            <a:spLocks noGrp="1"/>
          </p:cNvSpPr>
          <p:nvPr>
            <p:ph type="title"/>
          </p:nvPr>
        </p:nvSpPr>
        <p:spPr/>
        <p:txBody>
          <a:bodyPr/>
          <a:lstStyle/>
          <a:p>
            <a:r>
              <a:rPr lang="en-US"/>
              <a:t>LinkedIn Posts Table | Philadelphia Insurance - 2 of 3</a:t>
            </a:r>
          </a:p>
        </p:txBody>
      </p:sp>
      <p:graphicFrame>
        <p:nvGraphicFramePr>
          <p:cNvPr id="5" name="Table Placeholder 4">
            <a:extLst>
              <a:ext uri="{FF2B5EF4-FFF2-40B4-BE49-F238E27FC236}">
                <a16:creationId xmlns:a16="http://schemas.microsoft.com/office/drawing/2014/main" id="{49FCDA9F-D8C2-40EE-9E15-5BD7A8CDC9DA}"/>
              </a:ext>
            </a:extLst>
          </p:cNvPr>
          <p:cNvGraphicFramePr>
            <a:graphicFrameLocks noGrp="1"/>
          </p:cNvGraphicFramePr>
          <p:nvPr>
            <p:ph type="tbl" sz="quarter" idx="13"/>
            <p:extLst>
              <p:ext uri="{D42A27DB-BD31-4B8C-83A1-F6EECF244321}">
                <p14:modId xmlns:p14="http://schemas.microsoft.com/office/powerpoint/2010/main" val="1639017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29716232"/>
                    </a:ext>
                  </a:extLst>
                </a:gridCol>
                <a:gridCol w="740664">
                  <a:extLst>
                    <a:ext uri="{9D8B030D-6E8A-4147-A177-3AD203B41FA5}">
                      <a16:colId xmlns:a16="http://schemas.microsoft.com/office/drawing/2014/main" val="4033789348"/>
                    </a:ext>
                  </a:extLst>
                </a:gridCol>
                <a:gridCol w="740664">
                  <a:extLst>
                    <a:ext uri="{9D8B030D-6E8A-4147-A177-3AD203B41FA5}">
                      <a16:colId xmlns:a16="http://schemas.microsoft.com/office/drawing/2014/main" val="3437715118"/>
                    </a:ext>
                  </a:extLst>
                </a:gridCol>
                <a:gridCol w="740664">
                  <a:extLst>
                    <a:ext uri="{9D8B030D-6E8A-4147-A177-3AD203B41FA5}">
                      <a16:colId xmlns:a16="http://schemas.microsoft.com/office/drawing/2014/main" val="3164466625"/>
                    </a:ext>
                  </a:extLst>
                </a:gridCol>
                <a:gridCol w="740664">
                  <a:extLst>
                    <a:ext uri="{9D8B030D-6E8A-4147-A177-3AD203B41FA5}">
                      <a16:colId xmlns:a16="http://schemas.microsoft.com/office/drawing/2014/main" val="3202725452"/>
                    </a:ext>
                  </a:extLst>
                </a:gridCol>
                <a:gridCol w="740664">
                  <a:extLst>
                    <a:ext uri="{9D8B030D-6E8A-4147-A177-3AD203B41FA5}">
                      <a16:colId xmlns:a16="http://schemas.microsoft.com/office/drawing/2014/main" val="3666594152"/>
                    </a:ext>
                  </a:extLst>
                </a:gridCol>
                <a:gridCol w="740664">
                  <a:extLst>
                    <a:ext uri="{9D8B030D-6E8A-4147-A177-3AD203B41FA5}">
                      <a16:colId xmlns:a16="http://schemas.microsoft.com/office/drawing/2014/main" val="3128126838"/>
                    </a:ext>
                  </a:extLst>
                </a:gridCol>
                <a:gridCol w="740664">
                  <a:extLst>
                    <a:ext uri="{9D8B030D-6E8A-4147-A177-3AD203B41FA5}">
                      <a16:colId xmlns:a16="http://schemas.microsoft.com/office/drawing/2014/main" val="478876441"/>
                    </a:ext>
                  </a:extLst>
                </a:gridCol>
                <a:gridCol w="740664">
                  <a:extLst>
                    <a:ext uri="{9D8B030D-6E8A-4147-A177-3AD203B41FA5}">
                      <a16:colId xmlns:a16="http://schemas.microsoft.com/office/drawing/2014/main" val="2524773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68249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- 2020-09-11 10:02:20</a:t>
                      </a:r>
                      <a:r>
                        <a:rPr kumimoji="0" lang="en-US" sz="1000" b="0" i="0" u="none" strike="noStrike" kern="1200" cap="none" spc="0" normalizeH="0" baseline="0" noProof="0">
                          <a:ln>
                            <a:noFill/>
                          </a:ln>
                          <a:solidFill>
                            <a:prstClr val="black"/>
                          </a:solidFill>
                          <a:effectLst/>
                          <a:uLnTx/>
                          <a:uFillTx/>
                          <a:latin typeface="+mn-lt"/>
                          <a:ea typeface="+mn-ea"/>
                          <a:cs typeface="+mn-cs"/>
                        </a:rPr>
                        <a:t>
  We will never forget. #September11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0.04763986013986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4461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- 2020-09-25 15:38:47</a:t>
                      </a:r>
                      <a:r>
                        <a:rPr kumimoji="0" lang="en-US" sz="1000" b="0" i="0" u="none" strike="noStrike" kern="1200" cap="none" spc="0" normalizeH="0" baseline="0" noProof="0">
                          <a:ln>
                            <a:noFill/>
                          </a:ln>
                          <a:solidFill>
                            <a:prstClr val="black"/>
                          </a:solidFill>
                          <a:effectLst/>
                          <a:uLnTx/>
                          <a:uFillTx/>
                          <a:latin typeface="+mn-lt"/>
                          <a:ea typeface="+mn-ea"/>
                          <a:cs typeface="+mn-cs"/>
                        </a:rPr>
                        <a:t>
  Amid the #coronaviruspandemic, we held our New Hire Training virtually to welcome new employees from across the U.S. Even though we couldn’t come together in person this year, over 100 of our newest team members connected with #TEAMPHLY by attending various onboarding events meant to introduce them to the #PHLY culture. Here's a snapshot from one of our panel discussions. Welcome to the team!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0.073479101591551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4897677"/>
                  </a:ext>
                </a:extLst>
              </a:tr>
            </a:tbl>
          </a:graphicData>
        </a:graphic>
      </p:graphicFrame>
      <p:sp>
        <p:nvSpPr>
          <p:cNvPr id="4" name="Text Placeholder 3">
            <a:extLst>
              <a:ext uri="{FF2B5EF4-FFF2-40B4-BE49-F238E27FC236}">
                <a16:creationId xmlns:a16="http://schemas.microsoft.com/office/drawing/2014/main" id="{59E005C8-E362-46FB-8E80-6E9DD72D178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69961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BA7A0-595F-4E59-AFC3-80993028A2EE}"/>
              </a:ext>
            </a:extLst>
          </p:cNvPr>
          <p:cNvSpPr>
            <a:spLocks noGrp="1"/>
          </p:cNvSpPr>
          <p:nvPr>
            <p:ph type="title"/>
          </p:nvPr>
        </p:nvSpPr>
        <p:spPr/>
        <p:txBody>
          <a:bodyPr/>
          <a:lstStyle/>
          <a:p>
            <a:r>
              <a:rPr lang="en-US"/>
              <a:t>LinkedIn Posts Table | Philadelphia Insurance - 3 of 3</a:t>
            </a:r>
          </a:p>
        </p:txBody>
      </p:sp>
      <p:graphicFrame>
        <p:nvGraphicFramePr>
          <p:cNvPr id="5" name="Table Placeholder 4">
            <a:extLst>
              <a:ext uri="{FF2B5EF4-FFF2-40B4-BE49-F238E27FC236}">
                <a16:creationId xmlns:a16="http://schemas.microsoft.com/office/drawing/2014/main" id="{247C611B-2206-40E9-BA18-68062F26DF2F}"/>
              </a:ext>
            </a:extLst>
          </p:cNvPr>
          <p:cNvGraphicFramePr>
            <a:graphicFrameLocks noGrp="1"/>
          </p:cNvGraphicFramePr>
          <p:nvPr>
            <p:ph type="tbl" sz="quarter" idx="13"/>
            <p:extLst>
              <p:ext uri="{D42A27DB-BD31-4B8C-83A1-F6EECF244321}">
                <p14:modId xmlns:p14="http://schemas.microsoft.com/office/powerpoint/2010/main" val="1561961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96402069"/>
                    </a:ext>
                  </a:extLst>
                </a:gridCol>
                <a:gridCol w="740664">
                  <a:extLst>
                    <a:ext uri="{9D8B030D-6E8A-4147-A177-3AD203B41FA5}">
                      <a16:colId xmlns:a16="http://schemas.microsoft.com/office/drawing/2014/main" val="88329893"/>
                    </a:ext>
                  </a:extLst>
                </a:gridCol>
                <a:gridCol w="740664">
                  <a:extLst>
                    <a:ext uri="{9D8B030D-6E8A-4147-A177-3AD203B41FA5}">
                      <a16:colId xmlns:a16="http://schemas.microsoft.com/office/drawing/2014/main" val="3412021755"/>
                    </a:ext>
                  </a:extLst>
                </a:gridCol>
                <a:gridCol w="740664">
                  <a:extLst>
                    <a:ext uri="{9D8B030D-6E8A-4147-A177-3AD203B41FA5}">
                      <a16:colId xmlns:a16="http://schemas.microsoft.com/office/drawing/2014/main" val="4028374964"/>
                    </a:ext>
                  </a:extLst>
                </a:gridCol>
                <a:gridCol w="740664">
                  <a:extLst>
                    <a:ext uri="{9D8B030D-6E8A-4147-A177-3AD203B41FA5}">
                      <a16:colId xmlns:a16="http://schemas.microsoft.com/office/drawing/2014/main" val="1928882668"/>
                    </a:ext>
                  </a:extLst>
                </a:gridCol>
                <a:gridCol w="740664">
                  <a:extLst>
                    <a:ext uri="{9D8B030D-6E8A-4147-A177-3AD203B41FA5}">
                      <a16:colId xmlns:a16="http://schemas.microsoft.com/office/drawing/2014/main" val="3662208838"/>
                    </a:ext>
                  </a:extLst>
                </a:gridCol>
                <a:gridCol w="740664">
                  <a:extLst>
                    <a:ext uri="{9D8B030D-6E8A-4147-A177-3AD203B41FA5}">
                      <a16:colId xmlns:a16="http://schemas.microsoft.com/office/drawing/2014/main" val="1361087158"/>
                    </a:ext>
                  </a:extLst>
                </a:gridCol>
                <a:gridCol w="740664">
                  <a:extLst>
                    <a:ext uri="{9D8B030D-6E8A-4147-A177-3AD203B41FA5}">
                      <a16:colId xmlns:a16="http://schemas.microsoft.com/office/drawing/2014/main" val="1646943966"/>
                    </a:ext>
                  </a:extLst>
                </a:gridCol>
                <a:gridCol w="740664">
                  <a:extLst>
                    <a:ext uri="{9D8B030D-6E8A-4147-A177-3AD203B41FA5}">
                      <a16:colId xmlns:a16="http://schemas.microsoft.com/office/drawing/2014/main" val="2604703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87895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- 2020-09-15 16:47:07</a:t>
                      </a:r>
                      <a:r>
                        <a:rPr kumimoji="0" lang="en-US" sz="1000" b="0" i="0" u="none" strike="noStrike" kern="1200" cap="none" spc="0" normalizeH="0" baseline="0" noProof="0">
                          <a:ln>
                            <a:noFill/>
                          </a:ln>
                          <a:solidFill>
                            <a:prstClr val="black"/>
                          </a:solidFill>
                          <a:effectLst/>
                          <a:uLnTx/>
                          <a:uFillTx/>
                          <a:latin typeface="+mn-lt"/>
                          <a:ea typeface="+mn-ea"/>
                          <a:cs typeface="+mn-cs"/>
                        </a:rPr>
                        <a:t>
  Last month, Children's Hospital of Philadelphia (CHOP) Patient Ambassador Lily shared the story of her diagnosis with high-risk neuroblastoma and the life-saving treatment she received at CHOP with #TEAMPHLY. Today, we joined Pediatric Oncologist Dr. Rochelle Bagatell for a Zoom coffee break to learn about her work in finding a cure for neuroblastoma patients, like Lily, and how the money we raise each year helps fund the research behind these treatments. 
Learn how you can help: https://lnkd.in/dBXXAPc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0.065839868685026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81961668"/>
                  </a:ext>
                </a:extLst>
              </a:tr>
            </a:tbl>
          </a:graphicData>
        </a:graphic>
      </p:graphicFrame>
      <p:sp>
        <p:nvSpPr>
          <p:cNvPr id="4" name="Text Placeholder 3">
            <a:extLst>
              <a:ext uri="{FF2B5EF4-FFF2-40B4-BE49-F238E27FC236}">
                <a16:creationId xmlns:a16="http://schemas.microsoft.com/office/drawing/2014/main" id="{74E33D37-B2BA-4B6B-8054-021EB7BB16A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638228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E9DA8-C4B9-4DF6-BA9B-E24B49B0C3BC}"/>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3AB56826-0504-41FB-8F6D-46640E5EDD17}"/>
              </a:ext>
            </a:extLst>
          </p:cNvPr>
          <p:cNvGraphicFramePr>
            <a:graphicFrameLocks noGrp="1"/>
          </p:cNvGraphicFramePr>
          <p:nvPr>
            <p:ph type="tbl" sz="quarter" idx="13"/>
            <p:extLst>
              <p:ext uri="{D42A27DB-BD31-4B8C-83A1-F6EECF244321}">
                <p14:modId xmlns:p14="http://schemas.microsoft.com/office/powerpoint/2010/main" val="2830315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21300303"/>
                    </a:ext>
                  </a:extLst>
                </a:gridCol>
                <a:gridCol w="658368">
                  <a:extLst>
                    <a:ext uri="{9D8B030D-6E8A-4147-A177-3AD203B41FA5}">
                      <a16:colId xmlns:a16="http://schemas.microsoft.com/office/drawing/2014/main" val="3301496230"/>
                    </a:ext>
                  </a:extLst>
                </a:gridCol>
                <a:gridCol w="658368">
                  <a:extLst>
                    <a:ext uri="{9D8B030D-6E8A-4147-A177-3AD203B41FA5}">
                      <a16:colId xmlns:a16="http://schemas.microsoft.com/office/drawing/2014/main" val="3826931364"/>
                    </a:ext>
                  </a:extLst>
                </a:gridCol>
                <a:gridCol w="658368">
                  <a:extLst>
                    <a:ext uri="{9D8B030D-6E8A-4147-A177-3AD203B41FA5}">
                      <a16:colId xmlns:a16="http://schemas.microsoft.com/office/drawing/2014/main" val="2668825497"/>
                    </a:ext>
                  </a:extLst>
                </a:gridCol>
                <a:gridCol w="658368">
                  <a:extLst>
                    <a:ext uri="{9D8B030D-6E8A-4147-A177-3AD203B41FA5}">
                      <a16:colId xmlns:a16="http://schemas.microsoft.com/office/drawing/2014/main" val="3792031924"/>
                    </a:ext>
                  </a:extLst>
                </a:gridCol>
                <a:gridCol w="658368">
                  <a:extLst>
                    <a:ext uri="{9D8B030D-6E8A-4147-A177-3AD203B41FA5}">
                      <a16:colId xmlns:a16="http://schemas.microsoft.com/office/drawing/2014/main" val="4217503992"/>
                    </a:ext>
                  </a:extLst>
                </a:gridCol>
                <a:gridCol w="658368">
                  <a:extLst>
                    <a:ext uri="{9D8B030D-6E8A-4147-A177-3AD203B41FA5}">
                      <a16:colId xmlns:a16="http://schemas.microsoft.com/office/drawing/2014/main" val="750004134"/>
                    </a:ext>
                  </a:extLst>
                </a:gridCol>
                <a:gridCol w="658368">
                  <a:extLst>
                    <a:ext uri="{9D8B030D-6E8A-4147-A177-3AD203B41FA5}">
                      <a16:colId xmlns:a16="http://schemas.microsoft.com/office/drawing/2014/main" val="2970543551"/>
                    </a:ext>
                  </a:extLst>
                </a:gridCol>
                <a:gridCol w="658368">
                  <a:extLst>
                    <a:ext uri="{9D8B030D-6E8A-4147-A177-3AD203B41FA5}">
                      <a16:colId xmlns:a16="http://schemas.microsoft.com/office/drawing/2014/main" val="1473197844"/>
                    </a:ext>
                  </a:extLst>
                </a:gridCol>
                <a:gridCol w="658368">
                  <a:extLst>
                    <a:ext uri="{9D8B030D-6E8A-4147-A177-3AD203B41FA5}">
                      <a16:colId xmlns:a16="http://schemas.microsoft.com/office/drawing/2014/main" val="3645970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049448386"/>
                  </a:ext>
                </a:extLst>
              </a:tr>
              <a:tr h="370840">
                <a:tc>
                  <a:txBody>
                    <a:bodyPr/>
                    <a:lstStyle/>
                    <a:p>
                      <a:r>
                        <a:rPr lang="en-US" sz="1000"/>
                        <a:t>phlyinsurance</a:t>
                      </a:r>
                    </a:p>
                  </a:txBody>
                  <a:tcPr/>
                </a:tc>
                <a:tc>
                  <a:txBody>
                    <a:bodyPr/>
                    <a:lstStyle/>
                    <a:p>
                      <a:r>
                        <a:rPr lang="en-US" sz="1000"/>
                        <a:t>2091</a:t>
                      </a:r>
                    </a:p>
                  </a:txBody>
                  <a:tcPr/>
                </a:tc>
                <a:tc>
                  <a:txBody>
                    <a:bodyPr/>
                    <a:lstStyle/>
                    <a:p>
                      <a:r>
                        <a:rPr lang="en-US" sz="1000"/>
                        <a:t>46</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14</a:t>
                      </a:r>
                    </a:p>
                  </a:txBody>
                  <a:tcPr/>
                </a:tc>
                <a:tc>
                  <a:txBody>
                    <a:bodyPr/>
                    <a:lstStyle/>
                    <a:p>
                      <a:r>
                        <a:rPr lang="en-US" sz="1000"/>
                        <a:t>819</a:t>
                      </a:r>
                    </a:p>
                  </a:txBody>
                  <a:tcPr/>
                </a:tc>
                <a:tc>
                  <a:txBody>
                    <a:bodyPr/>
                    <a:lstStyle/>
                    <a:p>
                      <a:r>
                        <a:rPr lang="en-US" sz="1000"/>
                        <a:t>16</a:t>
                      </a:r>
                    </a:p>
                  </a:txBody>
                  <a:tcPr/>
                </a:tc>
                <a:tc>
                  <a:txBody>
                    <a:bodyPr/>
                    <a:lstStyle/>
                    <a:p>
                      <a:r>
                        <a:rPr lang="en-US" sz="1000"/>
                        <a:t>2.8841 %</a:t>
                      </a:r>
                    </a:p>
                  </a:txBody>
                  <a:tcPr/>
                </a:tc>
                <a:extLst>
                  <a:ext uri="{0D108BD9-81ED-4DB2-BD59-A6C34878D82A}">
                    <a16:rowId xmlns:a16="http://schemas.microsoft.com/office/drawing/2014/main" val="2512667099"/>
                  </a:ext>
                </a:extLst>
              </a:tr>
            </a:tbl>
          </a:graphicData>
        </a:graphic>
      </p:graphicFrame>
      <p:sp>
        <p:nvSpPr>
          <p:cNvPr id="4" name="Text Placeholder 3">
            <a:extLst>
              <a:ext uri="{FF2B5EF4-FFF2-40B4-BE49-F238E27FC236}">
                <a16:creationId xmlns:a16="http://schemas.microsoft.com/office/drawing/2014/main" id="{6BAD1338-A1B5-4623-B3FF-D62C0B82357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419221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4EA18-43D0-476E-82D6-CB29EC358F71}"/>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8D1FC100-6D30-4E1F-8DD2-5764B53709FF}"/>
              </a:ext>
            </a:extLst>
          </p:cNvPr>
          <p:cNvGraphicFramePr>
            <a:graphicFrameLocks noGrp="1"/>
          </p:cNvGraphicFramePr>
          <p:nvPr>
            <p:ph type="chart" sz="quarter" idx="13"/>
            <p:extLst>
              <p:ext uri="{D42A27DB-BD31-4B8C-83A1-F6EECF244321}">
                <p14:modId xmlns:p14="http://schemas.microsoft.com/office/powerpoint/2010/main" val="4112581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AC26A3-E7D8-4277-BD02-7243CFA6CBB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41009CC-791C-43BD-94EA-941E307EBA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6878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0CB86-7A6D-41AE-810F-BAF9185B008A}"/>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F3153C7D-BD6A-4F03-B3B6-06DD835595C0}"/>
              </a:ext>
            </a:extLst>
          </p:cNvPr>
          <p:cNvGraphicFramePr>
            <a:graphicFrameLocks noGrp="1"/>
          </p:cNvGraphicFramePr>
          <p:nvPr>
            <p:ph type="chart" sz="quarter" idx="13"/>
            <p:extLst>
              <p:ext uri="{D42A27DB-BD31-4B8C-83A1-F6EECF244321}">
                <p14:modId xmlns:p14="http://schemas.microsoft.com/office/powerpoint/2010/main" val="19660186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7565A4-4551-424C-8732-916B9D77416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2449619-42B4-40CD-A006-0F5D2EBF21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85207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1AE26-6F95-417B-AC4F-7C5C064DC245}"/>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50166BE3-2B60-4D56-80C8-026BCA0453F0}"/>
              </a:ext>
            </a:extLst>
          </p:cNvPr>
          <p:cNvGraphicFramePr>
            <a:graphicFrameLocks noGrp="1"/>
          </p:cNvGraphicFramePr>
          <p:nvPr>
            <p:ph type="chart" sz="quarter" idx="13"/>
            <p:extLst>
              <p:ext uri="{D42A27DB-BD31-4B8C-83A1-F6EECF244321}">
                <p14:modId xmlns:p14="http://schemas.microsoft.com/office/powerpoint/2010/main" val="2502530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C85409-7BE9-4E0B-AAFD-B503BAE8968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FE7CA53-53B6-499C-8956-0045DFDCE3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87550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11C4E-484F-4F60-AA42-3E1B10C5F2FE}"/>
              </a:ext>
            </a:extLst>
          </p:cNvPr>
          <p:cNvSpPr>
            <a:spLocks noGrp="1"/>
          </p:cNvSpPr>
          <p:nvPr>
            <p:ph type="title"/>
          </p:nvPr>
        </p:nvSpPr>
        <p:spPr/>
        <p:txBody>
          <a:bodyPr/>
          <a:lstStyle/>
          <a:p>
            <a:r>
              <a:rPr lang="en-US"/>
              <a:t>Instagram Posts Table | Philadelphia Insurance - 1 of 4</a:t>
            </a:r>
          </a:p>
        </p:txBody>
      </p:sp>
      <p:graphicFrame>
        <p:nvGraphicFramePr>
          <p:cNvPr id="5" name="Table Placeholder 4">
            <a:extLst>
              <a:ext uri="{FF2B5EF4-FFF2-40B4-BE49-F238E27FC236}">
                <a16:creationId xmlns:a16="http://schemas.microsoft.com/office/drawing/2014/main" id="{A325310A-48AC-41CD-8C63-F0E8B58D123B}"/>
              </a:ext>
            </a:extLst>
          </p:cNvPr>
          <p:cNvGraphicFramePr>
            <a:graphicFrameLocks noGrp="1"/>
          </p:cNvGraphicFramePr>
          <p:nvPr>
            <p:ph type="tbl" sz="quarter" idx="13"/>
            <p:extLst>
              <p:ext uri="{D42A27DB-BD31-4B8C-83A1-F6EECF244321}">
                <p14:modId xmlns:p14="http://schemas.microsoft.com/office/powerpoint/2010/main" val="103122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59963667"/>
                    </a:ext>
                  </a:extLst>
                </a:gridCol>
                <a:gridCol w="987552">
                  <a:extLst>
                    <a:ext uri="{9D8B030D-6E8A-4147-A177-3AD203B41FA5}">
                      <a16:colId xmlns:a16="http://schemas.microsoft.com/office/drawing/2014/main" val="1627395324"/>
                    </a:ext>
                  </a:extLst>
                </a:gridCol>
                <a:gridCol w="987552">
                  <a:extLst>
                    <a:ext uri="{9D8B030D-6E8A-4147-A177-3AD203B41FA5}">
                      <a16:colId xmlns:a16="http://schemas.microsoft.com/office/drawing/2014/main" val="370204641"/>
                    </a:ext>
                  </a:extLst>
                </a:gridCol>
                <a:gridCol w="987552">
                  <a:extLst>
                    <a:ext uri="{9D8B030D-6E8A-4147-A177-3AD203B41FA5}">
                      <a16:colId xmlns:a16="http://schemas.microsoft.com/office/drawing/2014/main" val="6504011"/>
                    </a:ext>
                  </a:extLst>
                </a:gridCol>
                <a:gridCol w="987552">
                  <a:extLst>
                    <a:ext uri="{9D8B030D-6E8A-4147-A177-3AD203B41FA5}">
                      <a16:colId xmlns:a16="http://schemas.microsoft.com/office/drawing/2014/main" val="2347387406"/>
                    </a:ext>
                  </a:extLst>
                </a:gridCol>
                <a:gridCol w="987552">
                  <a:extLst>
                    <a:ext uri="{9D8B030D-6E8A-4147-A177-3AD203B41FA5}">
                      <a16:colId xmlns:a16="http://schemas.microsoft.com/office/drawing/2014/main" val="1455759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6540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- 2020-09-08 12:26:12</a:t>
                      </a:r>
                      <a:r>
                        <a:rPr kumimoji="0" lang="en-US" sz="1000" b="0" i="0" u="none" strike="noStrike" kern="1200" cap="none" spc="0" normalizeH="0" baseline="0" noProof="0">
                          <a:ln>
                            <a:noFill/>
                          </a:ln>
                          <a:solidFill>
                            <a:prstClr val="black"/>
                          </a:solidFill>
                          <a:effectLst/>
                          <a:uLnTx/>
                          <a:uFillTx/>
                          <a:latin typeface="+mn-lt"/>
                          <a:ea typeface="+mn-ea"/>
                          <a:cs typeface="+mn-cs"/>
                        </a:rPr>
                        <a:t>
 While fans aren't currently permitted to attend MLB games, four PHLY employees were given the opportunity to "show their faces" in the stands of #CitizensBankPark through our #Phillies Runs for #Charities partnership. If you're watching today's phillies game on TV, look for Tim, Chrystal, Gino, and Essence's fan photo cutouts in section 123! ⚾️🙌 #TEAMPHLY #philadelphiaphillies #philliesgame #mlbgame #mlbbaseball #baseballseason #philliesbaseball #philliesnation #charitywork #nonprofitsupport #communityservice #dogood #causes #csr #nfp #insurance #insurancecompany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10/20/2020 14:07:35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85460454"/>
                  </a:ext>
                </a:extLst>
              </a:tr>
            </a:tbl>
          </a:graphicData>
        </a:graphic>
      </p:graphicFrame>
      <p:sp>
        <p:nvSpPr>
          <p:cNvPr id="4" name="Text Placeholder 3">
            <a:extLst>
              <a:ext uri="{FF2B5EF4-FFF2-40B4-BE49-F238E27FC236}">
                <a16:creationId xmlns:a16="http://schemas.microsoft.com/office/drawing/2014/main" id="{D5605359-D9AA-46D4-BF45-89B533B1055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809870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C0730-BDC2-491C-A355-53E9890D982B}"/>
              </a:ext>
            </a:extLst>
          </p:cNvPr>
          <p:cNvSpPr>
            <a:spLocks noGrp="1"/>
          </p:cNvSpPr>
          <p:nvPr>
            <p:ph type="title"/>
          </p:nvPr>
        </p:nvSpPr>
        <p:spPr/>
        <p:txBody>
          <a:bodyPr/>
          <a:lstStyle/>
          <a:p>
            <a:r>
              <a:rPr lang="en-US"/>
              <a:t>Instagram Posts Table | Philadelphia Insurance - 2 of 4</a:t>
            </a:r>
          </a:p>
        </p:txBody>
      </p:sp>
      <p:graphicFrame>
        <p:nvGraphicFramePr>
          <p:cNvPr id="5" name="Table Placeholder 4">
            <a:extLst>
              <a:ext uri="{FF2B5EF4-FFF2-40B4-BE49-F238E27FC236}">
                <a16:creationId xmlns:a16="http://schemas.microsoft.com/office/drawing/2014/main" id="{3B7AB457-2F49-4B31-921E-604CFF20191B}"/>
              </a:ext>
            </a:extLst>
          </p:cNvPr>
          <p:cNvGraphicFramePr>
            <a:graphicFrameLocks noGrp="1"/>
          </p:cNvGraphicFramePr>
          <p:nvPr>
            <p:ph type="tbl" sz="quarter" idx="13"/>
            <p:extLst>
              <p:ext uri="{D42A27DB-BD31-4B8C-83A1-F6EECF244321}">
                <p14:modId xmlns:p14="http://schemas.microsoft.com/office/powerpoint/2010/main" val="291947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31128664"/>
                    </a:ext>
                  </a:extLst>
                </a:gridCol>
                <a:gridCol w="987552">
                  <a:extLst>
                    <a:ext uri="{9D8B030D-6E8A-4147-A177-3AD203B41FA5}">
                      <a16:colId xmlns:a16="http://schemas.microsoft.com/office/drawing/2014/main" val="2749825704"/>
                    </a:ext>
                  </a:extLst>
                </a:gridCol>
                <a:gridCol w="987552">
                  <a:extLst>
                    <a:ext uri="{9D8B030D-6E8A-4147-A177-3AD203B41FA5}">
                      <a16:colId xmlns:a16="http://schemas.microsoft.com/office/drawing/2014/main" val="964565101"/>
                    </a:ext>
                  </a:extLst>
                </a:gridCol>
                <a:gridCol w="987552">
                  <a:extLst>
                    <a:ext uri="{9D8B030D-6E8A-4147-A177-3AD203B41FA5}">
                      <a16:colId xmlns:a16="http://schemas.microsoft.com/office/drawing/2014/main" val="1280275380"/>
                    </a:ext>
                  </a:extLst>
                </a:gridCol>
                <a:gridCol w="987552">
                  <a:extLst>
                    <a:ext uri="{9D8B030D-6E8A-4147-A177-3AD203B41FA5}">
                      <a16:colId xmlns:a16="http://schemas.microsoft.com/office/drawing/2014/main" val="171099511"/>
                    </a:ext>
                  </a:extLst>
                </a:gridCol>
                <a:gridCol w="987552">
                  <a:extLst>
                    <a:ext uri="{9D8B030D-6E8A-4147-A177-3AD203B41FA5}">
                      <a16:colId xmlns:a16="http://schemas.microsoft.com/office/drawing/2014/main" val="2870987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2279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- 2020-09-15 16:58:04</a:t>
                      </a:r>
                      <a:r>
                        <a:rPr kumimoji="0" lang="en-US" sz="1000" b="0" i="0" u="none" strike="noStrike" kern="1200" cap="none" spc="0" normalizeH="0" baseline="0" noProof="0">
                          <a:ln>
                            <a:noFill/>
                          </a:ln>
                          <a:solidFill>
                            <a:prstClr val="black"/>
                          </a:solidFill>
                          <a:effectLst/>
                          <a:uLnTx/>
                          <a:uFillTx/>
                          <a:latin typeface="+mn-lt"/>
                          <a:ea typeface="+mn-ea"/>
                          <a:cs typeface="+mn-cs"/>
                        </a:rPr>
                        <a:t>
 Last month, childrensphila Patient Ambassador Lily shared the story of her diagnosis with high-risk #neuroblastoma and the #lifesaving treatment she received at CHOP with #TEAMPHLY. Today, we joined Pediatric Oncologist Dr. Rochelle Bagatell for a Zoom coffee break to learn about her work in finding a cure for neuroblastoma patients, like Lily, and how the money we raise each year helps fund the research behind these treatments. 
Enter this link into your web browser to learn how you can help ➡️ 𝐩𝐚𝐫𝐤𝐰𝐚𝐲.𝐜𝐡𝐨𝐩.𝐞𝐝𝐮 ⬅️ #ForBreakThroughs #virtualwalk #childrenshospital #fightcancer #insurancegivesback #childhoodcancer #cancerfundraiser #forthekids #cancersucks #cancerresearch #findacure #runwalk #charityevent #givingback #goodcause #donatetoday #philadelphia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10/20/2020 14:07:35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06339630"/>
                  </a:ext>
                </a:extLst>
              </a:tr>
            </a:tbl>
          </a:graphicData>
        </a:graphic>
      </p:graphicFrame>
      <p:sp>
        <p:nvSpPr>
          <p:cNvPr id="4" name="Text Placeholder 3">
            <a:extLst>
              <a:ext uri="{FF2B5EF4-FFF2-40B4-BE49-F238E27FC236}">
                <a16:creationId xmlns:a16="http://schemas.microsoft.com/office/drawing/2014/main" id="{CCB6F13C-1A08-4674-82A1-7EC6702B785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622002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FF0C7-09AB-4E9E-8937-2D4C431084D7}"/>
              </a:ext>
            </a:extLst>
          </p:cNvPr>
          <p:cNvSpPr>
            <a:spLocks noGrp="1"/>
          </p:cNvSpPr>
          <p:nvPr>
            <p:ph type="title"/>
          </p:nvPr>
        </p:nvSpPr>
        <p:spPr/>
        <p:txBody>
          <a:bodyPr/>
          <a:lstStyle/>
          <a:p>
            <a:r>
              <a:rPr lang="en-US"/>
              <a:t>Instagram Posts Table | Philadelphia Insurance - 3 of 4</a:t>
            </a:r>
          </a:p>
        </p:txBody>
      </p:sp>
      <p:graphicFrame>
        <p:nvGraphicFramePr>
          <p:cNvPr id="5" name="Table Placeholder 4">
            <a:extLst>
              <a:ext uri="{FF2B5EF4-FFF2-40B4-BE49-F238E27FC236}">
                <a16:creationId xmlns:a16="http://schemas.microsoft.com/office/drawing/2014/main" id="{69BF0AB4-A509-4B15-8125-1934B416576F}"/>
              </a:ext>
            </a:extLst>
          </p:cNvPr>
          <p:cNvGraphicFramePr>
            <a:graphicFrameLocks noGrp="1"/>
          </p:cNvGraphicFramePr>
          <p:nvPr>
            <p:ph type="tbl" sz="quarter" idx="13"/>
            <p:extLst>
              <p:ext uri="{D42A27DB-BD31-4B8C-83A1-F6EECF244321}">
                <p14:modId xmlns:p14="http://schemas.microsoft.com/office/powerpoint/2010/main" val="2873194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24132806"/>
                    </a:ext>
                  </a:extLst>
                </a:gridCol>
                <a:gridCol w="987552">
                  <a:extLst>
                    <a:ext uri="{9D8B030D-6E8A-4147-A177-3AD203B41FA5}">
                      <a16:colId xmlns:a16="http://schemas.microsoft.com/office/drawing/2014/main" val="1980588884"/>
                    </a:ext>
                  </a:extLst>
                </a:gridCol>
                <a:gridCol w="987552">
                  <a:extLst>
                    <a:ext uri="{9D8B030D-6E8A-4147-A177-3AD203B41FA5}">
                      <a16:colId xmlns:a16="http://schemas.microsoft.com/office/drawing/2014/main" val="1969791338"/>
                    </a:ext>
                  </a:extLst>
                </a:gridCol>
                <a:gridCol w="987552">
                  <a:extLst>
                    <a:ext uri="{9D8B030D-6E8A-4147-A177-3AD203B41FA5}">
                      <a16:colId xmlns:a16="http://schemas.microsoft.com/office/drawing/2014/main" val="1431872210"/>
                    </a:ext>
                  </a:extLst>
                </a:gridCol>
                <a:gridCol w="987552">
                  <a:extLst>
                    <a:ext uri="{9D8B030D-6E8A-4147-A177-3AD203B41FA5}">
                      <a16:colId xmlns:a16="http://schemas.microsoft.com/office/drawing/2014/main" val="2784171614"/>
                    </a:ext>
                  </a:extLst>
                </a:gridCol>
                <a:gridCol w="987552">
                  <a:extLst>
                    <a:ext uri="{9D8B030D-6E8A-4147-A177-3AD203B41FA5}">
                      <a16:colId xmlns:a16="http://schemas.microsoft.com/office/drawing/2014/main" val="2976002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8396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- 2020-09-01 12:16:22</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the Best Places to Work in Insurance for the 11th consecutive year! Thank you to our employees for your continued efforts to make PHLY a #greatplacetowork. 🙌🏼👏🏼
Enter this link into your web browser to learn more about careers at PHLY ➡️ 𝗯𝗶𝘁.𝗹𝘆/𝗣𝗛𝗟𝗬𝗖𝗮𝗿𝗲𝗲𝗿𝘀 ⬅️ #TEAMPHLY #insurance #insurancecareers #bestplacestowork #companyculture #insurancelife #workenvironment #insurancework #bestcompanies #insurancecompany #businessgoals #workplaceculture #employeeengagement #corporatelife #happyemployees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10/20/2020 14:07:35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94697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- 2020-09-11 11:11:13</a:t>
                      </a:r>
                      <a:r>
                        <a:rPr kumimoji="0" lang="en-US" sz="1000" b="0" i="0" u="none" strike="noStrike" kern="1200" cap="none" spc="0" normalizeH="0" baseline="0" noProof="0">
                          <a:ln>
                            <a:noFill/>
                          </a:ln>
                          <a:solidFill>
                            <a:prstClr val="black"/>
                          </a:solidFill>
                          <a:effectLst/>
                          <a:uLnTx/>
                          <a:uFillTx/>
                          <a:latin typeface="+mn-lt"/>
                          <a:ea typeface="+mn-ea"/>
                          <a:cs typeface="+mn-cs"/>
                        </a:rPr>
                        <a:t>
 We will #neverforget. 🇺🇸 #September11 #911memorial #neverforget911 #worldtradecenter #groundzero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10/20/2020 14:07:35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2170522"/>
                  </a:ext>
                </a:extLst>
              </a:tr>
            </a:tbl>
          </a:graphicData>
        </a:graphic>
      </p:graphicFrame>
      <p:sp>
        <p:nvSpPr>
          <p:cNvPr id="4" name="Text Placeholder 3">
            <a:extLst>
              <a:ext uri="{FF2B5EF4-FFF2-40B4-BE49-F238E27FC236}">
                <a16:creationId xmlns:a16="http://schemas.microsoft.com/office/drawing/2014/main" id="{74B0C07D-CEFD-4AE8-B061-82F4C2CE435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326096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6F8BC-79C0-47B4-9A77-4C8B8410ED5A}"/>
              </a:ext>
            </a:extLst>
          </p:cNvPr>
          <p:cNvSpPr>
            <a:spLocks noGrp="1"/>
          </p:cNvSpPr>
          <p:nvPr>
            <p:ph type="title"/>
          </p:nvPr>
        </p:nvSpPr>
        <p:spPr/>
        <p:txBody>
          <a:bodyPr/>
          <a:lstStyle/>
          <a:p>
            <a:r>
              <a:rPr lang="en-US"/>
              <a:t>Instagram Posts Table | Philadelphia Insurance - 4 of 4</a:t>
            </a:r>
          </a:p>
        </p:txBody>
      </p:sp>
      <p:graphicFrame>
        <p:nvGraphicFramePr>
          <p:cNvPr id="5" name="Table Placeholder 4">
            <a:extLst>
              <a:ext uri="{FF2B5EF4-FFF2-40B4-BE49-F238E27FC236}">
                <a16:creationId xmlns:a16="http://schemas.microsoft.com/office/drawing/2014/main" id="{E196AC05-A675-4F83-AC3B-808DC020D6B3}"/>
              </a:ext>
            </a:extLst>
          </p:cNvPr>
          <p:cNvGraphicFramePr>
            <a:graphicFrameLocks noGrp="1"/>
          </p:cNvGraphicFramePr>
          <p:nvPr>
            <p:ph type="tbl" sz="quarter" idx="13"/>
            <p:extLst>
              <p:ext uri="{D42A27DB-BD31-4B8C-83A1-F6EECF244321}">
                <p14:modId xmlns:p14="http://schemas.microsoft.com/office/powerpoint/2010/main" val="2350038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67526104"/>
                    </a:ext>
                  </a:extLst>
                </a:gridCol>
                <a:gridCol w="987552">
                  <a:extLst>
                    <a:ext uri="{9D8B030D-6E8A-4147-A177-3AD203B41FA5}">
                      <a16:colId xmlns:a16="http://schemas.microsoft.com/office/drawing/2014/main" val="2830892901"/>
                    </a:ext>
                  </a:extLst>
                </a:gridCol>
                <a:gridCol w="987552">
                  <a:extLst>
                    <a:ext uri="{9D8B030D-6E8A-4147-A177-3AD203B41FA5}">
                      <a16:colId xmlns:a16="http://schemas.microsoft.com/office/drawing/2014/main" val="3650552321"/>
                    </a:ext>
                  </a:extLst>
                </a:gridCol>
                <a:gridCol w="987552">
                  <a:extLst>
                    <a:ext uri="{9D8B030D-6E8A-4147-A177-3AD203B41FA5}">
                      <a16:colId xmlns:a16="http://schemas.microsoft.com/office/drawing/2014/main" val="724392218"/>
                    </a:ext>
                  </a:extLst>
                </a:gridCol>
                <a:gridCol w="987552">
                  <a:extLst>
                    <a:ext uri="{9D8B030D-6E8A-4147-A177-3AD203B41FA5}">
                      <a16:colId xmlns:a16="http://schemas.microsoft.com/office/drawing/2014/main" val="1314516835"/>
                    </a:ext>
                  </a:extLst>
                </a:gridCol>
                <a:gridCol w="987552">
                  <a:extLst>
                    <a:ext uri="{9D8B030D-6E8A-4147-A177-3AD203B41FA5}">
                      <a16:colId xmlns:a16="http://schemas.microsoft.com/office/drawing/2014/main" val="1185896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8299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- 2020-09-25 15:41:51</a:t>
                      </a:r>
                      <a:r>
                        <a:rPr kumimoji="0" lang="en-US" sz="1000" b="0" i="0" u="none" strike="noStrike" kern="1200" cap="none" spc="0" normalizeH="0" baseline="0" noProof="0">
                          <a:ln>
                            <a:noFill/>
                          </a:ln>
                          <a:solidFill>
                            <a:prstClr val="black"/>
                          </a:solidFill>
                          <a:effectLst/>
                          <a:uLnTx/>
                          <a:uFillTx/>
                          <a:latin typeface="+mn-lt"/>
                          <a:ea typeface="+mn-ea"/>
                          <a:cs typeface="+mn-cs"/>
                        </a:rPr>
                        <a:t>
 Amid the #coronavirus pandemic, we held our New Hire Training virtually to welcome new employees from across the U.S. Even though we couldn’t come together in person this year, over 100 of our newest team members connected with #TEAMPHLY by attending various #onboarding events meant to introduce them to the PHLY culture. Here's a snapshot from one of our panel discussions. Welcome to the team! 👏
#covid19 #stayhome #workingfromhome #insurancecareers #insurance #newhiretraining #welcometotheteam #insurancecompany #newhire #newjobs #jobtraining #insurancelife #insurancework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10/20/2020 14:07:35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93077669"/>
                  </a:ext>
                </a:extLst>
              </a:tr>
            </a:tbl>
          </a:graphicData>
        </a:graphic>
      </p:graphicFrame>
      <p:sp>
        <p:nvSpPr>
          <p:cNvPr id="4" name="Text Placeholder 3">
            <a:extLst>
              <a:ext uri="{FF2B5EF4-FFF2-40B4-BE49-F238E27FC236}">
                <a16:creationId xmlns:a16="http://schemas.microsoft.com/office/drawing/2014/main" id="{DFF3D82D-13B2-42C0-AC81-93584867056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740401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285DA-BF94-4791-AA25-EC5AFC3C722C}"/>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C6EE480D-0215-406D-86A0-4BED5D8F692E}"/>
              </a:ext>
            </a:extLst>
          </p:cNvPr>
          <p:cNvGraphicFramePr>
            <a:graphicFrameLocks noGrp="1"/>
          </p:cNvGraphicFramePr>
          <p:nvPr>
            <p:ph type="tbl" sz="quarter" idx="13"/>
            <p:extLst>
              <p:ext uri="{D42A27DB-BD31-4B8C-83A1-F6EECF244321}">
                <p14:modId xmlns:p14="http://schemas.microsoft.com/office/powerpoint/2010/main" val="1337114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104741308"/>
                    </a:ext>
                  </a:extLst>
                </a:gridCol>
                <a:gridCol w="905256">
                  <a:extLst>
                    <a:ext uri="{9D8B030D-6E8A-4147-A177-3AD203B41FA5}">
                      <a16:colId xmlns:a16="http://schemas.microsoft.com/office/drawing/2014/main" val="1016712486"/>
                    </a:ext>
                  </a:extLst>
                </a:gridCol>
                <a:gridCol w="411480">
                  <a:extLst>
                    <a:ext uri="{9D8B030D-6E8A-4147-A177-3AD203B41FA5}">
                      <a16:colId xmlns:a16="http://schemas.microsoft.com/office/drawing/2014/main" val="2308817799"/>
                    </a:ext>
                  </a:extLst>
                </a:gridCol>
                <a:gridCol w="905256">
                  <a:extLst>
                    <a:ext uri="{9D8B030D-6E8A-4147-A177-3AD203B41FA5}">
                      <a16:colId xmlns:a16="http://schemas.microsoft.com/office/drawing/2014/main" val="195888278"/>
                    </a:ext>
                  </a:extLst>
                </a:gridCol>
                <a:gridCol w="905256">
                  <a:extLst>
                    <a:ext uri="{9D8B030D-6E8A-4147-A177-3AD203B41FA5}">
                      <a16:colId xmlns:a16="http://schemas.microsoft.com/office/drawing/2014/main" val="613407437"/>
                    </a:ext>
                  </a:extLst>
                </a:gridCol>
                <a:gridCol w="905256">
                  <a:extLst>
                    <a:ext uri="{9D8B030D-6E8A-4147-A177-3AD203B41FA5}">
                      <a16:colId xmlns:a16="http://schemas.microsoft.com/office/drawing/2014/main" val="3480775204"/>
                    </a:ext>
                  </a:extLst>
                </a:gridCol>
                <a:gridCol w="905256">
                  <a:extLst>
                    <a:ext uri="{9D8B030D-6E8A-4147-A177-3AD203B41FA5}">
                      <a16:colId xmlns:a16="http://schemas.microsoft.com/office/drawing/2014/main" val="1715154654"/>
                    </a:ext>
                  </a:extLst>
                </a:gridCol>
                <a:gridCol w="905256">
                  <a:extLst>
                    <a:ext uri="{9D8B030D-6E8A-4147-A177-3AD203B41FA5}">
                      <a16:colId xmlns:a16="http://schemas.microsoft.com/office/drawing/2014/main" val="1406686830"/>
                    </a:ext>
                  </a:extLst>
                </a:gridCol>
                <a:gridCol w="905256">
                  <a:extLst>
                    <a:ext uri="{9D8B030D-6E8A-4147-A177-3AD203B41FA5}">
                      <a16:colId xmlns:a16="http://schemas.microsoft.com/office/drawing/2014/main" val="347027072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048758636"/>
                  </a:ext>
                </a:extLst>
              </a:tr>
              <a:tr h="370840">
                <a:tc>
                  <a:txBody>
                    <a:bodyPr/>
                    <a:lstStyle/>
                    <a:p>
                      <a:r>
                        <a:rPr lang="en-US" sz="1000"/>
                        <a:t>3</a:t>
                      </a:r>
                    </a:p>
                  </a:txBody>
                  <a:tcPr/>
                </a:tc>
                <a:tc>
                  <a:txBody>
                    <a:bodyPr/>
                    <a:lstStyle/>
                    <a:p>
                      <a:r>
                        <a:rPr lang="en-US" sz="1000"/>
                        <a:t>0.6647</a:t>
                      </a:r>
                    </a:p>
                  </a:txBody>
                  <a:tcPr/>
                </a:tc>
                <a:tc>
                  <a:txBody>
                    <a:bodyPr/>
                    <a:lstStyle/>
                    <a:p>
                      <a:r>
                        <a:rPr lang="en-US" sz="1000"/>
                        <a:t>0.00</a:t>
                      </a:r>
                    </a:p>
                  </a:txBody>
                  <a:tcPr/>
                </a:tc>
                <a:tc>
                  <a:txBody>
                    <a:bodyPr/>
                    <a:lstStyle/>
                    <a:p>
                      <a:r>
                        <a:rPr lang="en-US" sz="1000"/>
                        <a:t>285.00</a:t>
                      </a:r>
                    </a:p>
                  </a:txBody>
                  <a:tcPr/>
                </a:tc>
                <a:tc>
                  <a:txBody>
                    <a:bodyPr/>
                    <a:lstStyle/>
                    <a:p>
                      <a:r>
                        <a:rPr lang="en-US" sz="1000"/>
                        <a:t>238.33</a:t>
                      </a:r>
                    </a:p>
                  </a:txBody>
                  <a:tcPr/>
                </a:tc>
                <a:tc>
                  <a:txBody>
                    <a:bodyPr/>
                    <a:lstStyle/>
                    <a:p>
                      <a:r>
                        <a:rPr lang="en-US" sz="1000"/>
                        <a:t>165.00</a:t>
                      </a:r>
                    </a:p>
                  </a:txBody>
                  <a:tcPr/>
                </a:tc>
                <a:tc>
                  <a:txBody>
                    <a:bodyPr/>
                    <a:lstStyle/>
                    <a:p>
                      <a:r>
                        <a:rPr lang="en-US" sz="1000"/>
                        <a:t>165.00</a:t>
                      </a:r>
                    </a:p>
                  </a:txBody>
                  <a:tcPr/>
                </a:tc>
                <a:tc>
                  <a:txBody>
                    <a:bodyPr/>
                    <a:lstStyle/>
                    <a:p>
                      <a:r>
                        <a:rPr lang="en-US" sz="1000"/>
                        <a:t>855</a:t>
                      </a:r>
                    </a:p>
                  </a:txBody>
                  <a:tcPr/>
                </a:tc>
                <a:tc>
                  <a:txBody>
                    <a:bodyPr/>
                    <a:lstStyle/>
                    <a:p>
                      <a:r>
                        <a:rPr lang="en-US" sz="1000"/>
                        <a:t>495</a:t>
                      </a:r>
                    </a:p>
                  </a:txBody>
                  <a:tcPr/>
                </a:tc>
                <a:extLst>
                  <a:ext uri="{0D108BD9-81ED-4DB2-BD59-A6C34878D82A}">
                    <a16:rowId xmlns:a16="http://schemas.microsoft.com/office/drawing/2014/main" val="2678653217"/>
                  </a:ext>
                </a:extLst>
              </a:tr>
            </a:tbl>
          </a:graphicData>
        </a:graphic>
      </p:graphicFrame>
      <p:sp>
        <p:nvSpPr>
          <p:cNvPr id="4" name="Text Placeholder 3">
            <a:extLst>
              <a:ext uri="{FF2B5EF4-FFF2-40B4-BE49-F238E27FC236}">
                <a16:creationId xmlns:a16="http://schemas.microsoft.com/office/drawing/2014/main" id="{58E1F00D-8FA8-40FE-9446-B146DB33917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5390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97C1D-2078-487F-92F1-90A2AB82A334}"/>
              </a:ext>
            </a:extLst>
          </p:cNvPr>
          <p:cNvSpPr>
            <a:spLocks noGrp="1"/>
          </p:cNvSpPr>
          <p:nvPr>
            <p:ph type="title"/>
          </p:nvPr>
        </p:nvSpPr>
        <p:spPr/>
        <p:txBody>
          <a:bodyPr/>
          <a:lstStyle/>
          <a:p>
            <a:r>
              <a:rPr lang="en-US"/>
              <a:t>Instagram Stories Table  | Philadelphia Insurance - 1 of 3</a:t>
            </a:r>
          </a:p>
        </p:txBody>
      </p:sp>
      <p:graphicFrame>
        <p:nvGraphicFramePr>
          <p:cNvPr id="5" name="Table Placeholder 4">
            <a:extLst>
              <a:ext uri="{FF2B5EF4-FFF2-40B4-BE49-F238E27FC236}">
                <a16:creationId xmlns:a16="http://schemas.microsoft.com/office/drawing/2014/main" id="{DACA55BF-48CA-46BD-802D-3E5444543935}"/>
              </a:ext>
            </a:extLst>
          </p:cNvPr>
          <p:cNvGraphicFramePr>
            <a:graphicFrameLocks noGrp="1"/>
          </p:cNvGraphicFramePr>
          <p:nvPr>
            <p:ph type="tbl" sz="quarter" idx="13"/>
            <p:extLst>
              <p:ext uri="{D42A27DB-BD31-4B8C-83A1-F6EECF244321}">
                <p14:modId xmlns:p14="http://schemas.microsoft.com/office/powerpoint/2010/main" val="2482938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47622916"/>
                    </a:ext>
                  </a:extLst>
                </a:gridCol>
                <a:gridCol w="1316736">
                  <a:extLst>
                    <a:ext uri="{9D8B030D-6E8A-4147-A177-3AD203B41FA5}">
                      <a16:colId xmlns:a16="http://schemas.microsoft.com/office/drawing/2014/main" val="1521537820"/>
                    </a:ext>
                  </a:extLst>
                </a:gridCol>
                <a:gridCol w="658368">
                  <a:extLst>
                    <a:ext uri="{9D8B030D-6E8A-4147-A177-3AD203B41FA5}">
                      <a16:colId xmlns:a16="http://schemas.microsoft.com/office/drawing/2014/main" val="3653265082"/>
                    </a:ext>
                  </a:extLst>
                </a:gridCol>
                <a:gridCol w="658368">
                  <a:extLst>
                    <a:ext uri="{9D8B030D-6E8A-4147-A177-3AD203B41FA5}">
                      <a16:colId xmlns:a16="http://schemas.microsoft.com/office/drawing/2014/main" val="2846510338"/>
                    </a:ext>
                  </a:extLst>
                </a:gridCol>
                <a:gridCol w="658368">
                  <a:extLst>
                    <a:ext uri="{9D8B030D-6E8A-4147-A177-3AD203B41FA5}">
                      <a16:colId xmlns:a16="http://schemas.microsoft.com/office/drawing/2014/main" val="662890166"/>
                    </a:ext>
                  </a:extLst>
                </a:gridCol>
                <a:gridCol w="658368">
                  <a:extLst>
                    <a:ext uri="{9D8B030D-6E8A-4147-A177-3AD203B41FA5}">
                      <a16:colId xmlns:a16="http://schemas.microsoft.com/office/drawing/2014/main" val="3774065693"/>
                    </a:ext>
                  </a:extLst>
                </a:gridCol>
                <a:gridCol w="658368">
                  <a:extLst>
                    <a:ext uri="{9D8B030D-6E8A-4147-A177-3AD203B41FA5}">
                      <a16:colId xmlns:a16="http://schemas.microsoft.com/office/drawing/2014/main" val="347006504"/>
                    </a:ext>
                  </a:extLst>
                </a:gridCol>
                <a:gridCol w="658368">
                  <a:extLst>
                    <a:ext uri="{9D8B030D-6E8A-4147-A177-3AD203B41FA5}">
                      <a16:colId xmlns:a16="http://schemas.microsoft.com/office/drawing/2014/main" val="226619592"/>
                    </a:ext>
                  </a:extLst>
                </a:gridCol>
                <a:gridCol w="658368">
                  <a:extLst>
                    <a:ext uri="{9D8B030D-6E8A-4147-A177-3AD203B41FA5}">
                      <a16:colId xmlns:a16="http://schemas.microsoft.com/office/drawing/2014/main" val="1055584089"/>
                    </a:ext>
                  </a:extLst>
                </a:gridCol>
                <a:gridCol w="658368">
                  <a:extLst>
                    <a:ext uri="{9D8B030D-6E8A-4147-A177-3AD203B41FA5}">
                      <a16:colId xmlns:a16="http://schemas.microsoft.com/office/drawing/2014/main" val="101412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18784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- 2020-09-17 12:24:23</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recognized as a Top Workplace!  tap to see more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https://scontent-iad3-1.cdninstagram.com/v/t51.36329-15/119570387_322312035502126_4417801743929679050_n.jpg?_nc_cat=105&amp;_nc_sid=8ae9d6&amp;_nc_ohc=7yv8gFhkPnYAX9mzZap&amp;_nc_ht=scontent-iad3-1.cdninstagram.com&amp;oh=deeb839f0f1b7e60a5c63eb908606aca&amp;oe=5F8C3593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09/18/2020 12:00:36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837613980"/>
                  </a:ext>
                </a:extLst>
              </a:tr>
            </a:tbl>
          </a:graphicData>
        </a:graphic>
      </p:graphicFrame>
      <p:sp>
        <p:nvSpPr>
          <p:cNvPr id="4" name="Text Placeholder 3">
            <a:extLst>
              <a:ext uri="{FF2B5EF4-FFF2-40B4-BE49-F238E27FC236}">
                <a16:creationId xmlns:a16="http://schemas.microsoft.com/office/drawing/2014/main" id="{BC3EE233-9CCD-4C56-A4DD-9023193BE18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535667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AA05F-DC9B-42A7-9E69-748531B52D8F}"/>
              </a:ext>
            </a:extLst>
          </p:cNvPr>
          <p:cNvSpPr>
            <a:spLocks noGrp="1"/>
          </p:cNvSpPr>
          <p:nvPr>
            <p:ph type="title"/>
          </p:nvPr>
        </p:nvSpPr>
        <p:spPr/>
        <p:txBody>
          <a:bodyPr/>
          <a:lstStyle/>
          <a:p>
            <a:r>
              <a:rPr lang="en-US"/>
              <a:t>Instagram Stories Table  | Philadelphia Insurance - 2 of 3</a:t>
            </a:r>
          </a:p>
        </p:txBody>
      </p:sp>
      <p:graphicFrame>
        <p:nvGraphicFramePr>
          <p:cNvPr id="5" name="Table Placeholder 4">
            <a:extLst>
              <a:ext uri="{FF2B5EF4-FFF2-40B4-BE49-F238E27FC236}">
                <a16:creationId xmlns:a16="http://schemas.microsoft.com/office/drawing/2014/main" id="{0E95AAE1-694E-4E71-A76F-78B54E6FEC58}"/>
              </a:ext>
            </a:extLst>
          </p:cNvPr>
          <p:cNvGraphicFramePr>
            <a:graphicFrameLocks noGrp="1"/>
          </p:cNvGraphicFramePr>
          <p:nvPr>
            <p:ph type="tbl" sz="quarter" idx="13"/>
            <p:extLst>
              <p:ext uri="{D42A27DB-BD31-4B8C-83A1-F6EECF244321}">
                <p14:modId xmlns:p14="http://schemas.microsoft.com/office/powerpoint/2010/main" val="3338742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54195071"/>
                    </a:ext>
                  </a:extLst>
                </a:gridCol>
                <a:gridCol w="1316736">
                  <a:extLst>
                    <a:ext uri="{9D8B030D-6E8A-4147-A177-3AD203B41FA5}">
                      <a16:colId xmlns:a16="http://schemas.microsoft.com/office/drawing/2014/main" val="109522410"/>
                    </a:ext>
                  </a:extLst>
                </a:gridCol>
                <a:gridCol w="658368">
                  <a:extLst>
                    <a:ext uri="{9D8B030D-6E8A-4147-A177-3AD203B41FA5}">
                      <a16:colId xmlns:a16="http://schemas.microsoft.com/office/drawing/2014/main" val="3819684236"/>
                    </a:ext>
                  </a:extLst>
                </a:gridCol>
                <a:gridCol w="658368">
                  <a:extLst>
                    <a:ext uri="{9D8B030D-6E8A-4147-A177-3AD203B41FA5}">
                      <a16:colId xmlns:a16="http://schemas.microsoft.com/office/drawing/2014/main" val="734982104"/>
                    </a:ext>
                  </a:extLst>
                </a:gridCol>
                <a:gridCol w="658368">
                  <a:extLst>
                    <a:ext uri="{9D8B030D-6E8A-4147-A177-3AD203B41FA5}">
                      <a16:colId xmlns:a16="http://schemas.microsoft.com/office/drawing/2014/main" val="386694610"/>
                    </a:ext>
                  </a:extLst>
                </a:gridCol>
                <a:gridCol w="658368">
                  <a:extLst>
                    <a:ext uri="{9D8B030D-6E8A-4147-A177-3AD203B41FA5}">
                      <a16:colId xmlns:a16="http://schemas.microsoft.com/office/drawing/2014/main" val="2085573369"/>
                    </a:ext>
                  </a:extLst>
                </a:gridCol>
                <a:gridCol w="658368">
                  <a:extLst>
                    <a:ext uri="{9D8B030D-6E8A-4147-A177-3AD203B41FA5}">
                      <a16:colId xmlns:a16="http://schemas.microsoft.com/office/drawing/2014/main" val="3551190356"/>
                    </a:ext>
                  </a:extLst>
                </a:gridCol>
                <a:gridCol w="658368">
                  <a:extLst>
                    <a:ext uri="{9D8B030D-6E8A-4147-A177-3AD203B41FA5}">
                      <a16:colId xmlns:a16="http://schemas.microsoft.com/office/drawing/2014/main" val="3982376666"/>
                    </a:ext>
                  </a:extLst>
                </a:gridCol>
                <a:gridCol w="658368">
                  <a:extLst>
                    <a:ext uri="{9D8B030D-6E8A-4147-A177-3AD203B41FA5}">
                      <a16:colId xmlns:a16="http://schemas.microsoft.com/office/drawing/2014/main" val="1206641214"/>
                    </a:ext>
                  </a:extLst>
                </a:gridCol>
                <a:gridCol w="658368">
                  <a:extLst>
                    <a:ext uri="{9D8B030D-6E8A-4147-A177-3AD203B41FA5}">
                      <a16:colId xmlns:a16="http://schemas.microsoft.com/office/drawing/2014/main" val="2740361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83113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- 2020-09-08 13:20:05</a:t>
                      </a:r>
                      <a:r>
                        <a:rPr kumimoji="0" lang="en-US" sz="1000" b="0" i="0" u="none" strike="noStrike" kern="1200" cap="none" spc="0" normalizeH="0" baseline="0" noProof="0">
                          <a:ln>
                            <a:noFill/>
                          </a:ln>
                          <a:solidFill>
                            <a:prstClr val="black"/>
                          </a:solidFill>
                          <a:effectLst/>
                          <a:uLnTx/>
                          <a:uFillTx/>
                          <a:latin typeface="+mn-lt"/>
                          <a:ea typeface="+mn-ea"/>
                          <a:cs typeface="+mn-cs"/>
                        </a:rPr>
                        <a:t>
 tap to see more! #philadelphiaphillies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https://scontent-iad3-1.cdninstagram.com/v/t51.36329-15/118813145_741089173122265_109425871620064341_n.jpg?_nc_cat=103&amp;_nc_sid=8ae9d6&amp;_nc_ohc=uQ6ws38zBZoAX-vDDVU&amp;_nc_ht=scontent-iad3-1.cdninstagram.com&amp;oh=13c01b53ef6f079dbc2adbd9b5f712df&amp;oe=5F7D0A1D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09/09/2020 13:02:11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118562214"/>
                  </a:ext>
                </a:extLst>
              </a:tr>
            </a:tbl>
          </a:graphicData>
        </a:graphic>
      </p:graphicFrame>
      <p:sp>
        <p:nvSpPr>
          <p:cNvPr id="4" name="Text Placeholder 3">
            <a:extLst>
              <a:ext uri="{FF2B5EF4-FFF2-40B4-BE49-F238E27FC236}">
                <a16:creationId xmlns:a16="http://schemas.microsoft.com/office/drawing/2014/main" id="{695CEB37-3851-46FB-B59B-D81A59F0737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61544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20B50-8F37-45C1-99D0-C8D8022515D1}"/>
              </a:ext>
            </a:extLst>
          </p:cNvPr>
          <p:cNvSpPr>
            <a:spLocks noGrp="1"/>
          </p:cNvSpPr>
          <p:nvPr>
            <p:ph type="title"/>
          </p:nvPr>
        </p:nvSpPr>
        <p:spPr/>
        <p:txBody>
          <a:bodyPr/>
          <a:lstStyle/>
          <a:p>
            <a:r>
              <a:rPr lang="en-US"/>
              <a:t>Instagram Stories Table  | Philadelphia Insurance - 3 of 3</a:t>
            </a:r>
          </a:p>
        </p:txBody>
      </p:sp>
      <p:graphicFrame>
        <p:nvGraphicFramePr>
          <p:cNvPr id="5" name="Table Placeholder 4">
            <a:extLst>
              <a:ext uri="{FF2B5EF4-FFF2-40B4-BE49-F238E27FC236}">
                <a16:creationId xmlns:a16="http://schemas.microsoft.com/office/drawing/2014/main" id="{EBDBD809-B045-47D7-A8C4-0EE0EF3E993F}"/>
              </a:ext>
            </a:extLst>
          </p:cNvPr>
          <p:cNvGraphicFramePr>
            <a:graphicFrameLocks noGrp="1"/>
          </p:cNvGraphicFramePr>
          <p:nvPr>
            <p:ph type="tbl" sz="quarter" idx="13"/>
            <p:extLst>
              <p:ext uri="{D42A27DB-BD31-4B8C-83A1-F6EECF244321}">
                <p14:modId xmlns:p14="http://schemas.microsoft.com/office/powerpoint/2010/main" val="1066347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31076518"/>
                    </a:ext>
                  </a:extLst>
                </a:gridCol>
                <a:gridCol w="1316736">
                  <a:extLst>
                    <a:ext uri="{9D8B030D-6E8A-4147-A177-3AD203B41FA5}">
                      <a16:colId xmlns:a16="http://schemas.microsoft.com/office/drawing/2014/main" val="485290428"/>
                    </a:ext>
                  </a:extLst>
                </a:gridCol>
                <a:gridCol w="658368">
                  <a:extLst>
                    <a:ext uri="{9D8B030D-6E8A-4147-A177-3AD203B41FA5}">
                      <a16:colId xmlns:a16="http://schemas.microsoft.com/office/drawing/2014/main" val="2757136588"/>
                    </a:ext>
                  </a:extLst>
                </a:gridCol>
                <a:gridCol w="658368">
                  <a:extLst>
                    <a:ext uri="{9D8B030D-6E8A-4147-A177-3AD203B41FA5}">
                      <a16:colId xmlns:a16="http://schemas.microsoft.com/office/drawing/2014/main" val="3954256437"/>
                    </a:ext>
                  </a:extLst>
                </a:gridCol>
                <a:gridCol w="658368">
                  <a:extLst>
                    <a:ext uri="{9D8B030D-6E8A-4147-A177-3AD203B41FA5}">
                      <a16:colId xmlns:a16="http://schemas.microsoft.com/office/drawing/2014/main" val="1476108789"/>
                    </a:ext>
                  </a:extLst>
                </a:gridCol>
                <a:gridCol w="658368">
                  <a:extLst>
                    <a:ext uri="{9D8B030D-6E8A-4147-A177-3AD203B41FA5}">
                      <a16:colId xmlns:a16="http://schemas.microsoft.com/office/drawing/2014/main" val="2408619983"/>
                    </a:ext>
                  </a:extLst>
                </a:gridCol>
                <a:gridCol w="658368">
                  <a:extLst>
                    <a:ext uri="{9D8B030D-6E8A-4147-A177-3AD203B41FA5}">
                      <a16:colId xmlns:a16="http://schemas.microsoft.com/office/drawing/2014/main" val="2701111248"/>
                    </a:ext>
                  </a:extLst>
                </a:gridCol>
                <a:gridCol w="658368">
                  <a:extLst>
                    <a:ext uri="{9D8B030D-6E8A-4147-A177-3AD203B41FA5}">
                      <a16:colId xmlns:a16="http://schemas.microsoft.com/office/drawing/2014/main" val="2810579275"/>
                    </a:ext>
                  </a:extLst>
                </a:gridCol>
                <a:gridCol w="658368">
                  <a:extLst>
                    <a:ext uri="{9D8B030D-6E8A-4147-A177-3AD203B41FA5}">
                      <a16:colId xmlns:a16="http://schemas.microsoft.com/office/drawing/2014/main" val="1516769872"/>
                    </a:ext>
                  </a:extLst>
                </a:gridCol>
                <a:gridCol w="658368">
                  <a:extLst>
                    <a:ext uri="{9D8B030D-6E8A-4147-A177-3AD203B41FA5}">
                      <a16:colId xmlns:a16="http://schemas.microsoft.com/office/drawing/2014/main" val="2846909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18497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- 2020-09-08 13:17:06</a:t>
                      </a:r>
                      <a:r>
                        <a:rPr kumimoji="0" lang="en-US" sz="1000" b="0" i="0" u="none" strike="noStrike" kern="1200" cap="none" spc="0" normalizeH="0" baseline="0" noProof="0">
                          <a:ln>
                            <a:noFill/>
                          </a:ln>
                          <a:solidFill>
                            <a:prstClr val="black"/>
                          </a:solidFill>
                          <a:effectLst/>
                          <a:uLnTx/>
                          <a:uFillTx/>
                          <a:latin typeface="+mn-lt"/>
                          <a:ea typeface="+mn-ea"/>
                          <a:cs typeface="+mn-cs"/>
                        </a:rPr>
                        <a:t>
 Do you recognize these 4 PHLY employees?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https://scontent-iad3-1.cdninstagram.com/v/t51.36329-15/118978622_759576984819270_697845202334862700_n.jpg?_nc_cat=100&amp;_nc_sid=8ae9d6&amp;_nc_ohc=ChMcN_TVgwoAX-g0LAv&amp;_nc_ht=scontent-iad3-1.cdninstagram.com&amp;oh=f6d134f198dfc428a681e3a046c65c97&amp;oe=5F7D79A4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09/09/2020 13:02:11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025451110"/>
                  </a:ext>
                </a:extLst>
              </a:tr>
            </a:tbl>
          </a:graphicData>
        </a:graphic>
      </p:graphicFrame>
      <p:sp>
        <p:nvSpPr>
          <p:cNvPr id="4" name="Text Placeholder 3">
            <a:extLst>
              <a:ext uri="{FF2B5EF4-FFF2-40B4-BE49-F238E27FC236}">
                <a16:creationId xmlns:a16="http://schemas.microsoft.com/office/drawing/2014/main" id="{046A08C3-6A9C-477F-AE0E-DB7A15821C9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289685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1363</Words>
  <Application>Microsoft Office PowerPoint</Application>
  <PresentationFormat>On-screen Show (4:3)</PresentationFormat>
  <Paragraphs>513</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Posts Table | Philadelphia Insurance - 1 of 3</vt:lpstr>
      <vt:lpstr>LinkedIn Posts Table | Philadelphia Insurance - 2 of 3</vt:lpstr>
      <vt:lpstr>LinkedIn Posts Table | Philadelphia Insurance - 3 of 3</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4</vt:lpstr>
      <vt:lpstr>Instagram Posts Table | Philadelphia Insurance - 2 of 4</vt:lpstr>
      <vt:lpstr>Instagram Posts Table | Philadelphia Insurance - 3 of 4</vt:lpstr>
      <vt:lpstr>Instagram Posts Table | Philadelphia Insurance - 4 of 4</vt:lpstr>
      <vt:lpstr>Instagram Stories Key Metrics Table | Philadelphia Insurance</vt:lpstr>
      <vt:lpstr>Instagram Stories Table  | Philadelphia Insurance - 1 of 3</vt:lpstr>
      <vt:lpstr>Instagram Stories Table  | Philadelphia Insurance - 2 of 3</vt:lpstr>
      <vt:lpstr>Instagram Stories Table  | Philadelphia Insurance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2020-10-20T18:03:28Z</dcterms:created>
  <dcterms:modified xsi:type="dcterms:W3CDTF">2020-10-20T18:04:18Z</dcterms:modified>
</cp:coreProperties>
</file>