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44075</c:v>
                </c:pt>
              </c:numCache>
            </c:numRef>
          </c:cat>
          <c:val>
            <c:numRef>
              <c:f>Sheet1!$B$2</c:f>
              <c:numCache>
                <c:formatCode>General</c:formatCode>
                <c:ptCount val="1"/>
                <c:pt idx="0">
                  <c:v>370</c:v>
                </c:pt>
              </c:numCache>
            </c:numRef>
          </c:val>
          <c:extLst>
            <c:ext xmlns:c16="http://schemas.microsoft.com/office/drawing/2014/chart" uri="{C3380CC4-5D6E-409C-BE32-E72D297353CC}">
              <c16:uniqueId val="{00000000-0A09-49BF-808B-FE653C4B856A}"/>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44075</c:v>
                </c:pt>
              </c:numCache>
            </c:numRef>
          </c:cat>
          <c:val>
            <c:numRef>
              <c:f>Sheet1!$C$2</c:f>
              <c:numCache>
                <c:formatCode>General</c:formatCode>
                <c:ptCount val="1"/>
                <c:pt idx="0">
                  <c:v>339</c:v>
                </c:pt>
              </c:numCache>
            </c:numRef>
          </c:val>
          <c:extLst>
            <c:ext xmlns:c16="http://schemas.microsoft.com/office/drawing/2014/chart" uri="{C3380CC4-5D6E-409C-BE32-E72D297353CC}">
              <c16:uniqueId val="{00000001-0A09-49BF-808B-FE653C4B856A}"/>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44075</c:v>
                </c:pt>
              </c:numCache>
            </c:numRef>
          </c:cat>
          <c:val>
            <c:numRef>
              <c:f>Sheet1!$D$2</c:f>
              <c:numCache>
                <c:formatCode>General</c:formatCode>
                <c:ptCount val="1"/>
                <c:pt idx="0">
                  <c:v>16679</c:v>
                </c:pt>
              </c:numCache>
            </c:numRef>
          </c:val>
          <c:extLst>
            <c:ext xmlns:c16="http://schemas.microsoft.com/office/drawing/2014/chart" uri="{C3380CC4-5D6E-409C-BE32-E72D297353CC}">
              <c16:uniqueId val="{00000002-0A09-49BF-808B-FE653C4B856A}"/>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44075</c:v>
                </c:pt>
              </c:numCache>
            </c:numRef>
          </c:cat>
          <c:val>
            <c:numRef>
              <c:f>Sheet1!$E$2</c:f>
              <c:numCache>
                <c:formatCode>General</c:formatCode>
                <c:ptCount val="1"/>
                <c:pt idx="0">
                  <c:v>195</c:v>
                </c:pt>
              </c:numCache>
            </c:numRef>
          </c:val>
          <c:extLst>
            <c:ext xmlns:c16="http://schemas.microsoft.com/office/drawing/2014/chart" uri="{C3380CC4-5D6E-409C-BE32-E72D297353CC}">
              <c16:uniqueId val="{00000003-0A09-49BF-808B-FE653C4B856A}"/>
            </c:ext>
          </c:extLst>
        </c:ser>
        <c:dLbls>
          <c:showLegendKey val="0"/>
          <c:showVal val="0"/>
          <c:showCatName val="0"/>
          <c:showSerName val="0"/>
          <c:showPercent val="0"/>
          <c:showBubbleSize val="0"/>
        </c:dLbls>
        <c:gapWidth val="219"/>
        <c:overlap val="-27"/>
        <c:axId val="327252648"/>
        <c:axId val="327253304"/>
      </c:barChart>
      <c:dateAx>
        <c:axId val="327252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253304"/>
        <c:crosses val="autoZero"/>
        <c:auto val="1"/>
        <c:lblOffset val="100"/>
        <c:baseTimeUnit val="days"/>
      </c:dateAx>
      <c:valAx>
        <c:axId val="32725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25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Sheet1!$A$2:$A$10</c:f>
              <c:numCache>
                <c:formatCode>m/d/yyyy</c:formatCode>
                <c:ptCount val="9"/>
                <c:pt idx="0">
                  <c:v>43831</c:v>
                </c:pt>
                <c:pt idx="1">
                  <c:v>43862</c:v>
                </c:pt>
                <c:pt idx="2">
                  <c:v>43891</c:v>
                </c:pt>
                <c:pt idx="3">
                  <c:v>43922</c:v>
                </c:pt>
                <c:pt idx="4">
                  <c:v>43952</c:v>
                </c:pt>
                <c:pt idx="5">
                  <c:v>43983</c:v>
                </c:pt>
                <c:pt idx="6">
                  <c:v>44013</c:v>
                </c:pt>
                <c:pt idx="7">
                  <c:v>44044</c:v>
                </c:pt>
                <c:pt idx="8">
                  <c:v>44075</c:v>
                </c:pt>
              </c:numCache>
            </c:numRef>
          </c:cat>
          <c:val>
            <c:numRef>
              <c:f>Sheet1!$B$2:$B$10</c:f>
              <c:numCache>
                <c:formatCode>General</c:formatCode>
                <c:ptCount val="9"/>
                <c:pt idx="0">
                  <c:v>2</c:v>
                </c:pt>
                <c:pt idx="1">
                  <c:v>3</c:v>
                </c:pt>
                <c:pt idx="2">
                  <c:v>2</c:v>
                </c:pt>
                <c:pt idx="3">
                  <c:v>12</c:v>
                </c:pt>
                <c:pt idx="4">
                  <c:v>10</c:v>
                </c:pt>
                <c:pt idx="5">
                  <c:v>4</c:v>
                </c:pt>
                <c:pt idx="6">
                  <c:v>9</c:v>
                </c:pt>
                <c:pt idx="7">
                  <c:v>3</c:v>
                </c:pt>
                <c:pt idx="8">
                  <c:v>0</c:v>
                </c:pt>
              </c:numCache>
            </c:numRef>
          </c:val>
          <c:extLst>
            <c:ext xmlns:c16="http://schemas.microsoft.com/office/drawing/2014/chart" uri="{C3380CC4-5D6E-409C-BE32-E72D297353CC}">
              <c16:uniqueId val="{00000000-05A6-4363-9411-38B6C23306D7}"/>
            </c:ext>
          </c:extLst>
        </c:ser>
        <c:dLbls>
          <c:showLegendKey val="0"/>
          <c:showVal val="0"/>
          <c:showCatName val="0"/>
          <c:showSerName val="0"/>
          <c:showPercent val="0"/>
          <c:showBubbleSize val="0"/>
        </c:dLbls>
        <c:gapWidth val="219"/>
        <c:overlap val="-27"/>
        <c:axId val="327035816"/>
        <c:axId val="327040080"/>
      </c:barChart>
      <c:dateAx>
        <c:axId val="327035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40080"/>
        <c:crosses val="autoZero"/>
        <c:auto val="1"/>
        <c:lblOffset val="100"/>
        <c:baseTimeUnit val="months"/>
      </c:dateAx>
      <c:valAx>
        <c:axId val="32704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3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Sheet1!$A$2:$A$10</c:f>
              <c:numCache>
                <c:formatCode>m/d/yyyy</c:formatCode>
                <c:ptCount val="9"/>
                <c:pt idx="0">
                  <c:v>43831</c:v>
                </c:pt>
                <c:pt idx="1">
                  <c:v>43862</c:v>
                </c:pt>
                <c:pt idx="2">
                  <c:v>43891</c:v>
                </c:pt>
                <c:pt idx="3">
                  <c:v>43922</c:v>
                </c:pt>
                <c:pt idx="4">
                  <c:v>43952</c:v>
                </c:pt>
                <c:pt idx="5">
                  <c:v>43983</c:v>
                </c:pt>
                <c:pt idx="6">
                  <c:v>44013</c:v>
                </c:pt>
                <c:pt idx="7">
                  <c:v>44044</c:v>
                </c:pt>
                <c:pt idx="8">
                  <c:v>44075</c:v>
                </c:pt>
              </c:numCache>
            </c:numRef>
          </c:cat>
          <c:val>
            <c:numRef>
              <c:f>Sheet1!$B$2:$B$10</c:f>
              <c:numCache>
                <c:formatCode>General</c:formatCode>
                <c:ptCount val="9"/>
                <c:pt idx="0">
                  <c:v>6</c:v>
                </c:pt>
                <c:pt idx="1">
                  <c:v>7</c:v>
                </c:pt>
                <c:pt idx="2">
                  <c:v>9</c:v>
                </c:pt>
                <c:pt idx="3">
                  <c:v>9</c:v>
                </c:pt>
                <c:pt idx="4">
                  <c:v>7</c:v>
                </c:pt>
                <c:pt idx="5">
                  <c:v>8</c:v>
                </c:pt>
                <c:pt idx="6">
                  <c:v>44</c:v>
                </c:pt>
                <c:pt idx="7">
                  <c:v>5</c:v>
                </c:pt>
                <c:pt idx="8">
                  <c:v>6</c:v>
                </c:pt>
              </c:numCache>
            </c:numRef>
          </c:val>
          <c:extLst>
            <c:ext xmlns:c16="http://schemas.microsoft.com/office/drawing/2014/chart" uri="{C3380CC4-5D6E-409C-BE32-E72D297353CC}">
              <c16:uniqueId val="{00000000-20D9-4EF0-8952-443F1A9DA72A}"/>
            </c:ext>
          </c:extLst>
        </c:ser>
        <c:dLbls>
          <c:showLegendKey val="0"/>
          <c:showVal val="0"/>
          <c:showCatName val="0"/>
          <c:showSerName val="0"/>
          <c:showPercent val="0"/>
          <c:showBubbleSize val="0"/>
        </c:dLbls>
        <c:gapWidth val="219"/>
        <c:overlap val="-27"/>
        <c:axId val="277815008"/>
        <c:axId val="277811728"/>
      </c:barChart>
      <c:dateAx>
        <c:axId val="277815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11728"/>
        <c:crosses val="autoZero"/>
        <c:auto val="1"/>
        <c:lblOffset val="100"/>
        <c:baseTimeUnit val="months"/>
      </c:dateAx>
      <c:valAx>
        <c:axId val="27781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1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2020-01</c:v>
                </c:pt>
                <c:pt idx="1">
                  <c:v>2020-02</c:v>
                </c:pt>
                <c:pt idx="2">
                  <c:v>2020-03</c:v>
                </c:pt>
                <c:pt idx="3">
                  <c:v>2020-04</c:v>
                </c:pt>
                <c:pt idx="4">
                  <c:v>2020-05</c:v>
                </c:pt>
                <c:pt idx="5">
                  <c:v>2020-06</c:v>
                </c:pt>
                <c:pt idx="6">
                  <c:v>2020-07</c:v>
                </c:pt>
                <c:pt idx="7">
                  <c:v>2020-08</c:v>
                </c:pt>
                <c:pt idx="8">
                  <c:v>2020-09</c:v>
                </c:pt>
              </c:strCache>
            </c:strRef>
          </c:cat>
          <c:val>
            <c:numRef>
              <c:f>Sheet1!$B$2:$B$10</c:f>
              <c:numCache>
                <c:formatCode>General</c:formatCode>
                <c:ptCount val="9"/>
                <c:pt idx="0">
                  <c:v>80</c:v>
                </c:pt>
                <c:pt idx="1">
                  <c:v>104</c:v>
                </c:pt>
                <c:pt idx="2">
                  <c:v>138</c:v>
                </c:pt>
                <c:pt idx="3">
                  <c:v>135</c:v>
                </c:pt>
                <c:pt idx="4">
                  <c:v>124</c:v>
                </c:pt>
                <c:pt idx="5">
                  <c:v>35</c:v>
                </c:pt>
                <c:pt idx="6">
                  <c:v>582</c:v>
                </c:pt>
                <c:pt idx="7">
                  <c:v>73</c:v>
                </c:pt>
                <c:pt idx="8">
                  <c:v>83</c:v>
                </c:pt>
              </c:numCache>
            </c:numRef>
          </c:val>
          <c:extLst>
            <c:ext xmlns:c16="http://schemas.microsoft.com/office/drawing/2014/chart" uri="{C3380CC4-5D6E-409C-BE32-E72D297353CC}">
              <c16:uniqueId val="{00000000-CE79-4740-B553-66F5B292110D}"/>
            </c:ext>
          </c:extLst>
        </c:ser>
        <c:dLbls>
          <c:showLegendKey val="0"/>
          <c:showVal val="0"/>
          <c:showCatName val="0"/>
          <c:showSerName val="0"/>
          <c:showPercent val="0"/>
          <c:showBubbleSize val="0"/>
        </c:dLbls>
        <c:gapWidth val="219"/>
        <c:overlap val="-27"/>
        <c:axId val="332596952"/>
        <c:axId val="332595312"/>
      </c:barChart>
      <c:catAx>
        <c:axId val="332596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95312"/>
        <c:crosses val="autoZero"/>
        <c:auto val="1"/>
        <c:lblAlgn val="ctr"/>
        <c:lblOffset val="100"/>
        <c:noMultiLvlLbl val="0"/>
      </c:catAx>
      <c:valAx>
        <c:axId val="33259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9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Sheet1!$A$2:$A$10</c:f>
              <c:numCache>
                <c:formatCode>m/d/yyyy</c:formatCode>
                <c:ptCount val="9"/>
                <c:pt idx="0">
                  <c:v>43831</c:v>
                </c:pt>
                <c:pt idx="1">
                  <c:v>43862</c:v>
                </c:pt>
                <c:pt idx="2">
                  <c:v>43891</c:v>
                </c:pt>
                <c:pt idx="3">
                  <c:v>43922</c:v>
                </c:pt>
                <c:pt idx="4">
                  <c:v>43952</c:v>
                </c:pt>
                <c:pt idx="5">
                  <c:v>43983</c:v>
                </c:pt>
                <c:pt idx="6">
                  <c:v>44013</c:v>
                </c:pt>
                <c:pt idx="7">
                  <c:v>44044</c:v>
                </c:pt>
                <c:pt idx="8">
                  <c:v>44075</c:v>
                </c:pt>
              </c:numCache>
            </c:numRef>
          </c:cat>
          <c:val>
            <c:numRef>
              <c:f>Sheet1!$B$2:$B$10</c:f>
              <c:numCache>
                <c:formatCode>General</c:formatCode>
                <c:ptCount val="9"/>
                <c:pt idx="0">
                  <c:v>1436</c:v>
                </c:pt>
                <c:pt idx="1">
                  <c:v>3469</c:v>
                </c:pt>
                <c:pt idx="2">
                  <c:v>4650</c:v>
                </c:pt>
                <c:pt idx="3">
                  <c:v>2751</c:v>
                </c:pt>
                <c:pt idx="4">
                  <c:v>2517</c:v>
                </c:pt>
                <c:pt idx="5">
                  <c:v>565</c:v>
                </c:pt>
                <c:pt idx="6">
                  <c:v>7457</c:v>
                </c:pt>
                <c:pt idx="7">
                  <c:v>1452</c:v>
                </c:pt>
                <c:pt idx="8">
                  <c:v>1935</c:v>
                </c:pt>
              </c:numCache>
            </c:numRef>
          </c:val>
          <c:extLst>
            <c:ext xmlns:c16="http://schemas.microsoft.com/office/drawing/2014/chart" uri="{C3380CC4-5D6E-409C-BE32-E72D297353CC}">
              <c16:uniqueId val="{00000000-14FF-4435-B86D-52476F46C3E4}"/>
            </c:ext>
          </c:extLst>
        </c:ser>
        <c:dLbls>
          <c:showLegendKey val="0"/>
          <c:showVal val="0"/>
          <c:showCatName val="0"/>
          <c:showSerName val="0"/>
          <c:showPercent val="0"/>
          <c:showBubbleSize val="0"/>
        </c:dLbls>
        <c:gapWidth val="219"/>
        <c:overlap val="-27"/>
        <c:axId val="332593672"/>
        <c:axId val="332597936"/>
      </c:barChart>
      <c:dateAx>
        <c:axId val="332593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97936"/>
        <c:crosses val="autoZero"/>
        <c:auto val="1"/>
        <c:lblOffset val="100"/>
        <c:baseTimeUnit val="months"/>
      </c:dateAx>
      <c:valAx>
        <c:axId val="33259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93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Sheet1!$A$2:$A$10</c:f>
              <c:numCache>
                <c:formatCode>m/d/yyyy</c:formatCode>
                <c:ptCount val="9"/>
                <c:pt idx="0">
                  <c:v>43831</c:v>
                </c:pt>
                <c:pt idx="1">
                  <c:v>43862</c:v>
                </c:pt>
                <c:pt idx="2">
                  <c:v>43891</c:v>
                </c:pt>
                <c:pt idx="3">
                  <c:v>43922</c:v>
                </c:pt>
                <c:pt idx="4">
                  <c:v>43952</c:v>
                </c:pt>
                <c:pt idx="5">
                  <c:v>43983</c:v>
                </c:pt>
                <c:pt idx="6">
                  <c:v>44013</c:v>
                </c:pt>
                <c:pt idx="7">
                  <c:v>44044</c:v>
                </c:pt>
                <c:pt idx="8">
                  <c:v>44075</c:v>
                </c:pt>
              </c:numCache>
            </c:numRef>
          </c:cat>
          <c:val>
            <c:numRef>
              <c:f>Sheet1!$B$2:$B$10</c:f>
              <c:numCache>
                <c:formatCode>General</c:formatCode>
                <c:ptCount val="9"/>
                <c:pt idx="0">
                  <c:v>1</c:v>
                </c:pt>
                <c:pt idx="1">
                  <c:v>5</c:v>
                </c:pt>
                <c:pt idx="2">
                  <c:v>4</c:v>
                </c:pt>
                <c:pt idx="3">
                  <c:v>7</c:v>
                </c:pt>
                <c:pt idx="4">
                  <c:v>4</c:v>
                </c:pt>
                <c:pt idx="5">
                  <c:v>4</c:v>
                </c:pt>
                <c:pt idx="6">
                  <c:v>2</c:v>
                </c:pt>
                <c:pt idx="7">
                  <c:v>1</c:v>
                </c:pt>
                <c:pt idx="8">
                  <c:v>3</c:v>
                </c:pt>
              </c:numCache>
            </c:numRef>
          </c:val>
          <c:extLst>
            <c:ext xmlns:c16="http://schemas.microsoft.com/office/drawing/2014/chart" uri="{C3380CC4-5D6E-409C-BE32-E72D297353CC}">
              <c16:uniqueId val="{00000000-966F-4BF3-968B-2DE638814B9A}"/>
            </c:ext>
          </c:extLst>
        </c:ser>
        <c:dLbls>
          <c:showLegendKey val="0"/>
          <c:showVal val="0"/>
          <c:showCatName val="0"/>
          <c:showSerName val="0"/>
          <c:showPercent val="0"/>
          <c:showBubbleSize val="0"/>
        </c:dLbls>
        <c:gapWidth val="219"/>
        <c:overlap val="-27"/>
        <c:axId val="335307024"/>
        <c:axId val="335308664"/>
      </c:barChart>
      <c:dateAx>
        <c:axId val="335307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308664"/>
        <c:crosses val="autoZero"/>
        <c:auto val="1"/>
        <c:lblOffset val="100"/>
        <c:baseTimeUnit val="months"/>
      </c:dateAx>
      <c:valAx>
        <c:axId val="33530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30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Sheet1!$A$2:$A$10</c:f>
              <c:numCache>
                <c:formatCode>m/d/yyyy</c:formatCode>
                <c:ptCount val="9"/>
                <c:pt idx="0">
                  <c:v>43831</c:v>
                </c:pt>
                <c:pt idx="1">
                  <c:v>43862</c:v>
                </c:pt>
                <c:pt idx="2">
                  <c:v>43891</c:v>
                </c:pt>
                <c:pt idx="3">
                  <c:v>43922</c:v>
                </c:pt>
                <c:pt idx="4">
                  <c:v>43952</c:v>
                </c:pt>
                <c:pt idx="5">
                  <c:v>43983</c:v>
                </c:pt>
                <c:pt idx="6">
                  <c:v>44013</c:v>
                </c:pt>
                <c:pt idx="7">
                  <c:v>44044</c:v>
                </c:pt>
                <c:pt idx="8">
                  <c:v>44075</c:v>
                </c:pt>
              </c:numCache>
            </c:numRef>
          </c:cat>
          <c:val>
            <c:numRef>
              <c:f>Sheet1!$B$2:$B$10</c:f>
              <c:numCache>
                <c:formatCode>General</c:formatCode>
                <c:ptCount val="9"/>
                <c:pt idx="0">
                  <c:v>3</c:v>
                </c:pt>
                <c:pt idx="1">
                  <c:v>6</c:v>
                </c:pt>
                <c:pt idx="2">
                  <c:v>3</c:v>
                </c:pt>
                <c:pt idx="3">
                  <c:v>3</c:v>
                </c:pt>
                <c:pt idx="4">
                  <c:v>2</c:v>
                </c:pt>
                <c:pt idx="5">
                  <c:v>2</c:v>
                </c:pt>
                <c:pt idx="6">
                  <c:v>7</c:v>
                </c:pt>
                <c:pt idx="7">
                  <c:v>3</c:v>
                </c:pt>
                <c:pt idx="8">
                  <c:v>3</c:v>
                </c:pt>
              </c:numCache>
            </c:numRef>
          </c:val>
          <c:extLst>
            <c:ext xmlns:c16="http://schemas.microsoft.com/office/drawing/2014/chart" uri="{C3380CC4-5D6E-409C-BE32-E72D297353CC}">
              <c16:uniqueId val="{00000000-A394-4ADA-B370-7C92BDDBFD18}"/>
            </c:ext>
          </c:extLst>
        </c:ser>
        <c:dLbls>
          <c:showLegendKey val="0"/>
          <c:showVal val="0"/>
          <c:showCatName val="0"/>
          <c:showSerName val="0"/>
          <c:showPercent val="0"/>
          <c:showBubbleSize val="0"/>
        </c:dLbls>
        <c:gapWidth val="219"/>
        <c:overlap val="-27"/>
        <c:axId val="335316864"/>
        <c:axId val="335317192"/>
      </c:barChart>
      <c:dateAx>
        <c:axId val="335316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317192"/>
        <c:crosses val="autoZero"/>
        <c:auto val="1"/>
        <c:lblOffset val="100"/>
        <c:baseTimeUnit val="months"/>
      </c:dateAx>
      <c:valAx>
        <c:axId val="33531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31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Sheet1!$A$2:$A$10</c:f>
              <c:strCache>
                <c:ptCount val="9"/>
                <c:pt idx="0">
                  <c:v>2020-01</c:v>
                </c:pt>
                <c:pt idx="1">
                  <c:v>2020-02</c:v>
                </c:pt>
                <c:pt idx="2">
                  <c:v>2020-03</c:v>
                </c:pt>
                <c:pt idx="3">
                  <c:v>2020-04</c:v>
                </c:pt>
                <c:pt idx="4">
                  <c:v>2020-05</c:v>
                </c:pt>
                <c:pt idx="5">
                  <c:v>2020-06</c:v>
                </c:pt>
                <c:pt idx="6">
                  <c:v>2020-07</c:v>
                </c:pt>
                <c:pt idx="7">
                  <c:v>2020-08</c:v>
                </c:pt>
                <c:pt idx="8">
                  <c:v>2020-09</c:v>
                </c:pt>
              </c:strCache>
            </c:strRef>
          </c:cat>
          <c:val>
            <c:numRef>
              <c:f>Sheet1!$B$2:$B$10</c:f>
              <c:numCache>
                <c:formatCode>General</c:formatCode>
                <c:ptCount val="9"/>
                <c:pt idx="0">
                  <c:v>38</c:v>
                </c:pt>
                <c:pt idx="1">
                  <c:v>80</c:v>
                </c:pt>
                <c:pt idx="2">
                  <c:v>61</c:v>
                </c:pt>
                <c:pt idx="3">
                  <c:v>53</c:v>
                </c:pt>
                <c:pt idx="4">
                  <c:v>39</c:v>
                </c:pt>
                <c:pt idx="5">
                  <c:v>10</c:v>
                </c:pt>
                <c:pt idx="6">
                  <c:v>95</c:v>
                </c:pt>
                <c:pt idx="7">
                  <c:v>51</c:v>
                </c:pt>
                <c:pt idx="8">
                  <c:v>47</c:v>
                </c:pt>
              </c:numCache>
            </c:numRef>
          </c:val>
          <c:extLst>
            <c:ext xmlns:c16="http://schemas.microsoft.com/office/drawing/2014/chart" uri="{C3380CC4-5D6E-409C-BE32-E72D297353CC}">
              <c16:uniqueId val="{00000000-FAD4-4994-B230-93E3057A6FC2}"/>
            </c:ext>
          </c:extLst>
        </c:ser>
        <c:dLbls>
          <c:showLegendKey val="0"/>
          <c:showVal val="0"/>
          <c:showCatName val="0"/>
          <c:showSerName val="0"/>
          <c:showPercent val="0"/>
          <c:showBubbleSize val="0"/>
        </c:dLbls>
        <c:gapWidth val="219"/>
        <c:overlap val="-27"/>
        <c:axId val="278166896"/>
        <c:axId val="278166240"/>
      </c:barChart>
      <c:catAx>
        <c:axId val="278166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66240"/>
        <c:crosses val="autoZero"/>
        <c:auto val="1"/>
        <c:lblAlgn val="ctr"/>
        <c:lblOffset val="100"/>
        <c:noMultiLvlLbl val="0"/>
      </c:catAx>
      <c:valAx>
        <c:axId val="27816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6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Sheet1!$A$2:$A$10</c:f>
              <c:numCache>
                <c:formatCode>m/d/yyyy</c:formatCode>
                <c:ptCount val="9"/>
                <c:pt idx="0">
                  <c:v>43831</c:v>
                </c:pt>
                <c:pt idx="1">
                  <c:v>43862</c:v>
                </c:pt>
                <c:pt idx="2">
                  <c:v>43891</c:v>
                </c:pt>
                <c:pt idx="3">
                  <c:v>43922</c:v>
                </c:pt>
                <c:pt idx="4">
                  <c:v>43952</c:v>
                </c:pt>
                <c:pt idx="5">
                  <c:v>43983</c:v>
                </c:pt>
                <c:pt idx="6">
                  <c:v>44013</c:v>
                </c:pt>
                <c:pt idx="7">
                  <c:v>44044</c:v>
                </c:pt>
                <c:pt idx="8">
                  <c:v>44075</c:v>
                </c:pt>
              </c:numCache>
            </c:numRef>
          </c:cat>
          <c:val>
            <c:numRef>
              <c:f>Sheet1!$B$2:$B$10</c:f>
              <c:numCache>
                <c:formatCode>General</c:formatCode>
                <c:ptCount val="9"/>
                <c:pt idx="0">
                  <c:v>193</c:v>
                </c:pt>
                <c:pt idx="1">
                  <c:v>326</c:v>
                </c:pt>
                <c:pt idx="2">
                  <c:v>351</c:v>
                </c:pt>
                <c:pt idx="3">
                  <c:v>609</c:v>
                </c:pt>
                <c:pt idx="4">
                  <c:v>238</c:v>
                </c:pt>
                <c:pt idx="5">
                  <c:v>228</c:v>
                </c:pt>
                <c:pt idx="6">
                  <c:v>172</c:v>
                </c:pt>
                <c:pt idx="7">
                  <c:v>84</c:v>
                </c:pt>
                <c:pt idx="8">
                  <c:v>318</c:v>
                </c:pt>
              </c:numCache>
            </c:numRef>
          </c:val>
          <c:extLst>
            <c:ext xmlns:c16="http://schemas.microsoft.com/office/drawing/2014/chart" uri="{C3380CC4-5D6E-409C-BE32-E72D297353CC}">
              <c16:uniqueId val="{00000000-828E-4CEE-B8A7-B9E687692B53}"/>
            </c:ext>
          </c:extLst>
        </c:ser>
        <c:dLbls>
          <c:showLegendKey val="0"/>
          <c:showVal val="0"/>
          <c:showCatName val="0"/>
          <c:showSerName val="0"/>
          <c:showPercent val="0"/>
          <c:showBubbleSize val="0"/>
        </c:dLbls>
        <c:gapWidth val="219"/>
        <c:overlap val="-27"/>
        <c:axId val="338325144"/>
        <c:axId val="338326128"/>
      </c:barChart>
      <c:dateAx>
        <c:axId val="338325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26128"/>
        <c:crosses val="autoZero"/>
        <c:auto val="1"/>
        <c:lblOffset val="100"/>
        <c:baseTimeUnit val="months"/>
      </c:dateAx>
      <c:valAx>
        <c:axId val="33832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2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2020-01</c:v>
                </c:pt>
                <c:pt idx="1">
                  <c:v>2020-02</c:v>
                </c:pt>
                <c:pt idx="2">
                  <c:v>2020-03</c:v>
                </c:pt>
                <c:pt idx="3">
                  <c:v>2020-04</c:v>
                </c:pt>
                <c:pt idx="4">
                  <c:v>2020-05</c:v>
                </c:pt>
                <c:pt idx="5">
                  <c:v>2020-06</c:v>
                </c:pt>
                <c:pt idx="6">
                  <c:v>2020-07</c:v>
                </c:pt>
                <c:pt idx="7">
                  <c:v>2020-08</c:v>
                </c:pt>
                <c:pt idx="8">
                  <c:v>2020-09</c:v>
                </c:pt>
              </c:strCache>
            </c:strRef>
          </c:cat>
          <c:val>
            <c:numRef>
              <c:f>Sheet1!$B$2:$B$10</c:f>
              <c:numCache>
                <c:formatCode>General</c:formatCode>
                <c:ptCount val="9"/>
                <c:pt idx="0">
                  <c:v>66</c:v>
                </c:pt>
                <c:pt idx="1">
                  <c:v>46</c:v>
                </c:pt>
                <c:pt idx="2">
                  <c:v>50</c:v>
                </c:pt>
                <c:pt idx="3">
                  <c:v>66</c:v>
                </c:pt>
                <c:pt idx="4">
                  <c:v>45</c:v>
                </c:pt>
                <c:pt idx="5">
                  <c:v>34</c:v>
                </c:pt>
                <c:pt idx="6">
                  <c:v>44</c:v>
                </c:pt>
                <c:pt idx="7">
                  <c:v>32</c:v>
                </c:pt>
                <c:pt idx="8">
                  <c:v>81</c:v>
                </c:pt>
              </c:numCache>
            </c:numRef>
          </c:val>
          <c:extLst>
            <c:ext xmlns:c16="http://schemas.microsoft.com/office/drawing/2014/chart" uri="{C3380CC4-5D6E-409C-BE32-E72D297353CC}">
              <c16:uniqueId val="{00000000-9D25-4446-A5B2-561CB784BA24}"/>
            </c:ext>
          </c:extLst>
        </c:ser>
        <c:dLbls>
          <c:showLegendKey val="0"/>
          <c:showVal val="0"/>
          <c:showCatName val="0"/>
          <c:showSerName val="0"/>
          <c:showPercent val="0"/>
          <c:showBubbleSize val="0"/>
        </c:dLbls>
        <c:gapWidth val="219"/>
        <c:overlap val="-27"/>
        <c:axId val="340032936"/>
        <c:axId val="340026376"/>
      </c:barChart>
      <c:catAx>
        <c:axId val="340032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26376"/>
        <c:crosses val="autoZero"/>
        <c:auto val="1"/>
        <c:lblAlgn val="ctr"/>
        <c:lblOffset val="100"/>
        <c:noMultiLvlLbl val="0"/>
      </c:catAx>
      <c:valAx>
        <c:axId val="34002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32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2020-01</c:v>
                </c:pt>
                <c:pt idx="1">
                  <c:v>2020-02</c:v>
                </c:pt>
                <c:pt idx="2">
                  <c:v>2020-03</c:v>
                </c:pt>
                <c:pt idx="3">
                  <c:v>2020-04</c:v>
                </c:pt>
                <c:pt idx="4">
                  <c:v>2020-05</c:v>
                </c:pt>
                <c:pt idx="5">
                  <c:v>2020-06</c:v>
                </c:pt>
                <c:pt idx="6">
                  <c:v>2020-07</c:v>
                </c:pt>
                <c:pt idx="7">
                  <c:v>2020-08</c:v>
                </c:pt>
                <c:pt idx="8">
                  <c:v>2020-09</c:v>
                </c:pt>
              </c:strCache>
            </c:strRef>
          </c:cat>
          <c:val>
            <c:numRef>
              <c:f>Sheet1!$B$2:$B$10</c:f>
              <c:numCache>
                <c:formatCode>General</c:formatCode>
                <c:ptCount val="9"/>
                <c:pt idx="0">
                  <c:v>793</c:v>
                </c:pt>
                <c:pt idx="1">
                  <c:v>610</c:v>
                </c:pt>
                <c:pt idx="2">
                  <c:v>751</c:v>
                </c:pt>
                <c:pt idx="3">
                  <c:v>994</c:v>
                </c:pt>
                <c:pt idx="4">
                  <c:v>689</c:v>
                </c:pt>
                <c:pt idx="5">
                  <c:v>172</c:v>
                </c:pt>
                <c:pt idx="6">
                  <c:v>534</c:v>
                </c:pt>
                <c:pt idx="7">
                  <c:v>461</c:v>
                </c:pt>
                <c:pt idx="8">
                  <c:v>977</c:v>
                </c:pt>
              </c:numCache>
            </c:numRef>
          </c:val>
          <c:extLst>
            <c:ext xmlns:c16="http://schemas.microsoft.com/office/drawing/2014/chart" uri="{C3380CC4-5D6E-409C-BE32-E72D297353CC}">
              <c16:uniqueId val="{00000000-AB64-4E2E-BEE9-C395B62D80F8}"/>
            </c:ext>
          </c:extLst>
        </c:ser>
        <c:dLbls>
          <c:showLegendKey val="0"/>
          <c:showVal val="0"/>
          <c:showCatName val="0"/>
          <c:showSerName val="0"/>
          <c:showPercent val="0"/>
          <c:showBubbleSize val="0"/>
        </c:dLbls>
        <c:gapWidth val="219"/>
        <c:overlap val="-27"/>
        <c:axId val="340029000"/>
        <c:axId val="340029328"/>
      </c:barChart>
      <c:catAx>
        <c:axId val="340029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29328"/>
        <c:crosses val="autoZero"/>
        <c:auto val="1"/>
        <c:lblAlgn val="ctr"/>
        <c:lblOffset val="100"/>
        <c:noMultiLvlLbl val="0"/>
      </c:catAx>
      <c:valAx>
        <c:axId val="340029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2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Sheet1!$A$2:$A$10</c:f>
              <c:numCache>
                <c:formatCode>m/d/yyyy</c:formatCode>
                <c:ptCount val="9"/>
                <c:pt idx="0">
                  <c:v>43831</c:v>
                </c:pt>
                <c:pt idx="1">
                  <c:v>43862</c:v>
                </c:pt>
                <c:pt idx="2">
                  <c:v>43891</c:v>
                </c:pt>
                <c:pt idx="3">
                  <c:v>43922</c:v>
                </c:pt>
                <c:pt idx="4">
                  <c:v>43952</c:v>
                </c:pt>
                <c:pt idx="5">
                  <c:v>43983</c:v>
                </c:pt>
                <c:pt idx="6">
                  <c:v>44013</c:v>
                </c:pt>
                <c:pt idx="7">
                  <c:v>44044</c:v>
                </c:pt>
                <c:pt idx="8">
                  <c:v>44075</c:v>
                </c:pt>
              </c:numCache>
            </c:numRef>
          </c:cat>
          <c:val>
            <c:numRef>
              <c:f>Sheet1!$B$2:$B$10</c:f>
              <c:numCache>
                <c:formatCode>General</c:formatCode>
                <c:ptCount val="9"/>
                <c:pt idx="0">
                  <c:v>5</c:v>
                </c:pt>
                <c:pt idx="1">
                  <c:v>9</c:v>
                </c:pt>
                <c:pt idx="2">
                  <c:v>11</c:v>
                </c:pt>
                <c:pt idx="3">
                  <c:v>1</c:v>
                </c:pt>
                <c:pt idx="4">
                  <c:v>5</c:v>
                </c:pt>
                <c:pt idx="5">
                  <c:v>6</c:v>
                </c:pt>
                <c:pt idx="6">
                  <c:v>2</c:v>
                </c:pt>
                <c:pt idx="7">
                  <c:v>3</c:v>
                </c:pt>
                <c:pt idx="8">
                  <c:v>5</c:v>
                </c:pt>
              </c:numCache>
            </c:numRef>
          </c:val>
          <c:extLst>
            <c:ext xmlns:c16="http://schemas.microsoft.com/office/drawing/2014/chart" uri="{C3380CC4-5D6E-409C-BE32-E72D297353CC}">
              <c16:uniqueId val="{00000000-862D-4A24-BBD9-C5C863944BCE}"/>
            </c:ext>
          </c:extLst>
        </c:ser>
        <c:dLbls>
          <c:showLegendKey val="0"/>
          <c:showVal val="0"/>
          <c:showCatName val="0"/>
          <c:showSerName val="0"/>
          <c:showPercent val="0"/>
          <c:showBubbleSize val="0"/>
        </c:dLbls>
        <c:gapWidth val="219"/>
        <c:overlap val="-27"/>
        <c:axId val="406762520"/>
        <c:axId val="406737920"/>
      </c:barChart>
      <c:dateAx>
        <c:axId val="406762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37920"/>
        <c:crosses val="autoZero"/>
        <c:auto val="1"/>
        <c:lblOffset val="100"/>
        <c:baseTimeUnit val="months"/>
      </c:dateAx>
      <c:valAx>
        <c:axId val="40673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6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Sheet1!$A$2:$A$10</c:f>
              <c:numCache>
                <c:formatCode>m/d/yyyy</c:formatCode>
                <c:ptCount val="9"/>
                <c:pt idx="0">
                  <c:v>43831</c:v>
                </c:pt>
                <c:pt idx="1">
                  <c:v>43862</c:v>
                </c:pt>
                <c:pt idx="2">
                  <c:v>43891</c:v>
                </c:pt>
                <c:pt idx="3">
                  <c:v>43922</c:v>
                </c:pt>
                <c:pt idx="4">
                  <c:v>43952</c:v>
                </c:pt>
                <c:pt idx="5">
                  <c:v>43983</c:v>
                </c:pt>
                <c:pt idx="6">
                  <c:v>44013</c:v>
                </c:pt>
                <c:pt idx="7">
                  <c:v>44044</c:v>
                </c:pt>
                <c:pt idx="8">
                  <c:v>44075</c:v>
                </c:pt>
              </c:numCache>
            </c:numRef>
          </c:cat>
          <c:val>
            <c:numRef>
              <c:f>Sheet1!$B$2:$B$10</c:f>
              <c:numCache>
                <c:formatCode>General</c:formatCode>
                <c:ptCount val="9"/>
                <c:pt idx="0">
                  <c:v>11</c:v>
                </c:pt>
                <c:pt idx="1">
                  <c:v>12</c:v>
                </c:pt>
                <c:pt idx="2">
                  <c:v>11</c:v>
                </c:pt>
                <c:pt idx="3">
                  <c:v>11</c:v>
                </c:pt>
                <c:pt idx="4">
                  <c:v>9</c:v>
                </c:pt>
                <c:pt idx="5">
                  <c:v>11</c:v>
                </c:pt>
                <c:pt idx="6">
                  <c:v>13</c:v>
                </c:pt>
                <c:pt idx="7">
                  <c:v>9</c:v>
                </c:pt>
                <c:pt idx="8">
                  <c:v>10</c:v>
                </c:pt>
              </c:numCache>
            </c:numRef>
          </c:val>
          <c:extLst>
            <c:ext xmlns:c16="http://schemas.microsoft.com/office/drawing/2014/chart" uri="{C3380CC4-5D6E-409C-BE32-E72D297353CC}">
              <c16:uniqueId val="{00000000-BDEB-48B6-9533-4F921F8DE597}"/>
            </c:ext>
          </c:extLst>
        </c:ser>
        <c:dLbls>
          <c:showLegendKey val="0"/>
          <c:showVal val="0"/>
          <c:showCatName val="0"/>
          <c:showSerName val="0"/>
          <c:showPercent val="0"/>
          <c:showBubbleSize val="0"/>
        </c:dLbls>
        <c:gapWidth val="219"/>
        <c:overlap val="-27"/>
        <c:axId val="406741200"/>
        <c:axId val="406734312"/>
      </c:barChart>
      <c:dateAx>
        <c:axId val="406741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34312"/>
        <c:crosses val="autoZero"/>
        <c:auto val="1"/>
        <c:lblOffset val="100"/>
        <c:baseTimeUnit val="months"/>
      </c:dateAx>
      <c:valAx>
        <c:axId val="40673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4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Sheet1!$A$2:$A$10</c:f>
              <c:strCache>
                <c:ptCount val="9"/>
                <c:pt idx="0">
                  <c:v>2020-01</c:v>
                </c:pt>
                <c:pt idx="1">
                  <c:v>2020-02</c:v>
                </c:pt>
                <c:pt idx="2">
                  <c:v>2020-03</c:v>
                </c:pt>
                <c:pt idx="3">
                  <c:v>2020-04</c:v>
                </c:pt>
                <c:pt idx="4">
                  <c:v>2020-05</c:v>
                </c:pt>
                <c:pt idx="5">
                  <c:v>2020-06</c:v>
                </c:pt>
                <c:pt idx="6">
                  <c:v>2020-07</c:v>
                </c:pt>
                <c:pt idx="7">
                  <c:v>2020-08</c:v>
                </c:pt>
                <c:pt idx="8">
                  <c:v>2020-09</c:v>
                </c:pt>
              </c:strCache>
            </c:strRef>
          </c:cat>
          <c:val>
            <c:numRef>
              <c:f>Sheet1!$B$2:$B$10</c:f>
              <c:numCache>
                <c:formatCode>General</c:formatCode>
                <c:ptCount val="9"/>
                <c:pt idx="0">
                  <c:v>133</c:v>
                </c:pt>
                <c:pt idx="1">
                  <c:v>156</c:v>
                </c:pt>
                <c:pt idx="2">
                  <c:v>141</c:v>
                </c:pt>
                <c:pt idx="3">
                  <c:v>129</c:v>
                </c:pt>
                <c:pt idx="4">
                  <c:v>129</c:v>
                </c:pt>
                <c:pt idx="5">
                  <c:v>23</c:v>
                </c:pt>
                <c:pt idx="6">
                  <c:v>145</c:v>
                </c:pt>
                <c:pt idx="7">
                  <c:v>125</c:v>
                </c:pt>
                <c:pt idx="8">
                  <c:v>119</c:v>
                </c:pt>
              </c:numCache>
            </c:numRef>
          </c:val>
          <c:extLst>
            <c:ext xmlns:c16="http://schemas.microsoft.com/office/drawing/2014/chart" uri="{C3380CC4-5D6E-409C-BE32-E72D297353CC}">
              <c16:uniqueId val="{00000000-C10C-4AD0-BCB2-1DAF70E21D09}"/>
            </c:ext>
          </c:extLst>
        </c:ser>
        <c:dLbls>
          <c:showLegendKey val="0"/>
          <c:showVal val="0"/>
          <c:showCatName val="0"/>
          <c:showSerName val="0"/>
          <c:showPercent val="0"/>
          <c:showBubbleSize val="0"/>
        </c:dLbls>
        <c:gapWidth val="219"/>
        <c:overlap val="-27"/>
        <c:axId val="406734640"/>
        <c:axId val="406731688"/>
      </c:barChart>
      <c:catAx>
        <c:axId val="406734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31688"/>
        <c:crosses val="autoZero"/>
        <c:auto val="1"/>
        <c:lblAlgn val="ctr"/>
        <c:lblOffset val="100"/>
        <c:noMultiLvlLbl val="0"/>
      </c:catAx>
      <c:valAx>
        <c:axId val="406731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3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F06F-C17A-4243-909B-13832F1C2B54}"/>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E65EACB6-66F9-4091-84FF-A47E94A98FE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32705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226B8-2F82-4952-9B49-4682AF6DA18D}"/>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79317493-06A2-456F-A0E1-DEF359E0A9C8}"/>
              </a:ext>
            </a:extLst>
          </p:cNvPr>
          <p:cNvGraphicFramePr>
            <a:graphicFrameLocks noGrp="1"/>
          </p:cNvGraphicFramePr>
          <p:nvPr>
            <p:ph type="chart" sz="quarter" idx="13"/>
            <p:extLst>
              <p:ext uri="{D42A27DB-BD31-4B8C-83A1-F6EECF244321}">
                <p14:modId xmlns:p14="http://schemas.microsoft.com/office/powerpoint/2010/main" val="3308078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35B99D-7028-4A89-95FD-3C3C8E30F77E}"/>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65A8CBA-690F-41A1-A6E5-E412284924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2127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1A745-EB33-402D-A788-F54E2136B117}"/>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D3CD2725-58B1-4159-84BB-9E1ECAD2B267}"/>
              </a:ext>
            </a:extLst>
          </p:cNvPr>
          <p:cNvGraphicFramePr>
            <a:graphicFrameLocks noGrp="1"/>
          </p:cNvGraphicFramePr>
          <p:nvPr>
            <p:ph type="tbl" sz="quarter" idx="13"/>
            <p:extLst>
              <p:ext uri="{D42A27DB-BD31-4B8C-83A1-F6EECF244321}">
                <p14:modId xmlns:p14="http://schemas.microsoft.com/office/powerpoint/2010/main" val="401064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147455035"/>
                    </a:ext>
                  </a:extLst>
                </a:gridCol>
                <a:gridCol w="905256">
                  <a:extLst>
                    <a:ext uri="{9D8B030D-6E8A-4147-A177-3AD203B41FA5}">
                      <a16:colId xmlns:a16="http://schemas.microsoft.com/office/drawing/2014/main" val="3352375564"/>
                    </a:ext>
                  </a:extLst>
                </a:gridCol>
                <a:gridCol w="905256">
                  <a:extLst>
                    <a:ext uri="{9D8B030D-6E8A-4147-A177-3AD203B41FA5}">
                      <a16:colId xmlns:a16="http://schemas.microsoft.com/office/drawing/2014/main" val="1318754387"/>
                    </a:ext>
                  </a:extLst>
                </a:gridCol>
                <a:gridCol w="905256">
                  <a:extLst>
                    <a:ext uri="{9D8B030D-6E8A-4147-A177-3AD203B41FA5}">
                      <a16:colId xmlns:a16="http://schemas.microsoft.com/office/drawing/2014/main" val="2705885855"/>
                    </a:ext>
                  </a:extLst>
                </a:gridCol>
                <a:gridCol w="905256">
                  <a:extLst>
                    <a:ext uri="{9D8B030D-6E8A-4147-A177-3AD203B41FA5}">
                      <a16:colId xmlns:a16="http://schemas.microsoft.com/office/drawing/2014/main" val="1430224192"/>
                    </a:ext>
                  </a:extLst>
                </a:gridCol>
                <a:gridCol w="905256">
                  <a:extLst>
                    <a:ext uri="{9D8B030D-6E8A-4147-A177-3AD203B41FA5}">
                      <a16:colId xmlns:a16="http://schemas.microsoft.com/office/drawing/2014/main" val="626315749"/>
                    </a:ext>
                  </a:extLst>
                </a:gridCol>
                <a:gridCol w="905256">
                  <a:extLst>
                    <a:ext uri="{9D8B030D-6E8A-4147-A177-3AD203B41FA5}">
                      <a16:colId xmlns:a16="http://schemas.microsoft.com/office/drawing/2014/main" val="3934189597"/>
                    </a:ext>
                  </a:extLst>
                </a:gridCol>
                <a:gridCol w="905256">
                  <a:extLst>
                    <a:ext uri="{9D8B030D-6E8A-4147-A177-3AD203B41FA5}">
                      <a16:colId xmlns:a16="http://schemas.microsoft.com/office/drawing/2014/main" val="2865324600"/>
                    </a:ext>
                  </a:extLst>
                </a:gridCol>
                <a:gridCol w="905256">
                  <a:extLst>
                    <a:ext uri="{9D8B030D-6E8A-4147-A177-3AD203B41FA5}">
                      <a16:colId xmlns:a16="http://schemas.microsoft.com/office/drawing/2014/main" val="361629505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87923292"/>
                  </a:ext>
                </a:extLst>
              </a:tr>
              <a:tr h="370840">
                <a:tc>
                  <a:txBody>
                    <a:bodyPr/>
                    <a:lstStyle/>
                    <a:p>
                      <a:r>
                        <a:rPr lang="en-US" sz="1000"/>
                        <a:t>370</a:t>
                      </a:r>
                    </a:p>
                  </a:txBody>
                  <a:tcPr/>
                </a:tc>
                <a:tc>
                  <a:txBody>
                    <a:bodyPr/>
                    <a:lstStyle/>
                    <a:p>
                      <a:r>
                        <a:rPr lang="en-US" sz="1000"/>
                        <a:t>0</a:t>
                      </a:r>
                    </a:p>
                  </a:txBody>
                  <a:tcPr/>
                </a:tc>
                <a:tc>
                  <a:txBody>
                    <a:bodyPr/>
                    <a:lstStyle/>
                    <a:p>
                      <a:r>
                        <a:rPr lang="en-US" sz="1000"/>
                        <a:t>12</a:t>
                      </a:r>
                    </a:p>
                  </a:txBody>
                  <a:tcPr/>
                </a:tc>
                <a:tc>
                  <a:txBody>
                    <a:bodyPr/>
                    <a:lstStyle/>
                    <a:p>
                      <a:r>
                        <a:rPr lang="en-US" sz="1000"/>
                        <a:t>65</a:t>
                      </a:r>
                    </a:p>
                  </a:txBody>
                  <a:tcPr/>
                </a:tc>
                <a:tc>
                  <a:txBody>
                    <a:bodyPr/>
                    <a:lstStyle/>
                    <a:p>
                      <a:r>
                        <a:rPr lang="en-US" sz="1000"/>
                        <a:t>3</a:t>
                      </a:r>
                    </a:p>
                  </a:txBody>
                  <a:tcPr/>
                </a:tc>
                <a:tc>
                  <a:txBody>
                    <a:bodyPr/>
                    <a:lstStyle/>
                    <a:p>
                      <a:r>
                        <a:rPr lang="en-US" sz="1000"/>
                        <a:t>15</a:t>
                      </a:r>
                    </a:p>
                  </a:txBody>
                  <a:tcPr/>
                </a:tc>
                <a:tc>
                  <a:txBody>
                    <a:bodyPr/>
                    <a:lstStyle/>
                    <a:p>
                      <a:r>
                        <a:rPr lang="en-US" sz="1000"/>
                        <a:t>0</a:t>
                      </a:r>
                    </a:p>
                  </a:txBody>
                  <a:tcPr/>
                </a:tc>
                <a:tc>
                  <a:txBody>
                    <a:bodyPr/>
                    <a:lstStyle/>
                    <a:p>
                      <a:r>
                        <a:rPr lang="en-US" sz="1000"/>
                        <a:t>1.8694 %</a:t>
                      </a:r>
                    </a:p>
                  </a:txBody>
                  <a:tcPr/>
                </a:tc>
                <a:tc>
                  <a:txBody>
                    <a:bodyPr/>
                    <a:lstStyle/>
                    <a:p>
                      <a:r>
                        <a:rPr lang="en-US" sz="1000"/>
                        <a:t>0.0 %</a:t>
                      </a:r>
                    </a:p>
                  </a:txBody>
                  <a:tcPr/>
                </a:tc>
                <a:extLst>
                  <a:ext uri="{0D108BD9-81ED-4DB2-BD59-A6C34878D82A}">
                    <a16:rowId xmlns:a16="http://schemas.microsoft.com/office/drawing/2014/main" val="4267309390"/>
                  </a:ext>
                </a:extLst>
              </a:tr>
            </a:tbl>
          </a:graphicData>
        </a:graphic>
      </p:graphicFrame>
      <p:sp>
        <p:nvSpPr>
          <p:cNvPr id="4" name="Text Placeholder 3">
            <a:extLst>
              <a:ext uri="{FF2B5EF4-FFF2-40B4-BE49-F238E27FC236}">
                <a16:creationId xmlns:a16="http://schemas.microsoft.com/office/drawing/2014/main" id="{F42AA113-F72D-40F6-A840-78A1C89A39C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92690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7582C-A516-4D16-9422-6ACC20DB92D5}"/>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68676EB2-61DB-42B8-9892-56A20E75F7DC}"/>
              </a:ext>
            </a:extLst>
          </p:cNvPr>
          <p:cNvGraphicFramePr>
            <a:graphicFrameLocks noGrp="1"/>
          </p:cNvGraphicFramePr>
          <p:nvPr>
            <p:ph type="chart" sz="quarter" idx="13"/>
            <p:extLst>
              <p:ext uri="{D42A27DB-BD31-4B8C-83A1-F6EECF244321}">
                <p14:modId xmlns:p14="http://schemas.microsoft.com/office/powerpoint/2010/main" val="2381637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08DE65-23F3-4172-9CCC-0DDBBC7BE6B7}"/>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617CF6FF-A88A-48CD-BF53-2956FC2FF4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6796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ED994-ED01-497F-996C-9F4BA36E9126}"/>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061C483B-21DB-4A6D-9947-02859F2FF8F1}"/>
              </a:ext>
            </a:extLst>
          </p:cNvPr>
          <p:cNvGraphicFramePr>
            <a:graphicFrameLocks noGrp="1"/>
          </p:cNvGraphicFramePr>
          <p:nvPr>
            <p:ph type="chart" sz="quarter" idx="13"/>
            <p:extLst>
              <p:ext uri="{D42A27DB-BD31-4B8C-83A1-F6EECF244321}">
                <p14:modId xmlns:p14="http://schemas.microsoft.com/office/powerpoint/2010/main" val="1131152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4BD9F2-635D-48D5-BBE7-424EA0E63091}"/>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60C025AB-1A39-4509-AB26-07D3828791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5511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9DC74-8D61-4989-8251-3F16C00DF8BA}"/>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9D77BF0E-E03B-4967-B375-6F75FC3B5AC5}"/>
              </a:ext>
            </a:extLst>
          </p:cNvPr>
          <p:cNvGraphicFramePr>
            <a:graphicFrameLocks noGrp="1"/>
          </p:cNvGraphicFramePr>
          <p:nvPr>
            <p:ph type="chart" sz="quarter" idx="13"/>
            <p:extLst>
              <p:ext uri="{D42A27DB-BD31-4B8C-83A1-F6EECF244321}">
                <p14:modId xmlns:p14="http://schemas.microsoft.com/office/powerpoint/2010/main" val="915311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990486-0852-4B4B-AB96-78C6A1C8BE80}"/>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43B1D405-D850-4A51-97CE-7744BE8ACD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8479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F653E-B2FC-44A2-A3FD-8CB7ED3E1DE7}"/>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77211EF2-CF15-45FE-A98F-8C675DECC6C6}"/>
              </a:ext>
            </a:extLst>
          </p:cNvPr>
          <p:cNvGraphicFramePr>
            <a:graphicFrameLocks noGrp="1"/>
          </p:cNvGraphicFramePr>
          <p:nvPr>
            <p:ph type="chart" sz="quarter" idx="13"/>
            <p:extLst>
              <p:ext uri="{D42A27DB-BD31-4B8C-83A1-F6EECF244321}">
                <p14:modId xmlns:p14="http://schemas.microsoft.com/office/powerpoint/2010/main" val="908157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1A43E8-6F10-4E08-89F9-180227E70A4F}"/>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C30F20A2-FD43-468C-8C3D-C2AC7648DA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5230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3D888-04C9-4316-883B-4395707F255D}"/>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8AA7C463-FCC2-4232-81FE-0A00B48A6371}"/>
              </a:ext>
            </a:extLst>
          </p:cNvPr>
          <p:cNvGraphicFramePr>
            <a:graphicFrameLocks noGrp="1"/>
          </p:cNvGraphicFramePr>
          <p:nvPr>
            <p:ph type="tbl" sz="quarter" idx="13"/>
            <p:extLst>
              <p:ext uri="{D42A27DB-BD31-4B8C-83A1-F6EECF244321}">
                <p14:modId xmlns:p14="http://schemas.microsoft.com/office/powerpoint/2010/main" val="2891849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52152728"/>
                    </a:ext>
                  </a:extLst>
                </a:gridCol>
                <a:gridCol w="822960">
                  <a:extLst>
                    <a:ext uri="{9D8B030D-6E8A-4147-A177-3AD203B41FA5}">
                      <a16:colId xmlns:a16="http://schemas.microsoft.com/office/drawing/2014/main" val="1169266081"/>
                    </a:ext>
                  </a:extLst>
                </a:gridCol>
                <a:gridCol w="822960">
                  <a:extLst>
                    <a:ext uri="{9D8B030D-6E8A-4147-A177-3AD203B41FA5}">
                      <a16:colId xmlns:a16="http://schemas.microsoft.com/office/drawing/2014/main" val="1272104692"/>
                    </a:ext>
                  </a:extLst>
                </a:gridCol>
                <a:gridCol w="822960">
                  <a:extLst>
                    <a:ext uri="{9D8B030D-6E8A-4147-A177-3AD203B41FA5}">
                      <a16:colId xmlns:a16="http://schemas.microsoft.com/office/drawing/2014/main" val="3863581361"/>
                    </a:ext>
                  </a:extLst>
                </a:gridCol>
                <a:gridCol w="822960">
                  <a:extLst>
                    <a:ext uri="{9D8B030D-6E8A-4147-A177-3AD203B41FA5}">
                      <a16:colId xmlns:a16="http://schemas.microsoft.com/office/drawing/2014/main" val="3797635531"/>
                    </a:ext>
                  </a:extLst>
                </a:gridCol>
                <a:gridCol w="822960">
                  <a:extLst>
                    <a:ext uri="{9D8B030D-6E8A-4147-A177-3AD203B41FA5}">
                      <a16:colId xmlns:a16="http://schemas.microsoft.com/office/drawing/2014/main" val="3028719310"/>
                    </a:ext>
                  </a:extLst>
                </a:gridCol>
                <a:gridCol w="822960">
                  <a:extLst>
                    <a:ext uri="{9D8B030D-6E8A-4147-A177-3AD203B41FA5}">
                      <a16:colId xmlns:a16="http://schemas.microsoft.com/office/drawing/2014/main" val="819485119"/>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711418099"/>
                  </a:ext>
                </a:extLst>
              </a:tr>
              <a:tr h="370840">
                <a:tc>
                  <a:txBody>
                    <a:bodyPr/>
                    <a:lstStyle/>
                    <a:p>
                      <a:r>
                        <a:rPr lang="en-US" sz="1000" b="1"/>
                        <a:t>Tokio Marine America - 2020-09-21 19:33:33</a:t>
                      </a:r>
                      <a:r>
                        <a:rPr lang="en-US" sz="1000"/>
                        <a:t>
 As the majority of our employees continue working remotely, we recently mailed care packages to their homes to thank them for their efforts. The packages included a few items to help support them during this challenging time, including a UV phone sanitizer, earbud headphones, and popcorn.</a:t>
                      </a:r>
                    </a:p>
                  </a:txBody>
                  <a:tcPr/>
                </a:tc>
                <a:tc>
                  <a:txBody>
                    <a:bodyPr/>
                    <a:lstStyle/>
                    <a:p>
                      <a:r>
                        <a:rPr lang="en-US" sz="1000"/>
                        <a:t>10</a:t>
                      </a:r>
                    </a:p>
                  </a:txBody>
                  <a:tcPr/>
                </a:tc>
                <a:tc>
                  <a:txBody>
                    <a:bodyPr/>
                    <a:lstStyle/>
                    <a:p>
                      <a:r>
                        <a:rPr lang="en-US" sz="1000"/>
                        <a:t>8</a:t>
                      </a:r>
                    </a:p>
                  </a:txBody>
                  <a:tcPr/>
                </a:tc>
                <a:tc>
                  <a:txBody>
                    <a:bodyPr/>
                    <a:lstStyle/>
                    <a:p>
                      <a:r>
                        <a:rPr lang="en-US" sz="1000"/>
                        <a:t>1</a:t>
                      </a:r>
                    </a:p>
                  </a:txBody>
                  <a:tcPr/>
                </a:tc>
                <a:tc>
                  <a:txBody>
                    <a:bodyPr/>
                    <a:lstStyle/>
                    <a:p>
                      <a:r>
                        <a:rPr lang="en-US" sz="1000"/>
                        <a:t>1</a:t>
                      </a:r>
                    </a:p>
                  </a:txBody>
                  <a:tcPr/>
                </a:tc>
                <a:tc>
                  <a:txBody>
                    <a:bodyPr/>
                    <a:lstStyle/>
                    <a:p>
                      <a:r>
                        <a:rPr lang="en-US" sz="1000"/>
                        <a:t>2.7027 %</a:t>
                      </a:r>
                    </a:p>
                  </a:txBody>
                  <a:tcPr/>
                </a:tc>
                <a:tc>
                  <a:txBody>
                    <a:bodyPr/>
                    <a:lstStyle/>
                    <a:p>
                      <a:r>
                        <a:rPr lang="en-US" sz="1000"/>
                        <a:t>Photo</a:t>
                      </a:r>
                    </a:p>
                  </a:txBody>
                  <a:tcPr/>
                </a:tc>
                <a:extLst>
                  <a:ext uri="{0D108BD9-81ED-4DB2-BD59-A6C34878D82A}">
                    <a16:rowId xmlns:a16="http://schemas.microsoft.com/office/drawing/2014/main" val="1400231072"/>
                  </a:ext>
                </a:extLst>
              </a:tr>
              <a:tr h="370840">
                <a:tc>
                  <a:txBody>
                    <a:bodyPr/>
                    <a:lstStyle/>
                    <a:p>
                      <a:r>
                        <a:rPr lang="en-US" sz="1000" b="1"/>
                        <a:t>Tokio Marine America - 2020-09-09 20:52:07</a:t>
                      </a:r>
                      <a:r>
                        <a:rPr lang="en-US" sz="1000"/>
                        <a:t>
 We're pleased to share that @AMBestCo has affirmed Tokio Marine America’s Financial Strength Rating of A++ (Superior)!  Read more: https://bit.ly/32evs59</a:t>
                      </a:r>
                    </a:p>
                  </a:txBody>
                  <a:tcPr/>
                </a:tc>
                <a:tc>
                  <a:txBody>
                    <a:bodyPr/>
                    <a:lstStyle/>
                    <a:p>
                      <a:r>
                        <a:rPr lang="en-US" sz="1000"/>
                        <a:t>9</a:t>
                      </a:r>
                    </a:p>
                  </a:txBody>
                  <a:tcPr/>
                </a:tc>
                <a:tc>
                  <a:txBody>
                    <a:bodyPr/>
                    <a:lstStyle/>
                    <a:p>
                      <a:r>
                        <a:rPr lang="en-US" sz="1000"/>
                        <a:t>7</a:t>
                      </a:r>
                    </a:p>
                  </a:txBody>
                  <a:tcPr/>
                </a:tc>
                <a:tc>
                  <a:txBody>
                    <a:bodyPr/>
                    <a:lstStyle/>
                    <a:p>
                      <a:r>
                        <a:rPr lang="en-US" sz="1000"/>
                        <a:t>0</a:t>
                      </a:r>
                    </a:p>
                  </a:txBody>
                  <a:tcPr/>
                </a:tc>
                <a:tc>
                  <a:txBody>
                    <a:bodyPr/>
                    <a:lstStyle/>
                    <a:p>
                      <a:r>
                        <a:rPr lang="en-US" sz="1000"/>
                        <a:t>2</a:t>
                      </a:r>
                    </a:p>
                  </a:txBody>
                  <a:tcPr/>
                </a:tc>
                <a:tc>
                  <a:txBody>
                    <a:bodyPr/>
                    <a:lstStyle/>
                    <a:p>
                      <a:r>
                        <a:rPr lang="en-US" sz="1000"/>
                        <a:t>2.4324 %</a:t>
                      </a:r>
                    </a:p>
                  </a:txBody>
                  <a:tcPr/>
                </a:tc>
                <a:tc>
                  <a:txBody>
                    <a:bodyPr/>
                    <a:lstStyle/>
                    <a:p>
                      <a:r>
                        <a:rPr lang="en-US" sz="1000"/>
                        <a:t>Photo</a:t>
                      </a:r>
                    </a:p>
                  </a:txBody>
                  <a:tcPr/>
                </a:tc>
                <a:extLst>
                  <a:ext uri="{0D108BD9-81ED-4DB2-BD59-A6C34878D82A}">
                    <a16:rowId xmlns:a16="http://schemas.microsoft.com/office/drawing/2014/main" val="766041757"/>
                  </a:ext>
                </a:extLst>
              </a:tr>
              <a:tr h="370840">
                <a:tc>
                  <a:txBody>
                    <a:bodyPr/>
                    <a:lstStyle/>
                    <a:p>
                      <a:r>
                        <a:rPr lang="en-US" sz="1000" b="1"/>
                        <a:t>Tokio Marine America - 2020-09-02 13:01:59</a:t>
                      </a:r>
                      <a:r>
                        <a:rPr lang="en-US" sz="1000"/>
                        <a:t>
 Let her drive! Bridging the gender divide in the trucking arena can help firms reduce risks and increase safety. Learn more: https://bit.ly/3iwm95L #WomenInTrucking</a:t>
                      </a:r>
                    </a:p>
                  </a:txBody>
                  <a:tcPr/>
                </a:tc>
                <a:tc>
                  <a:txBody>
                    <a:bodyPr/>
                    <a:lstStyle/>
                    <a:p>
                      <a:r>
                        <a:rPr lang="en-US" sz="1000"/>
                        <a:t>8</a:t>
                      </a:r>
                    </a:p>
                  </a:txBody>
                  <a:tcPr/>
                </a:tc>
                <a:tc>
                  <a:txBody>
                    <a:bodyPr/>
                    <a:lstStyle/>
                    <a:p>
                      <a:r>
                        <a:rPr lang="en-US" sz="1000"/>
                        <a:t>6</a:t>
                      </a:r>
                    </a:p>
                  </a:txBody>
                  <a:tcPr/>
                </a:tc>
                <a:tc>
                  <a:txBody>
                    <a:bodyPr/>
                    <a:lstStyle/>
                    <a:p>
                      <a:r>
                        <a:rPr lang="en-US" sz="1000"/>
                        <a:t>1</a:t>
                      </a:r>
                    </a:p>
                  </a:txBody>
                  <a:tcPr/>
                </a:tc>
                <a:tc>
                  <a:txBody>
                    <a:bodyPr/>
                    <a:lstStyle/>
                    <a:p>
                      <a:r>
                        <a:rPr lang="en-US" sz="1000"/>
                        <a:t>1</a:t>
                      </a:r>
                    </a:p>
                  </a:txBody>
                  <a:tcPr/>
                </a:tc>
                <a:tc>
                  <a:txBody>
                    <a:bodyPr/>
                    <a:lstStyle/>
                    <a:p>
                      <a:r>
                        <a:rPr lang="en-US" sz="1000"/>
                        <a:t>2.1563 %</a:t>
                      </a:r>
                    </a:p>
                  </a:txBody>
                  <a:tcPr/>
                </a:tc>
                <a:tc>
                  <a:txBody>
                    <a:bodyPr/>
                    <a:lstStyle/>
                    <a:p>
                      <a:r>
                        <a:rPr lang="en-US" sz="1000"/>
                        <a:t>Link</a:t>
                      </a:r>
                    </a:p>
                  </a:txBody>
                  <a:tcPr/>
                </a:tc>
                <a:extLst>
                  <a:ext uri="{0D108BD9-81ED-4DB2-BD59-A6C34878D82A}">
                    <a16:rowId xmlns:a16="http://schemas.microsoft.com/office/drawing/2014/main" val="1710619106"/>
                  </a:ext>
                </a:extLst>
              </a:tr>
            </a:tbl>
          </a:graphicData>
        </a:graphic>
      </p:graphicFrame>
      <p:sp>
        <p:nvSpPr>
          <p:cNvPr id="4" name="Text Placeholder 3">
            <a:extLst>
              <a:ext uri="{FF2B5EF4-FFF2-40B4-BE49-F238E27FC236}">
                <a16:creationId xmlns:a16="http://schemas.microsoft.com/office/drawing/2014/main" id="{27E1D819-CF46-49C7-BA7E-96B217DA561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61340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33D6D-993D-4E26-BD79-61FF1CC7F9B7}"/>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E6172E6D-D523-4781-897D-D0D6BDA2023D}"/>
              </a:ext>
            </a:extLst>
          </p:cNvPr>
          <p:cNvGraphicFramePr>
            <a:graphicFrameLocks noGrp="1"/>
          </p:cNvGraphicFramePr>
          <p:nvPr>
            <p:ph type="tbl" sz="quarter" idx="13"/>
            <p:extLst>
              <p:ext uri="{D42A27DB-BD31-4B8C-83A1-F6EECF244321}">
                <p14:modId xmlns:p14="http://schemas.microsoft.com/office/powerpoint/2010/main" val="1703728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850938142"/>
                    </a:ext>
                  </a:extLst>
                </a:gridCol>
                <a:gridCol w="576072">
                  <a:extLst>
                    <a:ext uri="{9D8B030D-6E8A-4147-A177-3AD203B41FA5}">
                      <a16:colId xmlns:a16="http://schemas.microsoft.com/office/drawing/2014/main" val="2470307915"/>
                    </a:ext>
                  </a:extLst>
                </a:gridCol>
                <a:gridCol w="576072">
                  <a:extLst>
                    <a:ext uri="{9D8B030D-6E8A-4147-A177-3AD203B41FA5}">
                      <a16:colId xmlns:a16="http://schemas.microsoft.com/office/drawing/2014/main" val="3648011171"/>
                    </a:ext>
                  </a:extLst>
                </a:gridCol>
                <a:gridCol w="576072">
                  <a:extLst>
                    <a:ext uri="{9D8B030D-6E8A-4147-A177-3AD203B41FA5}">
                      <a16:colId xmlns:a16="http://schemas.microsoft.com/office/drawing/2014/main" val="862080627"/>
                    </a:ext>
                  </a:extLst>
                </a:gridCol>
                <a:gridCol w="576072">
                  <a:extLst>
                    <a:ext uri="{9D8B030D-6E8A-4147-A177-3AD203B41FA5}">
                      <a16:colId xmlns:a16="http://schemas.microsoft.com/office/drawing/2014/main" val="1449155723"/>
                    </a:ext>
                  </a:extLst>
                </a:gridCol>
                <a:gridCol w="576072">
                  <a:extLst>
                    <a:ext uri="{9D8B030D-6E8A-4147-A177-3AD203B41FA5}">
                      <a16:colId xmlns:a16="http://schemas.microsoft.com/office/drawing/2014/main" val="1054070694"/>
                    </a:ext>
                  </a:extLst>
                </a:gridCol>
                <a:gridCol w="576072">
                  <a:extLst>
                    <a:ext uri="{9D8B030D-6E8A-4147-A177-3AD203B41FA5}">
                      <a16:colId xmlns:a16="http://schemas.microsoft.com/office/drawing/2014/main" val="2924035203"/>
                    </a:ext>
                  </a:extLst>
                </a:gridCol>
                <a:gridCol w="576072">
                  <a:extLst>
                    <a:ext uri="{9D8B030D-6E8A-4147-A177-3AD203B41FA5}">
                      <a16:colId xmlns:a16="http://schemas.microsoft.com/office/drawing/2014/main" val="3798864875"/>
                    </a:ext>
                  </a:extLst>
                </a:gridCol>
                <a:gridCol w="576072">
                  <a:extLst>
                    <a:ext uri="{9D8B030D-6E8A-4147-A177-3AD203B41FA5}">
                      <a16:colId xmlns:a16="http://schemas.microsoft.com/office/drawing/2014/main" val="4117347799"/>
                    </a:ext>
                  </a:extLst>
                </a:gridCol>
                <a:gridCol w="576072">
                  <a:extLst>
                    <a:ext uri="{9D8B030D-6E8A-4147-A177-3AD203B41FA5}">
                      <a16:colId xmlns:a16="http://schemas.microsoft.com/office/drawing/2014/main" val="2442331913"/>
                    </a:ext>
                  </a:extLst>
                </a:gridCol>
                <a:gridCol w="576072">
                  <a:extLst>
                    <a:ext uri="{9D8B030D-6E8A-4147-A177-3AD203B41FA5}">
                      <a16:colId xmlns:a16="http://schemas.microsoft.com/office/drawing/2014/main" val="3788581490"/>
                    </a:ext>
                  </a:extLst>
                </a:gridCol>
                <a:gridCol w="576072">
                  <a:extLst>
                    <a:ext uri="{9D8B030D-6E8A-4147-A177-3AD203B41FA5}">
                      <a16:colId xmlns:a16="http://schemas.microsoft.com/office/drawing/2014/main" val="4037707996"/>
                    </a:ext>
                  </a:extLst>
                </a:gridCol>
                <a:gridCol w="576072">
                  <a:extLst>
                    <a:ext uri="{9D8B030D-6E8A-4147-A177-3AD203B41FA5}">
                      <a16:colId xmlns:a16="http://schemas.microsoft.com/office/drawing/2014/main" val="305568694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78216383"/>
                  </a:ext>
                </a:extLst>
              </a:tr>
              <a:tr h="370840">
                <a:tc>
                  <a:txBody>
                    <a:bodyPr/>
                    <a:lstStyle/>
                    <a:p>
                      <a:r>
                        <a:rPr lang="en-US" sz="1000"/>
                        <a:t>195</a:t>
                      </a:r>
                    </a:p>
                  </a:txBody>
                  <a:tcPr/>
                </a:tc>
                <a:tc>
                  <a:txBody>
                    <a:bodyPr/>
                    <a:lstStyle/>
                    <a:p>
                      <a:r>
                        <a:rPr lang="en-US" sz="1000"/>
                        <a:t>3</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13</a:t>
                      </a:r>
                    </a:p>
                  </a:txBody>
                  <a:tcPr/>
                </a:tc>
                <a:tc>
                  <a:txBody>
                    <a:bodyPr/>
                    <a:lstStyle/>
                    <a:p>
                      <a:r>
                        <a:rPr lang="en-US" sz="1000"/>
                        <a:t>33</a:t>
                      </a:r>
                    </a:p>
                  </a:txBody>
                  <a:tcPr/>
                </a:tc>
                <a:tc>
                  <a:txBody>
                    <a:bodyPr/>
                    <a:lstStyle/>
                    <a:p>
                      <a:r>
                        <a:rPr lang="en-US" sz="1000"/>
                        <a:t>1</a:t>
                      </a:r>
                    </a:p>
                  </a:txBody>
                  <a:tcPr/>
                </a:tc>
                <a:tc>
                  <a:txBody>
                    <a:bodyPr/>
                    <a:lstStyle/>
                    <a:p>
                      <a:r>
                        <a:rPr lang="en-US" sz="1000"/>
                        <a:t>3</a:t>
                      </a:r>
                    </a:p>
                  </a:txBody>
                  <a:tcPr/>
                </a:tc>
                <a:tc>
                  <a:txBody>
                    <a:bodyPr/>
                    <a:lstStyle/>
                    <a:p>
                      <a:r>
                        <a:rPr lang="en-US" sz="1000"/>
                        <a:t>2.0294 %</a:t>
                      </a:r>
                    </a:p>
                  </a:txBody>
                  <a:tcPr/>
                </a:tc>
                <a:tc>
                  <a:txBody>
                    <a:bodyPr/>
                    <a:lstStyle/>
                    <a:p>
                      <a:r>
                        <a:rPr lang="en-US" sz="1000"/>
                        <a:t>0.0 %</a:t>
                      </a:r>
                    </a:p>
                  </a:txBody>
                  <a:tcPr/>
                </a:tc>
                <a:extLst>
                  <a:ext uri="{0D108BD9-81ED-4DB2-BD59-A6C34878D82A}">
                    <a16:rowId xmlns:a16="http://schemas.microsoft.com/office/drawing/2014/main" val="137190993"/>
                  </a:ext>
                </a:extLst>
              </a:tr>
            </a:tbl>
          </a:graphicData>
        </a:graphic>
      </p:graphicFrame>
      <p:sp>
        <p:nvSpPr>
          <p:cNvPr id="4" name="Text Placeholder 3">
            <a:extLst>
              <a:ext uri="{FF2B5EF4-FFF2-40B4-BE49-F238E27FC236}">
                <a16:creationId xmlns:a16="http://schemas.microsoft.com/office/drawing/2014/main" id="{388BC05D-DCD1-4384-951D-FD8F8B21E6F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73951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9D47B-78DD-4F7E-A856-B1D4C9CAD03C}"/>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62417701-84D8-4064-B67E-DB06C79E696A}"/>
              </a:ext>
            </a:extLst>
          </p:cNvPr>
          <p:cNvGraphicFramePr>
            <a:graphicFrameLocks noGrp="1"/>
          </p:cNvGraphicFramePr>
          <p:nvPr>
            <p:ph type="chart" sz="quarter" idx="13"/>
            <p:extLst>
              <p:ext uri="{D42A27DB-BD31-4B8C-83A1-F6EECF244321}">
                <p14:modId xmlns:p14="http://schemas.microsoft.com/office/powerpoint/2010/main" val="2498660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8FBB45-A422-4586-9099-2448F89B35B8}"/>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054E2709-AD62-45C1-A103-AE0F1EF231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2794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D12AA-3AB0-4BA8-B9FB-0FD9866DE2D7}"/>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B4192C38-8099-4AC0-85DF-BE9AB24C9552}"/>
              </a:ext>
            </a:extLst>
          </p:cNvPr>
          <p:cNvGraphicFramePr>
            <a:graphicFrameLocks noGrp="1"/>
          </p:cNvGraphicFramePr>
          <p:nvPr>
            <p:ph type="chart" sz="quarter" idx="13"/>
            <p:extLst>
              <p:ext uri="{D42A27DB-BD31-4B8C-83A1-F6EECF244321}">
                <p14:modId xmlns:p14="http://schemas.microsoft.com/office/powerpoint/2010/main" val="4148388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644A6E-E085-4FFB-8C69-17E4E7620C27}"/>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BE655450-92BE-4ABF-B607-3D9E74CA6B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243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39628-81EF-4B95-A64B-6B10AD0152C7}"/>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2C81119C-5FF5-4D0D-AAC7-88D52EEF9B4E}"/>
              </a:ext>
            </a:extLst>
          </p:cNvPr>
          <p:cNvGraphicFramePr>
            <a:graphicFrameLocks noGrp="1"/>
          </p:cNvGraphicFramePr>
          <p:nvPr>
            <p:ph type="chart" sz="quarter" idx="13"/>
            <p:extLst>
              <p:ext uri="{D42A27DB-BD31-4B8C-83A1-F6EECF244321}">
                <p14:modId xmlns:p14="http://schemas.microsoft.com/office/powerpoint/2010/main" val="1292835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973E47-BEAF-4BF4-AFC5-7ADE4D3D3F5D}"/>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3EFDB439-C52D-47FD-A60D-A1976EFF40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9561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169C9-C1C5-4696-906E-E502FB58DE52}"/>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051158E2-2CE1-4A31-9F64-77E953916275}"/>
              </a:ext>
            </a:extLst>
          </p:cNvPr>
          <p:cNvGraphicFramePr>
            <a:graphicFrameLocks noGrp="1"/>
          </p:cNvGraphicFramePr>
          <p:nvPr>
            <p:ph type="tbl" sz="quarter" idx="13"/>
            <p:extLst>
              <p:ext uri="{D42A27DB-BD31-4B8C-83A1-F6EECF244321}">
                <p14:modId xmlns:p14="http://schemas.microsoft.com/office/powerpoint/2010/main" val="888433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75349385"/>
                    </a:ext>
                  </a:extLst>
                </a:gridCol>
                <a:gridCol w="493776">
                  <a:extLst>
                    <a:ext uri="{9D8B030D-6E8A-4147-A177-3AD203B41FA5}">
                      <a16:colId xmlns:a16="http://schemas.microsoft.com/office/drawing/2014/main" val="2764192808"/>
                    </a:ext>
                  </a:extLst>
                </a:gridCol>
                <a:gridCol w="1069848">
                  <a:extLst>
                    <a:ext uri="{9D8B030D-6E8A-4147-A177-3AD203B41FA5}">
                      <a16:colId xmlns:a16="http://schemas.microsoft.com/office/drawing/2014/main" val="2632048911"/>
                    </a:ext>
                  </a:extLst>
                </a:gridCol>
                <a:gridCol w="1069848">
                  <a:extLst>
                    <a:ext uri="{9D8B030D-6E8A-4147-A177-3AD203B41FA5}">
                      <a16:colId xmlns:a16="http://schemas.microsoft.com/office/drawing/2014/main" val="2796889725"/>
                    </a:ext>
                  </a:extLst>
                </a:gridCol>
                <a:gridCol w="1069848">
                  <a:extLst>
                    <a:ext uri="{9D8B030D-6E8A-4147-A177-3AD203B41FA5}">
                      <a16:colId xmlns:a16="http://schemas.microsoft.com/office/drawing/2014/main" val="589358877"/>
                    </a:ext>
                  </a:extLst>
                </a:gridCol>
                <a:gridCol w="1069848">
                  <a:extLst>
                    <a:ext uri="{9D8B030D-6E8A-4147-A177-3AD203B41FA5}">
                      <a16:colId xmlns:a16="http://schemas.microsoft.com/office/drawing/2014/main" val="1295297219"/>
                    </a:ext>
                  </a:extLst>
                </a:gridCol>
                <a:gridCol w="1069848">
                  <a:extLst>
                    <a:ext uri="{9D8B030D-6E8A-4147-A177-3AD203B41FA5}">
                      <a16:colId xmlns:a16="http://schemas.microsoft.com/office/drawing/2014/main" val="1636884312"/>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734791054"/>
                  </a:ext>
                </a:extLst>
              </a:tr>
              <a:tr h="370840">
                <a:tc>
                  <a:txBody>
                    <a:bodyPr/>
                    <a:lstStyle/>
                    <a:p>
                      <a:r>
                        <a:rPr lang="en-US" sz="1000" b="1"/>
                        <a:t>@TokioMAmerica - 2020-09-18 14:29:17</a:t>
                      </a:r>
                      <a:r>
                        <a:rPr lang="en-US" sz="1000"/>
                        <a:t>
 September is Childhood Cancer Awareness Month. Accordingly, TMA will be supporting @CUREchildcancer as our charity of the month. CURE is dedicated to funding research and supporting the families of children suffering from cancer. https://t.co/ZDA7fsMoQD</a:t>
                      </a:r>
                    </a:p>
                  </a:txBody>
                  <a:tcPr/>
                </a:tc>
                <a:tc>
                  <a:txBody>
                    <a:bodyPr/>
                    <a:lstStyle/>
                    <a:p>
                      <a:r>
                        <a:rPr lang="en-US" sz="1000"/>
                        <a:t>10/04/2020 00:11:38</a:t>
                      </a:r>
                    </a:p>
                  </a:txBody>
                  <a:tcPr/>
                </a:tc>
                <a:tc>
                  <a:txBody>
                    <a:bodyPr/>
                    <a:lstStyle/>
                    <a:p>
                      <a:r>
                        <a:rPr lang="en-US" sz="1000"/>
                        <a:t>3</a:t>
                      </a:r>
                    </a:p>
                  </a:txBody>
                  <a:tcPr/>
                </a:tc>
                <a:tc>
                  <a:txBody>
                    <a:bodyPr/>
                    <a:lstStyle/>
                    <a:p>
                      <a:r>
                        <a:rPr lang="en-US" sz="1000"/>
                        <a:t>10</a:t>
                      </a:r>
                    </a:p>
                  </a:txBody>
                  <a:tcPr/>
                </a:tc>
                <a:tc>
                  <a:txBody>
                    <a:bodyPr/>
                    <a:lstStyle/>
                    <a:p>
                      <a:r>
                        <a:rPr lang="en-US" sz="1000"/>
                        <a:t>1</a:t>
                      </a:r>
                    </a:p>
                  </a:txBody>
                  <a:tcPr/>
                </a:tc>
                <a:tc>
                  <a:txBody>
                    <a:bodyPr/>
                    <a:lstStyle/>
                    <a:p>
                      <a:r>
                        <a:rPr lang="en-US" sz="1000"/>
                        <a:t>14</a:t>
                      </a:r>
                    </a:p>
                  </a:txBody>
                  <a:tcPr/>
                </a:tc>
                <a:tc>
                  <a:txBody>
                    <a:bodyPr/>
                    <a:lstStyle/>
                    <a:p>
                      <a:r>
                        <a:rPr lang="en-US" sz="1000"/>
                        <a:t>7.2917 %</a:t>
                      </a:r>
                    </a:p>
                  </a:txBody>
                  <a:tcPr/>
                </a:tc>
                <a:extLst>
                  <a:ext uri="{0D108BD9-81ED-4DB2-BD59-A6C34878D82A}">
                    <a16:rowId xmlns:a16="http://schemas.microsoft.com/office/drawing/2014/main" val="10076393"/>
                  </a:ext>
                </a:extLst>
              </a:tr>
              <a:tr h="370840">
                <a:tc>
                  <a:txBody>
                    <a:bodyPr/>
                    <a:lstStyle/>
                    <a:p>
                      <a:r>
                        <a:rPr lang="en-US" sz="1000" b="1"/>
                        <a:t>@TokioMAmerica - 2020-09-24 14:42:22</a:t>
                      </a:r>
                      <a:r>
                        <a:rPr lang="en-US" sz="1000"/>
                        <a:t>
 #AnshinInAction means putting the "safety, security, and peace of mind" of our customers first. Learn more about Anshin and our Good Company philosophy from one of our employees. https://t.co/bZUpb7j6ly</a:t>
                      </a:r>
                    </a:p>
                  </a:txBody>
                  <a:tcPr/>
                </a:tc>
                <a:tc>
                  <a:txBody>
                    <a:bodyPr/>
                    <a:lstStyle/>
                    <a:p>
                      <a:r>
                        <a:rPr lang="en-US" sz="1000"/>
                        <a:t>09/26/2020 18:09:44</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5</a:t>
                      </a:r>
                    </a:p>
                  </a:txBody>
                  <a:tcPr/>
                </a:tc>
                <a:tc>
                  <a:txBody>
                    <a:bodyPr/>
                    <a:lstStyle/>
                    <a:p>
                      <a:r>
                        <a:rPr lang="en-US" sz="1000"/>
                        <a:t>2.5641 %</a:t>
                      </a:r>
                    </a:p>
                  </a:txBody>
                  <a:tcPr/>
                </a:tc>
                <a:extLst>
                  <a:ext uri="{0D108BD9-81ED-4DB2-BD59-A6C34878D82A}">
                    <a16:rowId xmlns:a16="http://schemas.microsoft.com/office/drawing/2014/main" val="1386602639"/>
                  </a:ext>
                </a:extLst>
              </a:tr>
              <a:tr h="370840">
                <a:tc>
                  <a:txBody>
                    <a:bodyPr/>
                    <a:lstStyle/>
                    <a:p>
                      <a:r>
                        <a:rPr lang="en-US" sz="1000" b="1"/>
                        <a:t>@TokioMAmerica - 2020-09-02 12:54:36</a:t>
                      </a:r>
                      <a:r>
                        <a:rPr lang="en-US" sz="1000"/>
                        <a:t>
 Bridging the gender divide in the trucking arena can help firms reduce risks and increase safety. Learn more: https://t.co/68yIqJwxJu #TruckingIndustry #WomenInTrucking #CargoInsurance https://t.co/bErCuvAH3n</a:t>
                      </a:r>
                    </a:p>
                  </a:txBody>
                  <a:tcPr/>
                </a:tc>
                <a:tc>
                  <a:txBody>
                    <a:bodyPr/>
                    <a:lstStyle/>
                    <a:p>
                      <a:r>
                        <a:rPr lang="en-US" sz="1000"/>
                        <a:t>09/18/2020 18:12:08</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2.1053 %</a:t>
                      </a:r>
                    </a:p>
                  </a:txBody>
                  <a:tcPr/>
                </a:tc>
                <a:extLst>
                  <a:ext uri="{0D108BD9-81ED-4DB2-BD59-A6C34878D82A}">
                    <a16:rowId xmlns:a16="http://schemas.microsoft.com/office/drawing/2014/main" val="2630179043"/>
                  </a:ext>
                </a:extLst>
              </a:tr>
            </a:tbl>
          </a:graphicData>
        </a:graphic>
      </p:graphicFrame>
      <p:sp>
        <p:nvSpPr>
          <p:cNvPr id="4" name="Text Placeholder 3">
            <a:extLst>
              <a:ext uri="{FF2B5EF4-FFF2-40B4-BE49-F238E27FC236}">
                <a16:creationId xmlns:a16="http://schemas.microsoft.com/office/drawing/2014/main" id="{8CC04F8D-6AD0-49C6-8F35-0100C7EB870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34312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AADF3-BD3C-480D-B495-98990151DFFF}"/>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560B582C-3D4B-4DF5-83A4-1C6ED8E4D726}"/>
              </a:ext>
            </a:extLst>
          </p:cNvPr>
          <p:cNvGraphicFramePr>
            <a:graphicFrameLocks noGrp="1"/>
          </p:cNvGraphicFramePr>
          <p:nvPr>
            <p:ph type="tbl" sz="quarter" idx="13"/>
            <p:extLst>
              <p:ext uri="{D42A27DB-BD31-4B8C-83A1-F6EECF244321}">
                <p14:modId xmlns:p14="http://schemas.microsoft.com/office/powerpoint/2010/main" val="4207784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156338266"/>
                    </a:ext>
                  </a:extLst>
                </a:gridCol>
                <a:gridCol w="658368">
                  <a:extLst>
                    <a:ext uri="{9D8B030D-6E8A-4147-A177-3AD203B41FA5}">
                      <a16:colId xmlns:a16="http://schemas.microsoft.com/office/drawing/2014/main" val="250406257"/>
                    </a:ext>
                  </a:extLst>
                </a:gridCol>
                <a:gridCol w="658368">
                  <a:extLst>
                    <a:ext uri="{9D8B030D-6E8A-4147-A177-3AD203B41FA5}">
                      <a16:colId xmlns:a16="http://schemas.microsoft.com/office/drawing/2014/main" val="4168484185"/>
                    </a:ext>
                  </a:extLst>
                </a:gridCol>
                <a:gridCol w="658368">
                  <a:extLst>
                    <a:ext uri="{9D8B030D-6E8A-4147-A177-3AD203B41FA5}">
                      <a16:colId xmlns:a16="http://schemas.microsoft.com/office/drawing/2014/main" val="4148347403"/>
                    </a:ext>
                  </a:extLst>
                </a:gridCol>
                <a:gridCol w="658368">
                  <a:extLst>
                    <a:ext uri="{9D8B030D-6E8A-4147-A177-3AD203B41FA5}">
                      <a16:colId xmlns:a16="http://schemas.microsoft.com/office/drawing/2014/main" val="1144687002"/>
                    </a:ext>
                  </a:extLst>
                </a:gridCol>
                <a:gridCol w="658368">
                  <a:extLst>
                    <a:ext uri="{9D8B030D-6E8A-4147-A177-3AD203B41FA5}">
                      <a16:colId xmlns:a16="http://schemas.microsoft.com/office/drawing/2014/main" val="186203471"/>
                    </a:ext>
                  </a:extLst>
                </a:gridCol>
                <a:gridCol w="658368">
                  <a:extLst>
                    <a:ext uri="{9D8B030D-6E8A-4147-A177-3AD203B41FA5}">
                      <a16:colId xmlns:a16="http://schemas.microsoft.com/office/drawing/2014/main" val="1525125007"/>
                    </a:ext>
                  </a:extLst>
                </a:gridCol>
                <a:gridCol w="658368">
                  <a:extLst>
                    <a:ext uri="{9D8B030D-6E8A-4147-A177-3AD203B41FA5}">
                      <a16:colId xmlns:a16="http://schemas.microsoft.com/office/drawing/2014/main" val="1054356282"/>
                    </a:ext>
                  </a:extLst>
                </a:gridCol>
                <a:gridCol w="658368">
                  <a:extLst>
                    <a:ext uri="{9D8B030D-6E8A-4147-A177-3AD203B41FA5}">
                      <a16:colId xmlns:a16="http://schemas.microsoft.com/office/drawing/2014/main" val="3076377327"/>
                    </a:ext>
                  </a:extLst>
                </a:gridCol>
                <a:gridCol w="658368">
                  <a:extLst>
                    <a:ext uri="{9D8B030D-6E8A-4147-A177-3AD203B41FA5}">
                      <a16:colId xmlns:a16="http://schemas.microsoft.com/office/drawing/2014/main" val="2570404713"/>
                    </a:ext>
                  </a:extLst>
                </a:gridCol>
                <a:gridCol w="658368">
                  <a:extLst>
                    <a:ext uri="{9D8B030D-6E8A-4147-A177-3AD203B41FA5}">
                      <a16:colId xmlns:a16="http://schemas.microsoft.com/office/drawing/2014/main" val="1163470883"/>
                    </a:ext>
                  </a:extLst>
                </a:gridCol>
                <a:gridCol w="658368">
                  <a:extLst>
                    <a:ext uri="{9D8B030D-6E8A-4147-A177-3AD203B41FA5}">
                      <a16:colId xmlns:a16="http://schemas.microsoft.com/office/drawing/2014/main" val="100122345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326331720"/>
                  </a:ext>
                </a:extLst>
              </a:tr>
              <a:tr h="370840">
                <a:tc>
                  <a:txBody>
                    <a:bodyPr/>
                    <a:lstStyle/>
                    <a:p>
                      <a:r>
                        <a:rPr lang="en-US" sz="1000"/>
                        <a:t>16679</a:t>
                      </a:r>
                    </a:p>
                  </a:txBody>
                  <a:tcPr/>
                </a:tc>
                <a:tc>
                  <a:txBody>
                    <a:bodyPr/>
                    <a:lstStyle/>
                    <a:p>
                      <a:r>
                        <a:rPr lang="en-US" sz="1000"/>
                        <a:t>318</a:t>
                      </a:r>
                    </a:p>
                  </a:txBody>
                  <a:tcPr/>
                </a:tc>
                <a:tc>
                  <a:txBody>
                    <a:bodyPr/>
                    <a:lstStyle/>
                    <a:p>
                      <a:r>
                        <a:rPr lang="en-US" sz="1000"/>
                        <a:t>12</a:t>
                      </a:r>
                    </a:p>
                  </a:txBody>
                  <a:tcPr/>
                </a:tc>
                <a:tc>
                  <a:txBody>
                    <a:bodyPr/>
                    <a:lstStyle/>
                    <a:p>
                      <a:r>
                        <a:rPr lang="en-US" sz="1000"/>
                        <a:t>929</a:t>
                      </a:r>
                    </a:p>
                  </a:txBody>
                  <a:tcPr/>
                </a:tc>
                <a:tc>
                  <a:txBody>
                    <a:bodyPr/>
                    <a:lstStyle/>
                    <a:p>
                      <a:r>
                        <a:rPr lang="en-US" sz="1000"/>
                        <a:t>77.416666666667</a:t>
                      </a:r>
                    </a:p>
                  </a:txBody>
                  <a:tcPr/>
                </a:tc>
                <a:tc>
                  <a:txBody>
                    <a:bodyPr/>
                    <a:lstStyle/>
                    <a:p>
                      <a:r>
                        <a:rPr lang="en-US" sz="1000"/>
                        <a:t>20</a:t>
                      </a:r>
                    </a:p>
                  </a:txBody>
                  <a:tcPr/>
                </a:tc>
                <a:tc>
                  <a:txBody>
                    <a:bodyPr/>
                    <a:lstStyle/>
                    <a:p>
                      <a:r>
                        <a:rPr lang="en-US" sz="1000"/>
                        <a:t>28</a:t>
                      </a:r>
                    </a:p>
                  </a:txBody>
                  <a:tcPr/>
                </a:tc>
                <a:tc>
                  <a:txBody>
                    <a:bodyPr/>
                    <a:lstStyle/>
                    <a:p>
                      <a:r>
                        <a:rPr lang="en-US" sz="1000"/>
                        <a:t>917</a:t>
                      </a:r>
                    </a:p>
                  </a:txBody>
                  <a:tcPr/>
                </a:tc>
                <a:tc>
                  <a:txBody>
                    <a:bodyPr/>
                    <a:lstStyle/>
                    <a:p>
                      <a:r>
                        <a:rPr lang="en-US" sz="1000"/>
                        <a:t>40620</a:t>
                      </a:r>
                    </a:p>
                  </a:txBody>
                  <a:tcPr/>
                </a:tc>
                <a:tc>
                  <a:txBody>
                    <a:bodyPr/>
                    <a:lstStyle/>
                    <a:p>
                      <a:r>
                        <a:rPr lang="en-US" sz="1000"/>
                        <a:t>3385</a:t>
                      </a:r>
                    </a:p>
                  </a:txBody>
                  <a:tcPr/>
                </a:tc>
                <a:tc>
                  <a:txBody>
                    <a:bodyPr/>
                    <a:lstStyle/>
                    <a:p>
                      <a:r>
                        <a:rPr lang="en-US" sz="1000"/>
                        <a:t>0.032987175925824 %</a:t>
                      </a:r>
                    </a:p>
                  </a:txBody>
                  <a:tcPr/>
                </a:tc>
                <a:tc>
                  <a:txBody>
                    <a:bodyPr/>
                    <a:lstStyle/>
                    <a:p>
                      <a:r>
                        <a:rPr lang="en-US" sz="1000"/>
                        <a:t>495</a:t>
                      </a:r>
                    </a:p>
                  </a:txBody>
                  <a:tcPr/>
                </a:tc>
                <a:extLst>
                  <a:ext uri="{0D108BD9-81ED-4DB2-BD59-A6C34878D82A}">
                    <a16:rowId xmlns:a16="http://schemas.microsoft.com/office/drawing/2014/main" val="883648872"/>
                  </a:ext>
                </a:extLst>
              </a:tr>
            </a:tbl>
          </a:graphicData>
        </a:graphic>
      </p:graphicFrame>
      <p:sp>
        <p:nvSpPr>
          <p:cNvPr id="4" name="Text Placeholder 3">
            <a:extLst>
              <a:ext uri="{FF2B5EF4-FFF2-40B4-BE49-F238E27FC236}">
                <a16:creationId xmlns:a16="http://schemas.microsoft.com/office/drawing/2014/main" id="{C92C2ACC-80D7-41D6-9940-491C375B7F9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50591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77E34-7EF7-454E-A291-C4B936BB144B}"/>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2D73A8B7-BE71-442A-9A31-6569A9C6E2A6}"/>
              </a:ext>
            </a:extLst>
          </p:cNvPr>
          <p:cNvGraphicFramePr>
            <a:graphicFrameLocks noGrp="1"/>
          </p:cNvGraphicFramePr>
          <p:nvPr>
            <p:ph type="chart" sz="quarter" idx="13"/>
            <p:extLst>
              <p:ext uri="{D42A27DB-BD31-4B8C-83A1-F6EECF244321}">
                <p14:modId xmlns:p14="http://schemas.microsoft.com/office/powerpoint/2010/main" val="15407749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F87DEF-F678-4026-9791-DE232F240FD3}"/>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68A5FC03-A612-4EF2-9CF6-65F27725ED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8945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C8940-3AB5-45D3-AC08-6FC5B31A1CCC}"/>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F46C6649-EF02-4796-9B5A-1BB16D964630}"/>
              </a:ext>
            </a:extLst>
          </p:cNvPr>
          <p:cNvGraphicFramePr>
            <a:graphicFrameLocks noGrp="1"/>
          </p:cNvGraphicFramePr>
          <p:nvPr>
            <p:ph type="chart" sz="quarter" idx="13"/>
            <p:extLst>
              <p:ext uri="{D42A27DB-BD31-4B8C-83A1-F6EECF244321}">
                <p14:modId xmlns:p14="http://schemas.microsoft.com/office/powerpoint/2010/main" val="2265156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70F710-5122-47E4-857D-4969C91DF037}"/>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BC5A9E5B-9CC1-4A96-81A0-62FFD7859F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8691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7D186-F7AC-417B-A6D9-D113C754CABF}"/>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8DB13FEB-EAC2-468F-8805-7CE6890EA36F}"/>
              </a:ext>
            </a:extLst>
          </p:cNvPr>
          <p:cNvGraphicFramePr>
            <a:graphicFrameLocks noGrp="1"/>
          </p:cNvGraphicFramePr>
          <p:nvPr>
            <p:ph type="chart" sz="quarter" idx="13"/>
            <p:extLst>
              <p:ext uri="{D42A27DB-BD31-4B8C-83A1-F6EECF244321}">
                <p14:modId xmlns:p14="http://schemas.microsoft.com/office/powerpoint/2010/main" val="1430632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3CC0D4-545B-4C4C-8DFC-1F1B99CC5748}"/>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91132956-59B7-45C1-975E-25396B3473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424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B7851-4B5E-4698-BA2E-A5C0CB79A86D}"/>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812701A9-A9CD-4CB2-A820-C3BF7785C4AF}"/>
              </a:ext>
            </a:extLst>
          </p:cNvPr>
          <p:cNvGraphicFramePr>
            <a:graphicFrameLocks noGrp="1"/>
          </p:cNvGraphicFramePr>
          <p:nvPr>
            <p:ph type="tbl" sz="quarter" idx="13"/>
            <p:extLst>
              <p:ext uri="{D42A27DB-BD31-4B8C-83A1-F6EECF244321}">
                <p14:modId xmlns:p14="http://schemas.microsoft.com/office/powerpoint/2010/main" val="1472052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22737166"/>
                    </a:ext>
                  </a:extLst>
                </a:gridCol>
                <a:gridCol w="740664">
                  <a:extLst>
                    <a:ext uri="{9D8B030D-6E8A-4147-A177-3AD203B41FA5}">
                      <a16:colId xmlns:a16="http://schemas.microsoft.com/office/drawing/2014/main" val="636737136"/>
                    </a:ext>
                  </a:extLst>
                </a:gridCol>
                <a:gridCol w="740664">
                  <a:extLst>
                    <a:ext uri="{9D8B030D-6E8A-4147-A177-3AD203B41FA5}">
                      <a16:colId xmlns:a16="http://schemas.microsoft.com/office/drawing/2014/main" val="1521995000"/>
                    </a:ext>
                  </a:extLst>
                </a:gridCol>
                <a:gridCol w="740664">
                  <a:extLst>
                    <a:ext uri="{9D8B030D-6E8A-4147-A177-3AD203B41FA5}">
                      <a16:colId xmlns:a16="http://schemas.microsoft.com/office/drawing/2014/main" val="3614413188"/>
                    </a:ext>
                  </a:extLst>
                </a:gridCol>
                <a:gridCol w="740664">
                  <a:extLst>
                    <a:ext uri="{9D8B030D-6E8A-4147-A177-3AD203B41FA5}">
                      <a16:colId xmlns:a16="http://schemas.microsoft.com/office/drawing/2014/main" val="2382560748"/>
                    </a:ext>
                  </a:extLst>
                </a:gridCol>
                <a:gridCol w="740664">
                  <a:extLst>
                    <a:ext uri="{9D8B030D-6E8A-4147-A177-3AD203B41FA5}">
                      <a16:colId xmlns:a16="http://schemas.microsoft.com/office/drawing/2014/main" val="891010828"/>
                    </a:ext>
                  </a:extLst>
                </a:gridCol>
                <a:gridCol w="740664">
                  <a:extLst>
                    <a:ext uri="{9D8B030D-6E8A-4147-A177-3AD203B41FA5}">
                      <a16:colId xmlns:a16="http://schemas.microsoft.com/office/drawing/2014/main" val="2512711593"/>
                    </a:ext>
                  </a:extLst>
                </a:gridCol>
                <a:gridCol w="740664">
                  <a:extLst>
                    <a:ext uri="{9D8B030D-6E8A-4147-A177-3AD203B41FA5}">
                      <a16:colId xmlns:a16="http://schemas.microsoft.com/office/drawing/2014/main" val="2010737976"/>
                    </a:ext>
                  </a:extLst>
                </a:gridCol>
                <a:gridCol w="740664">
                  <a:extLst>
                    <a:ext uri="{9D8B030D-6E8A-4147-A177-3AD203B41FA5}">
                      <a16:colId xmlns:a16="http://schemas.microsoft.com/office/drawing/2014/main" val="626534076"/>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2328287525"/>
                  </a:ext>
                </a:extLst>
              </a:tr>
              <a:tr h="370840">
                <a:tc>
                  <a:txBody>
                    <a:bodyPr/>
                    <a:lstStyle/>
                    <a:p>
                      <a:r>
                        <a:rPr lang="en-US" sz="1000" b="1"/>
                        <a:t>Tokio Marine America - 2020-09-09 20:44:36</a:t>
                      </a:r>
                      <a:r>
                        <a:rPr lang="en-US" sz="1000"/>
                        <a:t>
  We're pleased to share that AM Best has affirmed Tokio Marine America’s Financial Strength Rating of A++ (Superior)!  Read more: https://bit.ly/32evs59</a:t>
                      </a:r>
                    </a:p>
                  </a:txBody>
                  <a:tcPr/>
                </a:tc>
                <a:tc>
                  <a:txBody>
                    <a:bodyPr/>
                    <a:lstStyle/>
                    <a:p>
                      <a:r>
                        <a:rPr lang="en-US" sz="1000"/>
                        <a:t>Image</a:t>
                      </a:r>
                    </a:p>
                  </a:txBody>
                  <a:tcPr/>
                </a:tc>
                <a:tc>
                  <a:txBody>
                    <a:bodyPr/>
                    <a:lstStyle/>
                    <a:p>
                      <a:r>
                        <a:rPr lang="en-US" sz="1000"/>
                        <a:t>290</a:t>
                      </a:r>
                    </a:p>
                  </a:txBody>
                  <a:tcPr/>
                </a:tc>
                <a:tc>
                  <a:txBody>
                    <a:bodyPr/>
                    <a:lstStyle/>
                    <a:p>
                      <a:r>
                        <a:rPr lang="en-US" sz="1000"/>
                        <a:t>7</a:t>
                      </a:r>
                    </a:p>
                  </a:txBody>
                  <a:tcPr/>
                </a:tc>
                <a:tc>
                  <a:txBody>
                    <a:bodyPr/>
                    <a:lstStyle/>
                    <a:p>
                      <a:r>
                        <a:rPr lang="en-US" sz="1000"/>
                        <a:t>16</a:t>
                      </a:r>
                    </a:p>
                  </a:txBody>
                  <a:tcPr/>
                </a:tc>
                <a:tc>
                  <a:txBody>
                    <a:bodyPr/>
                    <a:lstStyle/>
                    <a:p>
                      <a:r>
                        <a:rPr lang="en-US" sz="1000"/>
                        <a:t>179</a:t>
                      </a:r>
                    </a:p>
                  </a:txBody>
                  <a:tcPr/>
                </a:tc>
                <a:tc>
                  <a:txBody>
                    <a:bodyPr/>
                    <a:lstStyle/>
                    <a:p>
                      <a:r>
                        <a:rPr lang="en-US" sz="1000"/>
                        <a:t>0.0530058177117</a:t>
                      </a:r>
                    </a:p>
                  </a:txBody>
                  <a:tcPr/>
                </a:tc>
                <a:tc>
                  <a:txBody>
                    <a:bodyPr/>
                    <a:lstStyle/>
                    <a:p>
                      <a:r>
                        <a:rPr lang="en-US" sz="1000"/>
                        <a:t>9282</a:t>
                      </a:r>
                    </a:p>
                  </a:txBody>
                  <a:tcPr/>
                </a:tc>
                <a:tc>
                  <a:txBody>
                    <a:bodyPr/>
                    <a:lstStyle/>
                    <a:p>
                      <a:r>
                        <a:rPr lang="en-US" sz="1000"/>
                        <a:t>n/a</a:t>
                      </a:r>
                    </a:p>
                  </a:txBody>
                  <a:tcPr/>
                </a:tc>
                <a:extLst>
                  <a:ext uri="{0D108BD9-81ED-4DB2-BD59-A6C34878D82A}">
                    <a16:rowId xmlns:a16="http://schemas.microsoft.com/office/drawing/2014/main" val="800089097"/>
                  </a:ext>
                </a:extLst>
              </a:tr>
              <a:tr h="370840">
                <a:tc>
                  <a:txBody>
                    <a:bodyPr/>
                    <a:lstStyle/>
                    <a:p>
                      <a:r>
                        <a:rPr lang="en-US" sz="1000" b="1"/>
                        <a:t>Tokio Marine America - 2020-09-21 19:35:57</a:t>
                      </a:r>
                      <a:r>
                        <a:rPr lang="en-US" sz="1000"/>
                        <a:t>
  To thank our employees for their continued efforts while working through these challenging times, we mailed them several branded items including a UV phone sanitizer, earbud headphones, and popcorn. We hope this care package brought a smile to their faces!</a:t>
                      </a:r>
                    </a:p>
                  </a:txBody>
                  <a:tcPr/>
                </a:tc>
                <a:tc>
                  <a:txBody>
                    <a:bodyPr/>
                    <a:lstStyle/>
                    <a:p>
                      <a:r>
                        <a:rPr lang="en-US" sz="1000"/>
                        <a:t>Image</a:t>
                      </a:r>
                    </a:p>
                  </a:txBody>
                  <a:tcPr/>
                </a:tc>
                <a:tc>
                  <a:txBody>
                    <a:bodyPr/>
                    <a:lstStyle/>
                    <a:p>
                      <a:r>
                        <a:rPr lang="en-US" sz="1000"/>
                        <a:t>211</a:t>
                      </a:r>
                    </a:p>
                  </a:txBody>
                  <a:tcPr/>
                </a:tc>
                <a:tc>
                  <a:txBody>
                    <a:bodyPr/>
                    <a:lstStyle/>
                    <a:p>
                      <a:r>
                        <a:rPr lang="en-US" sz="1000"/>
                        <a:t>7</a:t>
                      </a:r>
                    </a:p>
                  </a:txBody>
                  <a:tcPr/>
                </a:tc>
                <a:tc>
                  <a:txBody>
                    <a:bodyPr/>
                    <a:lstStyle/>
                    <a:p>
                      <a:r>
                        <a:rPr lang="en-US" sz="1000"/>
                        <a:t>1</a:t>
                      </a:r>
                    </a:p>
                  </a:txBody>
                  <a:tcPr/>
                </a:tc>
                <a:tc>
                  <a:txBody>
                    <a:bodyPr/>
                    <a:lstStyle/>
                    <a:p>
                      <a:r>
                        <a:rPr lang="en-US" sz="1000"/>
                        <a:t>469</a:t>
                      </a:r>
                    </a:p>
                  </a:txBody>
                  <a:tcPr/>
                </a:tc>
                <a:tc>
                  <a:txBody>
                    <a:bodyPr/>
                    <a:lstStyle/>
                    <a:p>
                      <a:r>
                        <a:rPr lang="en-US" sz="1000"/>
                        <a:t>0.06537438236412</a:t>
                      </a:r>
                    </a:p>
                  </a:txBody>
                  <a:tcPr/>
                </a:tc>
                <a:tc>
                  <a:txBody>
                    <a:bodyPr/>
                    <a:lstStyle/>
                    <a:p>
                      <a:r>
                        <a:rPr lang="en-US" sz="1000"/>
                        <a:t>10524</a:t>
                      </a:r>
                    </a:p>
                  </a:txBody>
                  <a:tcPr/>
                </a:tc>
                <a:tc>
                  <a:txBody>
                    <a:bodyPr/>
                    <a:lstStyle/>
                    <a:p>
                      <a:r>
                        <a:rPr lang="en-US" sz="1000"/>
                        <a:t>n/a</a:t>
                      </a:r>
                    </a:p>
                  </a:txBody>
                  <a:tcPr/>
                </a:tc>
                <a:extLst>
                  <a:ext uri="{0D108BD9-81ED-4DB2-BD59-A6C34878D82A}">
                    <a16:rowId xmlns:a16="http://schemas.microsoft.com/office/drawing/2014/main" val="674350141"/>
                  </a:ext>
                </a:extLst>
              </a:tr>
              <a:tr h="370840">
                <a:tc>
                  <a:txBody>
                    <a:bodyPr/>
                    <a:lstStyle/>
                    <a:p>
                      <a:r>
                        <a:rPr lang="en-US" sz="1000" b="1"/>
                        <a:t>Tokio Marine America - 2020-09-14 19:39:46</a:t>
                      </a:r>
                      <a:r>
                        <a:rPr lang="en-US" sz="1000"/>
                        <a:t>
  Thanks to our employees, we are excited to be named one of the Best Places to Work in Insurance for the fifth consecutive year! </a:t>
                      </a:r>
                    </a:p>
                  </a:txBody>
                  <a:tcPr/>
                </a:tc>
                <a:tc>
                  <a:txBody>
                    <a:bodyPr/>
                    <a:lstStyle/>
                    <a:p>
                      <a:r>
                        <a:rPr lang="en-US" sz="1000"/>
                        <a:t>Image</a:t>
                      </a:r>
                    </a:p>
                  </a:txBody>
                  <a:tcPr/>
                </a:tc>
                <a:tc>
                  <a:txBody>
                    <a:bodyPr/>
                    <a:lstStyle/>
                    <a:p>
                      <a:r>
                        <a:rPr lang="en-US" sz="1000"/>
                        <a:t>171</a:t>
                      </a:r>
                    </a:p>
                  </a:txBody>
                  <a:tcPr/>
                </a:tc>
                <a:tc>
                  <a:txBody>
                    <a:bodyPr/>
                    <a:lstStyle/>
                    <a:p>
                      <a:r>
                        <a:rPr lang="en-US" sz="1000"/>
                        <a:t>5</a:t>
                      </a:r>
                    </a:p>
                  </a:txBody>
                  <a:tcPr/>
                </a:tc>
                <a:tc>
                  <a:txBody>
                    <a:bodyPr/>
                    <a:lstStyle/>
                    <a:p>
                      <a:r>
                        <a:rPr lang="en-US" sz="1000"/>
                        <a:t>3</a:t>
                      </a:r>
                    </a:p>
                  </a:txBody>
                  <a:tcPr/>
                </a:tc>
                <a:tc>
                  <a:txBody>
                    <a:bodyPr/>
                    <a:lstStyle/>
                    <a:p>
                      <a:r>
                        <a:rPr lang="en-US" sz="1000"/>
                        <a:t>159</a:t>
                      </a:r>
                    </a:p>
                  </a:txBody>
                  <a:tcPr/>
                </a:tc>
                <a:tc>
                  <a:txBody>
                    <a:bodyPr/>
                    <a:lstStyle/>
                    <a:p>
                      <a:r>
                        <a:rPr lang="en-US" sz="1000"/>
                        <a:t>0.059163311745143</a:t>
                      </a:r>
                    </a:p>
                  </a:txBody>
                  <a:tcPr/>
                </a:tc>
                <a:tc>
                  <a:txBody>
                    <a:bodyPr/>
                    <a:lstStyle/>
                    <a:p>
                      <a:r>
                        <a:rPr lang="en-US" sz="1000"/>
                        <a:t>5713</a:t>
                      </a:r>
                    </a:p>
                  </a:txBody>
                  <a:tcPr/>
                </a:tc>
                <a:tc>
                  <a:txBody>
                    <a:bodyPr/>
                    <a:lstStyle/>
                    <a:p>
                      <a:r>
                        <a:rPr lang="en-US" sz="1000"/>
                        <a:t>n/a</a:t>
                      </a:r>
                    </a:p>
                  </a:txBody>
                  <a:tcPr/>
                </a:tc>
                <a:extLst>
                  <a:ext uri="{0D108BD9-81ED-4DB2-BD59-A6C34878D82A}">
                    <a16:rowId xmlns:a16="http://schemas.microsoft.com/office/drawing/2014/main" val="1572917276"/>
                  </a:ext>
                </a:extLst>
              </a:tr>
            </a:tbl>
          </a:graphicData>
        </a:graphic>
      </p:graphicFrame>
      <p:sp>
        <p:nvSpPr>
          <p:cNvPr id="4" name="Text Placeholder 3">
            <a:extLst>
              <a:ext uri="{FF2B5EF4-FFF2-40B4-BE49-F238E27FC236}">
                <a16:creationId xmlns:a16="http://schemas.microsoft.com/office/drawing/2014/main" id="{4A63E203-CE9A-4E9F-82B5-1514D66F9D5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92909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5D7AB-26D9-4336-9C43-635395825E9D}"/>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4853BB3A-3257-4DAA-8CE8-B8E0E47E7C79}"/>
              </a:ext>
            </a:extLst>
          </p:cNvPr>
          <p:cNvGraphicFramePr>
            <a:graphicFrameLocks noGrp="1"/>
          </p:cNvGraphicFramePr>
          <p:nvPr>
            <p:ph type="tbl" sz="quarter" idx="13"/>
            <p:extLst>
              <p:ext uri="{D42A27DB-BD31-4B8C-83A1-F6EECF244321}">
                <p14:modId xmlns:p14="http://schemas.microsoft.com/office/powerpoint/2010/main" val="1790937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46642549"/>
                    </a:ext>
                  </a:extLst>
                </a:gridCol>
                <a:gridCol w="658368">
                  <a:extLst>
                    <a:ext uri="{9D8B030D-6E8A-4147-A177-3AD203B41FA5}">
                      <a16:colId xmlns:a16="http://schemas.microsoft.com/office/drawing/2014/main" val="651252424"/>
                    </a:ext>
                  </a:extLst>
                </a:gridCol>
                <a:gridCol w="658368">
                  <a:extLst>
                    <a:ext uri="{9D8B030D-6E8A-4147-A177-3AD203B41FA5}">
                      <a16:colId xmlns:a16="http://schemas.microsoft.com/office/drawing/2014/main" val="3225606988"/>
                    </a:ext>
                  </a:extLst>
                </a:gridCol>
                <a:gridCol w="658368">
                  <a:extLst>
                    <a:ext uri="{9D8B030D-6E8A-4147-A177-3AD203B41FA5}">
                      <a16:colId xmlns:a16="http://schemas.microsoft.com/office/drawing/2014/main" val="914549783"/>
                    </a:ext>
                  </a:extLst>
                </a:gridCol>
                <a:gridCol w="658368">
                  <a:extLst>
                    <a:ext uri="{9D8B030D-6E8A-4147-A177-3AD203B41FA5}">
                      <a16:colId xmlns:a16="http://schemas.microsoft.com/office/drawing/2014/main" val="3294509961"/>
                    </a:ext>
                  </a:extLst>
                </a:gridCol>
                <a:gridCol w="658368">
                  <a:extLst>
                    <a:ext uri="{9D8B030D-6E8A-4147-A177-3AD203B41FA5}">
                      <a16:colId xmlns:a16="http://schemas.microsoft.com/office/drawing/2014/main" val="520767956"/>
                    </a:ext>
                  </a:extLst>
                </a:gridCol>
                <a:gridCol w="658368">
                  <a:extLst>
                    <a:ext uri="{9D8B030D-6E8A-4147-A177-3AD203B41FA5}">
                      <a16:colId xmlns:a16="http://schemas.microsoft.com/office/drawing/2014/main" val="282566644"/>
                    </a:ext>
                  </a:extLst>
                </a:gridCol>
                <a:gridCol w="658368">
                  <a:extLst>
                    <a:ext uri="{9D8B030D-6E8A-4147-A177-3AD203B41FA5}">
                      <a16:colId xmlns:a16="http://schemas.microsoft.com/office/drawing/2014/main" val="2035781500"/>
                    </a:ext>
                  </a:extLst>
                </a:gridCol>
                <a:gridCol w="658368">
                  <a:extLst>
                    <a:ext uri="{9D8B030D-6E8A-4147-A177-3AD203B41FA5}">
                      <a16:colId xmlns:a16="http://schemas.microsoft.com/office/drawing/2014/main" val="217103350"/>
                    </a:ext>
                  </a:extLst>
                </a:gridCol>
                <a:gridCol w="658368">
                  <a:extLst>
                    <a:ext uri="{9D8B030D-6E8A-4147-A177-3AD203B41FA5}">
                      <a16:colId xmlns:a16="http://schemas.microsoft.com/office/drawing/2014/main" val="8796740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054570191"/>
                  </a:ext>
                </a:extLst>
              </a:tr>
              <a:tr h="370840">
                <a:tc>
                  <a:txBody>
                    <a:bodyPr/>
                    <a:lstStyle/>
                    <a:p>
                      <a:r>
                        <a:rPr lang="en-US" sz="1000"/>
                        <a:t>tmamerica</a:t>
                      </a:r>
                    </a:p>
                  </a:txBody>
                  <a:tcPr/>
                </a:tc>
                <a:tc>
                  <a:txBody>
                    <a:bodyPr/>
                    <a:lstStyle/>
                    <a:p>
                      <a:r>
                        <a:rPr lang="en-US" sz="1000"/>
                        <a:t>339</a:t>
                      </a:r>
                    </a:p>
                  </a:txBody>
                  <a:tcPr/>
                </a:tc>
                <a:tc>
                  <a:txBody>
                    <a:bodyPr/>
                    <a:lstStyle/>
                    <a:p>
                      <a:r>
                        <a:rPr lang="en-US" sz="1000"/>
                        <a:t>5</a:t>
                      </a:r>
                    </a:p>
                  </a:txBody>
                  <a:tcPr/>
                </a:tc>
                <a:tc>
                  <a:txBody>
                    <a:bodyPr/>
                    <a:lstStyle/>
                    <a:p>
                      <a:r>
                        <a:rPr lang="en-US" sz="1000"/>
                        <a:t>10</a:t>
                      </a:r>
                    </a:p>
                  </a:txBody>
                  <a:tcPr/>
                </a:tc>
                <a:tc>
                  <a:txBody>
                    <a:bodyPr/>
                    <a:lstStyle/>
                    <a:p>
                      <a:r>
                        <a:rPr lang="en-US" sz="1000"/>
                        <a:t>0</a:t>
                      </a:r>
                    </a:p>
                  </a:txBody>
                  <a:tcPr/>
                </a:tc>
                <a:tc>
                  <a:txBody>
                    <a:bodyPr/>
                    <a:lstStyle/>
                    <a:p>
                      <a:r>
                        <a:rPr lang="en-US" sz="1000"/>
                        <a:t>1</a:t>
                      </a:r>
                    </a:p>
                  </a:txBody>
                  <a:tcPr/>
                </a:tc>
                <a:tc>
                  <a:txBody>
                    <a:bodyPr/>
                    <a:lstStyle/>
                    <a:p>
                      <a:r>
                        <a:rPr lang="en-US" sz="1000"/>
                        <a:t>11</a:t>
                      </a:r>
                    </a:p>
                  </a:txBody>
                  <a:tcPr/>
                </a:tc>
                <a:tc>
                  <a:txBody>
                    <a:bodyPr/>
                    <a:lstStyle/>
                    <a:p>
                      <a:r>
                        <a:rPr lang="en-US" sz="1000"/>
                        <a:t>118</a:t>
                      </a:r>
                    </a:p>
                  </a:txBody>
                  <a:tcPr/>
                </a:tc>
                <a:tc>
                  <a:txBody>
                    <a:bodyPr/>
                    <a:lstStyle/>
                    <a:p>
                      <a:r>
                        <a:rPr lang="en-US" sz="1000"/>
                        <a:t>1</a:t>
                      </a:r>
                    </a:p>
                  </a:txBody>
                  <a:tcPr/>
                </a:tc>
                <a:tc>
                  <a:txBody>
                    <a:bodyPr/>
                    <a:lstStyle/>
                    <a:p>
                      <a:r>
                        <a:rPr lang="en-US" sz="1000"/>
                        <a:t>3.2197 %</a:t>
                      </a:r>
                    </a:p>
                  </a:txBody>
                  <a:tcPr/>
                </a:tc>
                <a:extLst>
                  <a:ext uri="{0D108BD9-81ED-4DB2-BD59-A6C34878D82A}">
                    <a16:rowId xmlns:a16="http://schemas.microsoft.com/office/drawing/2014/main" val="4103542351"/>
                  </a:ext>
                </a:extLst>
              </a:tr>
            </a:tbl>
          </a:graphicData>
        </a:graphic>
      </p:graphicFrame>
      <p:sp>
        <p:nvSpPr>
          <p:cNvPr id="4" name="Text Placeholder 3">
            <a:extLst>
              <a:ext uri="{FF2B5EF4-FFF2-40B4-BE49-F238E27FC236}">
                <a16:creationId xmlns:a16="http://schemas.microsoft.com/office/drawing/2014/main" id="{1F05ED05-FF24-4433-8003-7AA0BE8CC66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789219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067B6-9B63-4904-A474-FF4E2B323BDF}"/>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A812215C-B95A-46FC-9D61-B6DF7B9F62E9}"/>
              </a:ext>
            </a:extLst>
          </p:cNvPr>
          <p:cNvGraphicFramePr>
            <a:graphicFrameLocks noGrp="1"/>
          </p:cNvGraphicFramePr>
          <p:nvPr>
            <p:ph type="chart" sz="quarter" idx="13"/>
            <p:extLst>
              <p:ext uri="{D42A27DB-BD31-4B8C-83A1-F6EECF244321}">
                <p14:modId xmlns:p14="http://schemas.microsoft.com/office/powerpoint/2010/main" val="1508458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6EA088-0860-4CB3-91E8-F6F06671210B}"/>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B0CE48DE-DFA0-4E92-A101-81C22DAC9E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875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AFE12-281E-4C3E-B311-0293FA2793B0}"/>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A6A333DD-41A5-4E09-ADE6-F66F59595D42}"/>
              </a:ext>
            </a:extLst>
          </p:cNvPr>
          <p:cNvGraphicFramePr>
            <a:graphicFrameLocks noGrp="1"/>
          </p:cNvGraphicFramePr>
          <p:nvPr>
            <p:ph type="chart" sz="quarter" idx="13"/>
            <p:extLst>
              <p:ext uri="{D42A27DB-BD31-4B8C-83A1-F6EECF244321}">
                <p14:modId xmlns:p14="http://schemas.microsoft.com/office/powerpoint/2010/main" val="910496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B7298A-2499-4B29-B5AA-8B5490948182}"/>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7BF4A524-BB9D-4FBE-AE78-B645B94A0C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78400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7A177-68E3-4ADC-B683-E30E6E2D6DE2}"/>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41D6B430-D768-4123-A484-1723E1AB70A8}"/>
              </a:ext>
            </a:extLst>
          </p:cNvPr>
          <p:cNvGraphicFramePr>
            <a:graphicFrameLocks noGrp="1"/>
          </p:cNvGraphicFramePr>
          <p:nvPr>
            <p:ph type="chart" sz="quarter" idx="13"/>
            <p:extLst>
              <p:ext uri="{D42A27DB-BD31-4B8C-83A1-F6EECF244321}">
                <p14:modId xmlns:p14="http://schemas.microsoft.com/office/powerpoint/2010/main" val="3926476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F20ED5-BE6D-4831-A12F-33A09176F9E9}"/>
              </a:ext>
            </a:extLst>
          </p:cNvPr>
          <p:cNvSpPr>
            <a:spLocks noGrp="1"/>
          </p:cNvSpPr>
          <p:nvPr>
            <p:ph type="body" sz="quarter" idx="14"/>
          </p:nvPr>
        </p:nvSpPr>
        <p:spPr/>
        <p:txBody>
          <a:bodyPr/>
          <a:lstStyle/>
          <a:p>
            <a:r>
              <a:rPr lang="en-US"/>
              <a:t>01/01/2020 - 09/30/2020</a:t>
            </a:r>
          </a:p>
        </p:txBody>
      </p:sp>
      <p:sp>
        <p:nvSpPr>
          <p:cNvPr id="5" name="Footer Placeholder 4">
            <a:extLst>
              <a:ext uri="{FF2B5EF4-FFF2-40B4-BE49-F238E27FC236}">
                <a16:creationId xmlns:a16="http://schemas.microsoft.com/office/drawing/2014/main" id="{5E5CB016-67E2-4EF7-B5B0-E0B94D2536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9938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D61E8-6656-4268-911D-5F0113646044}"/>
              </a:ext>
            </a:extLst>
          </p:cNvPr>
          <p:cNvSpPr>
            <a:spLocks noGrp="1"/>
          </p:cNvSpPr>
          <p:nvPr>
            <p:ph type="title"/>
          </p:nvPr>
        </p:nvSpPr>
        <p:spPr/>
        <p:txBody>
          <a:bodyPr/>
          <a:lstStyle/>
          <a:p>
            <a:r>
              <a:rPr lang="en-US"/>
              <a:t>Instagram Instagram Top Posts | Tokio Marine America</a:t>
            </a:r>
          </a:p>
        </p:txBody>
      </p:sp>
      <p:graphicFrame>
        <p:nvGraphicFramePr>
          <p:cNvPr id="5" name="Table Placeholder 4">
            <a:extLst>
              <a:ext uri="{FF2B5EF4-FFF2-40B4-BE49-F238E27FC236}">
                <a16:creationId xmlns:a16="http://schemas.microsoft.com/office/drawing/2014/main" id="{D5F76712-DD9B-45AB-B6E4-CB6C0BF391BD}"/>
              </a:ext>
            </a:extLst>
          </p:cNvPr>
          <p:cNvGraphicFramePr>
            <a:graphicFrameLocks noGrp="1"/>
          </p:cNvGraphicFramePr>
          <p:nvPr>
            <p:ph type="tbl" sz="quarter" idx="13"/>
            <p:extLst>
              <p:ext uri="{D42A27DB-BD31-4B8C-83A1-F6EECF244321}">
                <p14:modId xmlns:p14="http://schemas.microsoft.com/office/powerpoint/2010/main" val="3183147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29658337"/>
                    </a:ext>
                  </a:extLst>
                </a:gridCol>
                <a:gridCol w="1810512">
                  <a:extLst>
                    <a:ext uri="{9D8B030D-6E8A-4147-A177-3AD203B41FA5}">
                      <a16:colId xmlns:a16="http://schemas.microsoft.com/office/drawing/2014/main" val="1903407328"/>
                    </a:ext>
                  </a:extLst>
                </a:gridCol>
                <a:gridCol w="822960">
                  <a:extLst>
                    <a:ext uri="{9D8B030D-6E8A-4147-A177-3AD203B41FA5}">
                      <a16:colId xmlns:a16="http://schemas.microsoft.com/office/drawing/2014/main" val="3832210890"/>
                    </a:ext>
                  </a:extLst>
                </a:gridCol>
                <a:gridCol w="822960">
                  <a:extLst>
                    <a:ext uri="{9D8B030D-6E8A-4147-A177-3AD203B41FA5}">
                      <a16:colId xmlns:a16="http://schemas.microsoft.com/office/drawing/2014/main" val="917301464"/>
                    </a:ext>
                  </a:extLst>
                </a:gridCol>
                <a:gridCol w="822960">
                  <a:extLst>
                    <a:ext uri="{9D8B030D-6E8A-4147-A177-3AD203B41FA5}">
                      <a16:colId xmlns:a16="http://schemas.microsoft.com/office/drawing/2014/main" val="1517695276"/>
                    </a:ext>
                  </a:extLst>
                </a:gridCol>
                <a:gridCol w="822960">
                  <a:extLst>
                    <a:ext uri="{9D8B030D-6E8A-4147-A177-3AD203B41FA5}">
                      <a16:colId xmlns:a16="http://schemas.microsoft.com/office/drawing/2014/main" val="3532517373"/>
                    </a:ext>
                  </a:extLst>
                </a:gridCol>
                <a:gridCol w="822960">
                  <a:extLst>
                    <a:ext uri="{9D8B030D-6E8A-4147-A177-3AD203B41FA5}">
                      <a16:colId xmlns:a16="http://schemas.microsoft.com/office/drawing/2014/main" val="1197966319"/>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I-Rate (Organic)</a:t>
                      </a:r>
                    </a:p>
                  </a:txBody>
                  <a:tcPr/>
                </a:tc>
                <a:tc>
                  <a:txBody>
                    <a:bodyPr/>
                    <a:lstStyle/>
                    <a:p>
                      <a:r>
                        <a:rPr lang="en-US" sz="1000"/>
                        <a:t>Type</a:t>
                      </a:r>
                    </a:p>
                  </a:txBody>
                  <a:tcPr/>
                </a:tc>
                <a:extLst>
                  <a:ext uri="{0D108BD9-81ED-4DB2-BD59-A6C34878D82A}">
                    <a16:rowId xmlns:a16="http://schemas.microsoft.com/office/drawing/2014/main" val="1885682751"/>
                  </a:ext>
                </a:extLst>
              </a:tr>
              <a:tr h="370840">
                <a:tc>
                  <a:txBody>
                    <a:bodyPr/>
                    <a:lstStyle/>
                    <a:p>
                      <a:r>
                        <a:rPr lang="en-US" sz="1000" b="1"/>
                        <a:t>tmamerica - 2020-09-21 19:37:32</a:t>
                      </a:r>
                      <a:r>
                        <a:rPr lang="en-US" sz="1000"/>
                        <a:t>
 What do earbud headphones, a UV phone sanitizer, and popcorn all have in common? TMA! To thank our employees for their continued efforts while working from home, we mailed them several branded items. Hopefully, these care packages brought smiles to their faces. #TMAnshin #AnshinInAction #swagbag #carepackage #brandeditems #goodybag #goodybags #employeeappreciation #thankyougifts #companyculture #employeeengagement</a:t>
                      </a:r>
                    </a:p>
                  </a:txBody>
                  <a:tcPr/>
                </a:tc>
                <a:tc>
                  <a:txBody>
                    <a:bodyPr/>
                    <a:lstStyle/>
                    <a:p>
                      <a:r>
                        <a:rPr lang="en-US" sz="1000"/>
                        <a:t>https://www.instagram.com/p/CFaRtz8HWDT/media</a:t>
                      </a:r>
                    </a:p>
                  </a:txBody>
                  <a:tcPr/>
                </a:tc>
                <a:tc>
                  <a:txBody>
                    <a:bodyPr/>
                    <a:lstStyle/>
                    <a:p>
                      <a:r>
                        <a:rPr lang="en-US" sz="1000"/>
                        <a:t>10/13/2020 12:07:33</a:t>
                      </a:r>
                    </a:p>
                  </a:txBody>
                  <a:tcPr/>
                </a:tc>
                <a:tc>
                  <a:txBody>
                    <a:bodyPr/>
                    <a:lstStyle/>
                    <a:p>
                      <a:r>
                        <a:rPr lang="en-US" sz="1000"/>
                        <a:t>19</a:t>
                      </a:r>
                    </a:p>
                  </a:txBody>
                  <a:tcPr/>
                </a:tc>
                <a:tc>
                  <a:txBody>
                    <a:bodyPr/>
                    <a:lstStyle/>
                    <a:p>
                      <a:r>
                        <a:rPr lang="en-US" sz="1000"/>
                        <a:t>1</a:t>
                      </a:r>
                    </a:p>
                  </a:txBody>
                  <a:tcPr/>
                </a:tc>
                <a:tc>
                  <a:txBody>
                    <a:bodyPr/>
                    <a:lstStyle/>
                    <a:p>
                      <a:r>
                        <a:rPr lang="en-US" sz="1000"/>
                        <a:t>5.8997 %</a:t>
                      </a:r>
                    </a:p>
                  </a:txBody>
                  <a:tcPr/>
                </a:tc>
                <a:tc>
                  <a:txBody>
                    <a:bodyPr/>
                    <a:lstStyle/>
                    <a:p>
                      <a:r>
                        <a:rPr lang="en-US" sz="1000"/>
                        <a:t>Image</a:t>
                      </a:r>
                    </a:p>
                  </a:txBody>
                  <a:tcPr/>
                </a:tc>
                <a:extLst>
                  <a:ext uri="{0D108BD9-81ED-4DB2-BD59-A6C34878D82A}">
                    <a16:rowId xmlns:a16="http://schemas.microsoft.com/office/drawing/2014/main" val="1970147426"/>
                  </a:ext>
                </a:extLst>
              </a:tr>
              <a:tr h="370840">
                <a:tc>
                  <a:txBody>
                    <a:bodyPr/>
                    <a:lstStyle/>
                    <a:p>
                      <a:r>
                        <a:rPr lang="en-US" sz="1000" b="1"/>
                        <a:t>tmamerica - 2020-09-09 20:40:33</a:t>
                      </a:r>
                      <a:r>
                        <a:rPr lang="en-US" sz="1000"/>
                        <a:t>
 We're pleased to share that AM Best has affirmed Tokio Marine America’s Financial Strength Rating of A++ (Superior)! #ambest #financialstrength #commercialinsurance #claims #insuranceclaims</a:t>
                      </a:r>
                    </a:p>
                  </a:txBody>
                  <a:tcPr/>
                </a:tc>
                <a:tc>
                  <a:txBody>
                    <a:bodyPr/>
                    <a:lstStyle/>
                    <a:p>
                      <a:r>
                        <a:rPr lang="en-US" sz="1000"/>
                        <a:t>https://www.instagram.com/p/CE7fYyWDPwU/media</a:t>
                      </a:r>
                    </a:p>
                  </a:txBody>
                  <a:tcPr/>
                </a:tc>
                <a:tc>
                  <a:txBody>
                    <a:bodyPr/>
                    <a:lstStyle/>
                    <a:p>
                      <a:r>
                        <a:rPr lang="en-US" sz="1000"/>
                        <a:t>10/13/2020 12:07:33</a:t>
                      </a:r>
                    </a:p>
                  </a:txBody>
                  <a:tcPr/>
                </a:tc>
                <a:tc>
                  <a:txBody>
                    <a:bodyPr/>
                    <a:lstStyle/>
                    <a:p>
                      <a:r>
                        <a:rPr lang="en-US" sz="1000"/>
                        <a:t>13</a:t>
                      </a:r>
                    </a:p>
                  </a:txBody>
                  <a:tcPr/>
                </a:tc>
                <a:tc>
                  <a:txBody>
                    <a:bodyPr/>
                    <a:lstStyle/>
                    <a:p>
                      <a:r>
                        <a:rPr lang="en-US" sz="1000"/>
                        <a:t>0</a:t>
                      </a:r>
                    </a:p>
                  </a:txBody>
                  <a:tcPr/>
                </a:tc>
                <a:tc>
                  <a:txBody>
                    <a:bodyPr/>
                    <a:lstStyle/>
                    <a:p>
                      <a:r>
                        <a:rPr lang="en-US" sz="1000"/>
                        <a:t>3.8806 %</a:t>
                      </a:r>
                    </a:p>
                  </a:txBody>
                  <a:tcPr/>
                </a:tc>
                <a:tc>
                  <a:txBody>
                    <a:bodyPr/>
                    <a:lstStyle/>
                    <a:p>
                      <a:r>
                        <a:rPr lang="en-US" sz="1000"/>
                        <a:t>Image</a:t>
                      </a:r>
                    </a:p>
                  </a:txBody>
                  <a:tcPr/>
                </a:tc>
                <a:extLst>
                  <a:ext uri="{0D108BD9-81ED-4DB2-BD59-A6C34878D82A}">
                    <a16:rowId xmlns:a16="http://schemas.microsoft.com/office/drawing/2014/main" val="3554378581"/>
                  </a:ext>
                </a:extLst>
              </a:tr>
              <a:tr h="370840">
                <a:tc>
                  <a:txBody>
                    <a:bodyPr/>
                    <a:lstStyle/>
                    <a:p>
                      <a:r>
                        <a:rPr lang="en-US" sz="1000" b="1"/>
                        <a:t>tmamerica - 2020-09-11 18:33:15</a:t>
                      </a:r>
                      <a:r>
                        <a:rPr lang="en-US" sz="1000"/>
                        <a:t>
 Today, we remember.</a:t>
                      </a:r>
                    </a:p>
                  </a:txBody>
                  <a:tcPr/>
                </a:tc>
                <a:tc>
                  <a:txBody>
                    <a:bodyPr/>
                    <a:lstStyle/>
                    <a:p>
                      <a:r>
                        <a:rPr lang="en-US" sz="1000"/>
                        <a:t>https://www.instagram.com/p/CFAaaLugcH7/media</a:t>
                      </a:r>
                    </a:p>
                  </a:txBody>
                  <a:tcPr/>
                </a:tc>
                <a:tc>
                  <a:txBody>
                    <a:bodyPr/>
                    <a:lstStyle/>
                    <a:p>
                      <a:r>
                        <a:rPr lang="en-US" sz="1000"/>
                        <a:t>10/13/2020 12:07:33</a:t>
                      </a:r>
                    </a:p>
                  </a:txBody>
                  <a:tcPr/>
                </a:tc>
                <a:tc>
                  <a:txBody>
                    <a:bodyPr/>
                    <a:lstStyle/>
                    <a:p>
                      <a:r>
                        <a:rPr lang="en-US" sz="1000"/>
                        <a:t>13</a:t>
                      </a:r>
                    </a:p>
                  </a:txBody>
                  <a:tcPr/>
                </a:tc>
                <a:tc>
                  <a:txBody>
                    <a:bodyPr/>
                    <a:lstStyle/>
                    <a:p>
                      <a:r>
                        <a:rPr lang="en-US" sz="1000"/>
                        <a:t>0</a:t>
                      </a:r>
                    </a:p>
                  </a:txBody>
                  <a:tcPr/>
                </a:tc>
                <a:tc>
                  <a:txBody>
                    <a:bodyPr/>
                    <a:lstStyle/>
                    <a:p>
                      <a:r>
                        <a:rPr lang="en-US" sz="1000"/>
                        <a:t>3.8576 %</a:t>
                      </a:r>
                    </a:p>
                  </a:txBody>
                  <a:tcPr/>
                </a:tc>
                <a:tc>
                  <a:txBody>
                    <a:bodyPr/>
                    <a:lstStyle/>
                    <a:p>
                      <a:r>
                        <a:rPr lang="en-US" sz="1000"/>
                        <a:t>Image</a:t>
                      </a:r>
                    </a:p>
                  </a:txBody>
                  <a:tcPr/>
                </a:tc>
                <a:extLst>
                  <a:ext uri="{0D108BD9-81ED-4DB2-BD59-A6C34878D82A}">
                    <a16:rowId xmlns:a16="http://schemas.microsoft.com/office/drawing/2014/main" val="345926351"/>
                  </a:ext>
                </a:extLst>
              </a:tr>
            </a:tbl>
          </a:graphicData>
        </a:graphic>
      </p:graphicFrame>
      <p:sp>
        <p:nvSpPr>
          <p:cNvPr id="4" name="Text Placeholder 3">
            <a:extLst>
              <a:ext uri="{FF2B5EF4-FFF2-40B4-BE49-F238E27FC236}">
                <a16:creationId xmlns:a16="http://schemas.microsoft.com/office/drawing/2014/main" id="{0BD6F2E3-03EB-4521-A7E1-94EB8600EB1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42000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658</Words>
  <Application>Microsoft Office PowerPoint</Application>
  <PresentationFormat>On-screen Show (4:3)</PresentationFormat>
  <Paragraphs>268</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2020-10-13T16:29:54Z</dcterms:created>
  <dcterms:modified xsi:type="dcterms:W3CDTF">2020-10-13T16:30:26Z</dcterms:modified>
</cp:coreProperties>
</file>