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44075</c:v>
                </c:pt>
              </c:numCache>
            </c:numRef>
          </c:cat>
          <c:val>
            <c:numRef>
              <c:f>Sheet1!$B$2</c:f>
              <c:numCache>
                <c:formatCode>General</c:formatCode>
                <c:ptCount val="1"/>
                <c:pt idx="0">
                  <c:v>1755</c:v>
                </c:pt>
              </c:numCache>
            </c:numRef>
          </c:val>
          <c:extLst>
            <c:ext xmlns:c16="http://schemas.microsoft.com/office/drawing/2014/chart" uri="{C3380CC4-5D6E-409C-BE32-E72D297353CC}">
              <c16:uniqueId val="{00000000-7719-4120-ACB1-1B385060321D}"/>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44075</c:v>
                </c:pt>
              </c:numCache>
            </c:numRef>
          </c:cat>
          <c:val>
            <c:numRef>
              <c:f>Sheet1!$C$2</c:f>
              <c:numCache>
                <c:formatCode>General</c:formatCode>
                <c:ptCount val="1"/>
                <c:pt idx="0">
                  <c:v>2552</c:v>
                </c:pt>
              </c:numCache>
            </c:numRef>
          </c:val>
          <c:extLst>
            <c:ext xmlns:c16="http://schemas.microsoft.com/office/drawing/2014/chart" uri="{C3380CC4-5D6E-409C-BE32-E72D297353CC}">
              <c16:uniqueId val="{00000001-7719-4120-ACB1-1B385060321D}"/>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44075</c:v>
                </c:pt>
              </c:numCache>
            </c:numRef>
          </c:cat>
          <c:val>
            <c:numRef>
              <c:f>Sheet1!$D$2</c:f>
              <c:numCache>
                <c:formatCode>General</c:formatCode>
                <c:ptCount val="1"/>
                <c:pt idx="0">
                  <c:v>3036</c:v>
                </c:pt>
              </c:numCache>
            </c:numRef>
          </c:val>
          <c:extLst>
            <c:ext xmlns:c16="http://schemas.microsoft.com/office/drawing/2014/chart" uri="{C3380CC4-5D6E-409C-BE32-E72D297353CC}">
              <c16:uniqueId val="{00000002-7719-4120-ACB1-1B385060321D}"/>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44075</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7719-4120-ACB1-1B385060321D}"/>
            </c:ext>
          </c:extLst>
        </c:ser>
        <c:dLbls>
          <c:showLegendKey val="0"/>
          <c:showVal val="0"/>
          <c:showCatName val="0"/>
          <c:showSerName val="0"/>
          <c:showPercent val="0"/>
          <c:showBubbleSize val="0"/>
        </c:dLbls>
        <c:gapWidth val="219"/>
        <c:overlap val="-27"/>
        <c:axId val="273206592"/>
        <c:axId val="273021800"/>
      </c:barChart>
      <c:dateAx>
        <c:axId val="27320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21800"/>
        <c:crosses val="autoZero"/>
        <c:auto val="1"/>
        <c:lblOffset val="100"/>
        <c:baseTimeUnit val="days"/>
      </c:dateAx>
      <c:valAx>
        <c:axId val="27302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20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40</c:v>
                </c:pt>
                <c:pt idx="8">
                  <c:v>3</c:v>
                </c:pt>
                <c:pt idx="9">
                  <c:v>0</c:v>
                </c:pt>
              </c:numCache>
            </c:numRef>
          </c:val>
          <c:extLst>
            <c:ext xmlns:c16="http://schemas.microsoft.com/office/drawing/2014/chart" uri="{C3380CC4-5D6E-409C-BE32-E72D297353CC}">
              <c16:uniqueId val="{00000000-557C-44F7-8FE6-31150CF5C9C8}"/>
            </c:ext>
          </c:extLst>
        </c:ser>
        <c:dLbls>
          <c:showLegendKey val="0"/>
          <c:showVal val="0"/>
          <c:showCatName val="0"/>
          <c:showSerName val="0"/>
          <c:showPercent val="0"/>
          <c:showBubbleSize val="0"/>
        </c:dLbls>
        <c:gapWidth val="219"/>
        <c:overlap val="-27"/>
        <c:axId val="320636464"/>
        <c:axId val="320638760"/>
      </c:barChart>
      <c:dateAx>
        <c:axId val="32063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38760"/>
        <c:crosses val="autoZero"/>
        <c:auto val="1"/>
        <c:lblOffset val="100"/>
        <c:baseTimeUnit val="months"/>
      </c:dateAx>
      <c:valAx>
        <c:axId val="32063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3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23</c:v>
                </c:pt>
                <c:pt idx="8">
                  <c:v>13</c:v>
                </c:pt>
                <c:pt idx="9">
                  <c:v>5</c:v>
                </c:pt>
                <c:pt idx="10">
                  <c:v>0</c:v>
                </c:pt>
                <c:pt idx="11">
                  <c:v>0</c:v>
                </c:pt>
              </c:numCache>
            </c:numRef>
          </c:val>
          <c:extLst>
            <c:ext xmlns:c16="http://schemas.microsoft.com/office/drawing/2014/chart" uri="{C3380CC4-5D6E-409C-BE32-E72D297353CC}">
              <c16:uniqueId val="{00000000-FBE3-44FF-ACB6-A3A8CD3660B7}"/>
            </c:ext>
          </c:extLst>
        </c:ser>
        <c:dLbls>
          <c:showLegendKey val="0"/>
          <c:showVal val="0"/>
          <c:showCatName val="0"/>
          <c:showSerName val="0"/>
          <c:showPercent val="0"/>
          <c:showBubbleSize val="0"/>
        </c:dLbls>
        <c:gapWidth val="219"/>
        <c:overlap val="-27"/>
        <c:axId val="320638104"/>
        <c:axId val="320641712"/>
      </c:barChart>
      <c:dateAx>
        <c:axId val="320638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41712"/>
        <c:crosses val="autoZero"/>
        <c:auto val="1"/>
        <c:lblOffset val="100"/>
        <c:baseTimeUnit val="months"/>
      </c:dateAx>
      <c:valAx>
        <c:axId val="32064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63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375</c:v>
                </c:pt>
                <c:pt idx="8">
                  <c:v>166</c:v>
                </c:pt>
                <c:pt idx="9">
                  <c:v>49</c:v>
                </c:pt>
                <c:pt idx="10">
                  <c:v>0</c:v>
                </c:pt>
                <c:pt idx="11">
                  <c:v>0</c:v>
                </c:pt>
              </c:numCache>
            </c:numRef>
          </c:val>
          <c:extLst>
            <c:ext xmlns:c16="http://schemas.microsoft.com/office/drawing/2014/chart" uri="{C3380CC4-5D6E-409C-BE32-E72D297353CC}">
              <c16:uniqueId val="{00000000-DBE6-4099-8B1F-3C96500ABF59}"/>
            </c:ext>
          </c:extLst>
        </c:ser>
        <c:dLbls>
          <c:showLegendKey val="0"/>
          <c:showVal val="0"/>
          <c:showCatName val="0"/>
          <c:showSerName val="0"/>
          <c:showPercent val="0"/>
          <c:showBubbleSize val="0"/>
        </c:dLbls>
        <c:gapWidth val="219"/>
        <c:overlap val="-27"/>
        <c:axId val="318496096"/>
        <c:axId val="318494128"/>
      </c:barChart>
      <c:catAx>
        <c:axId val="31849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94128"/>
        <c:crosses val="autoZero"/>
        <c:auto val="1"/>
        <c:lblAlgn val="ctr"/>
        <c:lblOffset val="100"/>
        <c:noMultiLvlLbl val="0"/>
      </c:catAx>
      <c:valAx>
        <c:axId val="31849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9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9887</c:v>
                </c:pt>
                <c:pt idx="8">
                  <c:v>4839</c:v>
                </c:pt>
                <c:pt idx="9">
                  <c:v>1529</c:v>
                </c:pt>
              </c:numCache>
            </c:numRef>
          </c:val>
          <c:extLst>
            <c:ext xmlns:c16="http://schemas.microsoft.com/office/drawing/2014/chart" uri="{C3380CC4-5D6E-409C-BE32-E72D297353CC}">
              <c16:uniqueId val="{00000000-1ABE-4E17-8964-65DC089FF183}"/>
            </c:ext>
          </c:extLst>
        </c:ser>
        <c:dLbls>
          <c:showLegendKey val="0"/>
          <c:showVal val="0"/>
          <c:showCatName val="0"/>
          <c:showSerName val="0"/>
          <c:showPercent val="0"/>
          <c:showBubbleSize val="0"/>
        </c:dLbls>
        <c:gapWidth val="219"/>
        <c:overlap val="-27"/>
        <c:axId val="323288168"/>
        <c:axId val="323284560"/>
      </c:barChart>
      <c:dateAx>
        <c:axId val="323288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4560"/>
        <c:crosses val="autoZero"/>
        <c:auto val="1"/>
        <c:lblOffset val="100"/>
        <c:baseTimeUnit val="months"/>
      </c:dateAx>
      <c:valAx>
        <c:axId val="32328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8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5</c:v>
                </c:pt>
                <c:pt idx="8">
                  <c:v>2</c:v>
                </c:pt>
                <c:pt idx="9">
                  <c:v>0</c:v>
                </c:pt>
              </c:numCache>
            </c:numRef>
          </c:val>
          <c:extLst>
            <c:ext xmlns:c16="http://schemas.microsoft.com/office/drawing/2014/chart" uri="{C3380CC4-5D6E-409C-BE32-E72D297353CC}">
              <c16:uniqueId val="{00000000-0E3F-465D-8D7B-111A7B3008A8}"/>
            </c:ext>
          </c:extLst>
        </c:ser>
        <c:dLbls>
          <c:showLegendKey val="0"/>
          <c:showVal val="0"/>
          <c:showCatName val="0"/>
          <c:showSerName val="0"/>
          <c:showPercent val="0"/>
          <c:showBubbleSize val="0"/>
        </c:dLbls>
        <c:gapWidth val="219"/>
        <c:overlap val="-27"/>
        <c:axId val="326819568"/>
        <c:axId val="326822192"/>
      </c:barChart>
      <c:dateAx>
        <c:axId val="326819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22192"/>
        <c:crosses val="autoZero"/>
        <c:auto val="1"/>
        <c:lblOffset val="100"/>
        <c:baseTimeUnit val="months"/>
      </c:dateAx>
      <c:valAx>
        <c:axId val="32682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1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1</c:v>
                </c:pt>
                <c:pt idx="8">
                  <c:v>0</c:v>
                </c:pt>
                <c:pt idx="9">
                  <c:v>1</c:v>
                </c:pt>
                <c:pt idx="10">
                  <c:v>0</c:v>
                </c:pt>
                <c:pt idx="11">
                  <c:v>0</c:v>
                </c:pt>
              </c:numCache>
            </c:numRef>
          </c:val>
          <c:extLst>
            <c:ext xmlns:c16="http://schemas.microsoft.com/office/drawing/2014/chart" uri="{C3380CC4-5D6E-409C-BE32-E72D297353CC}">
              <c16:uniqueId val="{00000000-2DAD-4874-8B32-0AB5FF3DB40C}"/>
            </c:ext>
          </c:extLst>
        </c:ser>
        <c:dLbls>
          <c:showLegendKey val="0"/>
          <c:showVal val="0"/>
          <c:showCatName val="0"/>
          <c:showSerName val="0"/>
          <c:showPercent val="0"/>
          <c:showBubbleSize val="0"/>
        </c:dLbls>
        <c:gapWidth val="219"/>
        <c:overlap val="-27"/>
        <c:axId val="326823832"/>
        <c:axId val="326813664"/>
      </c:barChart>
      <c:dateAx>
        <c:axId val="326823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13664"/>
        <c:crosses val="autoZero"/>
        <c:auto val="1"/>
        <c:lblOffset val="100"/>
        <c:baseTimeUnit val="months"/>
      </c:dateAx>
      <c:valAx>
        <c:axId val="32681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23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16</c:v>
                </c:pt>
                <c:pt idx="4">
                  <c:v>30</c:v>
                </c:pt>
                <c:pt idx="5">
                  <c:v>8</c:v>
                </c:pt>
                <c:pt idx="6">
                  <c:v>15</c:v>
                </c:pt>
                <c:pt idx="7">
                  <c:v>26</c:v>
                </c:pt>
                <c:pt idx="8">
                  <c:v>13</c:v>
                </c:pt>
                <c:pt idx="9">
                  <c:v>13</c:v>
                </c:pt>
                <c:pt idx="10">
                  <c:v>0</c:v>
                </c:pt>
                <c:pt idx="11">
                  <c:v>0</c:v>
                </c:pt>
              </c:numCache>
            </c:numRef>
          </c:val>
          <c:extLst>
            <c:ext xmlns:c16="http://schemas.microsoft.com/office/drawing/2014/chart" uri="{C3380CC4-5D6E-409C-BE32-E72D297353CC}">
              <c16:uniqueId val="{00000000-7A73-4B72-9FDA-2691C652359A}"/>
            </c:ext>
          </c:extLst>
        </c:ser>
        <c:dLbls>
          <c:showLegendKey val="0"/>
          <c:showVal val="0"/>
          <c:showCatName val="0"/>
          <c:showSerName val="0"/>
          <c:showPercent val="0"/>
          <c:showBubbleSize val="0"/>
        </c:dLbls>
        <c:gapWidth val="219"/>
        <c:overlap val="-27"/>
        <c:axId val="318491832"/>
        <c:axId val="318492816"/>
      </c:barChart>
      <c:catAx>
        <c:axId val="318491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92816"/>
        <c:crosses val="autoZero"/>
        <c:auto val="1"/>
        <c:lblAlgn val="ctr"/>
        <c:lblOffset val="100"/>
        <c:noMultiLvlLbl val="0"/>
      </c:catAx>
      <c:valAx>
        <c:axId val="31849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49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79</c:v>
                </c:pt>
                <c:pt idx="8">
                  <c:v>54</c:v>
                </c:pt>
                <c:pt idx="9">
                  <c:v>19</c:v>
                </c:pt>
              </c:numCache>
            </c:numRef>
          </c:val>
          <c:extLst>
            <c:ext xmlns:c16="http://schemas.microsoft.com/office/drawing/2014/chart" uri="{C3380CC4-5D6E-409C-BE32-E72D297353CC}">
              <c16:uniqueId val="{00000000-6763-4629-9C0A-92C2795E759F}"/>
            </c:ext>
          </c:extLst>
        </c:ser>
        <c:dLbls>
          <c:showLegendKey val="0"/>
          <c:showVal val="0"/>
          <c:showCatName val="0"/>
          <c:showSerName val="0"/>
          <c:showPercent val="0"/>
          <c:showBubbleSize val="0"/>
        </c:dLbls>
        <c:gapWidth val="219"/>
        <c:overlap val="-27"/>
        <c:axId val="331633600"/>
        <c:axId val="331633928"/>
      </c:barChart>
      <c:dateAx>
        <c:axId val="331633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33928"/>
        <c:crosses val="autoZero"/>
        <c:auto val="1"/>
        <c:lblOffset val="100"/>
        <c:baseTimeUnit val="months"/>
      </c:dateAx>
      <c:valAx>
        <c:axId val="33163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3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68</c:v>
                </c:pt>
                <c:pt idx="1">
                  <c:v>31</c:v>
                </c:pt>
                <c:pt idx="2">
                  <c:v>31</c:v>
                </c:pt>
                <c:pt idx="3">
                  <c:v>35</c:v>
                </c:pt>
                <c:pt idx="4">
                  <c:v>52</c:v>
                </c:pt>
                <c:pt idx="5">
                  <c:v>53</c:v>
                </c:pt>
                <c:pt idx="6">
                  <c:v>37</c:v>
                </c:pt>
                <c:pt idx="7">
                  <c:v>44</c:v>
                </c:pt>
                <c:pt idx="8">
                  <c:v>31</c:v>
                </c:pt>
                <c:pt idx="9">
                  <c:v>19</c:v>
                </c:pt>
              </c:numCache>
            </c:numRef>
          </c:val>
          <c:extLst>
            <c:ext xmlns:c16="http://schemas.microsoft.com/office/drawing/2014/chart" uri="{C3380CC4-5D6E-409C-BE32-E72D297353CC}">
              <c16:uniqueId val="{00000000-4C78-4ADF-A723-2DDB545C6830}"/>
            </c:ext>
          </c:extLst>
        </c:ser>
        <c:dLbls>
          <c:showLegendKey val="0"/>
          <c:showVal val="0"/>
          <c:showCatName val="0"/>
          <c:showSerName val="0"/>
          <c:showPercent val="0"/>
          <c:showBubbleSize val="0"/>
        </c:dLbls>
        <c:gapWidth val="219"/>
        <c:overlap val="-27"/>
        <c:axId val="331628352"/>
        <c:axId val="331628680"/>
      </c:barChart>
      <c:catAx>
        <c:axId val="33162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8680"/>
        <c:crosses val="autoZero"/>
        <c:auto val="1"/>
        <c:lblAlgn val="ctr"/>
        <c:lblOffset val="100"/>
        <c:noMultiLvlLbl val="0"/>
      </c:catAx>
      <c:valAx>
        <c:axId val="33162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2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Sheet1!$A$2:$A$11</c:f>
              <c:strCache>
                <c:ptCount val="10"/>
                <c:pt idx="0">
                  <c:v>2020-01</c:v>
                </c:pt>
                <c:pt idx="1">
                  <c:v>2020-02</c:v>
                </c:pt>
                <c:pt idx="2">
                  <c:v>2020-03</c:v>
                </c:pt>
                <c:pt idx="3">
                  <c:v>2020-04</c:v>
                </c:pt>
                <c:pt idx="4">
                  <c:v>2020-05</c:v>
                </c:pt>
                <c:pt idx="5">
                  <c:v>2020-06</c:v>
                </c:pt>
                <c:pt idx="6">
                  <c:v>2020-07</c:v>
                </c:pt>
                <c:pt idx="7">
                  <c:v>2020-08</c:v>
                </c:pt>
                <c:pt idx="8">
                  <c:v>2020-09</c:v>
                </c:pt>
                <c:pt idx="9">
                  <c:v>2020-10</c:v>
                </c:pt>
              </c:strCache>
            </c:strRef>
          </c:cat>
          <c:val>
            <c:numRef>
              <c:f>Sheet1!$B$2:$B$11</c:f>
              <c:numCache>
                <c:formatCode>General</c:formatCode>
                <c:ptCount val="10"/>
                <c:pt idx="0">
                  <c:v>411</c:v>
                </c:pt>
                <c:pt idx="1">
                  <c:v>341</c:v>
                </c:pt>
                <c:pt idx="2">
                  <c:v>191</c:v>
                </c:pt>
                <c:pt idx="3">
                  <c:v>70</c:v>
                </c:pt>
                <c:pt idx="4">
                  <c:v>368</c:v>
                </c:pt>
                <c:pt idx="5">
                  <c:v>53</c:v>
                </c:pt>
                <c:pt idx="6">
                  <c:v>188</c:v>
                </c:pt>
                <c:pt idx="7">
                  <c:v>222</c:v>
                </c:pt>
                <c:pt idx="8">
                  <c:v>155</c:v>
                </c:pt>
                <c:pt idx="9">
                  <c:v>57</c:v>
                </c:pt>
              </c:numCache>
            </c:numRef>
          </c:val>
          <c:extLst>
            <c:ext xmlns:c16="http://schemas.microsoft.com/office/drawing/2014/chart" uri="{C3380CC4-5D6E-409C-BE32-E72D297353CC}">
              <c16:uniqueId val="{00000000-3097-4E5C-B64D-405744BB4297}"/>
            </c:ext>
          </c:extLst>
        </c:ser>
        <c:dLbls>
          <c:showLegendKey val="0"/>
          <c:showVal val="0"/>
          <c:showCatName val="0"/>
          <c:showSerName val="0"/>
          <c:showPercent val="0"/>
          <c:showBubbleSize val="0"/>
        </c:dLbls>
        <c:gapWidth val="219"/>
        <c:overlap val="-27"/>
        <c:axId val="331638848"/>
        <c:axId val="331636552"/>
      </c:barChart>
      <c:catAx>
        <c:axId val="331638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36552"/>
        <c:crosses val="autoZero"/>
        <c:auto val="1"/>
        <c:lblAlgn val="ctr"/>
        <c:lblOffset val="100"/>
        <c:noMultiLvlLbl val="0"/>
      </c:catAx>
      <c:valAx>
        <c:axId val="33163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63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10</c:v>
                </c:pt>
                <c:pt idx="8">
                  <c:v>-2</c:v>
                </c:pt>
                <c:pt idx="9">
                  <c:v>2</c:v>
                </c:pt>
              </c:numCache>
            </c:numRef>
          </c:val>
          <c:extLst>
            <c:ext xmlns:c16="http://schemas.microsoft.com/office/drawing/2014/chart" uri="{C3380CC4-5D6E-409C-BE32-E72D297353CC}">
              <c16:uniqueId val="{00000000-7D22-4C8D-AAF5-FCA4DB4F68D8}"/>
            </c:ext>
          </c:extLst>
        </c:ser>
        <c:dLbls>
          <c:showLegendKey val="0"/>
          <c:showVal val="0"/>
          <c:showCatName val="0"/>
          <c:showSerName val="0"/>
          <c:showPercent val="0"/>
          <c:showBubbleSize val="0"/>
        </c:dLbls>
        <c:gapWidth val="219"/>
        <c:overlap val="-27"/>
        <c:axId val="408867064"/>
        <c:axId val="408857224"/>
      </c:barChart>
      <c:dateAx>
        <c:axId val="40886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57224"/>
        <c:crosses val="autoZero"/>
        <c:auto val="1"/>
        <c:lblOffset val="100"/>
        <c:baseTimeUnit val="months"/>
      </c:dateAx>
      <c:valAx>
        <c:axId val="40885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6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35</c:v>
                </c:pt>
                <c:pt idx="8">
                  <c:v>51</c:v>
                </c:pt>
                <c:pt idx="9">
                  <c:v>21</c:v>
                </c:pt>
                <c:pt idx="10">
                  <c:v>0</c:v>
                </c:pt>
                <c:pt idx="11">
                  <c:v>0</c:v>
                </c:pt>
              </c:numCache>
            </c:numRef>
          </c:val>
          <c:extLst>
            <c:ext xmlns:c16="http://schemas.microsoft.com/office/drawing/2014/chart" uri="{C3380CC4-5D6E-409C-BE32-E72D297353CC}">
              <c16:uniqueId val="{00000000-4CA8-4755-A004-6672C3A5A3F5}"/>
            </c:ext>
          </c:extLst>
        </c:ser>
        <c:dLbls>
          <c:showLegendKey val="0"/>
          <c:showVal val="0"/>
          <c:showCatName val="0"/>
          <c:showSerName val="0"/>
          <c:showPercent val="0"/>
          <c:showBubbleSize val="0"/>
        </c:dLbls>
        <c:gapWidth val="219"/>
        <c:overlap val="-27"/>
        <c:axId val="408858208"/>
        <c:axId val="408859192"/>
      </c:barChart>
      <c:dateAx>
        <c:axId val="40885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59192"/>
        <c:crosses val="autoZero"/>
        <c:auto val="1"/>
        <c:lblOffset val="100"/>
        <c:baseTimeUnit val="months"/>
      </c:dateAx>
      <c:valAx>
        <c:axId val="40885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5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354</c:v>
                </c:pt>
                <c:pt idx="2">
                  <c:v>713</c:v>
                </c:pt>
                <c:pt idx="3">
                  <c:v>287</c:v>
                </c:pt>
                <c:pt idx="4">
                  <c:v>504</c:v>
                </c:pt>
                <c:pt idx="5">
                  <c:v>203</c:v>
                </c:pt>
                <c:pt idx="6">
                  <c:v>328</c:v>
                </c:pt>
                <c:pt idx="7">
                  <c:v>321</c:v>
                </c:pt>
                <c:pt idx="8">
                  <c:v>612</c:v>
                </c:pt>
                <c:pt idx="9">
                  <c:v>130</c:v>
                </c:pt>
                <c:pt idx="10">
                  <c:v>0</c:v>
                </c:pt>
                <c:pt idx="11">
                  <c:v>0</c:v>
                </c:pt>
              </c:numCache>
            </c:numRef>
          </c:val>
          <c:extLst>
            <c:ext xmlns:c16="http://schemas.microsoft.com/office/drawing/2014/chart" uri="{C3380CC4-5D6E-409C-BE32-E72D297353CC}">
              <c16:uniqueId val="{00000000-5583-4FD5-9D9B-9A0E9C704EE1}"/>
            </c:ext>
          </c:extLst>
        </c:ser>
        <c:dLbls>
          <c:showLegendKey val="0"/>
          <c:showVal val="0"/>
          <c:showCatName val="0"/>
          <c:showSerName val="0"/>
          <c:showPercent val="0"/>
          <c:showBubbleSize val="0"/>
        </c:dLbls>
        <c:gapWidth val="219"/>
        <c:overlap val="-27"/>
        <c:axId val="408872312"/>
        <c:axId val="408877232"/>
      </c:barChart>
      <c:catAx>
        <c:axId val="40887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77232"/>
        <c:crosses val="autoZero"/>
        <c:auto val="1"/>
        <c:lblAlgn val="ctr"/>
        <c:lblOffset val="100"/>
        <c:noMultiLvlLbl val="0"/>
      </c:catAx>
      <c:valAx>
        <c:axId val="40887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7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EFE8A-88A0-4C19-915D-B3F32DD3540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1235304-4EEE-408F-AC3C-BAB46D58B2C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23242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51394-69B2-4A02-AF38-DB67374762D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113D4DFB-14D2-4ED1-A1E3-55A3DC0AE64D}"/>
              </a:ext>
            </a:extLst>
          </p:cNvPr>
          <p:cNvGraphicFramePr>
            <a:graphicFrameLocks noGrp="1"/>
          </p:cNvGraphicFramePr>
          <p:nvPr>
            <p:ph type="chart" sz="quarter" idx="13"/>
            <p:extLst>
              <p:ext uri="{D42A27DB-BD31-4B8C-83A1-F6EECF244321}">
                <p14:modId xmlns:p14="http://schemas.microsoft.com/office/powerpoint/2010/main" val="1250626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FFD059-0143-4A9B-88EE-95E09FFEF70C}"/>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9259FB1-8F83-4E82-9E29-329380838D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252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D1BC2-6E3F-410E-ADEC-F0AAF044A31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6766747D-1124-40E8-8C8B-A72DBF3F3152}"/>
              </a:ext>
            </a:extLst>
          </p:cNvPr>
          <p:cNvGraphicFramePr>
            <a:graphicFrameLocks noGrp="1"/>
          </p:cNvGraphicFramePr>
          <p:nvPr>
            <p:ph type="tbl" sz="quarter" idx="13"/>
            <p:extLst>
              <p:ext uri="{D42A27DB-BD31-4B8C-83A1-F6EECF244321}">
                <p14:modId xmlns:p14="http://schemas.microsoft.com/office/powerpoint/2010/main" val="152509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21215896"/>
                    </a:ext>
                  </a:extLst>
                </a:gridCol>
                <a:gridCol w="905256">
                  <a:extLst>
                    <a:ext uri="{9D8B030D-6E8A-4147-A177-3AD203B41FA5}">
                      <a16:colId xmlns:a16="http://schemas.microsoft.com/office/drawing/2014/main" val="318149680"/>
                    </a:ext>
                  </a:extLst>
                </a:gridCol>
                <a:gridCol w="905256">
                  <a:extLst>
                    <a:ext uri="{9D8B030D-6E8A-4147-A177-3AD203B41FA5}">
                      <a16:colId xmlns:a16="http://schemas.microsoft.com/office/drawing/2014/main" val="849064466"/>
                    </a:ext>
                  </a:extLst>
                </a:gridCol>
                <a:gridCol w="905256">
                  <a:extLst>
                    <a:ext uri="{9D8B030D-6E8A-4147-A177-3AD203B41FA5}">
                      <a16:colId xmlns:a16="http://schemas.microsoft.com/office/drawing/2014/main" val="2166508108"/>
                    </a:ext>
                  </a:extLst>
                </a:gridCol>
                <a:gridCol w="905256">
                  <a:extLst>
                    <a:ext uri="{9D8B030D-6E8A-4147-A177-3AD203B41FA5}">
                      <a16:colId xmlns:a16="http://schemas.microsoft.com/office/drawing/2014/main" val="2837055926"/>
                    </a:ext>
                  </a:extLst>
                </a:gridCol>
                <a:gridCol w="905256">
                  <a:extLst>
                    <a:ext uri="{9D8B030D-6E8A-4147-A177-3AD203B41FA5}">
                      <a16:colId xmlns:a16="http://schemas.microsoft.com/office/drawing/2014/main" val="3540217010"/>
                    </a:ext>
                  </a:extLst>
                </a:gridCol>
                <a:gridCol w="905256">
                  <a:extLst>
                    <a:ext uri="{9D8B030D-6E8A-4147-A177-3AD203B41FA5}">
                      <a16:colId xmlns:a16="http://schemas.microsoft.com/office/drawing/2014/main" val="2336678090"/>
                    </a:ext>
                  </a:extLst>
                </a:gridCol>
                <a:gridCol w="905256">
                  <a:extLst>
                    <a:ext uri="{9D8B030D-6E8A-4147-A177-3AD203B41FA5}">
                      <a16:colId xmlns:a16="http://schemas.microsoft.com/office/drawing/2014/main" val="2078104543"/>
                    </a:ext>
                  </a:extLst>
                </a:gridCol>
                <a:gridCol w="905256">
                  <a:extLst>
                    <a:ext uri="{9D8B030D-6E8A-4147-A177-3AD203B41FA5}">
                      <a16:colId xmlns:a16="http://schemas.microsoft.com/office/drawing/2014/main" val="9831526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64805093"/>
                  </a:ext>
                </a:extLst>
              </a:tr>
              <a:tr h="370840">
                <a:tc>
                  <a:txBody>
                    <a:bodyPr/>
                    <a:lstStyle/>
                    <a:p>
                      <a:r>
                        <a:rPr lang="en-US" sz="1000"/>
                        <a:t>1755</a:t>
                      </a:r>
                    </a:p>
                  </a:txBody>
                  <a:tcPr/>
                </a:tc>
                <a:tc>
                  <a:txBody>
                    <a:bodyPr/>
                    <a:lstStyle/>
                    <a:p>
                      <a:r>
                        <a:rPr lang="en-US" sz="1000"/>
                        <a:t>3</a:t>
                      </a:r>
                    </a:p>
                  </a:txBody>
                  <a:tcPr/>
                </a:tc>
                <a:tc>
                  <a:txBody>
                    <a:bodyPr/>
                    <a:lstStyle/>
                    <a:p>
                      <a:r>
                        <a:rPr lang="en-US" sz="1000"/>
                        <a:t>11</a:t>
                      </a:r>
                    </a:p>
                  </a:txBody>
                  <a:tcPr/>
                </a:tc>
                <a:tc>
                  <a:txBody>
                    <a:bodyPr/>
                    <a:lstStyle/>
                    <a:p>
                      <a:r>
                        <a:rPr lang="en-US" sz="1000"/>
                        <a:t>155</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0.8609 %</a:t>
                      </a:r>
                    </a:p>
                  </a:txBody>
                  <a:tcPr/>
                </a:tc>
                <a:tc>
                  <a:txBody>
                    <a:bodyPr/>
                    <a:lstStyle/>
                    <a:p>
                      <a:r>
                        <a:rPr lang="en-US" sz="1000"/>
                        <a:t>0.0 %</a:t>
                      </a:r>
                    </a:p>
                  </a:txBody>
                  <a:tcPr/>
                </a:tc>
                <a:extLst>
                  <a:ext uri="{0D108BD9-81ED-4DB2-BD59-A6C34878D82A}">
                    <a16:rowId xmlns:a16="http://schemas.microsoft.com/office/drawing/2014/main" val="1353346587"/>
                  </a:ext>
                </a:extLst>
              </a:tr>
            </a:tbl>
          </a:graphicData>
        </a:graphic>
      </p:graphicFrame>
      <p:sp>
        <p:nvSpPr>
          <p:cNvPr id="4" name="Text Placeholder 3">
            <a:extLst>
              <a:ext uri="{FF2B5EF4-FFF2-40B4-BE49-F238E27FC236}">
                <a16:creationId xmlns:a16="http://schemas.microsoft.com/office/drawing/2014/main" id="{0C697F03-D256-4AAF-A877-A8DF1E3CBD7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35635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99230-B5D5-4CAD-A1A3-2B2C969A25D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D86F4BF-F4D5-4F11-8503-D4C96F272B25}"/>
              </a:ext>
            </a:extLst>
          </p:cNvPr>
          <p:cNvGraphicFramePr>
            <a:graphicFrameLocks noGrp="1"/>
          </p:cNvGraphicFramePr>
          <p:nvPr>
            <p:ph type="chart" sz="quarter" idx="13"/>
            <p:extLst>
              <p:ext uri="{D42A27DB-BD31-4B8C-83A1-F6EECF244321}">
                <p14:modId xmlns:p14="http://schemas.microsoft.com/office/powerpoint/2010/main" val="3016754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7314A4-1B1E-4D9D-BB4A-F61E9D5AFD0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4EE3C9E-0295-4DD3-AFFC-C92342846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662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D22DE-D7BA-4B82-9097-8D0159D152DB}"/>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3A11C07-A5EF-46A2-9BF1-DFF0FC0B951E}"/>
              </a:ext>
            </a:extLst>
          </p:cNvPr>
          <p:cNvGraphicFramePr>
            <a:graphicFrameLocks noGrp="1"/>
          </p:cNvGraphicFramePr>
          <p:nvPr>
            <p:ph type="chart" sz="quarter" idx="13"/>
            <p:extLst>
              <p:ext uri="{D42A27DB-BD31-4B8C-83A1-F6EECF244321}">
                <p14:modId xmlns:p14="http://schemas.microsoft.com/office/powerpoint/2010/main" val="3127265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0F420-E874-4F48-A0B5-E7ECEC22498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69A9E5D-F422-48B4-8148-3C2C6E562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3252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0A24E-1F0C-4CB7-AD99-D78E1218ABB2}"/>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5FFBC9F-99D6-4EA7-BC8C-381BC4DCBBA4}"/>
              </a:ext>
            </a:extLst>
          </p:cNvPr>
          <p:cNvGraphicFramePr>
            <a:graphicFrameLocks noGrp="1"/>
          </p:cNvGraphicFramePr>
          <p:nvPr>
            <p:ph type="chart" sz="quarter" idx="13"/>
            <p:extLst>
              <p:ext uri="{D42A27DB-BD31-4B8C-83A1-F6EECF244321}">
                <p14:modId xmlns:p14="http://schemas.microsoft.com/office/powerpoint/2010/main" val="1925251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3F9D2-4977-4A6E-ABDF-DDEE4BE3570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EA28794-4F89-45C0-81E5-89F01B67A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8057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B50C-A77C-4446-97BB-B00A33E973E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55CD5976-22E6-4E63-9622-8D704B4E39FC}"/>
              </a:ext>
            </a:extLst>
          </p:cNvPr>
          <p:cNvGraphicFramePr>
            <a:graphicFrameLocks noGrp="1"/>
          </p:cNvGraphicFramePr>
          <p:nvPr>
            <p:ph type="chart" sz="quarter" idx="13"/>
            <p:extLst>
              <p:ext uri="{D42A27DB-BD31-4B8C-83A1-F6EECF244321}">
                <p14:modId xmlns:p14="http://schemas.microsoft.com/office/powerpoint/2010/main" val="2003160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6C661-2974-46FB-8B5F-BA36394E6F5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9D87A93-4EF0-4027-9B95-1828372F0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768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B8F9-EAF0-4BDA-A321-54CD6F9D9F1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5E95B6EB-38A9-41E1-9C83-7282673992E2}"/>
              </a:ext>
            </a:extLst>
          </p:cNvPr>
          <p:cNvGraphicFramePr>
            <a:graphicFrameLocks noGrp="1"/>
          </p:cNvGraphicFramePr>
          <p:nvPr>
            <p:ph type="tbl" sz="quarter" idx="13"/>
            <p:extLst>
              <p:ext uri="{D42A27DB-BD31-4B8C-83A1-F6EECF244321}">
                <p14:modId xmlns:p14="http://schemas.microsoft.com/office/powerpoint/2010/main" val="229655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6231651"/>
                    </a:ext>
                  </a:extLst>
                </a:gridCol>
                <a:gridCol w="822960">
                  <a:extLst>
                    <a:ext uri="{9D8B030D-6E8A-4147-A177-3AD203B41FA5}">
                      <a16:colId xmlns:a16="http://schemas.microsoft.com/office/drawing/2014/main" val="922267894"/>
                    </a:ext>
                  </a:extLst>
                </a:gridCol>
                <a:gridCol w="822960">
                  <a:extLst>
                    <a:ext uri="{9D8B030D-6E8A-4147-A177-3AD203B41FA5}">
                      <a16:colId xmlns:a16="http://schemas.microsoft.com/office/drawing/2014/main" val="2568809822"/>
                    </a:ext>
                  </a:extLst>
                </a:gridCol>
                <a:gridCol w="822960">
                  <a:extLst>
                    <a:ext uri="{9D8B030D-6E8A-4147-A177-3AD203B41FA5}">
                      <a16:colId xmlns:a16="http://schemas.microsoft.com/office/drawing/2014/main" val="4119587172"/>
                    </a:ext>
                  </a:extLst>
                </a:gridCol>
                <a:gridCol w="822960">
                  <a:extLst>
                    <a:ext uri="{9D8B030D-6E8A-4147-A177-3AD203B41FA5}">
                      <a16:colId xmlns:a16="http://schemas.microsoft.com/office/drawing/2014/main" val="2668515084"/>
                    </a:ext>
                  </a:extLst>
                </a:gridCol>
                <a:gridCol w="822960">
                  <a:extLst>
                    <a:ext uri="{9D8B030D-6E8A-4147-A177-3AD203B41FA5}">
                      <a16:colId xmlns:a16="http://schemas.microsoft.com/office/drawing/2014/main" val="4189678727"/>
                    </a:ext>
                  </a:extLst>
                </a:gridCol>
                <a:gridCol w="822960">
                  <a:extLst>
                    <a:ext uri="{9D8B030D-6E8A-4147-A177-3AD203B41FA5}">
                      <a16:colId xmlns:a16="http://schemas.microsoft.com/office/drawing/2014/main" val="105685153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626155663"/>
                  </a:ext>
                </a:extLst>
              </a:tr>
              <a:tr h="370840">
                <a:tc>
                  <a:txBody>
                    <a:bodyPr/>
                    <a:lstStyle/>
                    <a:p>
                      <a:r>
                        <a:rPr lang="en-US" sz="1000" b="1"/>
                        <a:t>First Insurance Company of Hawaii, LTD - 2020-09-10 21:45:38</a:t>
                      </a:r>
                      <a:r>
                        <a:rPr lang="en-US" sz="1000"/>
                        <a:t>
 #TBT—One year ago, FICOH opened its West Oahu Office (WOO) at Campbell Square in Kapolei, offering our associates who live on the west side shorter commutes and more time to enjoy life outside of work.</a:t>
                      </a:r>
                    </a:p>
                  </a:txBody>
                  <a:tcPr/>
                </a:tc>
                <a:tc>
                  <a:txBody>
                    <a:bodyPr/>
                    <a:lstStyle/>
                    <a:p>
                      <a:r>
                        <a:rPr lang="en-US" sz="1000"/>
                        <a:t>33</a:t>
                      </a:r>
                    </a:p>
                  </a:txBody>
                  <a:tcPr/>
                </a:tc>
                <a:tc>
                  <a:txBody>
                    <a:bodyPr/>
                    <a:lstStyle/>
                    <a:p>
                      <a:r>
                        <a:rPr lang="en-US" sz="1000"/>
                        <a:t>27</a:t>
                      </a:r>
                    </a:p>
                  </a:txBody>
                  <a:tcPr/>
                </a:tc>
                <a:tc>
                  <a:txBody>
                    <a:bodyPr/>
                    <a:lstStyle/>
                    <a:p>
                      <a:r>
                        <a:rPr lang="en-US" sz="1000"/>
                        <a:t>5</a:t>
                      </a:r>
                    </a:p>
                  </a:txBody>
                  <a:tcPr/>
                </a:tc>
                <a:tc>
                  <a:txBody>
                    <a:bodyPr/>
                    <a:lstStyle/>
                    <a:p>
                      <a:r>
                        <a:rPr lang="en-US" sz="1000"/>
                        <a:t>1</a:t>
                      </a:r>
                    </a:p>
                  </a:txBody>
                  <a:tcPr/>
                </a:tc>
                <a:tc>
                  <a:txBody>
                    <a:bodyPr/>
                    <a:lstStyle/>
                    <a:p>
                      <a:r>
                        <a:rPr lang="en-US" sz="1000"/>
                        <a:t>1.8814 %</a:t>
                      </a:r>
                    </a:p>
                  </a:txBody>
                  <a:tcPr/>
                </a:tc>
                <a:tc>
                  <a:txBody>
                    <a:bodyPr/>
                    <a:lstStyle/>
                    <a:p>
                      <a:r>
                        <a:rPr lang="en-US" sz="1000"/>
                        <a:t>Album</a:t>
                      </a:r>
                    </a:p>
                  </a:txBody>
                  <a:tcPr/>
                </a:tc>
                <a:extLst>
                  <a:ext uri="{0D108BD9-81ED-4DB2-BD59-A6C34878D82A}">
                    <a16:rowId xmlns:a16="http://schemas.microsoft.com/office/drawing/2014/main" val="1076582207"/>
                  </a:ext>
                </a:extLst>
              </a:tr>
              <a:tr h="370840">
                <a:tc>
                  <a:txBody>
                    <a:bodyPr/>
                    <a:lstStyle/>
                    <a:p>
                      <a:r>
                        <a:rPr lang="en-US" sz="1000" b="1"/>
                        <a:t>First Insurance Company of Hawaii, LTD - 2020-09-11 19:21:42</a:t>
                      </a:r>
                      <a:r>
                        <a:rPr lang="en-US" sz="1000"/>
                        <a:t>
 Mahalo Ronald McDonald House Hawaii! We hope you enjoyed your Panya Bistro &amp; Bakery!</a:t>
                      </a:r>
                    </a:p>
                  </a:txBody>
                  <a:tcPr/>
                </a:tc>
                <a:tc>
                  <a:txBody>
                    <a:bodyPr/>
                    <a:lstStyle/>
                    <a:p>
                      <a:r>
                        <a:rPr lang="en-US" sz="1000"/>
                        <a:t>22</a:t>
                      </a:r>
                    </a:p>
                  </a:txBody>
                  <a:tcPr/>
                </a:tc>
                <a:tc>
                  <a:txBody>
                    <a:bodyPr/>
                    <a:lstStyle/>
                    <a:p>
                      <a:r>
                        <a:rPr lang="en-US" sz="1000"/>
                        <a:t>21</a:t>
                      </a:r>
                    </a:p>
                  </a:txBody>
                  <a:tcPr/>
                </a:tc>
                <a:tc>
                  <a:txBody>
                    <a:bodyPr/>
                    <a:lstStyle/>
                    <a:p>
                      <a:r>
                        <a:rPr lang="en-US" sz="1000"/>
                        <a:t>1</a:t>
                      </a:r>
                    </a:p>
                  </a:txBody>
                  <a:tcPr/>
                </a:tc>
                <a:tc>
                  <a:txBody>
                    <a:bodyPr/>
                    <a:lstStyle/>
                    <a:p>
                      <a:r>
                        <a:rPr lang="en-US" sz="1000"/>
                        <a:t>0</a:t>
                      </a:r>
                    </a:p>
                  </a:txBody>
                  <a:tcPr/>
                </a:tc>
                <a:tc>
                  <a:txBody>
                    <a:bodyPr/>
                    <a:lstStyle/>
                    <a:p>
                      <a:r>
                        <a:rPr lang="en-US" sz="1000"/>
                        <a:t>1.2536 %</a:t>
                      </a:r>
                    </a:p>
                  </a:txBody>
                  <a:tcPr/>
                </a:tc>
                <a:tc>
                  <a:txBody>
                    <a:bodyPr/>
                    <a:lstStyle/>
                    <a:p>
                      <a:r>
                        <a:rPr lang="en-US" sz="1000"/>
                        <a:t>Photo</a:t>
                      </a:r>
                    </a:p>
                  </a:txBody>
                  <a:tcPr/>
                </a:tc>
                <a:extLst>
                  <a:ext uri="{0D108BD9-81ED-4DB2-BD59-A6C34878D82A}">
                    <a16:rowId xmlns:a16="http://schemas.microsoft.com/office/drawing/2014/main" val="1858094651"/>
                  </a:ext>
                </a:extLst>
              </a:tr>
              <a:tr h="370840">
                <a:tc>
                  <a:txBody>
                    <a:bodyPr/>
                    <a:lstStyle/>
                    <a:p>
                      <a:r>
                        <a:rPr lang="en-US" sz="1000" b="1"/>
                        <a:t>First Insurance Company of Hawaii, LTD - 2020-09-23 22:00:36</a:t>
                      </a:r>
                      <a:r>
                        <a:rPr lang="en-US" sz="1000"/>
                        <a:t>
 Pictured are some of our associates and agents in the late 1990s. Just look at their happy faces and huge smiles. #WaybackWednesday #teamficoh</a:t>
                      </a:r>
                    </a:p>
                  </a:txBody>
                  <a:tcPr/>
                </a:tc>
                <a:tc>
                  <a:txBody>
                    <a:bodyPr/>
                    <a:lstStyle/>
                    <a:p>
                      <a:r>
                        <a:rPr lang="en-US" sz="1000"/>
                        <a:t>22</a:t>
                      </a:r>
                    </a:p>
                  </a:txBody>
                  <a:tcPr/>
                </a:tc>
                <a:tc>
                  <a:txBody>
                    <a:bodyPr/>
                    <a:lstStyle/>
                    <a:p>
                      <a:r>
                        <a:rPr lang="en-US" sz="1000"/>
                        <a:t>20</a:t>
                      </a:r>
                    </a:p>
                  </a:txBody>
                  <a:tcPr/>
                </a:tc>
                <a:tc>
                  <a:txBody>
                    <a:bodyPr/>
                    <a:lstStyle/>
                    <a:p>
                      <a:r>
                        <a:rPr lang="en-US" sz="1000"/>
                        <a:t>0</a:t>
                      </a:r>
                    </a:p>
                  </a:txBody>
                  <a:tcPr/>
                </a:tc>
                <a:tc>
                  <a:txBody>
                    <a:bodyPr/>
                    <a:lstStyle/>
                    <a:p>
                      <a:r>
                        <a:rPr lang="en-US" sz="1000"/>
                        <a:t>2</a:t>
                      </a:r>
                    </a:p>
                  </a:txBody>
                  <a:tcPr/>
                </a:tc>
                <a:tc>
                  <a:txBody>
                    <a:bodyPr/>
                    <a:lstStyle/>
                    <a:p>
                      <a:r>
                        <a:rPr lang="en-US" sz="1000"/>
                        <a:t>1.2536 %</a:t>
                      </a:r>
                    </a:p>
                  </a:txBody>
                  <a:tcPr/>
                </a:tc>
                <a:tc>
                  <a:txBody>
                    <a:bodyPr/>
                    <a:lstStyle/>
                    <a:p>
                      <a:r>
                        <a:rPr lang="en-US" sz="1000"/>
                        <a:t>Photo</a:t>
                      </a:r>
                    </a:p>
                  </a:txBody>
                  <a:tcPr/>
                </a:tc>
                <a:extLst>
                  <a:ext uri="{0D108BD9-81ED-4DB2-BD59-A6C34878D82A}">
                    <a16:rowId xmlns:a16="http://schemas.microsoft.com/office/drawing/2014/main" val="3003095372"/>
                  </a:ext>
                </a:extLst>
              </a:tr>
            </a:tbl>
          </a:graphicData>
        </a:graphic>
      </p:graphicFrame>
      <p:sp>
        <p:nvSpPr>
          <p:cNvPr id="4" name="Text Placeholder 3">
            <a:extLst>
              <a:ext uri="{FF2B5EF4-FFF2-40B4-BE49-F238E27FC236}">
                <a16:creationId xmlns:a16="http://schemas.microsoft.com/office/drawing/2014/main" id="{8EE2DDFF-A029-4F01-921F-534A16BB8EE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19104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1A36-7F09-45D5-B2C8-06C8E9C03B7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E6C9931-3DDC-41DE-AD83-D76E91BE2ACE}"/>
              </a:ext>
            </a:extLst>
          </p:cNvPr>
          <p:cNvGraphicFramePr>
            <a:graphicFrameLocks noGrp="1"/>
          </p:cNvGraphicFramePr>
          <p:nvPr>
            <p:ph type="tbl" sz="quarter" idx="13"/>
            <p:extLst>
              <p:ext uri="{D42A27DB-BD31-4B8C-83A1-F6EECF244321}">
                <p14:modId xmlns:p14="http://schemas.microsoft.com/office/powerpoint/2010/main" val="405413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026000898"/>
                    </a:ext>
                  </a:extLst>
                </a:gridCol>
                <a:gridCol w="576072">
                  <a:extLst>
                    <a:ext uri="{9D8B030D-6E8A-4147-A177-3AD203B41FA5}">
                      <a16:colId xmlns:a16="http://schemas.microsoft.com/office/drawing/2014/main" val="839571468"/>
                    </a:ext>
                  </a:extLst>
                </a:gridCol>
                <a:gridCol w="576072">
                  <a:extLst>
                    <a:ext uri="{9D8B030D-6E8A-4147-A177-3AD203B41FA5}">
                      <a16:colId xmlns:a16="http://schemas.microsoft.com/office/drawing/2014/main" val="2883637936"/>
                    </a:ext>
                  </a:extLst>
                </a:gridCol>
                <a:gridCol w="576072">
                  <a:extLst>
                    <a:ext uri="{9D8B030D-6E8A-4147-A177-3AD203B41FA5}">
                      <a16:colId xmlns:a16="http://schemas.microsoft.com/office/drawing/2014/main" val="2242545921"/>
                    </a:ext>
                  </a:extLst>
                </a:gridCol>
                <a:gridCol w="576072">
                  <a:extLst>
                    <a:ext uri="{9D8B030D-6E8A-4147-A177-3AD203B41FA5}">
                      <a16:colId xmlns:a16="http://schemas.microsoft.com/office/drawing/2014/main" val="1436948315"/>
                    </a:ext>
                  </a:extLst>
                </a:gridCol>
                <a:gridCol w="576072">
                  <a:extLst>
                    <a:ext uri="{9D8B030D-6E8A-4147-A177-3AD203B41FA5}">
                      <a16:colId xmlns:a16="http://schemas.microsoft.com/office/drawing/2014/main" val="738515086"/>
                    </a:ext>
                  </a:extLst>
                </a:gridCol>
                <a:gridCol w="576072">
                  <a:extLst>
                    <a:ext uri="{9D8B030D-6E8A-4147-A177-3AD203B41FA5}">
                      <a16:colId xmlns:a16="http://schemas.microsoft.com/office/drawing/2014/main" val="185177306"/>
                    </a:ext>
                  </a:extLst>
                </a:gridCol>
                <a:gridCol w="576072">
                  <a:extLst>
                    <a:ext uri="{9D8B030D-6E8A-4147-A177-3AD203B41FA5}">
                      <a16:colId xmlns:a16="http://schemas.microsoft.com/office/drawing/2014/main" val="3724655579"/>
                    </a:ext>
                  </a:extLst>
                </a:gridCol>
                <a:gridCol w="576072">
                  <a:extLst>
                    <a:ext uri="{9D8B030D-6E8A-4147-A177-3AD203B41FA5}">
                      <a16:colId xmlns:a16="http://schemas.microsoft.com/office/drawing/2014/main" val="274412106"/>
                    </a:ext>
                  </a:extLst>
                </a:gridCol>
                <a:gridCol w="576072">
                  <a:extLst>
                    <a:ext uri="{9D8B030D-6E8A-4147-A177-3AD203B41FA5}">
                      <a16:colId xmlns:a16="http://schemas.microsoft.com/office/drawing/2014/main" val="2692151063"/>
                    </a:ext>
                  </a:extLst>
                </a:gridCol>
                <a:gridCol w="576072">
                  <a:extLst>
                    <a:ext uri="{9D8B030D-6E8A-4147-A177-3AD203B41FA5}">
                      <a16:colId xmlns:a16="http://schemas.microsoft.com/office/drawing/2014/main" val="318876662"/>
                    </a:ext>
                  </a:extLst>
                </a:gridCol>
                <a:gridCol w="576072">
                  <a:extLst>
                    <a:ext uri="{9D8B030D-6E8A-4147-A177-3AD203B41FA5}">
                      <a16:colId xmlns:a16="http://schemas.microsoft.com/office/drawing/2014/main" val="1612396385"/>
                    </a:ext>
                  </a:extLst>
                </a:gridCol>
                <a:gridCol w="576072">
                  <a:extLst>
                    <a:ext uri="{9D8B030D-6E8A-4147-A177-3AD203B41FA5}">
                      <a16:colId xmlns:a16="http://schemas.microsoft.com/office/drawing/2014/main" val="396492790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91574111"/>
                  </a:ext>
                </a:extLst>
              </a:tr>
              <a:tr h="370840">
                <a:tc>
                  <a:txBody>
                    <a:bodyPr/>
                    <a:lstStyle/>
                    <a:p>
                      <a:r>
                        <a:rPr lang="en-US" sz="1000"/>
                        <a:t>1201</a:t>
                      </a:r>
                    </a:p>
                  </a:txBody>
                  <a:tcPr/>
                </a:tc>
                <a:tc>
                  <a:txBody>
                    <a:bodyPr/>
                    <a:lstStyle/>
                    <a:p>
                      <a:r>
                        <a:rPr lang="en-US" sz="1000"/>
                        <a:t>2</a:t>
                      </a:r>
                    </a:p>
                  </a:txBody>
                  <a:tcPr/>
                </a:tc>
                <a:tc>
                  <a:txBody>
                    <a:bodyPr/>
                    <a:lstStyle/>
                    <a:p>
                      <a:r>
                        <a:rPr lang="en-US" sz="1000"/>
                        <a:t>18</a:t>
                      </a:r>
                    </a:p>
                  </a:txBody>
                  <a:tcPr/>
                </a:tc>
                <a:tc>
                  <a:txBody>
                    <a:bodyPr/>
                    <a:lstStyle/>
                    <a:p>
                      <a:r>
                        <a:rPr lang="en-US" sz="1000"/>
                        <a:t>14</a:t>
                      </a:r>
                    </a:p>
                  </a:txBody>
                  <a:tcPr/>
                </a:tc>
                <a:tc>
                  <a:txBody>
                    <a:bodyPr/>
                    <a:lstStyle/>
                    <a:p>
                      <a:r>
                        <a:rPr lang="en-US" sz="1000"/>
                        <a:t>0</a:t>
                      </a:r>
                    </a:p>
                  </a:txBody>
                  <a:tcPr/>
                </a:tc>
                <a:tc>
                  <a:txBody>
                    <a:bodyPr/>
                    <a:lstStyle/>
                    <a:p>
                      <a:r>
                        <a:rPr lang="en-US" sz="1000"/>
                        <a:t>4</a:t>
                      </a:r>
                    </a:p>
                  </a:txBody>
                  <a:tcPr/>
                </a:tc>
                <a:tc>
                  <a:txBody>
                    <a:bodyPr/>
                    <a:lstStyle/>
                    <a:p>
                      <a:r>
                        <a:rPr lang="en-US" sz="1000"/>
                        <a:t>3</a:t>
                      </a:r>
                    </a:p>
                  </a:txBody>
                  <a:tcPr/>
                </a:tc>
                <a:tc>
                  <a:txBody>
                    <a:bodyPr/>
                    <a:lstStyle/>
                    <a:p>
                      <a:r>
                        <a:rPr lang="en-US" sz="1000"/>
                        <a:t>3</a:t>
                      </a:r>
                    </a:p>
                  </a:txBody>
                  <a:tcPr/>
                </a:tc>
                <a:tc>
                  <a:txBody>
                    <a:bodyPr/>
                    <a:lstStyle/>
                    <a:p>
                      <a:r>
                        <a:rPr lang="en-US" sz="1000"/>
                        <a:t>9</a:t>
                      </a:r>
                    </a:p>
                  </a:txBody>
                  <a:tcPr/>
                </a:tc>
                <a:tc>
                  <a:txBody>
                    <a:bodyPr/>
                    <a:lstStyle/>
                    <a:p>
                      <a:r>
                        <a:rPr lang="en-US" sz="1000"/>
                        <a:t>1</a:t>
                      </a:r>
                    </a:p>
                  </a:txBody>
                  <a:tcPr/>
                </a:tc>
                <a:tc>
                  <a:txBody>
                    <a:bodyPr/>
                    <a:lstStyle/>
                    <a:p>
                      <a:r>
                        <a:rPr lang="en-US" sz="1000"/>
                        <a:t>2</a:t>
                      </a:r>
                    </a:p>
                  </a:txBody>
                  <a:tcPr/>
                </a:tc>
                <a:tc>
                  <a:txBody>
                    <a:bodyPr/>
                    <a:lstStyle/>
                    <a:p>
                      <a:r>
                        <a:rPr lang="en-US" sz="1000"/>
                        <a:t>0.0774 %</a:t>
                      </a:r>
                    </a:p>
                  </a:txBody>
                  <a:tcPr/>
                </a:tc>
                <a:tc>
                  <a:txBody>
                    <a:bodyPr/>
                    <a:lstStyle/>
                    <a:p>
                      <a:r>
                        <a:rPr lang="en-US" sz="1000"/>
                        <a:t>0.0 %</a:t>
                      </a:r>
                    </a:p>
                  </a:txBody>
                  <a:tcPr/>
                </a:tc>
                <a:extLst>
                  <a:ext uri="{0D108BD9-81ED-4DB2-BD59-A6C34878D82A}">
                    <a16:rowId xmlns:a16="http://schemas.microsoft.com/office/drawing/2014/main" val="149930003"/>
                  </a:ext>
                </a:extLst>
              </a:tr>
            </a:tbl>
          </a:graphicData>
        </a:graphic>
      </p:graphicFrame>
      <p:sp>
        <p:nvSpPr>
          <p:cNvPr id="4" name="Text Placeholder 3">
            <a:extLst>
              <a:ext uri="{FF2B5EF4-FFF2-40B4-BE49-F238E27FC236}">
                <a16:creationId xmlns:a16="http://schemas.microsoft.com/office/drawing/2014/main" id="{35F955CF-9822-41DE-8CC2-F0A80A444CB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363411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1E3A-578D-4742-9E99-F23A1AFFA78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1A26CA6-8DFD-4FB6-9E49-75DADE9640B0}"/>
              </a:ext>
            </a:extLst>
          </p:cNvPr>
          <p:cNvGraphicFramePr>
            <a:graphicFrameLocks noGrp="1"/>
          </p:cNvGraphicFramePr>
          <p:nvPr>
            <p:ph type="chart" sz="quarter" idx="13"/>
            <p:extLst>
              <p:ext uri="{D42A27DB-BD31-4B8C-83A1-F6EECF244321}">
                <p14:modId xmlns:p14="http://schemas.microsoft.com/office/powerpoint/2010/main" val="2513993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5DC34-A0FF-4333-8418-4AF4D04E66A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A02F35C-B3B2-4167-8DE8-9E9687CBB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9701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DADE6-0D04-478F-96E4-AF129DDCE6D8}"/>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F504D34-471B-457E-ABAB-3DAB7151AF1E}"/>
              </a:ext>
            </a:extLst>
          </p:cNvPr>
          <p:cNvGraphicFramePr>
            <a:graphicFrameLocks noGrp="1"/>
          </p:cNvGraphicFramePr>
          <p:nvPr>
            <p:ph type="chart" sz="quarter" idx="13"/>
            <p:extLst>
              <p:ext uri="{D42A27DB-BD31-4B8C-83A1-F6EECF244321}">
                <p14:modId xmlns:p14="http://schemas.microsoft.com/office/powerpoint/2010/main" val="841061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41532-1AFA-47BA-9E55-01B5E0C5C86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C845825-570F-4CD8-B92F-553A5B0DC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6131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A2DA0-2DC3-4E7B-924A-30F1F77FE4CC}"/>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527CFA68-1F6E-4475-BDB1-7A9339DEB99E}"/>
              </a:ext>
            </a:extLst>
          </p:cNvPr>
          <p:cNvGraphicFramePr>
            <a:graphicFrameLocks noGrp="1"/>
          </p:cNvGraphicFramePr>
          <p:nvPr>
            <p:ph type="chart" sz="quarter" idx="13"/>
            <p:extLst>
              <p:ext uri="{D42A27DB-BD31-4B8C-83A1-F6EECF244321}">
                <p14:modId xmlns:p14="http://schemas.microsoft.com/office/powerpoint/2010/main" val="1035676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186D5-6BD1-4444-A82D-6089EE68227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9799DD3-9426-49C5-89C2-F60D5687EF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479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1CAAC-40C9-4FB4-88A6-263C7F8606BA}"/>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E94F2CA-31BA-4D92-9015-A5F399ED91F9}"/>
              </a:ext>
            </a:extLst>
          </p:cNvPr>
          <p:cNvGraphicFramePr>
            <a:graphicFrameLocks noGrp="1"/>
          </p:cNvGraphicFramePr>
          <p:nvPr>
            <p:ph type="tbl" sz="quarter" idx="13"/>
            <p:extLst>
              <p:ext uri="{D42A27DB-BD31-4B8C-83A1-F6EECF244321}">
                <p14:modId xmlns:p14="http://schemas.microsoft.com/office/powerpoint/2010/main" val="202933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21278294"/>
                    </a:ext>
                  </a:extLst>
                </a:gridCol>
                <a:gridCol w="493776">
                  <a:extLst>
                    <a:ext uri="{9D8B030D-6E8A-4147-A177-3AD203B41FA5}">
                      <a16:colId xmlns:a16="http://schemas.microsoft.com/office/drawing/2014/main" val="1400531380"/>
                    </a:ext>
                  </a:extLst>
                </a:gridCol>
                <a:gridCol w="1069848">
                  <a:extLst>
                    <a:ext uri="{9D8B030D-6E8A-4147-A177-3AD203B41FA5}">
                      <a16:colId xmlns:a16="http://schemas.microsoft.com/office/drawing/2014/main" val="3674634219"/>
                    </a:ext>
                  </a:extLst>
                </a:gridCol>
                <a:gridCol w="1069848">
                  <a:extLst>
                    <a:ext uri="{9D8B030D-6E8A-4147-A177-3AD203B41FA5}">
                      <a16:colId xmlns:a16="http://schemas.microsoft.com/office/drawing/2014/main" val="2918535847"/>
                    </a:ext>
                  </a:extLst>
                </a:gridCol>
                <a:gridCol w="1069848">
                  <a:extLst>
                    <a:ext uri="{9D8B030D-6E8A-4147-A177-3AD203B41FA5}">
                      <a16:colId xmlns:a16="http://schemas.microsoft.com/office/drawing/2014/main" val="1921133827"/>
                    </a:ext>
                  </a:extLst>
                </a:gridCol>
                <a:gridCol w="1069848">
                  <a:extLst>
                    <a:ext uri="{9D8B030D-6E8A-4147-A177-3AD203B41FA5}">
                      <a16:colId xmlns:a16="http://schemas.microsoft.com/office/drawing/2014/main" val="1834052442"/>
                    </a:ext>
                  </a:extLst>
                </a:gridCol>
                <a:gridCol w="1069848">
                  <a:extLst>
                    <a:ext uri="{9D8B030D-6E8A-4147-A177-3AD203B41FA5}">
                      <a16:colId xmlns:a16="http://schemas.microsoft.com/office/drawing/2014/main" val="1245007792"/>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67904769"/>
                  </a:ext>
                </a:extLst>
              </a:tr>
              <a:tr h="370840">
                <a:tc>
                  <a:txBody>
                    <a:bodyPr/>
                    <a:lstStyle/>
                    <a:p>
                      <a:r>
                        <a:rPr lang="en-US" sz="1000" b="1"/>
                        <a:t>@FirstInsHI - 2020-09-25 12:58:26</a:t>
                      </a:r>
                      <a:r>
                        <a:rPr lang="en-US" sz="1000"/>
                        <a:t>
 Happy #AlohaFriday! Have a safe weekend.
📷Photo by Chris M. of our Claims department.
#hawaii #oahu #PhotoOfTheDay #hiking https://t.co/zNh0bsEaS7</a:t>
                      </a:r>
                    </a:p>
                  </a:txBody>
                  <a:tcPr/>
                </a:tc>
                <a:tc>
                  <a:txBody>
                    <a:bodyPr/>
                    <a:lstStyle/>
                    <a:p>
                      <a:r>
                        <a:rPr lang="en-US" sz="1000"/>
                        <a:t>09/26/2020 02:11:23</a:t>
                      </a:r>
                    </a:p>
                  </a:txBody>
                  <a:tcPr/>
                </a:tc>
                <a:tc>
                  <a:txBody>
                    <a:bodyPr/>
                    <a:lstStyle/>
                    <a:p>
                      <a:r>
                        <a:rPr lang="en-US" sz="1000"/>
                        <a:t>2</a:t>
                      </a:r>
                    </a:p>
                  </a:txBody>
                  <a:tcPr/>
                </a:tc>
                <a:tc>
                  <a:txBody>
                    <a:bodyPr/>
                    <a:lstStyle/>
                    <a:p>
                      <a:r>
                        <a:rPr lang="en-US" sz="1000"/>
                        <a:t>4</a:t>
                      </a:r>
                    </a:p>
                  </a:txBody>
                  <a:tcPr/>
                </a:tc>
                <a:tc>
                  <a:txBody>
                    <a:bodyPr/>
                    <a:lstStyle/>
                    <a:p>
                      <a:r>
                        <a:rPr lang="en-US" sz="1000"/>
                        <a:t>1</a:t>
                      </a:r>
                    </a:p>
                  </a:txBody>
                  <a:tcPr/>
                </a:tc>
                <a:tc>
                  <a:txBody>
                    <a:bodyPr/>
                    <a:lstStyle/>
                    <a:p>
                      <a:r>
                        <a:rPr lang="en-US" sz="1000"/>
                        <a:t>7</a:t>
                      </a:r>
                    </a:p>
                  </a:txBody>
                  <a:tcPr/>
                </a:tc>
                <a:tc>
                  <a:txBody>
                    <a:bodyPr/>
                    <a:lstStyle/>
                    <a:p>
                      <a:r>
                        <a:rPr lang="en-US" sz="1000"/>
                        <a:t>0.5824 %</a:t>
                      </a:r>
                    </a:p>
                  </a:txBody>
                  <a:tcPr/>
                </a:tc>
                <a:extLst>
                  <a:ext uri="{0D108BD9-81ED-4DB2-BD59-A6C34878D82A}">
                    <a16:rowId xmlns:a16="http://schemas.microsoft.com/office/drawing/2014/main" val="3004062763"/>
                  </a:ext>
                </a:extLst>
              </a:tr>
              <a:tr h="370840">
                <a:tc>
                  <a:txBody>
                    <a:bodyPr/>
                    <a:lstStyle/>
                    <a:p>
                      <a:r>
                        <a:rPr lang="en-US" sz="1000" b="1"/>
                        <a:t>@FirstInsHI - 2020-09-08 21:16:22</a:t>
                      </a:r>
                      <a:r>
                        <a:rPr lang="en-US" sz="1000"/>
                        <a:t>
 Last week we kicked off our 2020 Aloha United Way Campaign. Mahalo to our friends at @alohaunitedway and @accessurf for sharing their missions with us and helping us get our 2020 campaign off to a strong start. #nonprofit #CommunitySupport https://t.co/CY80ibkWSM</a:t>
                      </a:r>
                    </a:p>
                  </a:txBody>
                  <a:tcPr/>
                </a:tc>
                <a:tc>
                  <a:txBody>
                    <a:bodyPr/>
                    <a:lstStyle/>
                    <a:p>
                      <a:r>
                        <a:rPr lang="en-US" sz="1000"/>
                        <a:t>09/18/2020 14:09:24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0.3336 %</a:t>
                      </a:r>
                    </a:p>
                  </a:txBody>
                  <a:tcPr/>
                </a:tc>
                <a:extLst>
                  <a:ext uri="{0D108BD9-81ED-4DB2-BD59-A6C34878D82A}">
                    <a16:rowId xmlns:a16="http://schemas.microsoft.com/office/drawing/2014/main" val="3860085875"/>
                  </a:ext>
                </a:extLst>
              </a:tr>
              <a:tr h="370840">
                <a:tc>
                  <a:txBody>
                    <a:bodyPr/>
                    <a:lstStyle/>
                    <a:p>
                      <a:r>
                        <a:rPr lang="en-US" sz="1000" b="1"/>
                        <a:t>@FirstInsHI - 2020-09-25 21:11:35</a:t>
                      </a:r>
                      <a:r>
                        <a:rPr lang="en-US" sz="1000"/>
                        <a:t>
 Mahalo to everyone who donated canned goods for our @hawaiifoodbank Food Drive. #TeamFICOH loves supporting the Hawaii Foodbank and their mission to nourish Hawaii's hungry! 
#endhunger #nourishourohana #fooddrive https://t.co/ixeJYJytWL</a:t>
                      </a:r>
                    </a:p>
                  </a:txBody>
                  <a:tcPr/>
                </a:tc>
                <a:tc>
                  <a:txBody>
                    <a:bodyPr/>
                    <a:lstStyle/>
                    <a:p>
                      <a:r>
                        <a:rPr lang="en-US" sz="1000"/>
                        <a:t>09/26/2020 02:11:23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0.0832 %</a:t>
                      </a:r>
                    </a:p>
                  </a:txBody>
                  <a:tcPr/>
                </a:tc>
                <a:extLst>
                  <a:ext uri="{0D108BD9-81ED-4DB2-BD59-A6C34878D82A}">
                    <a16:rowId xmlns:a16="http://schemas.microsoft.com/office/drawing/2014/main" val="3663570946"/>
                  </a:ext>
                </a:extLst>
              </a:tr>
            </a:tbl>
          </a:graphicData>
        </a:graphic>
      </p:graphicFrame>
      <p:sp>
        <p:nvSpPr>
          <p:cNvPr id="4" name="Text Placeholder 3">
            <a:extLst>
              <a:ext uri="{FF2B5EF4-FFF2-40B4-BE49-F238E27FC236}">
                <a16:creationId xmlns:a16="http://schemas.microsoft.com/office/drawing/2014/main" id="{99EB070A-34E1-410D-999F-56E39FA679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26144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47511-7AEA-4C73-9089-6D5DCF87CEC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1AE771B-3627-4514-AD69-A265D6F688E3}"/>
              </a:ext>
            </a:extLst>
          </p:cNvPr>
          <p:cNvGraphicFramePr>
            <a:graphicFrameLocks noGrp="1"/>
          </p:cNvGraphicFramePr>
          <p:nvPr>
            <p:ph type="tbl" sz="quarter" idx="13"/>
            <p:extLst>
              <p:ext uri="{D42A27DB-BD31-4B8C-83A1-F6EECF244321}">
                <p14:modId xmlns:p14="http://schemas.microsoft.com/office/powerpoint/2010/main" val="3303103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7623701"/>
                    </a:ext>
                  </a:extLst>
                </a:gridCol>
                <a:gridCol w="576072">
                  <a:extLst>
                    <a:ext uri="{9D8B030D-6E8A-4147-A177-3AD203B41FA5}">
                      <a16:colId xmlns:a16="http://schemas.microsoft.com/office/drawing/2014/main" val="634714486"/>
                    </a:ext>
                  </a:extLst>
                </a:gridCol>
                <a:gridCol w="576072">
                  <a:extLst>
                    <a:ext uri="{9D8B030D-6E8A-4147-A177-3AD203B41FA5}">
                      <a16:colId xmlns:a16="http://schemas.microsoft.com/office/drawing/2014/main" val="2578186851"/>
                    </a:ext>
                  </a:extLst>
                </a:gridCol>
                <a:gridCol w="576072">
                  <a:extLst>
                    <a:ext uri="{9D8B030D-6E8A-4147-A177-3AD203B41FA5}">
                      <a16:colId xmlns:a16="http://schemas.microsoft.com/office/drawing/2014/main" val="1748318388"/>
                    </a:ext>
                  </a:extLst>
                </a:gridCol>
                <a:gridCol w="576072">
                  <a:extLst>
                    <a:ext uri="{9D8B030D-6E8A-4147-A177-3AD203B41FA5}">
                      <a16:colId xmlns:a16="http://schemas.microsoft.com/office/drawing/2014/main" val="2678024095"/>
                    </a:ext>
                  </a:extLst>
                </a:gridCol>
                <a:gridCol w="576072">
                  <a:extLst>
                    <a:ext uri="{9D8B030D-6E8A-4147-A177-3AD203B41FA5}">
                      <a16:colId xmlns:a16="http://schemas.microsoft.com/office/drawing/2014/main" val="1298697487"/>
                    </a:ext>
                  </a:extLst>
                </a:gridCol>
                <a:gridCol w="576072">
                  <a:extLst>
                    <a:ext uri="{9D8B030D-6E8A-4147-A177-3AD203B41FA5}">
                      <a16:colId xmlns:a16="http://schemas.microsoft.com/office/drawing/2014/main" val="2553638706"/>
                    </a:ext>
                  </a:extLst>
                </a:gridCol>
                <a:gridCol w="576072">
                  <a:extLst>
                    <a:ext uri="{9D8B030D-6E8A-4147-A177-3AD203B41FA5}">
                      <a16:colId xmlns:a16="http://schemas.microsoft.com/office/drawing/2014/main" val="1350730884"/>
                    </a:ext>
                  </a:extLst>
                </a:gridCol>
                <a:gridCol w="576072">
                  <a:extLst>
                    <a:ext uri="{9D8B030D-6E8A-4147-A177-3AD203B41FA5}">
                      <a16:colId xmlns:a16="http://schemas.microsoft.com/office/drawing/2014/main" val="2291420287"/>
                    </a:ext>
                  </a:extLst>
                </a:gridCol>
                <a:gridCol w="576072">
                  <a:extLst>
                    <a:ext uri="{9D8B030D-6E8A-4147-A177-3AD203B41FA5}">
                      <a16:colId xmlns:a16="http://schemas.microsoft.com/office/drawing/2014/main" val="4261081763"/>
                    </a:ext>
                  </a:extLst>
                </a:gridCol>
                <a:gridCol w="576072">
                  <a:extLst>
                    <a:ext uri="{9D8B030D-6E8A-4147-A177-3AD203B41FA5}">
                      <a16:colId xmlns:a16="http://schemas.microsoft.com/office/drawing/2014/main" val="3473541351"/>
                    </a:ext>
                  </a:extLst>
                </a:gridCol>
                <a:gridCol w="576072">
                  <a:extLst>
                    <a:ext uri="{9D8B030D-6E8A-4147-A177-3AD203B41FA5}">
                      <a16:colId xmlns:a16="http://schemas.microsoft.com/office/drawing/2014/main" val="228795709"/>
                    </a:ext>
                  </a:extLst>
                </a:gridCol>
                <a:gridCol w="576072">
                  <a:extLst>
                    <a:ext uri="{9D8B030D-6E8A-4147-A177-3AD203B41FA5}">
                      <a16:colId xmlns:a16="http://schemas.microsoft.com/office/drawing/2014/main" val="2509159707"/>
                    </a:ext>
                  </a:extLst>
                </a:gridCol>
                <a:gridCol w="576072">
                  <a:extLst>
                    <a:ext uri="{9D8B030D-6E8A-4147-A177-3AD203B41FA5}">
                      <a16:colId xmlns:a16="http://schemas.microsoft.com/office/drawing/2014/main" val="31190218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5130950"/>
                  </a:ext>
                </a:extLst>
              </a:tr>
              <a:tr h="370840">
                <a:tc>
                  <a:txBody>
                    <a:bodyPr/>
                    <a:lstStyle/>
                    <a:p>
                      <a:r>
                        <a:rPr lang="en-US" sz="1000"/>
                        <a:t>3036</a:t>
                      </a:r>
                    </a:p>
                  </a:txBody>
                  <a:tcPr/>
                </a:tc>
                <a:tc>
                  <a:txBody>
                    <a:bodyPr/>
                    <a:lstStyle/>
                    <a:p>
                      <a:r>
                        <a:rPr lang="en-US" sz="1000"/>
                        <a:t>54</a:t>
                      </a:r>
                    </a:p>
                  </a:txBody>
                  <a:tcPr/>
                </a:tc>
                <a:tc>
                  <a:txBody>
                    <a:bodyPr/>
                    <a:lstStyle/>
                    <a:p>
                      <a:r>
                        <a:rPr lang="en-US" sz="1000"/>
                        <a:t>5</a:t>
                      </a:r>
                    </a:p>
                  </a:txBody>
                  <a:tcPr/>
                </a:tc>
                <a:tc>
                  <a:txBody>
                    <a:bodyPr/>
                    <a:lstStyle/>
                    <a:p>
                      <a:r>
                        <a:rPr lang="en-US" sz="1000"/>
                        <a:t>152</a:t>
                      </a:r>
                    </a:p>
                  </a:txBody>
                  <a:tcPr/>
                </a:tc>
                <a:tc>
                  <a:txBody>
                    <a:bodyPr/>
                    <a:lstStyle/>
                    <a:p>
                      <a:r>
                        <a:rPr lang="en-US" sz="1000"/>
                        <a:t>30.4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534</a:t>
                      </a:r>
                    </a:p>
                  </a:txBody>
                  <a:tcPr/>
                </a:tc>
                <a:tc>
                  <a:txBody>
                    <a:bodyPr/>
                    <a:lstStyle/>
                    <a:p>
                      <a:r>
                        <a:rPr lang="en-US" sz="1000"/>
                        <a:t>106.8</a:t>
                      </a:r>
                    </a:p>
                  </a:txBody>
                  <a:tcPr/>
                </a:tc>
                <a:tc>
                  <a:txBody>
                    <a:bodyPr/>
                    <a:lstStyle/>
                    <a:p>
                      <a:r>
                        <a:rPr lang="en-US" sz="1000"/>
                        <a:t>6073</a:t>
                      </a:r>
                    </a:p>
                  </a:txBody>
                  <a:tcPr/>
                </a:tc>
                <a:tc>
                  <a:txBody>
                    <a:bodyPr/>
                    <a:lstStyle/>
                    <a:p>
                      <a:r>
                        <a:rPr lang="en-US" sz="1000"/>
                        <a:t>1214.6</a:t>
                      </a:r>
                    </a:p>
                  </a:txBody>
                  <a:tcPr/>
                </a:tc>
                <a:tc>
                  <a:txBody>
                    <a:bodyPr/>
                    <a:lstStyle/>
                    <a:p>
                      <a:r>
                        <a:rPr lang="en-US" sz="1000"/>
                        <a:t>0.11245053057508 %</a:t>
                      </a:r>
                    </a:p>
                  </a:txBody>
                  <a:tcPr/>
                </a:tc>
                <a:tc>
                  <a:txBody>
                    <a:bodyPr/>
                    <a:lstStyle/>
                    <a:p>
                      <a:r>
                        <a:rPr lang="en-US" sz="1000"/>
                        <a:t>n/a</a:t>
                      </a:r>
                    </a:p>
                  </a:txBody>
                  <a:tcPr/>
                </a:tc>
                <a:extLst>
                  <a:ext uri="{0D108BD9-81ED-4DB2-BD59-A6C34878D82A}">
                    <a16:rowId xmlns:a16="http://schemas.microsoft.com/office/drawing/2014/main" val="423842427"/>
                  </a:ext>
                </a:extLst>
              </a:tr>
            </a:tbl>
          </a:graphicData>
        </a:graphic>
      </p:graphicFrame>
      <p:sp>
        <p:nvSpPr>
          <p:cNvPr id="4" name="Text Placeholder 3">
            <a:extLst>
              <a:ext uri="{FF2B5EF4-FFF2-40B4-BE49-F238E27FC236}">
                <a16:creationId xmlns:a16="http://schemas.microsoft.com/office/drawing/2014/main" id="{D195F52D-9E0D-4B46-AE3D-FB8A14B4C95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79094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0CE72-2422-4AC8-8081-DA04AE08C3E0}"/>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9877AF4D-FE39-4326-B414-32046B855DDF}"/>
              </a:ext>
            </a:extLst>
          </p:cNvPr>
          <p:cNvGraphicFramePr>
            <a:graphicFrameLocks noGrp="1"/>
          </p:cNvGraphicFramePr>
          <p:nvPr>
            <p:ph type="chart" sz="quarter" idx="13"/>
            <p:extLst>
              <p:ext uri="{D42A27DB-BD31-4B8C-83A1-F6EECF244321}">
                <p14:modId xmlns:p14="http://schemas.microsoft.com/office/powerpoint/2010/main" val="4281315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5F5DDE-498D-4261-BA77-4709E28556F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9BFF9FD-7454-4743-86CE-F4BBEDB56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326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332D-4539-47E1-BE96-9BF1908B6F61}"/>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2679359B-7FDD-4290-A5DE-1A795C89C4A8}"/>
              </a:ext>
            </a:extLst>
          </p:cNvPr>
          <p:cNvGraphicFramePr>
            <a:graphicFrameLocks noGrp="1"/>
          </p:cNvGraphicFramePr>
          <p:nvPr>
            <p:ph type="chart" sz="quarter" idx="13"/>
            <p:extLst>
              <p:ext uri="{D42A27DB-BD31-4B8C-83A1-F6EECF244321}">
                <p14:modId xmlns:p14="http://schemas.microsoft.com/office/powerpoint/2010/main" val="2679122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4E5A09-8985-4376-A36F-BFE9A479DA0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5F25A11-4393-4A08-9466-F33F25E1C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591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3436C-AA5B-4228-808B-5254F9F8EB5F}"/>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8852E9B9-A35A-464D-915F-4F0E552A5D12}"/>
              </a:ext>
            </a:extLst>
          </p:cNvPr>
          <p:cNvGraphicFramePr>
            <a:graphicFrameLocks noGrp="1"/>
          </p:cNvGraphicFramePr>
          <p:nvPr>
            <p:ph type="chart" sz="quarter" idx="13"/>
            <p:extLst>
              <p:ext uri="{D42A27DB-BD31-4B8C-83A1-F6EECF244321}">
                <p14:modId xmlns:p14="http://schemas.microsoft.com/office/powerpoint/2010/main" val="1714491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54BC3-E6F3-4488-B9D8-7B4FA616B7A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A677AD3-7D7B-498A-976C-FC0D0CFB3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211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7295F-5850-4DF0-B328-781766705D43}"/>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B80124C4-CC52-4F55-9D27-4F068DF9A4D3}"/>
              </a:ext>
            </a:extLst>
          </p:cNvPr>
          <p:cNvGraphicFramePr>
            <a:graphicFrameLocks noGrp="1"/>
          </p:cNvGraphicFramePr>
          <p:nvPr>
            <p:ph type="tbl" sz="quarter" idx="13"/>
            <p:extLst>
              <p:ext uri="{D42A27DB-BD31-4B8C-83A1-F6EECF244321}">
                <p14:modId xmlns:p14="http://schemas.microsoft.com/office/powerpoint/2010/main" val="729497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01430640"/>
                    </a:ext>
                  </a:extLst>
                </a:gridCol>
                <a:gridCol w="740664">
                  <a:extLst>
                    <a:ext uri="{9D8B030D-6E8A-4147-A177-3AD203B41FA5}">
                      <a16:colId xmlns:a16="http://schemas.microsoft.com/office/drawing/2014/main" val="552204438"/>
                    </a:ext>
                  </a:extLst>
                </a:gridCol>
                <a:gridCol w="740664">
                  <a:extLst>
                    <a:ext uri="{9D8B030D-6E8A-4147-A177-3AD203B41FA5}">
                      <a16:colId xmlns:a16="http://schemas.microsoft.com/office/drawing/2014/main" val="2148911294"/>
                    </a:ext>
                  </a:extLst>
                </a:gridCol>
                <a:gridCol w="740664">
                  <a:extLst>
                    <a:ext uri="{9D8B030D-6E8A-4147-A177-3AD203B41FA5}">
                      <a16:colId xmlns:a16="http://schemas.microsoft.com/office/drawing/2014/main" val="3848669643"/>
                    </a:ext>
                  </a:extLst>
                </a:gridCol>
                <a:gridCol w="740664">
                  <a:extLst>
                    <a:ext uri="{9D8B030D-6E8A-4147-A177-3AD203B41FA5}">
                      <a16:colId xmlns:a16="http://schemas.microsoft.com/office/drawing/2014/main" val="3128367703"/>
                    </a:ext>
                  </a:extLst>
                </a:gridCol>
                <a:gridCol w="740664">
                  <a:extLst>
                    <a:ext uri="{9D8B030D-6E8A-4147-A177-3AD203B41FA5}">
                      <a16:colId xmlns:a16="http://schemas.microsoft.com/office/drawing/2014/main" val="1333527744"/>
                    </a:ext>
                  </a:extLst>
                </a:gridCol>
                <a:gridCol w="740664">
                  <a:extLst>
                    <a:ext uri="{9D8B030D-6E8A-4147-A177-3AD203B41FA5}">
                      <a16:colId xmlns:a16="http://schemas.microsoft.com/office/drawing/2014/main" val="3378355746"/>
                    </a:ext>
                  </a:extLst>
                </a:gridCol>
                <a:gridCol w="740664">
                  <a:extLst>
                    <a:ext uri="{9D8B030D-6E8A-4147-A177-3AD203B41FA5}">
                      <a16:colId xmlns:a16="http://schemas.microsoft.com/office/drawing/2014/main" val="2491534196"/>
                    </a:ext>
                  </a:extLst>
                </a:gridCol>
                <a:gridCol w="740664">
                  <a:extLst>
                    <a:ext uri="{9D8B030D-6E8A-4147-A177-3AD203B41FA5}">
                      <a16:colId xmlns:a16="http://schemas.microsoft.com/office/drawing/2014/main" val="186509320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438244497"/>
                  </a:ext>
                </a:extLst>
              </a:tr>
              <a:tr h="370840">
                <a:tc>
                  <a:txBody>
                    <a:bodyPr/>
                    <a:lstStyle/>
                    <a:p>
                      <a:r>
                        <a:rPr lang="en-US" sz="1000" b="1"/>
                        <a:t>First Insurance Company of Hawaii - 2020-09-10 21:21:29</a:t>
                      </a:r>
                      <a:r>
                        <a:rPr lang="en-US" sz="1000"/>
                        <a:t>
  #TBT— One year ago, FICOH opened its West Oahu Office (WOO) at Campbell Square in Kapolei, offering our associates who live on the west side shorter commutes and more time to enjoy life outside of work.
#satelliteoffice #worklifebalance #insurance #throwbackthursday #insurance #insuranceindustry  </a:t>
                      </a:r>
                    </a:p>
                  </a:txBody>
                  <a:tcPr/>
                </a:tc>
                <a:tc>
                  <a:txBody>
                    <a:bodyPr/>
                    <a:lstStyle/>
                    <a:p>
                      <a:r>
                        <a:rPr lang="en-US" sz="1000"/>
                        <a:t>Image</a:t>
                      </a:r>
                    </a:p>
                  </a:txBody>
                  <a:tcPr/>
                </a:tc>
                <a:tc>
                  <a:txBody>
                    <a:bodyPr/>
                    <a:lstStyle/>
                    <a:p>
                      <a:r>
                        <a:rPr lang="en-US" sz="1000"/>
                        <a:t>42</a:t>
                      </a:r>
                    </a:p>
                  </a:txBody>
                  <a:tcPr/>
                </a:tc>
                <a:tc>
                  <a:txBody>
                    <a:bodyPr/>
                    <a:lstStyle/>
                    <a:p>
                      <a:r>
                        <a:rPr lang="en-US" sz="1000"/>
                        <a:t>1</a:t>
                      </a:r>
                    </a:p>
                  </a:txBody>
                  <a:tcPr/>
                </a:tc>
                <a:tc>
                  <a:txBody>
                    <a:bodyPr/>
                    <a:lstStyle/>
                    <a:p>
                      <a:r>
                        <a:rPr lang="en-US" sz="1000"/>
                        <a:t>0</a:t>
                      </a:r>
                    </a:p>
                  </a:txBody>
                  <a:tcPr/>
                </a:tc>
                <a:tc>
                  <a:txBody>
                    <a:bodyPr/>
                    <a:lstStyle/>
                    <a:p>
                      <a:r>
                        <a:rPr lang="en-US" sz="1000"/>
                        <a:t>220</a:t>
                      </a:r>
                    </a:p>
                  </a:txBody>
                  <a:tcPr/>
                </a:tc>
                <a:tc>
                  <a:txBody>
                    <a:bodyPr/>
                    <a:lstStyle/>
                    <a:p>
                      <a:r>
                        <a:rPr lang="en-US" sz="1000"/>
                        <a:t>0.16017052375152</a:t>
                      </a:r>
                    </a:p>
                  </a:txBody>
                  <a:tcPr/>
                </a:tc>
                <a:tc>
                  <a:txBody>
                    <a:bodyPr/>
                    <a:lstStyle/>
                    <a:p>
                      <a:r>
                        <a:rPr lang="en-US" sz="1000"/>
                        <a:t>1642</a:t>
                      </a:r>
                    </a:p>
                  </a:txBody>
                  <a:tcPr/>
                </a:tc>
                <a:tc>
                  <a:txBody>
                    <a:bodyPr/>
                    <a:lstStyle/>
                    <a:p>
                      <a:r>
                        <a:rPr lang="en-US" sz="1000"/>
                        <a:t>n/a</a:t>
                      </a:r>
                    </a:p>
                  </a:txBody>
                  <a:tcPr/>
                </a:tc>
                <a:extLst>
                  <a:ext uri="{0D108BD9-81ED-4DB2-BD59-A6C34878D82A}">
                    <a16:rowId xmlns:a16="http://schemas.microsoft.com/office/drawing/2014/main" val="2888945321"/>
                  </a:ext>
                </a:extLst>
              </a:tr>
              <a:tr h="370840">
                <a:tc>
                  <a:txBody>
                    <a:bodyPr/>
                    <a:lstStyle/>
                    <a:p>
                      <a:r>
                        <a:rPr lang="en-US" sz="1000" b="1"/>
                        <a:t>First Insurance Company of Hawaii - 2020-09-23 21:03:42</a:t>
                      </a:r>
                      <a:r>
                        <a:rPr lang="en-US" sz="1000"/>
                        <a:t>
  Pictured are some of our associates and agents in the late 1990s. Just look at their happy faces and huge smiles! #WaybackWednesday #TeamFICOH 
#throwback #insurance #hawaii #agents</a:t>
                      </a:r>
                    </a:p>
                  </a:txBody>
                  <a:tcPr/>
                </a:tc>
                <a:tc>
                  <a:txBody>
                    <a:bodyPr/>
                    <a:lstStyle/>
                    <a:p>
                      <a:r>
                        <a:rPr lang="en-US" sz="1000"/>
                        <a:t>Image</a:t>
                      </a:r>
                    </a:p>
                  </a:txBody>
                  <a:tcPr/>
                </a:tc>
                <a:tc>
                  <a:txBody>
                    <a:bodyPr/>
                    <a:lstStyle/>
                    <a:p>
                      <a:r>
                        <a:rPr lang="en-US" sz="1000"/>
                        <a:t>33</a:t>
                      </a:r>
                    </a:p>
                  </a:txBody>
                  <a:tcPr/>
                </a:tc>
                <a:tc>
                  <a:txBody>
                    <a:bodyPr/>
                    <a:lstStyle/>
                    <a:p>
                      <a:r>
                        <a:rPr lang="en-US" sz="1000"/>
                        <a:t>1</a:t>
                      </a:r>
                    </a:p>
                  </a:txBody>
                  <a:tcPr/>
                </a:tc>
                <a:tc>
                  <a:txBody>
                    <a:bodyPr/>
                    <a:lstStyle/>
                    <a:p>
                      <a:r>
                        <a:rPr lang="en-US" sz="1000"/>
                        <a:t>0</a:t>
                      </a:r>
                    </a:p>
                  </a:txBody>
                  <a:tcPr/>
                </a:tc>
                <a:tc>
                  <a:txBody>
                    <a:bodyPr/>
                    <a:lstStyle/>
                    <a:p>
                      <a:r>
                        <a:rPr lang="en-US" sz="1000"/>
                        <a:t>89</a:t>
                      </a:r>
                    </a:p>
                  </a:txBody>
                  <a:tcPr/>
                </a:tc>
                <a:tc>
                  <a:txBody>
                    <a:bodyPr/>
                    <a:lstStyle/>
                    <a:p>
                      <a:r>
                        <a:rPr lang="en-US" sz="1000"/>
                        <a:t>0.095127610208817</a:t>
                      </a:r>
                    </a:p>
                  </a:txBody>
                  <a:tcPr/>
                </a:tc>
                <a:tc>
                  <a:txBody>
                    <a:bodyPr/>
                    <a:lstStyle/>
                    <a:p>
                      <a:r>
                        <a:rPr lang="en-US" sz="1000"/>
                        <a:t>1293</a:t>
                      </a:r>
                    </a:p>
                  </a:txBody>
                  <a:tcPr/>
                </a:tc>
                <a:tc>
                  <a:txBody>
                    <a:bodyPr/>
                    <a:lstStyle/>
                    <a:p>
                      <a:r>
                        <a:rPr lang="en-US" sz="1000"/>
                        <a:t>n/a</a:t>
                      </a:r>
                    </a:p>
                  </a:txBody>
                  <a:tcPr/>
                </a:tc>
                <a:extLst>
                  <a:ext uri="{0D108BD9-81ED-4DB2-BD59-A6C34878D82A}">
                    <a16:rowId xmlns:a16="http://schemas.microsoft.com/office/drawing/2014/main" val="2295593699"/>
                  </a:ext>
                </a:extLst>
              </a:tr>
              <a:tr h="370840">
                <a:tc>
                  <a:txBody>
                    <a:bodyPr/>
                    <a:lstStyle/>
                    <a:p>
                      <a:r>
                        <a:rPr lang="en-US" sz="1000" b="1"/>
                        <a:t>First Insurance Company of Hawaii - 2020-09-28 14:17:16</a:t>
                      </a:r>
                      <a:r>
                        <a:rPr lang="en-US" sz="1000"/>
                        <a:t>
  Last week we held a Food Drive for the HAWAII FOODBANK. Mahalo to our associates who donated these canned goods or participated online. #TeamFICOH loves supporting the Hawaii Foodbank and their mission to nourish Hawaii's hungry!
The Hawaii Foodbank works hard to provide emergency food to vulnerable members of our community impacted by the #COVID19 pandemic as well as those already facing hunger every day. To donate or to learn how you can help, visit their website http://hawaiifoodbank.org.
#endhunger #fooddrive #donate #community #giveback  </a:t>
                      </a:r>
                    </a:p>
                  </a:txBody>
                  <a:tcPr/>
                </a:tc>
                <a:tc>
                  <a:txBody>
                    <a:bodyPr/>
                    <a:lstStyle/>
                    <a:p>
                      <a:r>
                        <a:rPr lang="en-US" sz="1000"/>
                        <a:t>Image</a:t>
                      </a:r>
                    </a:p>
                  </a:txBody>
                  <a:tcPr/>
                </a:tc>
                <a:tc>
                  <a:txBody>
                    <a:bodyPr/>
                    <a:lstStyle/>
                    <a:p>
                      <a:r>
                        <a:rPr lang="en-US" sz="1000"/>
                        <a:t>31</a:t>
                      </a:r>
                    </a:p>
                  </a:txBody>
                  <a:tcPr/>
                </a:tc>
                <a:tc>
                  <a:txBody>
                    <a:bodyPr/>
                    <a:lstStyle/>
                    <a:p>
                      <a:r>
                        <a:rPr lang="en-US" sz="1000"/>
                        <a:t>1</a:t>
                      </a:r>
                    </a:p>
                  </a:txBody>
                  <a:tcPr/>
                </a:tc>
                <a:tc>
                  <a:txBody>
                    <a:bodyPr/>
                    <a:lstStyle/>
                    <a:p>
                      <a:r>
                        <a:rPr lang="en-US" sz="1000"/>
                        <a:t>0</a:t>
                      </a:r>
                    </a:p>
                  </a:txBody>
                  <a:tcPr/>
                </a:tc>
                <a:tc>
                  <a:txBody>
                    <a:bodyPr/>
                    <a:lstStyle/>
                    <a:p>
                      <a:r>
                        <a:rPr lang="en-US" sz="1000"/>
                        <a:t>27</a:t>
                      </a:r>
                    </a:p>
                  </a:txBody>
                  <a:tcPr/>
                </a:tc>
                <a:tc>
                  <a:txBody>
                    <a:bodyPr/>
                    <a:lstStyle/>
                    <a:p>
                      <a:r>
                        <a:rPr lang="en-US" sz="1000"/>
                        <a:t>0.054377880184332</a:t>
                      </a:r>
                    </a:p>
                  </a:txBody>
                  <a:tcPr/>
                </a:tc>
                <a:tc>
                  <a:txBody>
                    <a:bodyPr/>
                    <a:lstStyle/>
                    <a:p>
                      <a:r>
                        <a:rPr lang="en-US" sz="1000"/>
                        <a:t>1085</a:t>
                      </a:r>
                    </a:p>
                  </a:txBody>
                  <a:tcPr/>
                </a:tc>
                <a:tc>
                  <a:txBody>
                    <a:bodyPr/>
                    <a:lstStyle/>
                    <a:p>
                      <a:r>
                        <a:rPr lang="en-US" sz="1000"/>
                        <a:t>n/a</a:t>
                      </a:r>
                    </a:p>
                  </a:txBody>
                  <a:tcPr/>
                </a:tc>
                <a:extLst>
                  <a:ext uri="{0D108BD9-81ED-4DB2-BD59-A6C34878D82A}">
                    <a16:rowId xmlns:a16="http://schemas.microsoft.com/office/drawing/2014/main" val="399349606"/>
                  </a:ext>
                </a:extLst>
              </a:tr>
            </a:tbl>
          </a:graphicData>
        </a:graphic>
      </p:graphicFrame>
      <p:sp>
        <p:nvSpPr>
          <p:cNvPr id="4" name="Text Placeholder 3">
            <a:extLst>
              <a:ext uri="{FF2B5EF4-FFF2-40B4-BE49-F238E27FC236}">
                <a16:creationId xmlns:a16="http://schemas.microsoft.com/office/drawing/2014/main" id="{9E5804D5-DCD1-4BF0-B7F6-724F39D33D3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0193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F6A7E-CA35-44C1-AE28-81D897B6E24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5E2DCC0-5640-44DB-9768-DDFC27E9CCE6}"/>
              </a:ext>
            </a:extLst>
          </p:cNvPr>
          <p:cNvGraphicFramePr>
            <a:graphicFrameLocks noGrp="1"/>
          </p:cNvGraphicFramePr>
          <p:nvPr>
            <p:ph type="tbl" sz="quarter" idx="13"/>
            <p:extLst>
              <p:ext uri="{D42A27DB-BD31-4B8C-83A1-F6EECF244321}">
                <p14:modId xmlns:p14="http://schemas.microsoft.com/office/powerpoint/2010/main" val="194464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6102796"/>
                    </a:ext>
                  </a:extLst>
                </a:gridCol>
                <a:gridCol w="740664">
                  <a:extLst>
                    <a:ext uri="{9D8B030D-6E8A-4147-A177-3AD203B41FA5}">
                      <a16:colId xmlns:a16="http://schemas.microsoft.com/office/drawing/2014/main" val="2297713433"/>
                    </a:ext>
                  </a:extLst>
                </a:gridCol>
                <a:gridCol w="740664">
                  <a:extLst>
                    <a:ext uri="{9D8B030D-6E8A-4147-A177-3AD203B41FA5}">
                      <a16:colId xmlns:a16="http://schemas.microsoft.com/office/drawing/2014/main" val="1145287961"/>
                    </a:ext>
                  </a:extLst>
                </a:gridCol>
                <a:gridCol w="740664">
                  <a:extLst>
                    <a:ext uri="{9D8B030D-6E8A-4147-A177-3AD203B41FA5}">
                      <a16:colId xmlns:a16="http://schemas.microsoft.com/office/drawing/2014/main" val="2408297982"/>
                    </a:ext>
                  </a:extLst>
                </a:gridCol>
                <a:gridCol w="740664">
                  <a:extLst>
                    <a:ext uri="{9D8B030D-6E8A-4147-A177-3AD203B41FA5}">
                      <a16:colId xmlns:a16="http://schemas.microsoft.com/office/drawing/2014/main" val="1356997868"/>
                    </a:ext>
                  </a:extLst>
                </a:gridCol>
                <a:gridCol w="740664">
                  <a:extLst>
                    <a:ext uri="{9D8B030D-6E8A-4147-A177-3AD203B41FA5}">
                      <a16:colId xmlns:a16="http://schemas.microsoft.com/office/drawing/2014/main" val="3402881376"/>
                    </a:ext>
                  </a:extLst>
                </a:gridCol>
                <a:gridCol w="740664">
                  <a:extLst>
                    <a:ext uri="{9D8B030D-6E8A-4147-A177-3AD203B41FA5}">
                      <a16:colId xmlns:a16="http://schemas.microsoft.com/office/drawing/2014/main" val="168671285"/>
                    </a:ext>
                  </a:extLst>
                </a:gridCol>
                <a:gridCol w="740664">
                  <a:extLst>
                    <a:ext uri="{9D8B030D-6E8A-4147-A177-3AD203B41FA5}">
                      <a16:colId xmlns:a16="http://schemas.microsoft.com/office/drawing/2014/main" val="3876650644"/>
                    </a:ext>
                  </a:extLst>
                </a:gridCol>
                <a:gridCol w="740664">
                  <a:extLst>
                    <a:ext uri="{9D8B030D-6E8A-4147-A177-3AD203B41FA5}">
                      <a16:colId xmlns:a16="http://schemas.microsoft.com/office/drawing/2014/main" val="8052544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2081497218"/>
                  </a:ext>
                </a:extLst>
              </a:tr>
              <a:tr h="370840">
                <a:tc>
                  <a:txBody>
                    <a:bodyPr/>
                    <a:lstStyle/>
                    <a:p>
                      <a:r>
                        <a:rPr lang="en-US" sz="1000"/>
                        <a:t>firstinshi</a:t>
                      </a:r>
                    </a:p>
                  </a:txBody>
                  <a:tcPr/>
                </a:tc>
                <a:tc>
                  <a:txBody>
                    <a:bodyPr/>
                    <a:lstStyle/>
                    <a:p>
                      <a:r>
                        <a:rPr lang="en-US" sz="1000"/>
                        <a:t>2552</a:t>
                      </a:r>
                    </a:p>
                  </a:txBody>
                  <a:tcPr/>
                </a:tc>
                <a:tc>
                  <a:txBody>
                    <a:bodyPr/>
                    <a:lstStyle/>
                    <a:p>
                      <a:r>
                        <a:rPr lang="en-US" sz="1000"/>
                        <a:t>-2</a:t>
                      </a:r>
                    </a:p>
                  </a:txBody>
                  <a:tcPr/>
                </a:tc>
                <a:tc>
                  <a:txBody>
                    <a:bodyPr/>
                    <a:lstStyle/>
                    <a:p>
                      <a:r>
                        <a:rPr lang="en-US" sz="1000"/>
                        <a:t>8</a:t>
                      </a:r>
                    </a:p>
                  </a:txBody>
                  <a:tcPr/>
                </a:tc>
                <a:tc>
                  <a:txBody>
                    <a:bodyPr/>
                    <a:lstStyle/>
                    <a:p>
                      <a:r>
                        <a:rPr lang="en-US" sz="1000"/>
                        <a:t>4</a:t>
                      </a:r>
                    </a:p>
                  </a:txBody>
                  <a:tcPr/>
                </a:tc>
                <a:tc>
                  <a:txBody>
                    <a:bodyPr/>
                    <a:lstStyle/>
                    <a:p>
                      <a:r>
                        <a:rPr lang="en-US" sz="1000"/>
                        <a:t>0</a:t>
                      </a:r>
                    </a:p>
                  </a:txBody>
                  <a:tcPr/>
                </a:tc>
                <a:tc>
                  <a:txBody>
                    <a:bodyPr/>
                    <a:lstStyle/>
                    <a:p>
                      <a:r>
                        <a:rPr lang="en-US" sz="1000"/>
                        <a:t>12</a:t>
                      </a:r>
                    </a:p>
                  </a:txBody>
                  <a:tcPr/>
                </a:tc>
                <a:tc>
                  <a:txBody>
                    <a:bodyPr/>
                    <a:lstStyle/>
                    <a:p>
                      <a:r>
                        <a:rPr lang="en-US" sz="1000"/>
                        <a:t>431</a:t>
                      </a:r>
                    </a:p>
                  </a:txBody>
                  <a:tcPr/>
                </a:tc>
                <a:tc>
                  <a:txBody>
                    <a:bodyPr/>
                    <a:lstStyle/>
                    <a:p>
                      <a:r>
                        <a:rPr lang="en-US" sz="1000"/>
                        <a:t>181</a:t>
                      </a:r>
                    </a:p>
                  </a:txBody>
                  <a:tcPr/>
                </a:tc>
                <a:extLst>
                  <a:ext uri="{0D108BD9-81ED-4DB2-BD59-A6C34878D82A}">
                    <a16:rowId xmlns:a16="http://schemas.microsoft.com/office/drawing/2014/main" val="1755604004"/>
                  </a:ext>
                </a:extLst>
              </a:tr>
            </a:tbl>
          </a:graphicData>
        </a:graphic>
      </p:graphicFrame>
      <p:sp>
        <p:nvSpPr>
          <p:cNvPr id="4" name="Text Placeholder 3">
            <a:extLst>
              <a:ext uri="{FF2B5EF4-FFF2-40B4-BE49-F238E27FC236}">
                <a16:creationId xmlns:a16="http://schemas.microsoft.com/office/drawing/2014/main" id="{98CC9FE2-872C-45FA-8787-1F04A678CFD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72126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8483-5304-48CF-BE3B-E02D6B39D24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92BA5E6-C76C-4404-89B0-8875F565C36D}"/>
              </a:ext>
            </a:extLst>
          </p:cNvPr>
          <p:cNvGraphicFramePr>
            <a:graphicFrameLocks noGrp="1"/>
          </p:cNvGraphicFramePr>
          <p:nvPr>
            <p:ph type="chart" sz="quarter" idx="13"/>
            <p:extLst>
              <p:ext uri="{D42A27DB-BD31-4B8C-83A1-F6EECF244321}">
                <p14:modId xmlns:p14="http://schemas.microsoft.com/office/powerpoint/2010/main" val="2625152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71917A-2439-461E-A863-C84997AB9D3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20B5F48-0B0F-4537-B2A1-46B3BBB4A9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13370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3EE4F-FC05-4446-85AC-5BA5B789E26A}"/>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5B8F95E4-8390-40AF-8977-F1EF9AFD1781}"/>
              </a:ext>
            </a:extLst>
          </p:cNvPr>
          <p:cNvGraphicFramePr>
            <a:graphicFrameLocks noGrp="1"/>
          </p:cNvGraphicFramePr>
          <p:nvPr>
            <p:ph type="chart" sz="quarter" idx="13"/>
            <p:extLst>
              <p:ext uri="{D42A27DB-BD31-4B8C-83A1-F6EECF244321}">
                <p14:modId xmlns:p14="http://schemas.microsoft.com/office/powerpoint/2010/main" val="1060317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D19E12-E47A-4917-AC73-CF175C154C7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B183A8A-3554-49DB-9B13-66F389DDF7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2331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52B20-7A3D-4D08-B376-2496C41DA89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5D79DC3D-30C3-4EF6-A7F2-BB09CB58211D}"/>
              </a:ext>
            </a:extLst>
          </p:cNvPr>
          <p:cNvGraphicFramePr>
            <a:graphicFrameLocks noGrp="1"/>
          </p:cNvGraphicFramePr>
          <p:nvPr>
            <p:ph type="chart" sz="quarter" idx="13"/>
            <p:extLst>
              <p:ext uri="{D42A27DB-BD31-4B8C-83A1-F6EECF244321}">
                <p14:modId xmlns:p14="http://schemas.microsoft.com/office/powerpoint/2010/main" val="212111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DFEB0A-D947-49C0-B115-1935580EB69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E8F989E-624F-4A3F-A013-74896613C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970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0F5EE-C7ED-48CE-9463-6E4B1A2BB5A6}"/>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11F91FFB-5A2D-45FD-8218-DB6DB9B3B832}"/>
              </a:ext>
            </a:extLst>
          </p:cNvPr>
          <p:cNvGraphicFramePr>
            <a:graphicFrameLocks noGrp="1"/>
          </p:cNvGraphicFramePr>
          <p:nvPr>
            <p:ph type="tbl" sz="quarter" idx="13"/>
            <p:extLst>
              <p:ext uri="{D42A27DB-BD31-4B8C-83A1-F6EECF244321}">
                <p14:modId xmlns:p14="http://schemas.microsoft.com/office/powerpoint/2010/main" val="3711325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06290111"/>
                    </a:ext>
                  </a:extLst>
                </a:gridCol>
                <a:gridCol w="987552">
                  <a:extLst>
                    <a:ext uri="{9D8B030D-6E8A-4147-A177-3AD203B41FA5}">
                      <a16:colId xmlns:a16="http://schemas.microsoft.com/office/drawing/2014/main" val="2610526452"/>
                    </a:ext>
                  </a:extLst>
                </a:gridCol>
                <a:gridCol w="987552">
                  <a:extLst>
                    <a:ext uri="{9D8B030D-6E8A-4147-A177-3AD203B41FA5}">
                      <a16:colId xmlns:a16="http://schemas.microsoft.com/office/drawing/2014/main" val="353283923"/>
                    </a:ext>
                  </a:extLst>
                </a:gridCol>
                <a:gridCol w="987552">
                  <a:extLst>
                    <a:ext uri="{9D8B030D-6E8A-4147-A177-3AD203B41FA5}">
                      <a16:colId xmlns:a16="http://schemas.microsoft.com/office/drawing/2014/main" val="2737584681"/>
                    </a:ext>
                  </a:extLst>
                </a:gridCol>
                <a:gridCol w="987552">
                  <a:extLst>
                    <a:ext uri="{9D8B030D-6E8A-4147-A177-3AD203B41FA5}">
                      <a16:colId xmlns:a16="http://schemas.microsoft.com/office/drawing/2014/main" val="271389719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82988175"/>
                  </a:ext>
                </a:extLst>
              </a:tr>
              <a:tr h="370840">
                <a:tc>
                  <a:txBody>
                    <a:bodyPr/>
                    <a:lstStyle/>
                    <a:p>
                      <a:r>
                        <a:rPr lang="en-US" sz="1000" b="1"/>
                        <a:t>firstinshi - 2020-09-21 14:01:09</a:t>
                      </a:r>
                      <a:r>
                        <a:rPr lang="en-US" sz="1000"/>
                        <a:t>
 GIVEAWAY TIME! Enter FICOH’s Face Mask Giveaway for a chance to win an exclusive FICOH #facecovering, 28 piece First Aid Kit, &amp; Touch Tool.
HERE’S HOW TO ENTER:
1. Follow our account (FirstInsHI) 
2. Like this post 👍🏼
3.Tag a friend in the comments. Each comment is a new entry! 💬
FICOH’s agency partners, associates and their immediate family members are also eligible to enter to win. The contest ends at 5 pm on Friday, September 25. Three winners will be selected and contacted on Monday, September 28 via Instagram DMs.
No purchase necessary to enter or win. Must be 18 years of age or older and be a current Hawaii resident.
#teamficoh #contest #giveaway #facecover #facemask #mask #hawaii #covid19 #coronavirus #safety #insurance #free #freestuff</a:t>
                      </a:r>
                    </a:p>
                  </a:txBody>
                  <a:tcPr/>
                </a:tc>
                <a:tc>
                  <a:txBody>
                    <a:bodyPr/>
                    <a:lstStyle/>
                    <a:p>
                      <a:r>
                        <a:rPr lang="en-US" sz="1000"/>
                        <a:t>53</a:t>
                      </a:r>
                    </a:p>
                  </a:txBody>
                  <a:tcPr/>
                </a:tc>
                <a:tc>
                  <a:txBody>
                    <a:bodyPr/>
                    <a:lstStyle/>
                    <a:p>
                      <a:r>
                        <a:rPr lang="en-US" sz="1000"/>
                        <a:t>176</a:t>
                      </a:r>
                    </a:p>
                  </a:txBody>
                  <a:tcPr/>
                </a:tc>
                <a:tc>
                  <a:txBody>
                    <a:bodyPr/>
                    <a:lstStyle/>
                    <a:p>
                      <a:r>
                        <a:rPr lang="en-US" sz="1000"/>
                        <a:t>8.9698 %</a:t>
                      </a:r>
                    </a:p>
                  </a:txBody>
                  <a:tcPr/>
                </a:tc>
                <a:tc>
                  <a:txBody>
                    <a:bodyPr/>
                    <a:lstStyle/>
                    <a:p>
                      <a:r>
                        <a:rPr lang="en-US" sz="1000"/>
                        <a:t>Carousel</a:t>
                      </a:r>
                    </a:p>
                  </a:txBody>
                  <a:tcPr/>
                </a:tc>
                <a:extLst>
                  <a:ext uri="{0D108BD9-81ED-4DB2-BD59-A6C34878D82A}">
                    <a16:rowId xmlns:a16="http://schemas.microsoft.com/office/drawing/2014/main" val="1301879816"/>
                  </a:ext>
                </a:extLst>
              </a:tr>
              <a:tr h="370840">
                <a:tc>
                  <a:txBody>
                    <a:bodyPr/>
                    <a:lstStyle/>
                    <a:p>
                      <a:r>
                        <a:rPr lang="en-US" sz="1000" b="1"/>
                        <a:t>firstinshi - 2020-09-25 21:20:03</a:t>
                      </a:r>
                      <a:r>
                        <a:rPr lang="en-US" sz="1000"/>
                        <a:t>
 Mahalo to everyone who donated canned goods for our hawaiifoodbank Food Drive. #TeamFICOH loves supporting the Hawaii Foodbank and their mission to nourish Hawaii's hungry! 
#endhunger #nourishourohana</a:t>
                      </a:r>
                    </a:p>
                  </a:txBody>
                  <a:tcPr/>
                </a:tc>
                <a:tc>
                  <a:txBody>
                    <a:bodyPr/>
                    <a:lstStyle/>
                    <a:p>
                      <a:r>
                        <a:rPr lang="en-US" sz="1000"/>
                        <a:t>51</a:t>
                      </a:r>
                    </a:p>
                  </a:txBody>
                  <a:tcPr/>
                </a:tc>
                <a:tc>
                  <a:txBody>
                    <a:bodyPr/>
                    <a:lstStyle/>
                    <a:p>
                      <a:r>
                        <a:rPr lang="en-US" sz="1000"/>
                        <a:t>1</a:t>
                      </a:r>
                    </a:p>
                  </a:txBody>
                  <a:tcPr/>
                </a:tc>
                <a:tc>
                  <a:txBody>
                    <a:bodyPr/>
                    <a:lstStyle/>
                    <a:p>
                      <a:r>
                        <a:rPr lang="en-US" sz="1000"/>
                        <a:t>2.0360 %</a:t>
                      </a:r>
                    </a:p>
                  </a:txBody>
                  <a:tcPr/>
                </a:tc>
                <a:tc>
                  <a:txBody>
                    <a:bodyPr/>
                    <a:lstStyle/>
                    <a:p>
                      <a:r>
                        <a:rPr lang="en-US" sz="1000"/>
                        <a:t>Carousel</a:t>
                      </a:r>
                    </a:p>
                  </a:txBody>
                  <a:tcPr/>
                </a:tc>
                <a:extLst>
                  <a:ext uri="{0D108BD9-81ED-4DB2-BD59-A6C34878D82A}">
                    <a16:rowId xmlns:a16="http://schemas.microsoft.com/office/drawing/2014/main" val="744946780"/>
                  </a:ext>
                </a:extLst>
              </a:tr>
              <a:tr h="370840">
                <a:tc>
                  <a:txBody>
                    <a:bodyPr/>
                    <a:lstStyle/>
                    <a:p>
                      <a:r>
                        <a:rPr lang="en-US" sz="1000" b="1"/>
                        <a:t>firstinshi - 2020-09-10 21:58:32</a:t>
                      </a:r>
                      <a:r>
                        <a:rPr lang="en-US" sz="1000"/>
                        <a:t>
 #TBT—One year ago, FICOH opened its West Oahu Office (WOO) at Campbell Square in Kapolei, offering our associates who live on the west side shorter commutes and more time to enjoy life outside of work.
#satelliteoffice #insurance #officespace #kapolei</a:t>
                      </a:r>
                    </a:p>
                  </a:txBody>
                  <a:tcPr/>
                </a:tc>
                <a:tc>
                  <a:txBody>
                    <a:bodyPr/>
                    <a:lstStyle/>
                    <a:p>
                      <a:r>
                        <a:rPr lang="en-US" sz="1000"/>
                        <a:t>51</a:t>
                      </a:r>
                    </a:p>
                  </a:txBody>
                  <a:tcPr/>
                </a:tc>
                <a:tc>
                  <a:txBody>
                    <a:bodyPr/>
                    <a:lstStyle/>
                    <a:p>
                      <a:r>
                        <a:rPr lang="en-US" sz="1000"/>
                        <a:t>0</a:t>
                      </a:r>
                    </a:p>
                  </a:txBody>
                  <a:tcPr/>
                </a:tc>
                <a:tc>
                  <a:txBody>
                    <a:bodyPr/>
                    <a:lstStyle/>
                    <a:p>
                      <a:r>
                        <a:rPr lang="en-US" sz="1000"/>
                        <a:t>1.9969 %</a:t>
                      </a:r>
                    </a:p>
                  </a:txBody>
                  <a:tcPr/>
                </a:tc>
                <a:tc>
                  <a:txBody>
                    <a:bodyPr/>
                    <a:lstStyle/>
                    <a:p>
                      <a:r>
                        <a:rPr lang="en-US" sz="1000"/>
                        <a:t>Carousel</a:t>
                      </a:r>
                    </a:p>
                  </a:txBody>
                  <a:tcPr/>
                </a:tc>
                <a:extLst>
                  <a:ext uri="{0D108BD9-81ED-4DB2-BD59-A6C34878D82A}">
                    <a16:rowId xmlns:a16="http://schemas.microsoft.com/office/drawing/2014/main" val="1849319402"/>
                  </a:ext>
                </a:extLst>
              </a:tr>
            </a:tbl>
          </a:graphicData>
        </a:graphic>
      </p:graphicFrame>
      <p:sp>
        <p:nvSpPr>
          <p:cNvPr id="4" name="Text Placeholder 3">
            <a:extLst>
              <a:ext uri="{FF2B5EF4-FFF2-40B4-BE49-F238E27FC236}">
                <a16:creationId xmlns:a16="http://schemas.microsoft.com/office/drawing/2014/main" id="{E64FA3E3-848D-4B83-B009-DA690D04537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193859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7924-FF72-43C5-9785-231977AF2342}"/>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0160C600-AEF9-44A9-90FF-22F128B6D0C2}"/>
              </a:ext>
            </a:extLst>
          </p:cNvPr>
          <p:cNvGraphicFramePr>
            <a:graphicFrameLocks noGrp="1"/>
          </p:cNvGraphicFramePr>
          <p:nvPr>
            <p:ph type="tbl" sz="quarter" idx="13"/>
            <p:extLst>
              <p:ext uri="{D42A27DB-BD31-4B8C-83A1-F6EECF244321}">
                <p14:modId xmlns:p14="http://schemas.microsoft.com/office/powerpoint/2010/main" val="314746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829250671"/>
                    </a:ext>
                  </a:extLst>
                </a:gridCol>
                <a:gridCol w="658368">
                  <a:extLst>
                    <a:ext uri="{9D8B030D-6E8A-4147-A177-3AD203B41FA5}">
                      <a16:colId xmlns:a16="http://schemas.microsoft.com/office/drawing/2014/main" val="2474612505"/>
                    </a:ext>
                  </a:extLst>
                </a:gridCol>
                <a:gridCol w="658368">
                  <a:extLst>
                    <a:ext uri="{9D8B030D-6E8A-4147-A177-3AD203B41FA5}">
                      <a16:colId xmlns:a16="http://schemas.microsoft.com/office/drawing/2014/main" val="852704216"/>
                    </a:ext>
                  </a:extLst>
                </a:gridCol>
                <a:gridCol w="329184">
                  <a:extLst>
                    <a:ext uri="{9D8B030D-6E8A-4147-A177-3AD203B41FA5}">
                      <a16:colId xmlns:a16="http://schemas.microsoft.com/office/drawing/2014/main" val="3603740649"/>
                    </a:ext>
                  </a:extLst>
                </a:gridCol>
                <a:gridCol w="329184">
                  <a:extLst>
                    <a:ext uri="{9D8B030D-6E8A-4147-A177-3AD203B41FA5}">
                      <a16:colId xmlns:a16="http://schemas.microsoft.com/office/drawing/2014/main" val="2941045996"/>
                    </a:ext>
                  </a:extLst>
                </a:gridCol>
                <a:gridCol w="658368">
                  <a:extLst>
                    <a:ext uri="{9D8B030D-6E8A-4147-A177-3AD203B41FA5}">
                      <a16:colId xmlns:a16="http://schemas.microsoft.com/office/drawing/2014/main" val="616020833"/>
                    </a:ext>
                  </a:extLst>
                </a:gridCol>
                <a:gridCol w="658368">
                  <a:extLst>
                    <a:ext uri="{9D8B030D-6E8A-4147-A177-3AD203B41FA5}">
                      <a16:colId xmlns:a16="http://schemas.microsoft.com/office/drawing/2014/main" val="2914294513"/>
                    </a:ext>
                  </a:extLst>
                </a:gridCol>
                <a:gridCol w="658368">
                  <a:extLst>
                    <a:ext uri="{9D8B030D-6E8A-4147-A177-3AD203B41FA5}">
                      <a16:colId xmlns:a16="http://schemas.microsoft.com/office/drawing/2014/main" val="3995572263"/>
                    </a:ext>
                  </a:extLst>
                </a:gridCol>
                <a:gridCol w="658368">
                  <a:extLst>
                    <a:ext uri="{9D8B030D-6E8A-4147-A177-3AD203B41FA5}">
                      <a16:colId xmlns:a16="http://schemas.microsoft.com/office/drawing/2014/main" val="434370050"/>
                    </a:ext>
                  </a:extLst>
                </a:gridCol>
                <a:gridCol w="658368">
                  <a:extLst>
                    <a:ext uri="{9D8B030D-6E8A-4147-A177-3AD203B41FA5}">
                      <a16:colId xmlns:a16="http://schemas.microsoft.com/office/drawing/2014/main" val="26377056"/>
                    </a:ext>
                  </a:extLst>
                </a:gridCol>
                <a:gridCol w="658368">
                  <a:extLst>
                    <a:ext uri="{9D8B030D-6E8A-4147-A177-3AD203B41FA5}">
                      <a16:colId xmlns:a16="http://schemas.microsoft.com/office/drawing/2014/main" val="357610951"/>
                    </a:ext>
                  </a:extLst>
                </a:gridCol>
                <a:gridCol w="658368">
                  <a:extLst>
                    <a:ext uri="{9D8B030D-6E8A-4147-A177-3AD203B41FA5}">
                      <a16:colId xmlns:a16="http://schemas.microsoft.com/office/drawing/2014/main" val="47509901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355386034"/>
                  </a:ext>
                </a:extLst>
              </a:tr>
              <a:tr h="370840">
                <a:tc>
                  <a:txBody>
                    <a:bodyPr/>
                    <a:lstStyle/>
                    <a:p>
                      <a:r>
                        <a:rPr lang="en-US" sz="1000"/>
                        <a:t>firstinshi</a:t>
                      </a:r>
                    </a:p>
                  </a:txBody>
                  <a:tcPr/>
                </a:tc>
                <a:tc>
                  <a:txBody>
                    <a:bodyPr/>
                    <a:lstStyle/>
                    <a:p>
                      <a:r>
                        <a:rPr lang="en-US" sz="1000"/>
                        <a:t>18</a:t>
                      </a:r>
                    </a:p>
                  </a:txBody>
                  <a:tcPr/>
                </a:tc>
                <a:tc>
                  <a:txBody>
                    <a:bodyPr/>
                    <a:lstStyle/>
                    <a:p>
                      <a:r>
                        <a:rPr lang="en-US" sz="1000"/>
                        <a:t>0.6375</a:t>
                      </a:r>
                    </a:p>
                  </a:txBody>
                  <a:tcPr/>
                </a:tc>
                <a:tc>
                  <a:txBody>
                    <a:bodyPr/>
                    <a:lstStyle/>
                    <a:p>
                      <a:r>
                        <a:rPr lang="en-US" sz="1000"/>
                        <a:t>9.22</a:t>
                      </a:r>
                    </a:p>
                  </a:txBody>
                  <a:tcPr/>
                </a:tc>
                <a:tc>
                  <a:txBody>
                    <a:bodyPr/>
                    <a:lstStyle/>
                    <a:p>
                      <a:r>
                        <a:rPr lang="en-US" sz="1000"/>
                        <a:t>0.22</a:t>
                      </a:r>
                    </a:p>
                  </a:txBody>
                  <a:tcPr/>
                </a:tc>
                <a:tc>
                  <a:txBody>
                    <a:bodyPr/>
                    <a:lstStyle/>
                    <a:p>
                      <a:r>
                        <a:rPr lang="en-US" sz="1000"/>
                        <a:t>78.06</a:t>
                      </a:r>
                    </a:p>
                  </a:txBody>
                  <a:tcPr/>
                </a:tc>
                <a:tc>
                  <a:txBody>
                    <a:bodyPr/>
                    <a:lstStyle/>
                    <a:p>
                      <a:r>
                        <a:rPr lang="en-US" sz="1000"/>
                        <a:t>66.50</a:t>
                      </a:r>
                    </a:p>
                  </a:txBody>
                  <a:tcPr/>
                </a:tc>
                <a:tc>
                  <a:txBody>
                    <a:bodyPr/>
                    <a:lstStyle/>
                    <a:p>
                      <a:r>
                        <a:rPr lang="en-US" sz="1000"/>
                        <a:t>41.83</a:t>
                      </a:r>
                    </a:p>
                  </a:txBody>
                  <a:tcPr/>
                </a:tc>
                <a:tc>
                  <a:txBody>
                    <a:bodyPr/>
                    <a:lstStyle/>
                    <a:p>
                      <a:r>
                        <a:rPr lang="en-US" sz="1000"/>
                        <a:t>41.61</a:t>
                      </a:r>
                    </a:p>
                  </a:txBody>
                  <a:tcPr/>
                </a:tc>
                <a:tc>
                  <a:txBody>
                    <a:bodyPr/>
                    <a:lstStyle/>
                    <a:p>
                      <a:r>
                        <a:rPr lang="en-US" sz="1000"/>
                        <a:t>1405</a:t>
                      </a:r>
                    </a:p>
                  </a:txBody>
                  <a:tcPr/>
                </a:tc>
                <a:tc>
                  <a:txBody>
                    <a:bodyPr/>
                    <a:lstStyle/>
                    <a:p>
                      <a:r>
                        <a:rPr lang="en-US" sz="1000"/>
                        <a:t>166</a:t>
                      </a:r>
                    </a:p>
                  </a:txBody>
                  <a:tcPr/>
                </a:tc>
                <a:tc>
                  <a:txBody>
                    <a:bodyPr/>
                    <a:lstStyle/>
                    <a:p>
                      <a:r>
                        <a:rPr lang="en-US" sz="1000"/>
                        <a:t>753</a:t>
                      </a:r>
                    </a:p>
                  </a:txBody>
                  <a:tcPr/>
                </a:tc>
                <a:extLst>
                  <a:ext uri="{0D108BD9-81ED-4DB2-BD59-A6C34878D82A}">
                    <a16:rowId xmlns:a16="http://schemas.microsoft.com/office/drawing/2014/main" val="1287992970"/>
                  </a:ext>
                </a:extLst>
              </a:tr>
            </a:tbl>
          </a:graphicData>
        </a:graphic>
      </p:graphicFrame>
      <p:sp>
        <p:nvSpPr>
          <p:cNvPr id="4" name="Text Placeholder 3">
            <a:extLst>
              <a:ext uri="{FF2B5EF4-FFF2-40B4-BE49-F238E27FC236}">
                <a16:creationId xmlns:a16="http://schemas.microsoft.com/office/drawing/2014/main" id="{D99B3936-3A16-49F9-9BFE-716D84EDE21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0726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ECF18-81A5-45D0-AE06-AEA6A3BDC0A8}"/>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523BB166-D085-4B25-8F0F-A29375C3B8B6}"/>
              </a:ext>
            </a:extLst>
          </p:cNvPr>
          <p:cNvGraphicFramePr>
            <a:graphicFrameLocks noGrp="1"/>
          </p:cNvGraphicFramePr>
          <p:nvPr>
            <p:ph type="tbl" sz="quarter" idx="13"/>
            <p:extLst>
              <p:ext uri="{D42A27DB-BD31-4B8C-83A1-F6EECF244321}">
                <p14:modId xmlns:p14="http://schemas.microsoft.com/office/powerpoint/2010/main" val="2805465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86086090"/>
                    </a:ext>
                  </a:extLst>
                </a:gridCol>
                <a:gridCol w="1316736">
                  <a:extLst>
                    <a:ext uri="{9D8B030D-6E8A-4147-A177-3AD203B41FA5}">
                      <a16:colId xmlns:a16="http://schemas.microsoft.com/office/drawing/2014/main" val="4098843593"/>
                    </a:ext>
                  </a:extLst>
                </a:gridCol>
                <a:gridCol w="658368">
                  <a:extLst>
                    <a:ext uri="{9D8B030D-6E8A-4147-A177-3AD203B41FA5}">
                      <a16:colId xmlns:a16="http://schemas.microsoft.com/office/drawing/2014/main" val="3752307881"/>
                    </a:ext>
                  </a:extLst>
                </a:gridCol>
                <a:gridCol w="658368">
                  <a:extLst>
                    <a:ext uri="{9D8B030D-6E8A-4147-A177-3AD203B41FA5}">
                      <a16:colId xmlns:a16="http://schemas.microsoft.com/office/drawing/2014/main" val="1951061010"/>
                    </a:ext>
                  </a:extLst>
                </a:gridCol>
                <a:gridCol w="658368">
                  <a:extLst>
                    <a:ext uri="{9D8B030D-6E8A-4147-A177-3AD203B41FA5}">
                      <a16:colId xmlns:a16="http://schemas.microsoft.com/office/drawing/2014/main" val="3043053891"/>
                    </a:ext>
                  </a:extLst>
                </a:gridCol>
                <a:gridCol w="658368">
                  <a:extLst>
                    <a:ext uri="{9D8B030D-6E8A-4147-A177-3AD203B41FA5}">
                      <a16:colId xmlns:a16="http://schemas.microsoft.com/office/drawing/2014/main" val="365214760"/>
                    </a:ext>
                  </a:extLst>
                </a:gridCol>
                <a:gridCol w="658368">
                  <a:extLst>
                    <a:ext uri="{9D8B030D-6E8A-4147-A177-3AD203B41FA5}">
                      <a16:colId xmlns:a16="http://schemas.microsoft.com/office/drawing/2014/main" val="346902227"/>
                    </a:ext>
                  </a:extLst>
                </a:gridCol>
                <a:gridCol w="658368">
                  <a:extLst>
                    <a:ext uri="{9D8B030D-6E8A-4147-A177-3AD203B41FA5}">
                      <a16:colId xmlns:a16="http://schemas.microsoft.com/office/drawing/2014/main" val="511457274"/>
                    </a:ext>
                  </a:extLst>
                </a:gridCol>
                <a:gridCol w="658368">
                  <a:extLst>
                    <a:ext uri="{9D8B030D-6E8A-4147-A177-3AD203B41FA5}">
                      <a16:colId xmlns:a16="http://schemas.microsoft.com/office/drawing/2014/main" val="4181307721"/>
                    </a:ext>
                  </a:extLst>
                </a:gridCol>
                <a:gridCol w="658368">
                  <a:extLst>
                    <a:ext uri="{9D8B030D-6E8A-4147-A177-3AD203B41FA5}">
                      <a16:colId xmlns:a16="http://schemas.microsoft.com/office/drawing/2014/main" val="171871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6411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- 2020-09-25 21:26:55</a:t>
                      </a:r>
                      <a:r>
                        <a:rPr kumimoji="0" lang="en-US" sz="1000" b="0" i="0" u="none" strike="noStrike" kern="1200" cap="none" spc="0" normalizeH="0" baseline="0" noProof="0">
                          <a:ln>
                            <a:noFill/>
                          </a:ln>
                          <a:solidFill>
                            <a:prstClr val="black"/>
                          </a:solidFill>
                          <a:effectLst/>
                          <a:uLnTx/>
                          <a:uFillTx/>
                          <a:latin typeface="+mn-lt"/>
                          <a:ea typeface="+mn-ea"/>
                          <a:cs typeface="+mn-cs"/>
                        </a:rPr>
                        <a:t>
 @hawaiifoodbank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https://scontent-iad3-1.cdninstagram.com/v/t51.29350-15/120099803_631766460868994_22258993195752853_n.jpg?_nc_cat=111&amp;_nc_sid=8ae9d6&amp;_nc_ohc=kp8BxEBrM2oAX_unoQo&amp;_nc_ht=scontent-iad3-1.cdninstagram.com&amp;oh=2c0f39b81d12828dda3a034be348f4d6&amp;oe=5F93C6BF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09/26/2020 21:07:13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28833875"/>
                  </a:ext>
                </a:extLst>
              </a:tr>
            </a:tbl>
          </a:graphicData>
        </a:graphic>
      </p:graphicFrame>
      <p:sp>
        <p:nvSpPr>
          <p:cNvPr id="4" name="Text Placeholder 3">
            <a:extLst>
              <a:ext uri="{FF2B5EF4-FFF2-40B4-BE49-F238E27FC236}">
                <a16:creationId xmlns:a16="http://schemas.microsoft.com/office/drawing/2014/main" id="{BB62A5BF-BD16-4C40-997F-2306E8F606F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62103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A457A-952E-439C-A796-A8D6435E9CB8}"/>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E1AF6176-A0F0-4A8D-9CFC-3AE0BBC6CE86}"/>
              </a:ext>
            </a:extLst>
          </p:cNvPr>
          <p:cNvGraphicFramePr>
            <a:graphicFrameLocks noGrp="1"/>
          </p:cNvGraphicFramePr>
          <p:nvPr>
            <p:ph type="tbl" sz="quarter" idx="13"/>
            <p:extLst>
              <p:ext uri="{D42A27DB-BD31-4B8C-83A1-F6EECF244321}">
                <p14:modId xmlns:p14="http://schemas.microsoft.com/office/powerpoint/2010/main" val="270615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82823786"/>
                    </a:ext>
                  </a:extLst>
                </a:gridCol>
                <a:gridCol w="1316736">
                  <a:extLst>
                    <a:ext uri="{9D8B030D-6E8A-4147-A177-3AD203B41FA5}">
                      <a16:colId xmlns:a16="http://schemas.microsoft.com/office/drawing/2014/main" val="2845316705"/>
                    </a:ext>
                  </a:extLst>
                </a:gridCol>
                <a:gridCol w="658368">
                  <a:extLst>
                    <a:ext uri="{9D8B030D-6E8A-4147-A177-3AD203B41FA5}">
                      <a16:colId xmlns:a16="http://schemas.microsoft.com/office/drawing/2014/main" val="672845257"/>
                    </a:ext>
                  </a:extLst>
                </a:gridCol>
                <a:gridCol w="658368">
                  <a:extLst>
                    <a:ext uri="{9D8B030D-6E8A-4147-A177-3AD203B41FA5}">
                      <a16:colId xmlns:a16="http://schemas.microsoft.com/office/drawing/2014/main" val="436629812"/>
                    </a:ext>
                  </a:extLst>
                </a:gridCol>
                <a:gridCol w="658368">
                  <a:extLst>
                    <a:ext uri="{9D8B030D-6E8A-4147-A177-3AD203B41FA5}">
                      <a16:colId xmlns:a16="http://schemas.microsoft.com/office/drawing/2014/main" val="2721968099"/>
                    </a:ext>
                  </a:extLst>
                </a:gridCol>
                <a:gridCol w="658368">
                  <a:extLst>
                    <a:ext uri="{9D8B030D-6E8A-4147-A177-3AD203B41FA5}">
                      <a16:colId xmlns:a16="http://schemas.microsoft.com/office/drawing/2014/main" val="2253790673"/>
                    </a:ext>
                  </a:extLst>
                </a:gridCol>
                <a:gridCol w="658368">
                  <a:extLst>
                    <a:ext uri="{9D8B030D-6E8A-4147-A177-3AD203B41FA5}">
                      <a16:colId xmlns:a16="http://schemas.microsoft.com/office/drawing/2014/main" val="2441197318"/>
                    </a:ext>
                  </a:extLst>
                </a:gridCol>
                <a:gridCol w="658368">
                  <a:extLst>
                    <a:ext uri="{9D8B030D-6E8A-4147-A177-3AD203B41FA5}">
                      <a16:colId xmlns:a16="http://schemas.microsoft.com/office/drawing/2014/main" val="3197031083"/>
                    </a:ext>
                  </a:extLst>
                </a:gridCol>
                <a:gridCol w="658368">
                  <a:extLst>
                    <a:ext uri="{9D8B030D-6E8A-4147-A177-3AD203B41FA5}">
                      <a16:colId xmlns:a16="http://schemas.microsoft.com/office/drawing/2014/main" val="2144996366"/>
                    </a:ext>
                  </a:extLst>
                </a:gridCol>
                <a:gridCol w="658368">
                  <a:extLst>
                    <a:ext uri="{9D8B030D-6E8A-4147-A177-3AD203B41FA5}">
                      <a16:colId xmlns:a16="http://schemas.microsoft.com/office/drawing/2014/main" val="392265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14953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- 2020-09-25 21:21:40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https://scontent-iad3-1.cdninstagram.com/v/t51.29350-15/120094058_175792480702859_4583174016934816265_n.jpg?_nc_cat=105&amp;_nc_sid=8ae9d6&amp;_nc_ohc=Iv1rZp4Q4AQAX8xqKtz&amp;_nc_ht=scontent-iad3-1.cdninstagram.com&amp;oh=1f8fadb4ef8d454d630a6069273c9a61&amp;oe=5F944737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09/26/2020 21:07:13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9342763"/>
                  </a:ext>
                </a:extLst>
              </a:tr>
            </a:tbl>
          </a:graphicData>
        </a:graphic>
      </p:graphicFrame>
      <p:sp>
        <p:nvSpPr>
          <p:cNvPr id="4" name="Text Placeholder 3">
            <a:extLst>
              <a:ext uri="{FF2B5EF4-FFF2-40B4-BE49-F238E27FC236}">
                <a16:creationId xmlns:a16="http://schemas.microsoft.com/office/drawing/2014/main" id="{156BDC9D-371D-443C-A8EA-14F639B18DB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20655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52B03-6243-499D-8647-55F35F96EEA1}"/>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30F3C0AA-6814-49BB-8F84-C1E737D19224}"/>
              </a:ext>
            </a:extLst>
          </p:cNvPr>
          <p:cNvGraphicFramePr>
            <a:graphicFrameLocks noGrp="1"/>
          </p:cNvGraphicFramePr>
          <p:nvPr>
            <p:ph type="tbl" sz="quarter" idx="13"/>
            <p:extLst>
              <p:ext uri="{D42A27DB-BD31-4B8C-83A1-F6EECF244321}">
                <p14:modId xmlns:p14="http://schemas.microsoft.com/office/powerpoint/2010/main" val="459597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94426505"/>
                    </a:ext>
                  </a:extLst>
                </a:gridCol>
                <a:gridCol w="1316736">
                  <a:extLst>
                    <a:ext uri="{9D8B030D-6E8A-4147-A177-3AD203B41FA5}">
                      <a16:colId xmlns:a16="http://schemas.microsoft.com/office/drawing/2014/main" val="2010405388"/>
                    </a:ext>
                  </a:extLst>
                </a:gridCol>
                <a:gridCol w="658368">
                  <a:extLst>
                    <a:ext uri="{9D8B030D-6E8A-4147-A177-3AD203B41FA5}">
                      <a16:colId xmlns:a16="http://schemas.microsoft.com/office/drawing/2014/main" val="82799041"/>
                    </a:ext>
                  </a:extLst>
                </a:gridCol>
                <a:gridCol w="658368">
                  <a:extLst>
                    <a:ext uri="{9D8B030D-6E8A-4147-A177-3AD203B41FA5}">
                      <a16:colId xmlns:a16="http://schemas.microsoft.com/office/drawing/2014/main" val="2011142997"/>
                    </a:ext>
                  </a:extLst>
                </a:gridCol>
                <a:gridCol w="658368">
                  <a:extLst>
                    <a:ext uri="{9D8B030D-6E8A-4147-A177-3AD203B41FA5}">
                      <a16:colId xmlns:a16="http://schemas.microsoft.com/office/drawing/2014/main" val="767900811"/>
                    </a:ext>
                  </a:extLst>
                </a:gridCol>
                <a:gridCol w="658368">
                  <a:extLst>
                    <a:ext uri="{9D8B030D-6E8A-4147-A177-3AD203B41FA5}">
                      <a16:colId xmlns:a16="http://schemas.microsoft.com/office/drawing/2014/main" val="4008332325"/>
                    </a:ext>
                  </a:extLst>
                </a:gridCol>
                <a:gridCol w="658368">
                  <a:extLst>
                    <a:ext uri="{9D8B030D-6E8A-4147-A177-3AD203B41FA5}">
                      <a16:colId xmlns:a16="http://schemas.microsoft.com/office/drawing/2014/main" val="4196559997"/>
                    </a:ext>
                  </a:extLst>
                </a:gridCol>
                <a:gridCol w="658368">
                  <a:extLst>
                    <a:ext uri="{9D8B030D-6E8A-4147-A177-3AD203B41FA5}">
                      <a16:colId xmlns:a16="http://schemas.microsoft.com/office/drawing/2014/main" val="2452172063"/>
                    </a:ext>
                  </a:extLst>
                </a:gridCol>
                <a:gridCol w="658368">
                  <a:extLst>
                    <a:ext uri="{9D8B030D-6E8A-4147-A177-3AD203B41FA5}">
                      <a16:colId xmlns:a16="http://schemas.microsoft.com/office/drawing/2014/main" val="3836259402"/>
                    </a:ext>
                  </a:extLst>
                </a:gridCol>
                <a:gridCol w="658368">
                  <a:extLst>
                    <a:ext uri="{9D8B030D-6E8A-4147-A177-3AD203B41FA5}">
                      <a16:colId xmlns:a16="http://schemas.microsoft.com/office/drawing/2014/main" val="3110862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4460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- 2020-09-24 22:15:41</a:t>
                      </a:r>
                      <a:r>
                        <a:rPr kumimoji="0" lang="en-US" sz="1000" b="0" i="0" u="none" strike="noStrike" kern="1200" cap="none" spc="0" normalizeH="0" baseline="0" noProof="0">
                          <a:ln>
                            <a:noFill/>
                          </a:ln>
                          <a:solidFill>
                            <a:prstClr val="black"/>
                          </a:solidFill>
                          <a:effectLst/>
                          <a:uLnTx/>
                          <a:uFillTx/>
                          <a:latin typeface="+mn-lt"/>
                          <a:ea typeface="+mn-ea"/>
                          <a:cs typeface="+mn-cs"/>
                        </a:rPr>
                        <a:t>
 THE GIVEAWAY ENDS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https://scontent-iad3-1.cdninstagram.com/v/t51.29350-15/120078813_162794862149154_8658944751258791675_n.jpg?_nc_cat=108&amp;_nc_sid=8ae9d6&amp;_nc_ohc=5dbsDKj5h8oAX8LcIhN&amp;_nc_ht=scontent-iad3-1.cdninstagram.com&amp;oh=95d77da6c0c94f6bb63fafdd916b07d4&amp;oe=5F9346AE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09/25/2020 22:00:58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0908147"/>
                  </a:ext>
                </a:extLst>
              </a:tr>
            </a:tbl>
          </a:graphicData>
        </a:graphic>
      </p:graphicFrame>
      <p:sp>
        <p:nvSpPr>
          <p:cNvPr id="4" name="Text Placeholder 3">
            <a:extLst>
              <a:ext uri="{FF2B5EF4-FFF2-40B4-BE49-F238E27FC236}">
                <a16:creationId xmlns:a16="http://schemas.microsoft.com/office/drawing/2014/main" id="{C0CD679F-912A-4E43-86D1-A2169C3A2E4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960497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70EB5-EBAA-46D7-B950-E8C34724DDB2}"/>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04E659EF-1EA4-4235-AE40-1CA3E7BF5145}"/>
              </a:ext>
            </a:extLst>
          </p:cNvPr>
          <p:cNvGraphicFramePr>
            <a:graphicFrameLocks noGrp="1"/>
          </p:cNvGraphicFramePr>
          <p:nvPr>
            <p:ph type="tbl" sz="quarter" idx="13"/>
            <p:extLst>
              <p:ext uri="{D42A27DB-BD31-4B8C-83A1-F6EECF244321}">
                <p14:modId xmlns:p14="http://schemas.microsoft.com/office/powerpoint/2010/main" val="3664885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4716653"/>
                    </a:ext>
                  </a:extLst>
                </a:gridCol>
                <a:gridCol w="1316736">
                  <a:extLst>
                    <a:ext uri="{9D8B030D-6E8A-4147-A177-3AD203B41FA5}">
                      <a16:colId xmlns:a16="http://schemas.microsoft.com/office/drawing/2014/main" val="680543677"/>
                    </a:ext>
                  </a:extLst>
                </a:gridCol>
                <a:gridCol w="658368">
                  <a:extLst>
                    <a:ext uri="{9D8B030D-6E8A-4147-A177-3AD203B41FA5}">
                      <a16:colId xmlns:a16="http://schemas.microsoft.com/office/drawing/2014/main" val="3475220670"/>
                    </a:ext>
                  </a:extLst>
                </a:gridCol>
                <a:gridCol w="658368">
                  <a:extLst>
                    <a:ext uri="{9D8B030D-6E8A-4147-A177-3AD203B41FA5}">
                      <a16:colId xmlns:a16="http://schemas.microsoft.com/office/drawing/2014/main" val="1203090634"/>
                    </a:ext>
                  </a:extLst>
                </a:gridCol>
                <a:gridCol w="658368">
                  <a:extLst>
                    <a:ext uri="{9D8B030D-6E8A-4147-A177-3AD203B41FA5}">
                      <a16:colId xmlns:a16="http://schemas.microsoft.com/office/drawing/2014/main" val="2147024361"/>
                    </a:ext>
                  </a:extLst>
                </a:gridCol>
                <a:gridCol w="658368">
                  <a:extLst>
                    <a:ext uri="{9D8B030D-6E8A-4147-A177-3AD203B41FA5}">
                      <a16:colId xmlns:a16="http://schemas.microsoft.com/office/drawing/2014/main" val="1354898404"/>
                    </a:ext>
                  </a:extLst>
                </a:gridCol>
                <a:gridCol w="658368">
                  <a:extLst>
                    <a:ext uri="{9D8B030D-6E8A-4147-A177-3AD203B41FA5}">
                      <a16:colId xmlns:a16="http://schemas.microsoft.com/office/drawing/2014/main" val="1732407294"/>
                    </a:ext>
                  </a:extLst>
                </a:gridCol>
                <a:gridCol w="658368">
                  <a:extLst>
                    <a:ext uri="{9D8B030D-6E8A-4147-A177-3AD203B41FA5}">
                      <a16:colId xmlns:a16="http://schemas.microsoft.com/office/drawing/2014/main" val="2099942827"/>
                    </a:ext>
                  </a:extLst>
                </a:gridCol>
                <a:gridCol w="658368">
                  <a:extLst>
                    <a:ext uri="{9D8B030D-6E8A-4147-A177-3AD203B41FA5}">
                      <a16:colId xmlns:a16="http://schemas.microsoft.com/office/drawing/2014/main" val="1509188127"/>
                    </a:ext>
                  </a:extLst>
                </a:gridCol>
                <a:gridCol w="658368">
                  <a:extLst>
                    <a:ext uri="{9D8B030D-6E8A-4147-A177-3AD203B41FA5}">
                      <a16:colId xmlns:a16="http://schemas.microsoft.com/office/drawing/2014/main" val="49759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9087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- 2020-09-23 21:21:45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https://scontent-iad3-1.cdninstagram.com/v/t51.29350-15/119995738_338610644232437_8302035034830910140_n.jpg?_nc_cat=103&amp;_nc_sid=8ae9d6&amp;_nc_ohc=XN4BfQprbZ0AX8NDlgF&amp;_nc_ht=scontent-iad3-1.cdninstagram.com&amp;oh=0798f00a5494e3ab4a48494d973401e5&amp;oe=5F9127FF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09/24/2020 21:07:33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933927929"/>
                  </a:ext>
                </a:extLst>
              </a:tr>
            </a:tbl>
          </a:graphicData>
        </a:graphic>
      </p:graphicFrame>
      <p:sp>
        <p:nvSpPr>
          <p:cNvPr id="4" name="Text Placeholder 3">
            <a:extLst>
              <a:ext uri="{FF2B5EF4-FFF2-40B4-BE49-F238E27FC236}">
                <a16:creationId xmlns:a16="http://schemas.microsoft.com/office/drawing/2014/main" id="{8806B92A-2591-42C8-A262-3DFF5B7396A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286629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CFA5E-3F19-42EF-B495-0290B0399AE6}"/>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CC93B390-886F-4106-B3C6-EE7B0ADE1915}"/>
              </a:ext>
            </a:extLst>
          </p:cNvPr>
          <p:cNvGraphicFramePr>
            <a:graphicFrameLocks noGrp="1"/>
          </p:cNvGraphicFramePr>
          <p:nvPr>
            <p:ph type="tbl" sz="quarter" idx="13"/>
            <p:extLst>
              <p:ext uri="{D42A27DB-BD31-4B8C-83A1-F6EECF244321}">
                <p14:modId xmlns:p14="http://schemas.microsoft.com/office/powerpoint/2010/main" val="1122386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44044143"/>
                    </a:ext>
                  </a:extLst>
                </a:gridCol>
                <a:gridCol w="1316736">
                  <a:extLst>
                    <a:ext uri="{9D8B030D-6E8A-4147-A177-3AD203B41FA5}">
                      <a16:colId xmlns:a16="http://schemas.microsoft.com/office/drawing/2014/main" val="3491505941"/>
                    </a:ext>
                  </a:extLst>
                </a:gridCol>
                <a:gridCol w="658368">
                  <a:extLst>
                    <a:ext uri="{9D8B030D-6E8A-4147-A177-3AD203B41FA5}">
                      <a16:colId xmlns:a16="http://schemas.microsoft.com/office/drawing/2014/main" val="2228896504"/>
                    </a:ext>
                  </a:extLst>
                </a:gridCol>
                <a:gridCol w="658368">
                  <a:extLst>
                    <a:ext uri="{9D8B030D-6E8A-4147-A177-3AD203B41FA5}">
                      <a16:colId xmlns:a16="http://schemas.microsoft.com/office/drawing/2014/main" val="1818748097"/>
                    </a:ext>
                  </a:extLst>
                </a:gridCol>
                <a:gridCol w="658368">
                  <a:extLst>
                    <a:ext uri="{9D8B030D-6E8A-4147-A177-3AD203B41FA5}">
                      <a16:colId xmlns:a16="http://schemas.microsoft.com/office/drawing/2014/main" val="4169310285"/>
                    </a:ext>
                  </a:extLst>
                </a:gridCol>
                <a:gridCol w="658368">
                  <a:extLst>
                    <a:ext uri="{9D8B030D-6E8A-4147-A177-3AD203B41FA5}">
                      <a16:colId xmlns:a16="http://schemas.microsoft.com/office/drawing/2014/main" val="2868590664"/>
                    </a:ext>
                  </a:extLst>
                </a:gridCol>
                <a:gridCol w="658368">
                  <a:extLst>
                    <a:ext uri="{9D8B030D-6E8A-4147-A177-3AD203B41FA5}">
                      <a16:colId xmlns:a16="http://schemas.microsoft.com/office/drawing/2014/main" val="1607062641"/>
                    </a:ext>
                  </a:extLst>
                </a:gridCol>
                <a:gridCol w="658368">
                  <a:extLst>
                    <a:ext uri="{9D8B030D-6E8A-4147-A177-3AD203B41FA5}">
                      <a16:colId xmlns:a16="http://schemas.microsoft.com/office/drawing/2014/main" val="1709612581"/>
                    </a:ext>
                  </a:extLst>
                </a:gridCol>
                <a:gridCol w="658368">
                  <a:extLst>
                    <a:ext uri="{9D8B030D-6E8A-4147-A177-3AD203B41FA5}">
                      <a16:colId xmlns:a16="http://schemas.microsoft.com/office/drawing/2014/main" val="3112059896"/>
                    </a:ext>
                  </a:extLst>
                </a:gridCol>
                <a:gridCol w="658368">
                  <a:extLst>
                    <a:ext uri="{9D8B030D-6E8A-4147-A177-3AD203B41FA5}">
                      <a16:colId xmlns:a16="http://schemas.microsoft.com/office/drawing/2014/main" val="375244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6207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- 2020-09-23 21:18:15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https://scontent-iad3-1.cdninstagram.com/v/t51.36329-15/120061504_1261566210849245_7310648175376386800_n.jpg?_nc_cat=110&amp;_nc_sid=8ae9d6&amp;_nc_ohc=Ft6lmpvX404AX9yDOYZ&amp;_nc_ht=scontent-iad3-1.cdninstagram.com&amp;oh=3c0c79780000bee25e881dddc5ca4399&amp;oe=5F9253A7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09/24/2020 21:07:33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71025133"/>
                  </a:ext>
                </a:extLst>
              </a:tr>
            </a:tbl>
          </a:graphicData>
        </a:graphic>
      </p:graphicFrame>
      <p:sp>
        <p:nvSpPr>
          <p:cNvPr id="4" name="Text Placeholder 3">
            <a:extLst>
              <a:ext uri="{FF2B5EF4-FFF2-40B4-BE49-F238E27FC236}">
                <a16:creationId xmlns:a16="http://schemas.microsoft.com/office/drawing/2014/main" id="{6345B2C7-EEB4-4BE3-A74A-D90F2B5BF00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88404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1098</Words>
  <Application>Microsoft Office PowerPoint</Application>
  <PresentationFormat>On-screen Show (4:3)</PresentationFormat>
  <Paragraphs>398</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2020-10-12T16:25:20Z</dcterms:created>
  <dcterms:modified xsi:type="dcterms:W3CDTF">2020-10-12T16:25:54Z</dcterms:modified>
</cp:coreProperties>
</file>