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44044</c:v>
                </c:pt>
              </c:numCache>
            </c:numRef>
          </c:cat>
          <c:val>
            <c:numRef>
              <c:f>Sheet1!$B$2</c:f>
              <c:numCache>
                <c:formatCode>General</c:formatCode>
                <c:ptCount val="1"/>
                <c:pt idx="0">
                  <c:v>370</c:v>
                </c:pt>
              </c:numCache>
            </c:numRef>
          </c:val>
          <c:extLst>
            <c:ext xmlns:c16="http://schemas.microsoft.com/office/drawing/2014/chart" uri="{C3380CC4-5D6E-409C-BE32-E72D297353CC}">
              <c16:uniqueId val="{00000000-2C52-4A2C-941F-A02D0C7C636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44044</c:v>
                </c:pt>
              </c:numCache>
            </c:numRef>
          </c:cat>
          <c:val>
            <c:numRef>
              <c:f>Sheet1!$C$2</c:f>
              <c:numCache>
                <c:formatCode>General</c:formatCode>
                <c:ptCount val="1"/>
                <c:pt idx="0">
                  <c:v>334</c:v>
                </c:pt>
              </c:numCache>
            </c:numRef>
          </c:val>
          <c:extLst>
            <c:ext xmlns:c16="http://schemas.microsoft.com/office/drawing/2014/chart" uri="{C3380CC4-5D6E-409C-BE32-E72D297353CC}">
              <c16:uniqueId val="{00000001-2C52-4A2C-941F-A02D0C7C636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44044</c:v>
                </c:pt>
              </c:numCache>
            </c:numRef>
          </c:cat>
          <c:val>
            <c:numRef>
              <c:f>Sheet1!$D$2</c:f>
              <c:numCache>
                <c:formatCode>General</c:formatCode>
                <c:ptCount val="1"/>
                <c:pt idx="0">
                  <c:v>16361</c:v>
                </c:pt>
              </c:numCache>
            </c:numRef>
          </c:val>
          <c:extLst>
            <c:ext xmlns:c16="http://schemas.microsoft.com/office/drawing/2014/chart" uri="{C3380CC4-5D6E-409C-BE32-E72D297353CC}">
              <c16:uniqueId val="{00000002-2C52-4A2C-941F-A02D0C7C636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44044</c:v>
                </c:pt>
              </c:numCache>
            </c:numRef>
          </c:cat>
          <c:val>
            <c:numRef>
              <c:f>Sheet1!$E$2</c:f>
              <c:numCache>
                <c:formatCode>General</c:formatCode>
                <c:ptCount val="1"/>
                <c:pt idx="0">
                  <c:v>192</c:v>
                </c:pt>
              </c:numCache>
            </c:numRef>
          </c:val>
          <c:extLst>
            <c:ext xmlns:c16="http://schemas.microsoft.com/office/drawing/2014/chart" uri="{C3380CC4-5D6E-409C-BE32-E72D297353CC}">
              <c16:uniqueId val="{00000003-2C52-4A2C-941F-A02D0C7C6365}"/>
            </c:ext>
          </c:extLst>
        </c:ser>
        <c:dLbls>
          <c:showLegendKey val="0"/>
          <c:showVal val="0"/>
          <c:showCatName val="0"/>
          <c:showSerName val="0"/>
          <c:showPercent val="0"/>
          <c:showBubbleSize val="0"/>
        </c:dLbls>
        <c:gapWidth val="219"/>
        <c:overlap val="-27"/>
        <c:axId val="249771696"/>
        <c:axId val="249770056"/>
      </c:barChart>
      <c:dateAx>
        <c:axId val="249771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70056"/>
        <c:crosses val="autoZero"/>
        <c:auto val="1"/>
        <c:lblOffset val="100"/>
        <c:baseTimeUnit val="days"/>
      </c:dateAx>
      <c:valAx>
        <c:axId val="24977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71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Sheet1!$A$2:$A$10</c:f>
              <c:numCache>
                <c:formatCode>m/d/yyyy</c:formatCode>
                <c:ptCount val="9"/>
                <c:pt idx="0">
                  <c:v>43831</c:v>
                </c:pt>
                <c:pt idx="1">
                  <c:v>43862</c:v>
                </c:pt>
                <c:pt idx="2">
                  <c:v>43891</c:v>
                </c:pt>
                <c:pt idx="3">
                  <c:v>43922</c:v>
                </c:pt>
                <c:pt idx="4">
                  <c:v>43952</c:v>
                </c:pt>
                <c:pt idx="5">
                  <c:v>43983</c:v>
                </c:pt>
                <c:pt idx="6">
                  <c:v>44013</c:v>
                </c:pt>
                <c:pt idx="7">
                  <c:v>44044</c:v>
                </c:pt>
                <c:pt idx="8">
                  <c:v>44075</c:v>
                </c:pt>
              </c:numCache>
            </c:numRef>
          </c:cat>
          <c:val>
            <c:numRef>
              <c:f>Sheet1!$B$2:$B$10</c:f>
              <c:numCache>
                <c:formatCode>General</c:formatCode>
                <c:ptCount val="9"/>
                <c:pt idx="0">
                  <c:v>2</c:v>
                </c:pt>
                <c:pt idx="1">
                  <c:v>3</c:v>
                </c:pt>
                <c:pt idx="2">
                  <c:v>2</c:v>
                </c:pt>
                <c:pt idx="3">
                  <c:v>12</c:v>
                </c:pt>
                <c:pt idx="4">
                  <c:v>10</c:v>
                </c:pt>
                <c:pt idx="5">
                  <c:v>4</c:v>
                </c:pt>
                <c:pt idx="6">
                  <c:v>9</c:v>
                </c:pt>
                <c:pt idx="7">
                  <c:v>3</c:v>
                </c:pt>
                <c:pt idx="8">
                  <c:v>1</c:v>
                </c:pt>
              </c:numCache>
            </c:numRef>
          </c:val>
          <c:extLst>
            <c:ext xmlns:c16="http://schemas.microsoft.com/office/drawing/2014/chart" uri="{C3380CC4-5D6E-409C-BE32-E72D297353CC}">
              <c16:uniqueId val="{00000000-852D-45C2-A6EA-C13814458ABC}"/>
            </c:ext>
          </c:extLst>
        </c:ser>
        <c:dLbls>
          <c:showLegendKey val="0"/>
          <c:showVal val="0"/>
          <c:showCatName val="0"/>
          <c:showSerName val="0"/>
          <c:showPercent val="0"/>
          <c:showBubbleSize val="0"/>
        </c:dLbls>
        <c:gapWidth val="219"/>
        <c:overlap val="-27"/>
        <c:axId val="298944336"/>
        <c:axId val="298947944"/>
      </c:barChart>
      <c:dateAx>
        <c:axId val="298944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47944"/>
        <c:crosses val="autoZero"/>
        <c:auto val="1"/>
        <c:lblOffset val="100"/>
        <c:baseTimeUnit val="months"/>
      </c:dateAx>
      <c:valAx>
        <c:axId val="298947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44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Sheet1!$A$2:$A$10</c:f>
              <c:numCache>
                <c:formatCode>m/d/yyyy</c:formatCode>
                <c:ptCount val="9"/>
                <c:pt idx="0">
                  <c:v>43831</c:v>
                </c:pt>
                <c:pt idx="1">
                  <c:v>43862</c:v>
                </c:pt>
                <c:pt idx="2">
                  <c:v>43891</c:v>
                </c:pt>
                <c:pt idx="3">
                  <c:v>43922</c:v>
                </c:pt>
                <c:pt idx="4">
                  <c:v>43952</c:v>
                </c:pt>
                <c:pt idx="5">
                  <c:v>43983</c:v>
                </c:pt>
                <c:pt idx="6">
                  <c:v>44013</c:v>
                </c:pt>
                <c:pt idx="7">
                  <c:v>44044</c:v>
                </c:pt>
                <c:pt idx="8">
                  <c:v>44075</c:v>
                </c:pt>
              </c:numCache>
            </c:numRef>
          </c:cat>
          <c:val>
            <c:numRef>
              <c:f>Sheet1!$B$2:$B$10</c:f>
              <c:numCache>
                <c:formatCode>General</c:formatCode>
                <c:ptCount val="9"/>
                <c:pt idx="0">
                  <c:v>6</c:v>
                </c:pt>
                <c:pt idx="1">
                  <c:v>7</c:v>
                </c:pt>
                <c:pt idx="2">
                  <c:v>9</c:v>
                </c:pt>
                <c:pt idx="3">
                  <c:v>9</c:v>
                </c:pt>
                <c:pt idx="4">
                  <c:v>7</c:v>
                </c:pt>
                <c:pt idx="5">
                  <c:v>8</c:v>
                </c:pt>
                <c:pt idx="6">
                  <c:v>44</c:v>
                </c:pt>
                <c:pt idx="7">
                  <c:v>5</c:v>
                </c:pt>
                <c:pt idx="8">
                  <c:v>6</c:v>
                </c:pt>
              </c:numCache>
            </c:numRef>
          </c:val>
          <c:extLst>
            <c:ext xmlns:c16="http://schemas.microsoft.com/office/drawing/2014/chart" uri="{C3380CC4-5D6E-409C-BE32-E72D297353CC}">
              <c16:uniqueId val="{00000000-06E7-4180-AC8A-293B0577855C}"/>
            </c:ext>
          </c:extLst>
        </c:ser>
        <c:dLbls>
          <c:showLegendKey val="0"/>
          <c:showVal val="0"/>
          <c:showCatName val="0"/>
          <c:showSerName val="0"/>
          <c:showPercent val="0"/>
          <c:showBubbleSize val="0"/>
        </c:dLbls>
        <c:gapWidth val="219"/>
        <c:overlap val="-27"/>
        <c:axId val="298947616"/>
        <c:axId val="298949256"/>
      </c:barChart>
      <c:dateAx>
        <c:axId val="298947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49256"/>
        <c:crosses val="autoZero"/>
        <c:auto val="1"/>
        <c:lblOffset val="100"/>
        <c:baseTimeUnit val="months"/>
      </c:dateAx>
      <c:valAx>
        <c:axId val="29894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4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2020-01</c:v>
                </c:pt>
                <c:pt idx="1">
                  <c:v>2020-02</c:v>
                </c:pt>
                <c:pt idx="2">
                  <c:v>2020-03</c:v>
                </c:pt>
                <c:pt idx="3">
                  <c:v>2020-04</c:v>
                </c:pt>
                <c:pt idx="4">
                  <c:v>2020-05</c:v>
                </c:pt>
                <c:pt idx="5">
                  <c:v>2020-06</c:v>
                </c:pt>
                <c:pt idx="6">
                  <c:v>2020-07</c:v>
                </c:pt>
                <c:pt idx="7">
                  <c:v>2020-08</c:v>
                </c:pt>
                <c:pt idx="8">
                  <c:v>2020-09</c:v>
                </c:pt>
              </c:strCache>
            </c:strRef>
          </c:cat>
          <c:val>
            <c:numRef>
              <c:f>Sheet1!$B$2:$B$10</c:f>
              <c:numCache>
                <c:formatCode>General</c:formatCode>
                <c:ptCount val="9"/>
                <c:pt idx="0">
                  <c:v>80</c:v>
                </c:pt>
                <c:pt idx="1">
                  <c:v>104</c:v>
                </c:pt>
                <c:pt idx="2">
                  <c:v>138</c:v>
                </c:pt>
                <c:pt idx="3">
                  <c:v>135</c:v>
                </c:pt>
                <c:pt idx="4">
                  <c:v>124</c:v>
                </c:pt>
                <c:pt idx="5">
                  <c:v>35</c:v>
                </c:pt>
                <c:pt idx="6">
                  <c:v>582</c:v>
                </c:pt>
                <c:pt idx="7">
                  <c:v>73</c:v>
                </c:pt>
                <c:pt idx="8">
                  <c:v>40</c:v>
                </c:pt>
              </c:numCache>
            </c:numRef>
          </c:val>
          <c:extLst>
            <c:ext xmlns:c16="http://schemas.microsoft.com/office/drawing/2014/chart" uri="{C3380CC4-5D6E-409C-BE32-E72D297353CC}">
              <c16:uniqueId val="{00000000-E7AA-429D-9BCF-011CADEC36ED}"/>
            </c:ext>
          </c:extLst>
        </c:ser>
        <c:dLbls>
          <c:showLegendKey val="0"/>
          <c:showVal val="0"/>
          <c:showCatName val="0"/>
          <c:showSerName val="0"/>
          <c:showPercent val="0"/>
          <c:showBubbleSize val="0"/>
        </c:dLbls>
        <c:gapWidth val="219"/>
        <c:overlap val="-27"/>
        <c:axId val="300633344"/>
        <c:axId val="300637608"/>
      </c:barChart>
      <c:catAx>
        <c:axId val="300633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37608"/>
        <c:crosses val="autoZero"/>
        <c:auto val="1"/>
        <c:lblAlgn val="ctr"/>
        <c:lblOffset val="100"/>
        <c:noMultiLvlLbl val="0"/>
      </c:catAx>
      <c:valAx>
        <c:axId val="300637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3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Sheet1!$A$2:$A$10</c:f>
              <c:numCache>
                <c:formatCode>m/d/yyyy</c:formatCode>
                <c:ptCount val="9"/>
                <c:pt idx="0">
                  <c:v>43831</c:v>
                </c:pt>
                <c:pt idx="1">
                  <c:v>43862</c:v>
                </c:pt>
                <c:pt idx="2">
                  <c:v>43891</c:v>
                </c:pt>
                <c:pt idx="3">
                  <c:v>43922</c:v>
                </c:pt>
                <c:pt idx="4">
                  <c:v>43952</c:v>
                </c:pt>
                <c:pt idx="5">
                  <c:v>43983</c:v>
                </c:pt>
                <c:pt idx="6">
                  <c:v>44013</c:v>
                </c:pt>
                <c:pt idx="7">
                  <c:v>44044</c:v>
                </c:pt>
                <c:pt idx="8">
                  <c:v>44075</c:v>
                </c:pt>
              </c:numCache>
            </c:numRef>
          </c:cat>
          <c:val>
            <c:numRef>
              <c:f>Sheet1!$B$2:$B$10</c:f>
              <c:numCache>
                <c:formatCode>General</c:formatCode>
                <c:ptCount val="9"/>
                <c:pt idx="0">
                  <c:v>1436</c:v>
                </c:pt>
                <c:pt idx="1">
                  <c:v>3469</c:v>
                </c:pt>
                <c:pt idx="2">
                  <c:v>4650</c:v>
                </c:pt>
                <c:pt idx="3">
                  <c:v>2751</c:v>
                </c:pt>
                <c:pt idx="4">
                  <c:v>2517</c:v>
                </c:pt>
                <c:pt idx="5">
                  <c:v>565</c:v>
                </c:pt>
                <c:pt idx="6">
                  <c:v>7457</c:v>
                </c:pt>
                <c:pt idx="7">
                  <c:v>1452</c:v>
                </c:pt>
                <c:pt idx="8">
                  <c:v>1064</c:v>
                </c:pt>
              </c:numCache>
            </c:numRef>
          </c:val>
          <c:extLst>
            <c:ext xmlns:c16="http://schemas.microsoft.com/office/drawing/2014/chart" uri="{C3380CC4-5D6E-409C-BE32-E72D297353CC}">
              <c16:uniqueId val="{00000000-7E8E-40A2-AE72-E9A9BF2A5CED}"/>
            </c:ext>
          </c:extLst>
        </c:ser>
        <c:dLbls>
          <c:showLegendKey val="0"/>
          <c:showVal val="0"/>
          <c:showCatName val="0"/>
          <c:showSerName val="0"/>
          <c:showPercent val="0"/>
          <c:showBubbleSize val="0"/>
        </c:dLbls>
        <c:gapWidth val="219"/>
        <c:overlap val="-27"/>
        <c:axId val="300636952"/>
        <c:axId val="300630720"/>
      </c:barChart>
      <c:dateAx>
        <c:axId val="300636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30720"/>
        <c:crosses val="autoZero"/>
        <c:auto val="1"/>
        <c:lblOffset val="100"/>
        <c:baseTimeUnit val="months"/>
      </c:dateAx>
      <c:valAx>
        <c:axId val="30063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3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Sheet1!$A$2:$A$10</c:f>
              <c:numCache>
                <c:formatCode>m/d/yyyy</c:formatCode>
                <c:ptCount val="9"/>
                <c:pt idx="0">
                  <c:v>43831</c:v>
                </c:pt>
                <c:pt idx="1">
                  <c:v>43862</c:v>
                </c:pt>
                <c:pt idx="2">
                  <c:v>43891</c:v>
                </c:pt>
                <c:pt idx="3">
                  <c:v>43922</c:v>
                </c:pt>
                <c:pt idx="4">
                  <c:v>43952</c:v>
                </c:pt>
                <c:pt idx="5">
                  <c:v>43983</c:v>
                </c:pt>
                <c:pt idx="6">
                  <c:v>44013</c:v>
                </c:pt>
                <c:pt idx="7">
                  <c:v>44044</c:v>
                </c:pt>
                <c:pt idx="8">
                  <c:v>44075</c:v>
                </c:pt>
              </c:numCache>
            </c:numRef>
          </c:cat>
          <c:val>
            <c:numRef>
              <c:f>Sheet1!$B$2:$B$10</c:f>
              <c:numCache>
                <c:formatCode>General</c:formatCode>
                <c:ptCount val="9"/>
                <c:pt idx="0">
                  <c:v>1</c:v>
                </c:pt>
                <c:pt idx="1">
                  <c:v>5</c:v>
                </c:pt>
                <c:pt idx="2">
                  <c:v>4</c:v>
                </c:pt>
                <c:pt idx="3">
                  <c:v>7</c:v>
                </c:pt>
                <c:pt idx="4">
                  <c:v>4</c:v>
                </c:pt>
                <c:pt idx="5">
                  <c:v>4</c:v>
                </c:pt>
                <c:pt idx="6">
                  <c:v>2</c:v>
                </c:pt>
                <c:pt idx="7">
                  <c:v>1</c:v>
                </c:pt>
                <c:pt idx="8">
                  <c:v>0</c:v>
                </c:pt>
              </c:numCache>
            </c:numRef>
          </c:val>
          <c:extLst>
            <c:ext xmlns:c16="http://schemas.microsoft.com/office/drawing/2014/chart" uri="{C3380CC4-5D6E-409C-BE32-E72D297353CC}">
              <c16:uniqueId val="{00000000-FE62-47AC-A0BC-8E7AB3203513}"/>
            </c:ext>
          </c:extLst>
        </c:ser>
        <c:dLbls>
          <c:showLegendKey val="0"/>
          <c:showVal val="0"/>
          <c:showCatName val="0"/>
          <c:showSerName val="0"/>
          <c:showPercent val="0"/>
          <c:showBubbleSize val="0"/>
        </c:dLbls>
        <c:gapWidth val="219"/>
        <c:overlap val="-27"/>
        <c:axId val="303665144"/>
        <c:axId val="303668424"/>
      </c:barChart>
      <c:dateAx>
        <c:axId val="303665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68424"/>
        <c:crosses val="autoZero"/>
        <c:auto val="1"/>
        <c:lblOffset val="100"/>
        <c:baseTimeUnit val="months"/>
      </c:dateAx>
      <c:valAx>
        <c:axId val="30366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6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Sheet1!$A$2:$A$10</c:f>
              <c:numCache>
                <c:formatCode>m/d/yyyy</c:formatCode>
                <c:ptCount val="9"/>
                <c:pt idx="0">
                  <c:v>43831</c:v>
                </c:pt>
                <c:pt idx="1">
                  <c:v>43862</c:v>
                </c:pt>
                <c:pt idx="2">
                  <c:v>43891</c:v>
                </c:pt>
                <c:pt idx="3">
                  <c:v>43922</c:v>
                </c:pt>
                <c:pt idx="4">
                  <c:v>43952</c:v>
                </c:pt>
                <c:pt idx="5">
                  <c:v>43983</c:v>
                </c:pt>
                <c:pt idx="6">
                  <c:v>44013</c:v>
                </c:pt>
                <c:pt idx="7">
                  <c:v>44044</c:v>
                </c:pt>
                <c:pt idx="8">
                  <c:v>44075</c:v>
                </c:pt>
              </c:numCache>
            </c:numRef>
          </c:cat>
          <c:val>
            <c:numRef>
              <c:f>Sheet1!$B$2:$B$10</c:f>
              <c:numCache>
                <c:formatCode>General</c:formatCode>
                <c:ptCount val="9"/>
                <c:pt idx="0">
                  <c:v>3</c:v>
                </c:pt>
                <c:pt idx="1">
                  <c:v>6</c:v>
                </c:pt>
                <c:pt idx="2">
                  <c:v>3</c:v>
                </c:pt>
                <c:pt idx="3">
                  <c:v>3</c:v>
                </c:pt>
                <c:pt idx="4">
                  <c:v>2</c:v>
                </c:pt>
                <c:pt idx="5">
                  <c:v>2</c:v>
                </c:pt>
                <c:pt idx="6">
                  <c:v>7</c:v>
                </c:pt>
                <c:pt idx="7">
                  <c:v>3</c:v>
                </c:pt>
                <c:pt idx="8">
                  <c:v>2</c:v>
                </c:pt>
              </c:numCache>
            </c:numRef>
          </c:val>
          <c:extLst>
            <c:ext xmlns:c16="http://schemas.microsoft.com/office/drawing/2014/chart" uri="{C3380CC4-5D6E-409C-BE32-E72D297353CC}">
              <c16:uniqueId val="{00000000-33BC-4F7C-822C-31862E8FE68E}"/>
            </c:ext>
          </c:extLst>
        </c:ser>
        <c:dLbls>
          <c:showLegendKey val="0"/>
          <c:showVal val="0"/>
          <c:showCatName val="0"/>
          <c:showSerName val="0"/>
          <c:showPercent val="0"/>
          <c:showBubbleSize val="0"/>
        </c:dLbls>
        <c:gapWidth val="219"/>
        <c:overlap val="-27"/>
        <c:axId val="303669408"/>
        <c:axId val="303669736"/>
      </c:barChart>
      <c:dateAx>
        <c:axId val="303669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69736"/>
        <c:crosses val="autoZero"/>
        <c:auto val="1"/>
        <c:lblOffset val="100"/>
        <c:baseTimeUnit val="months"/>
      </c:dateAx>
      <c:valAx>
        <c:axId val="30366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69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Sheet1!$A$2:$A$10</c:f>
              <c:strCache>
                <c:ptCount val="9"/>
                <c:pt idx="0">
                  <c:v>2020-01</c:v>
                </c:pt>
                <c:pt idx="1">
                  <c:v>2020-02</c:v>
                </c:pt>
                <c:pt idx="2">
                  <c:v>2020-03</c:v>
                </c:pt>
                <c:pt idx="3">
                  <c:v>2020-04</c:v>
                </c:pt>
                <c:pt idx="4">
                  <c:v>2020-05</c:v>
                </c:pt>
                <c:pt idx="5">
                  <c:v>2020-06</c:v>
                </c:pt>
                <c:pt idx="6">
                  <c:v>2020-07</c:v>
                </c:pt>
                <c:pt idx="7">
                  <c:v>2020-08</c:v>
                </c:pt>
                <c:pt idx="8">
                  <c:v>2020-09</c:v>
                </c:pt>
              </c:strCache>
            </c:strRef>
          </c:cat>
          <c:val>
            <c:numRef>
              <c:f>Sheet1!$B$2:$B$10</c:f>
              <c:numCache>
                <c:formatCode>General</c:formatCode>
                <c:ptCount val="9"/>
                <c:pt idx="0">
                  <c:v>38</c:v>
                </c:pt>
                <c:pt idx="1">
                  <c:v>80</c:v>
                </c:pt>
                <c:pt idx="2">
                  <c:v>61</c:v>
                </c:pt>
                <c:pt idx="3">
                  <c:v>53</c:v>
                </c:pt>
                <c:pt idx="4">
                  <c:v>39</c:v>
                </c:pt>
                <c:pt idx="5">
                  <c:v>10</c:v>
                </c:pt>
                <c:pt idx="6">
                  <c:v>95</c:v>
                </c:pt>
                <c:pt idx="7">
                  <c:v>51</c:v>
                </c:pt>
                <c:pt idx="8">
                  <c:v>16</c:v>
                </c:pt>
              </c:numCache>
            </c:numRef>
          </c:val>
          <c:extLst>
            <c:ext xmlns:c16="http://schemas.microsoft.com/office/drawing/2014/chart" uri="{C3380CC4-5D6E-409C-BE32-E72D297353CC}">
              <c16:uniqueId val="{00000000-296D-4E61-A369-4D45A1F70071}"/>
            </c:ext>
          </c:extLst>
        </c:ser>
        <c:dLbls>
          <c:showLegendKey val="0"/>
          <c:showVal val="0"/>
          <c:showCatName val="0"/>
          <c:showSerName val="0"/>
          <c:showPercent val="0"/>
          <c:showBubbleSize val="0"/>
        </c:dLbls>
        <c:gapWidth val="219"/>
        <c:overlap val="-27"/>
        <c:axId val="303676296"/>
        <c:axId val="303674656"/>
      </c:barChart>
      <c:catAx>
        <c:axId val="30367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74656"/>
        <c:crosses val="autoZero"/>
        <c:auto val="1"/>
        <c:lblAlgn val="ctr"/>
        <c:lblOffset val="100"/>
        <c:noMultiLvlLbl val="0"/>
      </c:catAx>
      <c:valAx>
        <c:axId val="30367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7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Sheet1!$A$2:$A$10</c:f>
              <c:numCache>
                <c:formatCode>m/d/yyyy</c:formatCode>
                <c:ptCount val="9"/>
                <c:pt idx="0">
                  <c:v>43831</c:v>
                </c:pt>
                <c:pt idx="1">
                  <c:v>43862</c:v>
                </c:pt>
                <c:pt idx="2">
                  <c:v>43891</c:v>
                </c:pt>
                <c:pt idx="3">
                  <c:v>43922</c:v>
                </c:pt>
                <c:pt idx="4">
                  <c:v>43952</c:v>
                </c:pt>
                <c:pt idx="5">
                  <c:v>43983</c:v>
                </c:pt>
                <c:pt idx="6">
                  <c:v>44013</c:v>
                </c:pt>
                <c:pt idx="7">
                  <c:v>44044</c:v>
                </c:pt>
                <c:pt idx="8">
                  <c:v>44075</c:v>
                </c:pt>
              </c:numCache>
            </c:numRef>
          </c:cat>
          <c:val>
            <c:numRef>
              <c:f>Sheet1!$B$2:$B$10</c:f>
              <c:numCache>
                <c:formatCode>General</c:formatCode>
                <c:ptCount val="9"/>
                <c:pt idx="0">
                  <c:v>193</c:v>
                </c:pt>
                <c:pt idx="1">
                  <c:v>326</c:v>
                </c:pt>
                <c:pt idx="2">
                  <c:v>351</c:v>
                </c:pt>
                <c:pt idx="3">
                  <c:v>609</c:v>
                </c:pt>
                <c:pt idx="4">
                  <c:v>238</c:v>
                </c:pt>
                <c:pt idx="5">
                  <c:v>228</c:v>
                </c:pt>
                <c:pt idx="6">
                  <c:v>172</c:v>
                </c:pt>
                <c:pt idx="7">
                  <c:v>84</c:v>
                </c:pt>
                <c:pt idx="8">
                  <c:v>111</c:v>
                </c:pt>
              </c:numCache>
            </c:numRef>
          </c:val>
          <c:extLst>
            <c:ext xmlns:c16="http://schemas.microsoft.com/office/drawing/2014/chart" uri="{C3380CC4-5D6E-409C-BE32-E72D297353CC}">
              <c16:uniqueId val="{00000000-6F88-4765-B8BB-E353F0D7AA1B}"/>
            </c:ext>
          </c:extLst>
        </c:ser>
        <c:dLbls>
          <c:showLegendKey val="0"/>
          <c:showVal val="0"/>
          <c:showCatName val="0"/>
          <c:showSerName val="0"/>
          <c:showPercent val="0"/>
          <c:showBubbleSize val="0"/>
        </c:dLbls>
        <c:gapWidth val="219"/>
        <c:overlap val="-27"/>
        <c:axId val="369214680"/>
        <c:axId val="369208448"/>
      </c:barChart>
      <c:dateAx>
        <c:axId val="369214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208448"/>
        <c:crosses val="autoZero"/>
        <c:auto val="1"/>
        <c:lblOffset val="100"/>
        <c:baseTimeUnit val="months"/>
      </c:dateAx>
      <c:valAx>
        <c:axId val="36920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21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2020-01</c:v>
                </c:pt>
                <c:pt idx="1">
                  <c:v>2020-02</c:v>
                </c:pt>
                <c:pt idx="2">
                  <c:v>2020-03</c:v>
                </c:pt>
                <c:pt idx="3">
                  <c:v>2020-04</c:v>
                </c:pt>
                <c:pt idx="4">
                  <c:v>2020-05</c:v>
                </c:pt>
                <c:pt idx="5">
                  <c:v>2020-06</c:v>
                </c:pt>
                <c:pt idx="6">
                  <c:v>2020-07</c:v>
                </c:pt>
                <c:pt idx="7">
                  <c:v>2020-08</c:v>
                </c:pt>
                <c:pt idx="8">
                  <c:v>2020-09</c:v>
                </c:pt>
              </c:strCache>
            </c:strRef>
          </c:cat>
          <c:val>
            <c:numRef>
              <c:f>Sheet1!$B$2:$B$10</c:f>
              <c:numCache>
                <c:formatCode>General</c:formatCode>
                <c:ptCount val="9"/>
                <c:pt idx="0">
                  <c:v>66</c:v>
                </c:pt>
                <c:pt idx="1">
                  <c:v>46</c:v>
                </c:pt>
                <c:pt idx="2">
                  <c:v>50</c:v>
                </c:pt>
                <c:pt idx="3">
                  <c:v>66</c:v>
                </c:pt>
                <c:pt idx="4">
                  <c:v>45</c:v>
                </c:pt>
                <c:pt idx="5">
                  <c:v>34</c:v>
                </c:pt>
                <c:pt idx="6">
                  <c:v>44</c:v>
                </c:pt>
                <c:pt idx="7">
                  <c:v>32</c:v>
                </c:pt>
                <c:pt idx="8">
                  <c:v>77</c:v>
                </c:pt>
              </c:numCache>
            </c:numRef>
          </c:val>
          <c:extLst>
            <c:ext xmlns:c16="http://schemas.microsoft.com/office/drawing/2014/chart" uri="{C3380CC4-5D6E-409C-BE32-E72D297353CC}">
              <c16:uniqueId val="{00000000-8110-499D-9928-D31602116DF6}"/>
            </c:ext>
          </c:extLst>
        </c:ser>
        <c:dLbls>
          <c:showLegendKey val="0"/>
          <c:showVal val="0"/>
          <c:showCatName val="0"/>
          <c:showSerName val="0"/>
          <c:showPercent val="0"/>
          <c:showBubbleSize val="0"/>
        </c:dLbls>
        <c:gapWidth val="219"/>
        <c:overlap val="-27"/>
        <c:axId val="369211400"/>
        <c:axId val="369212712"/>
      </c:barChart>
      <c:catAx>
        <c:axId val="36921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212712"/>
        <c:crosses val="autoZero"/>
        <c:auto val="1"/>
        <c:lblAlgn val="ctr"/>
        <c:lblOffset val="100"/>
        <c:noMultiLvlLbl val="0"/>
      </c:catAx>
      <c:valAx>
        <c:axId val="369212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21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2020-01</c:v>
                </c:pt>
                <c:pt idx="1">
                  <c:v>2020-02</c:v>
                </c:pt>
                <c:pt idx="2">
                  <c:v>2020-03</c:v>
                </c:pt>
                <c:pt idx="3">
                  <c:v>2020-04</c:v>
                </c:pt>
                <c:pt idx="4">
                  <c:v>2020-05</c:v>
                </c:pt>
                <c:pt idx="5">
                  <c:v>2020-06</c:v>
                </c:pt>
                <c:pt idx="6">
                  <c:v>2020-07</c:v>
                </c:pt>
                <c:pt idx="7">
                  <c:v>2020-08</c:v>
                </c:pt>
                <c:pt idx="8">
                  <c:v>2020-09</c:v>
                </c:pt>
              </c:strCache>
            </c:strRef>
          </c:cat>
          <c:val>
            <c:numRef>
              <c:f>Sheet1!$B$2:$B$10</c:f>
              <c:numCache>
                <c:formatCode>General</c:formatCode>
                <c:ptCount val="9"/>
                <c:pt idx="0">
                  <c:v>793</c:v>
                </c:pt>
                <c:pt idx="1">
                  <c:v>610</c:v>
                </c:pt>
                <c:pt idx="2">
                  <c:v>751</c:v>
                </c:pt>
                <c:pt idx="3">
                  <c:v>994</c:v>
                </c:pt>
                <c:pt idx="4">
                  <c:v>689</c:v>
                </c:pt>
                <c:pt idx="5">
                  <c:v>172</c:v>
                </c:pt>
                <c:pt idx="6">
                  <c:v>534</c:v>
                </c:pt>
                <c:pt idx="7">
                  <c:v>452</c:v>
                </c:pt>
                <c:pt idx="8">
                  <c:v>462</c:v>
                </c:pt>
              </c:numCache>
            </c:numRef>
          </c:val>
          <c:extLst>
            <c:ext xmlns:c16="http://schemas.microsoft.com/office/drawing/2014/chart" uri="{C3380CC4-5D6E-409C-BE32-E72D297353CC}">
              <c16:uniqueId val="{00000000-32CA-45D7-B4EC-80A76EAF7C0F}"/>
            </c:ext>
          </c:extLst>
        </c:ser>
        <c:dLbls>
          <c:showLegendKey val="0"/>
          <c:showVal val="0"/>
          <c:showCatName val="0"/>
          <c:showSerName val="0"/>
          <c:showPercent val="0"/>
          <c:showBubbleSize val="0"/>
        </c:dLbls>
        <c:gapWidth val="219"/>
        <c:overlap val="-27"/>
        <c:axId val="369192376"/>
        <c:axId val="369193688"/>
      </c:barChart>
      <c:catAx>
        <c:axId val="369192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193688"/>
        <c:crosses val="autoZero"/>
        <c:auto val="1"/>
        <c:lblAlgn val="ctr"/>
        <c:lblOffset val="100"/>
        <c:noMultiLvlLbl val="0"/>
      </c:catAx>
      <c:valAx>
        <c:axId val="369193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19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Sheet1!$A$2:$A$10</c:f>
              <c:numCache>
                <c:formatCode>m/d/yyyy</c:formatCode>
                <c:ptCount val="9"/>
                <c:pt idx="0">
                  <c:v>43831</c:v>
                </c:pt>
                <c:pt idx="1">
                  <c:v>43862</c:v>
                </c:pt>
                <c:pt idx="2">
                  <c:v>43891</c:v>
                </c:pt>
                <c:pt idx="3">
                  <c:v>43922</c:v>
                </c:pt>
                <c:pt idx="4">
                  <c:v>43952</c:v>
                </c:pt>
                <c:pt idx="5">
                  <c:v>43983</c:v>
                </c:pt>
                <c:pt idx="6">
                  <c:v>44013</c:v>
                </c:pt>
                <c:pt idx="7">
                  <c:v>44044</c:v>
                </c:pt>
                <c:pt idx="8">
                  <c:v>44075</c:v>
                </c:pt>
              </c:numCache>
            </c:numRef>
          </c:cat>
          <c:val>
            <c:numRef>
              <c:f>Sheet1!$B$2:$B$10</c:f>
              <c:numCache>
                <c:formatCode>General</c:formatCode>
                <c:ptCount val="9"/>
                <c:pt idx="0">
                  <c:v>5</c:v>
                </c:pt>
                <c:pt idx="1">
                  <c:v>9</c:v>
                </c:pt>
                <c:pt idx="2">
                  <c:v>11</c:v>
                </c:pt>
                <c:pt idx="3">
                  <c:v>1</c:v>
                </c:pt>
                <c:pt idx="4">
                  <c:v>5</c:v>
                </c:pt>
                <c:pt idx="5">
                  <c:v>6</c:v>
                </c:pt>
                <c:pt idx="6">
                  <c:v>2</c:v>
                </c:pt>
                <c:pt idx="7">
                  <c:v>3</c:v>
                </c:pt>
                <c:pt idx="8">
                  <c:v>5</c:v>
                </c:pt>
              </c:numCache>
            </c:numRef>
          </c:val>
          <c:extLst>
            <c:ext xmlns:c16="http://schemas.microsoft.com/office/drawing/2014/chart" uri="{C3380CC4-5D6E-409C-BE32-E72D297353CC}">
              <c16:uniqueId val="{00000000-51B1-4368-BAA8-732800394950}"/>
            </c:ext>
          </c:extLst>
        </c:ser>
        <c:dLbls>
          <c:showLegendKey val="0"/>
          <c:showVal val="0"/>
          <c:showCatName val="0"/>
          <c:showSerName val="0"/>
          <c:showPercent val="0"/>
          <c:showBubbleSize val="0"/>
        </c:dLbls>
        <c:gapWidth val="219"/>
        <c:overlap val="-27"/>
        <c:axId val="378563224"/>
        <c:axId val="378563552"/>
      </c:barChart>
      <c:dateAx>
        <c:axId val="378563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63552"/>
        <c:crosses val="autoZero"/>
        <c:auto val="1"/>
        <c:lblOffset val="100"/>
        <c:baseTimeUnit val="months"/>
      </c:dateAx>
      <c:valAx>
        <c:axId val="37856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6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Sheet1!$A$2:$A$10</c:f>
              <c:numCache>
                <c:formatCode>m/d/yyyy</c:formatCode>
                <c:ptCount val="9"/>
                <c:pt idx="0">
                  <c:v>43831</c:v>
                </c:pt>
                <c:pt idx="1">
                  <c:v>43862</c:v>
                </c:pt>
                <c:pt idx="2">
                  <c:v>43891</c:v>
                </c:pt>
                <c:pt idx="3">
                  <c:v>43922</c:v>
                </c:pt>
                <c:pt idx="4">
                  <c:v>43952</c:v>
                </c:pt>
                <c:pt idx="5">
                  <c:v>43983</c:v>
                </c:pt>
                <c:pt idx="6">
                  <c:v>44013</c:v>
                </c:pt>
                <c:pt idx="7">
                  <c:v>44044</c:v>
                </c:pt>
                <c:pt idx="8">
                  <c:v>44075</c:v>
                </c:pt>
              </c:numCache>
            </c:numRef>
          </c:cat>
          <c:val>
            <c:numRef>
              <c:f>Sheet1!$B$2:$B$10</c:f>
              <c:numCache>
                <c:formatCode>General</c:formatCode>
                <c:ptCount val="9"/>
                <c:pt idx="0">
                  <c:v>11</c:v>
                </c:pt>
                <c:pt idx="1">
                  <c:v>12</c:v>
                </c:pt>
                <c:pt idx="2">
                  <c:v>11</c:v>
                </c:pt>
                <c:pt idx="3">
                  <c:v>11</c:v>
                </c:pt>
                <c:pt idx="4">
                  <c:v>9</c:v>
                </c:pt>
                <c:pt idx="5">
                  <c:v>11</c:v>
                </c:pt>
                <c:pt idx="6">
                  <c:v>13</c:v>
                </c:pt>
                <c:pt idx="7">
                  <c:v>9</c:v>
                </c:pt>
                <c:pt idx="8">
                  <c:v>10</c:v>
                </c:pt>
              </c:numCache>
            </c:numRef>
          </c:val>
          <c:extLst>
            <c:ext xmlns:c16="http://schemas.microsoft.com/office/drawing/2014/chart" uri="{C3380CC4-5D6E-409C-BE32-E72D297353CC}">
              <c16:uniqueId val="{00000000-447C-4B0E-9518-7E92088DB763}"/>
            </c:ext>
          </c:extLst>
        </c:ser>
        <c:dLbls>
          <c:showLegendKey val="0"/>
          <c:showVal val="0"/>
          <c:showCatName val="0"/>
          <c:showSerName val="0"/>
          <c:showPercent val="0"/>
          <c:showBubbleSize val="0"/>
        </c:dLbls>
        <c:gapWidth val="219"/>
        <c:overlap val="-27"/>
        <c:axId val="378567488"/>
        <c:axId val="378567816"/>
      </c:barChart>
      <c:dateAx>
        <c:axId val="378567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67816"/>
        <c:crosses val="autoZero"/>
        <c:auto val="1"/>
        <c:lblOffset val="100"/>
        <c:baseTimeUnit val="months"/>
      </c:dateAx>
      <c:valAx>
        <c:axId val="37856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6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Sheet1!$A$2:$A$10</c:f>
              <c:strCache>
                <c:ptCount val="9"/>
                <c:pt idx="0">
                  <c:v>2020-01</c:v>
                </c:pt>
                <c:pt idx="1">
                  <c:v>2020-02</c:v>
                </c:pt>
                <c:pt idx="2">
                  <c:v>2020-03</c:v>
                </c:pt>
                <c:pt idx="3">
                  <c:v>2020-04</c:v>
                </c:pt>
                <c:pt idx="4">
                  <c:v>2020-05</c:v>
                </c:pt>
                <c:pt idx="5">
                  <c:v>2020-06</c:v>
                </c:pt>
                <c:pt idx="6">
                  <c:v>2020-07</c:v>
                </c:pt>
                <c:pt idx="7">
                  <c:v>2020-08</c:v>
                </c:pt>
                <c:pt idx="8">
                  <c:v>2020-09</c:v>
                </c:pt>
              </c:strCache>
            </c:strRef>
          </c:cat>
          <c:val>
            <c:numRef>
              <c:f>Sheet1!$B$2:$B$10</c:f>
              <c:numCache>
                <c:formatCode>General</c:formatCode>
                <c:ptCount val="9"/>
                <c:pt idx="0">
                  <c:v>133</c:v>
                </c:pt>
                <c:pt idx="1">
                  <c:v>156</c:v>
                </c:pt>
                <c:pt idx="2">
                  <c:v>141</c:v>
                </c:pt>
                <c:pt idx="3">
                  <c:v>129</c:v>
                </c:pt>
                <c:pt idx="4">
                  <c:v>129</c:v>
                </c:pt>
                <c:pt idx="5">
                  <c:v>23</c:v>
                </c:pt>
                <c:pt idx="6">
                  <c:v>145</c:v>
                </c:pt>
                <c:pt idx="7">
                  <c:v>125</c:v>
                </c:pt>
                <c:pt idx="8">
                  <c:v>53</c:v>
                </c:pt>
              </c:numCache>
            </c:numRef>
          </c:val>
          <c:extLst>
            <c:ext xmlns:c16="http://schemas.microsoft.com/office/drawing/2014/chart" uri="{C3380CC4-5D6E-409C-BE32-E72D297353CC}">
              <c16:uniqueId val="{00000000-F5AB-4409-80CA-CFF7C8FA9699}"/>
            </c:ext>
          </c:extLst>
        </c:ser>
        <c:dLbls>
          <c:showLegendKey val="0"/>
          <c:showVal val="0"/>
          <c:showCatName val="0"/>
          <c:showSerName val="0"/>
          <c:showPercent val="0"/>
          <c:showBubbleSize val="0"/>
        </c:dLbls>
        <c:gapWidth val="219"/>
        <c:overlap val="-27"/>
        <c:axId val="378542888"/>
        <c:axId val="378537312"/>
      </c:barChart>
      <c:catAx>
        <c:axId val="378542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37312"/>
        <c:crosses val="autoZero"/>
        <c:auto val="1"/>
        <c:lblAlgn val="ctr"/>
        <c:lblOffset val="100"/>
        <c:noMultiLvlLbl val="0"/>
      </c:catAx>
      <c:valAx>
        <c:axId val="37853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4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26085-4873-4DB4-AE23-CC57606DBF1F}"/>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C09764FD-443D-4EF3-BC64-90D2EDA477E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548582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372C7-8E2B-4A4B-9681-0CB3F32C15F1}"/>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6B4B589A-F788-48C0-9CFC-8505E96B76E0}"/>
              </a:ext>
            </a:extLst>
          </p:cNvPr>
          <p:cNvGraphicFramePr>
            <a:graphicFrameLocks noGrp="1"/>
          </p:cNvGraphicFramePr>
          <p:nvPr>
            <p:ph type="chart" sz="quarter" idx="13"/>
            <p:extLst>
              <p:ext uri="{D42A27DB-BD31-4B8C-83A1-F6EECF244321}">
                <p14:modId xmlns:p14="http://schemas.microsoft.com/office/powerpoint/2010/main" val="1374835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D2D9E0-A484-4568-A105-8599298B5885}"/>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2AF5477D-D378-4A05-A0D6-7342179A5D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0439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497B5-BEC3-4B54-8B6C-7617286D2F98}"/>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34DED0FC-E2CA-4425-92DF-325FBED3DEF5}"/>
              </a:ext>
            </a:extLst>
          </p:cNvPr>
          <p:cNvGraphicFramePr>
            <a:graphicFrameLocks noGrp="1"/>
          </p:cNvGraphicFramePr>
          <p:nvPr>
            <p:ph type="tbl" sz="quarter" idx="13"/>
            <p:extLst>
              <p:ext uri="{D42A27DB-BD31-4B8C-83A1-F6EECF244321}">
                <p14:modId xmlns:p14="http://schemas.microsoft.com/office/powerpoint/2010/main" val="4053140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9763973"/>
                    </a:ext>
                  </a:extLst>
                </a:gridCol>
                <a:gridCol w="740664">
                  <a:extLst>
                    <a:ext uri="{9D8B030D-6E8A-4147-A177-3AD203B41FA5}">
                      <a16:colId xmlns:a16="http://schemas.microsoft.com/office/drawing/2014/main" val="351752187"/>
                    </a:ext>
                  </a:extLst>
                </a:gridCol>
                <a:gridCol w="740664">
                  <a:extLst>
                    <a:ext uri="{9D8B030D-6E8A-4147-A177-3AD203B41FA5}">
                      <a16:colId xmlns:a16="http://schemas.microsoft.com/office/drawing/2014/main" val="2222887046"/>
                    </a:ext>
                  </a:extLst>
                </a:gridCol>
                <a:gridCol w="740664">
                  <a:extLst>
                    <a:ext uri="{9D8B030D-6E8A-4147-A177-3AD203B41FA5}">
                      <a16:colId xmlns:a16="http://schemas.microsoft.com/office/drawing/2014/main" val="3497692218"/>
                    </a:ext>
                  </a:extLst>
                </a:gridCol>
                <a:gridCol w="740664">
                  <a:extLst>
                    <a:ext uri="{9D8B030D-6E8A-4147-A177-3AD203B41FA5}">
                      <a16:colId xmlns:a16="http://schemas.microsoft.com/office/drawing/2014/main" val="1928928445"/>
                    </a:ext>
                  </a:extLst>
                </a:gridCol>
                <a:gridCol w="740664">
                  <a:extLst>
                    <a:ext uri="{9D8B030D-6E8A-4147-A177-3AD203B41FA5}">
                      <a16:colId xmlns:a16="http://schemas.microsoft.com/office/drawing/2014/main" val="2604182816"/>
                    </a:ext>
                  </a:extLst>
                </a:gridCol>
                <a:gridCol w="740664">
                  <a:extLst>
                    <a:ext uri="{9D8B030D-6E8A-4147-A177-3AD203B41FA5}">
                      <a16:colId xmlns:a16="http://schemas.microsoft.com/office/drawing/2014/main" val="1016477119"/>
                    </a:ext>
                  </a:extLst>
                </a:gridCol>
                <a:gridCol w="740664">
                  <a:extLst>
                    <a:ext uri="{9D8B030D-6E8A-4147-A177-3AD203B41FA5}">
                      <a16:colId xmlns:a16="http://schemas.microsoft.com/office/drawing/2014/main" val="1695336571"/>
                    </a:ext>
                  </a:extLst>
                </a:gridCol>
                <a:gridCol w="740664">
                  <a:extLst>
                    <a:ext uri="{9D8B030D-6E8A-4147-A177-3AD203B41FA5}">
                      <a16:colId xmlns:a16="http://schemas.microsoft.com/office/drawing/2014/main" val="171668551"/>
                    </a:ext>
                  </a:extLst>
                </a:gridCol>
                <a:gridCol w="740664">
                  <a:extLst>
                    <a:ext uri="{9D8B030D-6E8A-4147-A177-3AD203B41FA5}">
                      <a16:colId xmlns:a16="http://schemas.microsoft.com/office/drawing/2014/main" val="75968503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59416669"/>
                  </a:ext>
                </a:extLst>
              </a:tr>
              <a:tr h="370840">
                <a:tc>
                  <a:txBody>
                    <a:bodyPr/>
                    <a:lstStyle/>
                    <a:p>
                      <a:r>
                        <a:rPr lang="en-US" sz="1000"/>
                        <a:t>Tokio Marine America</a:t>
                      </a:r>
                    </a:p>
                  </a:txBody>
                  <a:tcPr/>
                </a:tc>
                <a:tc>
                  <a:txBody>
                    <a:bodyPr/>
                    <a:lstStyle/>
                    <a:p>
                      <a:r>
                        <a:rPr lang="en-US" sz="1000"/>
                        <a:t>370</a:t>
                      </a:r>
                    </a:p>
                  </a:txBody>
                  <a:tcPr/>
                </a:tc>
                <a:tc>
                  <a:txBody>
                    <a:bodyPr/>
                    <a:lstStyle/>
                    <a:p>
                      <a:r>
                        <a:rPr lang="en-US" sz="1000"/>
                        <a:t>3</a:t>
                      </a:r>
                    </a:p>
                  </a:txBody>
                  <a:tcPr/>
                </a:tc>
                <a:tc>
                  <a:txBody>
                    <a:bodyPr/>
                    <a:lstStyle/>
                    <a:p>
                      <a:r>
                        <a:rPr lang="en-US" sz="1000"/>
                        <a:t>14</a:t>
                      </a:r>
                    </a:p>
                  </a:txBody>
                  <a:tcPr/>
                </a:tc>
                <a:tc>
                  <a:txBody>
                    <a:bodyPr/>
                    <a:lstStyle/>
                    <a:p>
                      <a:r>
                        <a:rPr lang="en-US" sz="1000"/>
                        <a:t>63</a:t>
                      </a:r>
                    </a:p>
                  </a:txBody>
                  <a:tcPr/>
                </a:tc>
                <a:tc>
                  <a:txBody>
                    <a:bodyPr/>
                    <a:lstStyle/>
                    <a:p>
                      <a:r>
                        <a:rPr lang="en-US" sz="1000"/>
                        <a:t>1</a:t>
                      </a:r>
                    </a:p>
                  </a:txBody>
                  <a:tcPr/>
                </a:tc>
                <a:tc>
                  <a:txBody>
                    <a:bodyPr/>
                    <a:lstStyle/>
                    <a:p>
                      <a:r>
                        <a:rPr lang="en-US" sz="1000"/>
                        <a:t>9</a:t>
                      </a:r>
                    </a:p>
                  </a:txBody>
                  <a:tcPr/>
                </a:tc>
                <a:tc>
                  <a:txBody>
                    <a:bodyPr/>
                    <a:lstStyle/>
                    <a:p>
                      <a:r>
                        <a:rPr lang="en-US" sz="1000"/>
                        <a:t>0</a:t>
                      </a:r>
                    </a:p>
                  </a:txBody>
                  <a:tcPr/>
                </a:tc>
                <a:tc>
                  <a:txBody>
                    <a:bodyPr/>
                    <a:lstStyle/>
                    <a:p>
                      <a:r>
                        <a:rPr lang="en-US" sz="1000"/>
                        <a:t>1.4169 %</a:t>
                      </a:r>
                    </a:p>
                  </a:txBody>
                  <a:tcPr/>
                </a:tc>
                <a:tc>
                  <a:txBody>
                    <a:bodyPr/>
                    <a:lstStyle/>
                    <a:p>
                      <a:r>
                        <a:rPr lang="en-US" sz="1000"/>
                        <a:t>0.0 %</a:t>
                      </a:r>
                    </a:p>
                  </a:txBody>
                  <a:tcPr/>
                </a:tc>
                <a:extLst>
                  <a:ext uri="{0D108BD9-81ED-4DB2-BD59-A6C34878D82A}">
                    <a16:rowId xmlns:a16="http://schemas.microsoft.com/office/drawing/2014/main" val="951517300"/>
                  </a:ext>
                </a:extLst>
              </a:tr>
            </a:tbl>
          </a:graphicData>
        </a:graphic>
      </p:graphicFrame>
      <p:sp>
        <p:nvSpPr>
          <p:cNvPr id="4" name="Text Placeholder 3">
            <a:extLst>
              <a:ext uri="{FF2B5EF4-FFF2-40B4-BE49-F238E27FC236}">
                <a16:creationId xmlns:a16="http://schemas.microsoft.com/office/drawing/2014/main" id="{A47F4224-EF3A-431B-9158-4286D780DDC0}"/>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289617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14CBB-0504-4545-9179-BDEF0FC95D24}"/>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730045A3-8543-4356-824A-B1012F65E053}"/>
              </a:ext>
            </a:extLst>
          </p:cNvPr>
          <p:cNvGraphicFramePr>
            <a:graphicFrameLocks noGrp="1"/>
          </p:cNvGraphicFramePr>
          <p:nvPr>
            <p:ph type="chart" sz="quarter" idx="13"/>
            <p:extLst>
              <p:ext uri="{D42A27DB-BD31-4B8C-83A1-F6EECF244321}">
                <p14:modId xmlns:p14="http://schemas.microsoft.com/office/powerpoint/2010/main" val="1271774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41B285-E62E-4BDD-A1C8-1417CA8C1C6F}"/>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4DFD04F8-44FA-4710-92CE-0B81CB5E7F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4395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8F778-11E3-450C-A283-534EE07D0DCC}"/>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449ED28B-545D-4F0C-8978-457E474635D1}"/>
              </a:ext>
            </a:extLst>
          </p:cNvPr>
          <p:cNvGraphicFramePr>
            <a:graphicFrameLocks noGrp="1"/>
          </p:cNvGraphicFramePr>
          <p:nvPr>
            <p:ph type="chart" sz="quarter" idx="13"/>
            <p:extLst>
              <p:ext uri="{D42A27DB-BD31-4B8C-83A1-F6EECF244321}">
                <p14:modId xmlns:p14="http://schemas.microsoft.com/office/powerpoint/2010/main" val="894121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AB7777-07C6-437D-B88B-5D85D69FF9DB}"/>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5E56DB98-F726-4D9E-A0D9-3ED62F620D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7087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197B3-1CE0-43DE-B356-A345343FC034}"/>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74B073DC-20F5-4FD8-8BC9-5881C5BCC997}"/>
              </a:ext>
            </a:extLst>
          </p:cNvPr>
          <p:cNvGraphicFramePr>
            <a:graphicFrameLocks noGrp="1"/>
          </p:cNvGraphicFramePr>
          <p:nvPr>
            <p:ph type="chart" sz="quarter" idx="13"/>
            <p:extLst>
              <p:ext uri="{D42A27DB-BD31-4B8C-83A1-F6EECF244321}">
                <p14:modId xmlns:p14="http://schemas.microsoft.com/office/powerpoint/2010/main" val="1831839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C8A13C-AA10-4C12-8853-256EE05D8605}"/>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17141594-7BF1-4A39-8E15-1E8AB16677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8412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20085-2D3A-4DAC-9917-B42153A5CF7D}"/>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CD355D13-A5EC-43AF-B109-C64DABD951EC}"/>
              </a:ext>
            </a:extLst>
          </p:cNvPr>
          <p:cNvGraphicFramePr>
            <a:graphicFrameLocks noGrp="1"/>
          </p:cNvGraphicFramePr>
          <p:nvPr>
            <p:ph type="chart" sz="quarter" idx="13"/>
            <p:extLst>
              <p:ext uri="{D42A27DB-BD31-4B8C-83A1-F6EECF244321}">
                <p14:modId xmlns:p14="http://schemas.microsoft.com/office/powerpoint/2010/main" val="1539146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AFA6AC-E582-476D-B014-91041B894037}"/>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DC77156B-FD07-4077-82E8-145A6064E1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5542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8E440-91F2-409B-A307-1EBC4E951FEA}"/>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FACF9FF5-D037-4AC5-A047-2D9FEE1608C4}"/>
              </a:ext>
            </a:extLst>
          </p:cNvPr>
          <p:cNvGraphicFramePr>
            <a:graphicFrameLocks noGrp="1"/>
          </p:cNvGraphicFramePr>
          <p:nvPr>
            <p:ph type="tbl" sz="quarter" idx="13"/>
            <p:extLst>
              <p:ext uri="{D42A27DB-BD31-4B8C-83A1-F6EECF244321}">
                <p14:modId xmlns:p14="http://schemas.microsoft.com/office/powerpoint/2010/main" val="4242775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62399490"/>
                    </a:ext>
                  </a:extLst>
                </a:gridCol>
                <a:gridCol w="822960">
                  <a:extLst>
                    <a:ext uri="{9D8B030D-6E8A-4147-A177-3AD203B41FA5}">
                      <a16:colId xmlns:a16="http://schemas.microsoft.com/office/drawing/2014/main" val="2926064897"/>
                    </a:ext>
                  </a:extLst>
                </a:gridCol>
                <a:gridCol w="822960">
                  <a:extLst>
                    <a:ext uri="{9D8B030D-6E8A-4147-A177-3AD203B41FA5}">
                      <a16:colId xmlns:a16="http://schemas.microsoft.com/office/drawing/2014/main" val="1938159293"/>
                    </a:ext>
                  </a:extLst>
                </a:gridCol>
                <a:gridCol w="822960">
                  <a:extLst>
                    <a:ext uri="{9D8B030D-6E8A-4147-A177-3AD203B41FA5}">
                      <a16:colId xmlns:a16="http://schemas.microsoft.com/office/drawing/2014/main" val="2994746469"/>
                    </a:ext>
                  </a:extLst>
                </a:gridCol>
                <a:gridCol w="822960">
                  <a:extLst>
                    <a:ext uri="{9D8B030D-6E8A-4147-A177-3AD203B41FA5}">
                      <a16:colId xmlns:a16="http://schemas.microsoft.com/office/drawing/2014/main" val="1545314312"/>
                    </a:ext>
                  </a:extLst>
                </a:gridCol>
                <a:gridCol w="822960">
                  <a:extLst>
                    <a:ext uri="{9D8B030D-6E8A-4147-A177-3AD203B41FA5}">
                      <a16:colId xmlns:a16="http://schemas.microsoft.com/office/drawing/2014/main" val="3149524217"/>
                    </a:ext>
                  </a:extLst>
                </a:gridCol>
                <a:gridCol w="822960">
                  <a:extLst>
                    <a:ext uri="{9D8B030D-6E8A-4147-A177-3AD203B41FA5}">
                      <a16:colId xmlns:a16="http://schemas.microsoft.com/office/drawing/2014/main" val="327360796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585375462"/>
                  </a:ext>
                </a:extLst>
              </a:tr>
              <a:tr h="370840">
                <a:tc>
                  <a:txBody>
                    <a:bodyPr/>
                    <a:lstStyle/>
                    <a:p>
                      <a:r>
                        <a:rPr lang="en-US" sz="1000" b="1"/>
                        <a:t>Tokio Marine America - 2020-08-17 19:49:25</a:t>
                      </a:r>
                      <a:r>
                        <a:rPr lang="en-US" sz="1000"/>
                        <a:t>
 Even though back to school plans may look different this year, there are still many students in need of school supplies. This year, we will be collecting donations virtually for the Youth Ensemble of Atlanta, the Boys &amp; Girls Clubs of Chicago, My Possibilities, Park East High School, and Hillsides.</a:t>
                      </a:r>
                    </a:p>
                  </a:txBody>
                  <a:tcPr/>
                </a:tc>
                <a:tc>
                  <a:txBody>
                    <a:bodyPr/>
                    <a:lstStyle/>
                    <a:p>
                      <a:r>
                        <a:rPr lang="en-US" sz="1000"/>
                        <a:t>9</a:t>
                      </a:r>
                    </a:p>
                  </a:txBody>
                  <a:tcPr/>
                </a:tc>
                <a:tc>
                  <a:txBody>
                    <a:bodyPr/>
                    <a:lstStyle/>
                    <a:p>
                      <a:r>
                        <a:rPr lang="en-US" sz="1000"/>
                        <a:t>7</a:t>
                      </a:r>
                    </a:p>
                  </a:txBody>
                  <a:tcPr/>
                </a:tc>
                <a:tc>
                  <a:txBody>
                    <a:bodyPr/>
                    <a:lstStyle/>
                    <a:p>
                      <a:r>
                        <a:rPr lang="en-US" sz="1000"/>
                        <a:t>1</a:t>
                      </a:r>
                    </a:p>
                  </a:txBody>
                  <a:tcPr/>
                </a:tc>
                <a:tc>
                  <a:txBody>
                    <a:bodyPr/>
                    <a:lstStyle/>
                    <a:p>
                      <a:r>
                        <a:rPr lang="en-US" sz="1000"/>
                        <a:t>1</a:t>
                      </a:r>
                    </a:p>
                  </a:txBody>
                  <a:tcPr/>
                </a:tc>
                <a:tc>
                  <a:txBody>
                    <a:bodyPr/>
                    <a:lstStyle/>
                    <a:p>
                      <a:r>
                        <a:rPr lang="en-US" sz="1000"/>
                        <a:t>2.4523 %</a:t>
                      </a:r>
                    </a:p>
                  </a:txBody>
                  <a:tcPr/>
                </a:tc>
                <a:tc>
                  <a:txBody>
                    <a:bodyPr/>
                    <a:lstStyle/>
                    <a:p>
                      <a:r>
                        <a:rPr lang="en-US" sz="1000"/>
                        <a:t>Photo</a:t>
                      </a:r>
                    </a:p>
                  </a:txBody>
                  <a:tcPr/>
                </a:tc>
                <a:extLst>
                  <a:ext uri="{0D108BD9-81ED-4DB2-BD59-A6C34878D82A}">
                    <a16:rowId xmlns:a16="http://schemas.microsoft.com/office/drawing/2014/main" val="3071115759"/>
                  </a:ext>
                </a:extLst>
              </a:tr>
              <a:tr h="370840">
                <a:tc>
                  <a:txBody>
                    <a:bodyPr/>
                    <a:lstStyle/>
                    <a:p>
                      <a:r>
                        <a:rPr lang="en-US" sz="1000" b="1"/>
                        <a:t>Tokio Marine America - 2020-08-03 19:31:50</a:t>
                      </a:r>
                      <a:r>
                        <a:rPr lang="en-US" sz="1000"/>
                        <a:t>
 Our final summer intern is Tanner Rao. Tanner is a rising Junior in the honors program at St. John's University. He is studying Risk Management and Insurance. Thank you, Tanner, for spending your summer with #TeamTMA!</a:t>
                      </a:r>
                    </a:p>
                  </a:txBody>
                  <a:tcPr/>
                </a:tc>
                <a:tc>
                  <a:txBody>
                    <a:bodyPr/>
                    <a:lstStyle/>
                    <a:p>
                      <a:r>
                        <a:rPr lang="en-US" sz="1000"/>
                        <a:t>9</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2.4523 %</a:t>
                      </a:r>
                    </a:p>
                  </a:txBody>
                  <a:tcPr/>
                </a:tc>
                <a:tc>
                  <a:txBody>
                    <a:bodyPr/>
                    <a:lstStyle/>
                    <a:p>
                      <a:r>
                        <a:rPr lang="en-US" sz="1000"/>
                        <a:t>Photo</a:t>
                      </a:r>
                    </a:p>
                  </a:txBody>
                  <a:tcPr/>
                </a:tc>
                <a:extLst>
                  <a:ext uri="{0D108BD9-81ED-4DB2-BD59-A6C34878D82A}">
                    <a16:rowId xmlns:a16="http://schemas.microsoft.com/office/drawing/2014/main" val="471633248"/>
                  </a:ext>
                </a:extLst>
              </a:tr>
              <a:tr h="370840">
                <a:tc>
                  <a:txBody>
                    <a:bodyPr/>
                    <a:lstStyle/>
                    <a:p>
                      <a:r>
                        <a:rPr lang="en-US" sz="1000" b="1"/>
                        <a:t>Tokio Marine America - 2020-08-19 18:31:00</a:t>
                      </a:r>
                      <a:r>
                        <a:rPr lang="en-US" sz="1000"/>
                        <a:t>
 As many students are learning remotely, computers are a vital school supply. This back to school season, TMA was able to donate nine boxes of laptops for Park East High School’s AP computer science students!</a:t>
                      </a:r>
                    </a:p>
                  </a:txBody>
                  <a:tcPr/>
                </a:tc>
                <a:tc>
                  <a:txBody>
                    <a:bodyPr/>
                    <a:lstStyle/>
                    <a:p>
                      <a:r>
                        <a:rPr lang="en-US" sz="1000"/>
                        <a:t>8</a:t>
                      </a:r>
                    </a:p>
                  </a:txBody>
                  <a:tcPr/>
                </a:tc>
                <a:tc>
                  <a:txBody>
                    <a:bodyPr/>
                    <a:lstStyle/>
                    <a:p>
                      <a:r>
                        <a:rPr lang="en-US" sz="1000"/>
                        <a:t>7</a:t>
                      </a:r>
                    </a:p>
                  </a:txBody>
                  <a:tcPr/>
                </a:tc>
                <a:tc>
                  <a:txBody>
                    <a:bodyPr/>
                    <a:lstStyle/>
                    <a:p>
                      <a:r>
                        <a:rPr lang="en-US" sz="1000"/>
                        <a:t>0</a:t>
                      </a:r>
                    </a:p>
                  </a:txBody>
                  <a:tcPr/>
                </a:tc>
                <a:tc>
                  <a:txBody>
                    <a:bodyPr/>
                    <a:lstStyle/>
                    <a:p>
                      <a:r>
                        <a:rPr lang="en-US" sz="1000"/>
                        <a:t>1</a:t>
                      </a:r>
                    </a:p>
                  </a:txBody>
                  <a:tcPr/>
                </a:tc>
                <a:tc>
                  <a:txBody>
                    <a:bodyPr/>
                    <a:lstStyle/>
                    <a:p>
                      <a:r>
                        <a:rPr lang="en-US" sz="1000"/>
                        <a:t>2.1798 %</a:t>
                      </a:r>
                    </a:p>
                  </a:txBody>
                  <a:tcPr/>
                </a:tc>
                <a:tc>
                  <a:txBody>
                    <a:bodyPr/>
                    <a:lstStyle/>
                    <a:p>
                      <a:r>
                        <a:rPr lang="en-US" sz="1000"/>
                        <a:t>Photo</a:t>
                      </a:r>
                    </a:p>
                  </a:txBody>
                  <a:tcPr/>
                </a:tc>
                <a:extLst>
                  <a:ext uri="{0D108BD9-81ED-4DB2-BD59-A6C34878D82A}">
                    <a16:rowId xmlns:a16="http://schemas.microsoft.com/office/drawing/2014/main" val="1885907413"/>
                  </a:ext>
                </a:extLst>
              </a:tr>
            </a:tbl>
          </a:graphicData>
        </a:graphic>
      </p:graphicFrame>
      <p:sp>
        <p:nvSpPr>
          <p:cNvPr id="4" name="Text Placeholder 3">
            <a:extLst>
              <a:ext uri="{FF2B5EF4-FFF2-40B4-BE49-F238E27FC236}">
                <a16:creationId xmlns:a16="http://schemas.microsoft.com/office/drawing/2014/main" id="{C5A585CB-4C87-47B6-9C19-EF73C17A78DF}"/>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504746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C1584-2CA6-4585-8C83-1C848E53072A}"/>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CEA3ED19-C35E-46A9-B4C6-5F800C9893FF}"/>
              </a:ext>
            </a:extLst>
          </p:cNvPr>
          <p:cNvGraphicFramePr>
            <a:graphicFrameLocks noGrp="1"/>
          </p:cNvGraphicFramePr>
          <p:nvPr>
            <p:ph type="tbl" sz="quarter" idx="13"/>
            <p:extLst>
              <p:ext uri="{D42A27DB-BD31-4B8C-83A1-F6EECF244321}">
                <p14:modId xmlns:p14="http://schemas.microsoft.com/office/powerpoint/2010/main" val="499109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47968175"/>
                    </a:ext>
                  </a:extLst>
                </a:gridCol>
                <a:gridCol w="411480">
                  <a:extLst>
                    <a:ext uri="{9D8B030D-6E8A-4147-A177-3AD203B41FA5}">
                      <a16:colId xmlns:a16="http://schemas.microsoft.com/office/drawing/2014/main" val="3333383705"/>
                    </a:ext>
                  </a:extLst>
                </a:gridCol>
                <a:gridCol w="411480">
                  <a:extLst>
                    <a:ext uri="{9D8B030D-6E8A-4147-A177-3AD203B41FA5}">
                      <a16:colId xmlns:a16="http://schemas.microsoft.com/office/drawing/2014/main" val="649511558"/>
                    </a:ext>
                  </a:extLst>
                </a:gridCol>
                <a:gridCol w="411480">
                  <a:extLst>
                    <a:ext uri="{9D8B030D-6E8A-4147-A177-3AD203B41FA5}">
                      <a16:colId xmlns:a16="http://schemas.microsoft.com/office/drawing/2014/main" val="4290961957"/>
                    </a:ext>
                  </a:extLst>
                </a:gridCol>
                <a:gridCol w="411480">
                  <a:extLst>
                    <a:ext uri="{9D8B030D-6E8A-4147-A177-3AD203B41FA5}">
                      <a16:colId xmlns:a16="http://schemas.microsoft.com/office/drawing/2014/main" val="924132875"/>
                    </a:ext>
                  </a:extLst>
                </a:gridCol>
                <a:gridCol w="411480">
                  <a:extLst>
                    <a:ext uri="{9D8B030D-6E8A-4147-A177-3AD203B41FA5}">
                      <a16:colId xmlns:a16="http://schemas.microsoft.com/office/drawing/2014/main" val="904351026"/>
                    </a:ext>
                  </a:extLst>
                </a:gridCol>
                <a:gridCol w="411480">
                  <a:extLst>
                    <a:ext uri="{9D8B030D-6E8A-4147-A177-3AD203B41FA5}">
                      <a16:colId xmlns:a16="http://schemas.microsoft.com/office/drawing/2014/main" val="2828682317"/>
                    </a:ext>
                  </a:extLst>
                </a:gridCol>
                <a:gridCol w="411480">
                  <a:extLst>
                    <a:ext uri="{9D8B030D-6E8A-4147-A177-3AD203B41FA5}">
                      <a16:colId xmlns:a16="http://schemas.microsoft.com/office/drawing/2014/main" val="2922213439"/>
                    </a:ext>
                  </a:extLst>
                </a:gridCol>
                <a:gridCol w="411480">
                  <a:extLst>
                    <a:ext uri="{9D8B030D-6E8A-4147-A177-3AD203B41FA5}">
                      <a16:colId xmlns:a16="http://schemas.microsoft.com/office/drawing/2014/main" val="520624637"/>
                    </a:ext>
                  </a:extLst>
                </a:gridCol>
                <a:gridCol w="411480">
                  <a:extLst>
                    <a:ext uri="{9D8B030D-6E8A-4147-A177-3AD203B41FA5}">
                      <a16:colId xmlns:a16="http://schemas.microsoft.com/office/drawing/2014/main" val="2974001193"/>
                    </a:ext>
                  </a:extLst>
                </a:gridCol>
                <a:gridCol w="411480">
                  <a:extLst>
                    <a:ext uri="{9D8B030D-6E8A-4147-A177-3AD203B41FA5}">
                      <a16:colId xmlns:a16="http://schemas.microsoft.com/office/drawing/2014/main" val="1171961495"/>
                    </a:ext>
                  </a:extLst>
                </a:gridCol>
                <a:gridCol w="411480">
                  <a:extLst>
                    <a:ext uri="{9D8B030D-6E8A-4147-A177-3AD203B41FA5}">
                      <a16:colId xmlns:a16="http://schemas.microsoft.com/office/drawing/2014/main" val="3289341745"/>
                    </a:ext>
                  </a:extLst>
                </a:gridCol>
                <a:gridCol w="411480">
                  <a:extLst>
                    <a:ext uri="{9D8B030D-6E8A-4147-A177-3AD203B41FA5}">
                      <a16:colId xmlns:a16="http://schemas.microsoft.com/office/drawing/2014/main" val="2790888386"/>
                    </a:ext>
                  </a:extLst>
                </a:gridCol>
                <a:gridCol w="411480">
                  <a:extLst>
                    <a:ext uri="{9D8B030D-6E8A-4147-A177-3AD203B41FA5}">
                      <a16:colId xmlns:a16="http://schemas.microsoft.com/office/drawing/2014/main" val="211792719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64814266"/>
                  </a:ext>
                </a:extLst>
              </a:tr>
              <a:tr h="370840">
                <a:tc>
                  <a:txBody>
                    <a:bodyPr/>
                    <a:lstStyle/>
                    <a:p>
                      <a:r>
                        <a:rPr lang="en-US" sz="1000"/>
                        <a:t>TMAmerica</a:t>
                      </a:r>
                    </a:p>
                  </a:txBody>
                  <a:tcPr/>
                </a:tc>
                <a:tc>
                  <a:txBody>
                    <a:bodyPr/>
                    <a:lstStyle/>
                    <a:p>
                      <a:r>
                        <a:rPr lang="en-US" sz="1000"/>
                        <a:t>192</a:t>
                      </a:r>
                    </a:p>
                  </a:txBody>
                  <a:tcPr/>
                </a:tc>
                <a:tc>
                  <a:txBody>
                    <a:bodyPr/>
                    <a:lstStyle/>
                    <a:p>
                      <a:r>
                        <a:rPr lang="en-US" sz="1000"/>
                        <a:t>1</a:t>
                      </a:r>
                    </a:p>
                  </a:txBody>
                  <a:tcPr/>
                </a:tc>
                <a:tc>
                  <a:txBody>
                    <a:bodyPr/>
                    <a:lstStyle/>
                    <a:p>
                      <a:r>
                        <a:rPr lang="en-US" sz="1000"/>
                        <a:t>14</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15</a:t>
                      </a:r>
                    </a:p>
                  </a:txBody>
                  <a:tcPr/>
                </a:tc>
                <a:tc>
                  <a:txBody>
                    <a:bodyPr/>
                    <a:lstStyle/>
                    <a:p>
                      <a:r>
                        <a:rPr lang="en-US" sz="1000"/>
                        <a:t>36</a:t>
                      </a:r>
                    </a:p>
                  </a:txBody>
                  <a:tcPr/>
                </a:tc>
                <a:tc>
                  <a:txBody>
                    <a:bodyPr/>
                    <a:lstStyle/>
                    <a:p>
                      <a:r>
                        <a:rPr lang="en-US" sz="1000"/>
                        <a:t>0</a:t>
                      </a:r>
                    </a:p>
                  </a:txBody>
                  <a:tcPr/>
                </a:tc>
                <a:tc>
                  <a:txBody>
                    <a:bodyPr/>
                    <a:lstStyle/>
                    <a:p>
                      <a:r>
                        <a:rPr lang="en-US" sz="1000"/>
                        <a:t>0</a:t>
                      </a:r>
                    </a:p>
                  </a:txBody>
                  <a:tcPr/>
                </a:tc>
                <a:tc>
                  <a:txBody>
                    <a:bodyPr/>
                    <a:lstStyle/>
                    <a:p>
                      <a:r>
                        <a:rPr lang="en-US" sz="1000"/>
                        <a:t>1.9073 %</a:t>
                      </a:r>
                    </a:p>
                  </a:txBody>
                  <a:tcPr/>
                </a:tc>
                <a:tc>
                  <a:txBody>
                    <a:bodyPr/>
                    <a:lstStyle/>
                    <a:p>
                      <a:r>
                        <a:rPr lang="en-US" sz="1000"/>
                        <a:t>0.0 %</a:t>
                      </a:r>
                    </a:p>
                  </a:txBody>
                  <a:tcPr/>
                </a:tc>
                <a:extLst>
                  <a:ext uri="{0D108BD9-81ED-4DB2-BD59-A6C34878D82A}">
                    <a16:rowId xmlns:a16="http://schemas.microsoft.com/office/drawing/2014/main" val="280619703"/>
                  </a:ext>
                </a:extLst>
              </a:tr>
            </a:tbl>
          </a:graphicData>
        </a:graphic>
      </p:graphicFrame>
      <p:sp>
        <p:nvSpPr>
          <p:cNvPr id="4" name="Text Placeholder 3">
            <a:extLst>
              <a:ext uri="{FF2B5EF4-FFF2-40B4-BE49-F238E27FC236}">
                <a16:creationId xmlns:a16="http://schemas.microsoft.com/office/drawing/2014/main" id="{836266A6-6BE3-4BA5-9C8C-154537CE57A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581944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16742-CDA0-4F2E-9F0A-339E026D00ED}"/>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DC6E27E9-3964-4977-AAE7-DDC1A842A44B}"/>
              </a:ext>
            </a:extLst>
          </p:cNvPr>
          <p:cNvGraphicFramePr>
            <a:graphicFrameLocks noGrp="1"/>
          </p:cNvGraphicFramePr>
          <p:nvPr>
            <p:ph type="chart" sz="quarter" idx="13"/>
            <p:extLst>
              <p:ext uri="{D42A27DB-BD31-4B8C-83A1-F6EECF244321}">
                <p14:modId xmlns:p14="http://schemas.microsoft.com/office/powerpoint/2010/main" val="4394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F0DC22-CCE7-4725-A098-73DF978BDBD3}"/>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6BA75B08-C0ED-4369-8173-11E06CEEEE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0377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64A1C-3D6D-4CE3-A2FB-94C43EA4F789}"/>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44D595A0-23E6-4FFE-815D-91800A2AE605}"/>
              </a:ext>
            </a:extLst>
          </p:cNvPr>
          <p:cNvGraphicFramePr>
            <a:graphicFrameLocks noGrp="1"/>
          </p:cNvGraphicFramePr>
          <p:nvPr>
            <p:ph type="chart" sz="quarter" idx="13"/>
            <p:extLst>
              <p:ext uri="{D42A27DB-BD31-4B8C-83A1-F6EECF244321}">
                <p14:modId xmlns:p14="http://schemas.microsoft.com/office/powerpoint/2010/main" val="2564811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F1C570-C050-48C8-B987-CFA86250EA0A}"/>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03662244-7E92-4D84-8CCF-ED0A47454D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7345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89874-7BA8-42E0-8423-AB284EBF1962}"/>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6BCD548F-D484-4F81-9AB4-0CCD3E9A2FA5}"/>
              </a:ext>
            </a:extLst>
          </p:cNvPr>
          <p:cNvGraphicFramePr>
            <a:graphicFrameLocks noGrp="1"/>
          </p:cNvGraphicFramePr>
          <p:nvPr>
            <p:ph type="chart" sz="quarter" idx="13"/>
            <p:extLst>
              <p:ext uri="{D42A27DB-BD31-4B8C-83A1-F6EECF244321}">
                <p14:modId xmlns:p14="http://schemas.microsoft.com/office/powerpoint/2010/main" val="3637666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585A1E-D8BF-4F67-A658-3862BA98BBB3}"/>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AD69762C-74EB-4C9B-9302-AD5A721067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3730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BF626-9286-4C20-AD81-43F39B4D0A90}"/>
              </a:ext>
            </a:extLst>
          </p:cNvPr>
          <p:cNvSpPr>
            <a:spLocks noGrp="1"/>
          </p:cNvSpPr>
          <p:nvPr>
            <p:ph type="title"/>
          </p:nvPr>
        </p:nvSpPr>
        <p:spPr/>
        <p:txBody>
          <a:bodyPr/>
          <a:lstStyle/>
          <a:p>
            <a:r>
              <a:rPr lang="en-US"/>
              <a:t>Twitter Own and Retweeted Tweets Table | Tokio Marine America - 1 of 2</a:t>
            </a:r>
          </a:p>
        </p:txBody>
      </p:sp>
      <p:graphicFrame>
        <p:nvGraphicFramePr>
          <p:cNvPr id="5" name="Table Placeholder 4">
            <a:extLst>
              <a:ext uri="{FF2B5EF4-FFF2-40B4-BE49-F238E27FC236}">
                <a16:creationId xmlns:a16="http://schemas.microsoft.com/office/drawing/2014/main" id="{A6B95809-2330-4AED-B8BB-5134D33B9362}"/>
              </a:ext>
            </a:extLst>
          </p:cNvPr>
          <p:cNvGraphicFramePr>
            <a:graphicFrameLocks noGrp="1"/>
          </p:cNvGraphicFramePr>
          <p:nvPr>
            <p:ph type="tbl" sz="quarter" idx="13"/>
            <p:extLst>
              <p:ext uri="{D42A27DB-BD31-4B8C-83A1-F6EECF244321}">
                <p14:modId xmlns:p14="http://schemas.microsoft.com/office/powerpoint/2010/main" val="400576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77381277"/>
                    </a:ext>
                  </a:extLst>
                </a:gridCol>
                <a:gridCol w="411480">
                  <a:extLst>
                    <a:ext uri="{9D8B030D-6E8A-4147-A177-3AD203B41FA5}">
                      <a16:colId xmlns:a16="http://schemas.microsoft.com/office/drawing/2014/main" val="3303821463"/>
                    </a:ext>
                  </a:extLst>
                </a:gridCol>
                <a:gridCol w="905256">
                  <a:extLst>
                    <a:ext uri="{9D8B030D-6E8A-4147-A177-3AD203B41FA5}">
                      <a16:colId xmlns:a16="http://schemas.microsoft.com/office/drawing/2014/main" val="2822054695"/>
                    </a:ext>
                  </a:extLst>
                </a:gridCol>
                <a:gridCol w="905256">
                  <a:extLst>
                    <a:ext uri="{9D8B030D-6E8A-4147-A177-3AD203B41FA5}">
                      <a16:colId xmlns:a16="http://schemas.microsoft.com/office/drawing/2014/main" val="2614278083"/>
                    </a:ext>
                  </a:extLst>
                </a:gridCol>
                <a:gridCol w="905256">
                  <a:extLst>
                    <a:ext uri="{9D8B030D-6E8A-4147-A177-3AD203B41FA5}">
                      <a16:colId xmlns:a16="http://schemas.microsoft.com/office/drawing/2014/main" val="364539490"/>
                    </a:ext>
                  </a:extLst>
                </a:gridCol>
                <a:gridCol w="905256">
                  <a:extLst>
                    <a:ext uri="{9D8B030D-6E8A-4147-A177-3AD203B41FA5}">
                      <a16:colId xmlns:a16="http://schemas.microsoft.com/office/drawing/2014/main" val="797982056"/>
                    </a:ext>
                  </a:extLst>
                </a:gridCol>
                <a:gridCol w="905256">
                  <a:extLst>
                    <a:ext uri="{9D8B030D-6E8A-4147-A177-3AD203B41FA5}">
                      <a16:colId xmlns:a16="http://schemas.microsoft.com/office/drawing/2014/main" val="689166545"/>
                    </a:ext>
                  </a:extLst>
                </a:gridCol>
                <a:gridCol w="905256">
                  <a:extLst>
                    <a:ext uri="{9D8B030D-6E8A-4147-A177-3AD203B41FA5}">
                      <a16:colId xmlns:a16="http://schemas.microsoft.com/office/drawing/2014/main" val="1206038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04831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@TokioMAmerica - 2020-08-17 19:36:35</a:t>
                      </a:r>
                      <a:r>
                        <a:rPr kumimoji="0" lang="en-US" sz="1000" b="0" i="0" u="none" strike="noStrike" kern="1200" cap="none" spc="0" normalizeH="0" baseline="0" noProof="0">
                          <a:ln>
                            <a:noFill/>
                          </a:ln>
                          <a:solidFill>
                            <a:prstClr val="black"/>
                          </a:solidFill>
                          <a:effectLst/>
                          <a:uLnTx/>
                          <a:uFillTx/>
                          <a:latin typeface="+mn-lt"/>
                          <a:ea typeface="+mn-ea"/>
                          <a:cs typeface="+mn-cs"/>
                        </a:rPr>
                        <a:t>
 Even though back to school plans may look different this year, there are still many students in need of school supplies. TMA is collecting donations virtually for @Hillsides @mptxorg @BGCChi @ParkEastHS and the Youth Ensemble of Atlanta (YEA). https://t.co/sCuhItT62a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08/24/2020 18:09:10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3.1414 %</a:t>
                      </a:r>
                    </a:p>
                  </a:txBody>
                  <a:tcPr/>
                </a:tc>
                <a:extLst>
                  <a:ext uri="{0D108BD9-81ED-4DB2-BD59-A6C34878D82A}">
                    <a16:rowId xmlns:a16="http://schemas.microsoft.com/office/drawing/2014/main" val="3915854798"/>
                  </a:ext>
                </a:extLst>
              </a:tr>
            </a:tbl>
          </a:graphicData>
        </a:graphic>
      </p:graphicFrame>
      <p:sp>
        <p:nvSpPr>
          <p:cNvPr id="4" name="Text Placeholder 3">
            <a:extLst>
              <a:ext uri="{FF2B5EF4-FFF2-40B4-BE49-F238E27FC236}">
                <a16:creationId xmlns:a16="http://schemas.microsoft.com/office/drawing/2014/main" id="{23EF2DB5-8F91-4C01-89EF-A7F2551E9580}"/>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349015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3A235-7975-4CB7-84F5-53CCB75C1A20}"/>
              </a:ext>
            </a:extLst>
          </p:cNvPr>
          <p:cNvSpPr>
            <a:spLocks noGrp="1"/>
          </p:cNvSpPr>
          <p:nvPr>
            <p:ph type="title"/>
          </p:nvPr>
        </p:nvSpPr>
        <p:spPr/>
        <p:txBody>
          <a:bodyPr/>
          <a:lstStyle/>
          <a:p>
            <a:r>
              <a:rPr lang="en-US"/>
              <a:t>Twitter Own and Retweeted Tweets Table | Tokio Marine America - 2 of 2</a:t>
            </a:r>
          </a:p>
        </p:txBody>
      </p:sp>
      <p:graphicFrame>
        <p:nvGraphicFramePr>
          <p:cNvPr id="5" name="Table Placeholder 4">
            <a:extLst>
              <a:ext uri="{FF2B5EF4-FFF2-40B4-BE49-F238E27FC236}">
                <a16:creationId xmlns:a16="http://schemas.microsoft.com/office/drawing/2014/main" id="{C0AE285E-9849-4928-B3F6-358369547428}"/>
              </a:ext>
            </a:extLst>
          </p:cNvPr>
          <p:cNvGraphicFramePr>
            <a:graphicFrameLocks noGrp="1"/>
          </p:cNvGraphicFramePr>
          <p:nvPr>
            <p:ph type="tbl" sz="quarter" idx="13"/>
            <p:extLst>
              <p:ext uri="{D42A27DB-BD31-4B8C-83A1-F6EECF244321}">
                <p14:modId xmlns:p14="http://schemas.microsoft.com/office/powerpoint/2010/main" val="2743871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40351755"/>
                    </a:ext>
                  </a:extLst>
                </a:gridCol>
                <a:gridCol w="411480">
                  <a:extLst>
                    <a:ext uri="{9D8B030D-6E8A-4147-A177-3AD203B41FA5}">
                      <a16:colId xmlns:a16="http://schemas.microsoft.com/office/drawing/2014/main" val="2147229653"/>
                    </a:ext>
                  </a:extLst>
                </a:gridCol>
                <a:gridCol w="905256">
                  <a:extLst>
                    <a:ext uri="{9D8B030D-6E8A-4147-A177-3AD203B41FA5}">
                      <a16:colId xmlns:a16="http://schemas.microsoft.com/office/drawing/2014/main" val="181561031"/>
                    </a:ext>
                  </a:extLst>
                </a:gridCol>
                <a:gridCol w="905256">
                  <a:extLst>
                    <a:ext uri="{9D8B030D-6E8A-4147-A177-3AD203B41FA5}">
                      <a16:colId xmlns:a16="http://schemas.microsoft.com/office/drawing/2014/main" val="116541357"/>
                    </a:ext>
                  </a:extLst>
                </a:gridCol>
                <a:gridCol w="905256">
                  <a:extLst>
                    <a:ext uri="{9D8B030D-6E8A-4147-A177-3AD203B41FA5}">
                      <a16:colId xmlns:a16="http://schemas.microsoft.com/office/drawing/2014/main" val="1349056098"/>
                    </a:ext>
                  </a:extLst>
                </a:gridCol>
                <a:gridCol w="905256">
                  <a:extLst>
                    <a:ext uri="{9D8B030D-6E8A-4147-A177-3AD203B41FA5}">
                      <a16:colId xmlns:a16="http://schemas.microsoft.com/office/drawing/2014/main" val="3560047687"/>
                    </a:ext>
                  </a:extLst>
                </a:gridCol>
                <a:gridCol w="905256">
                  <a:extLst>
                    <a:ext uri="{9D8B030D-6E8A-4147-A177-3AD203B41FA5}">
                      <a16:colId xmlns:a16="http://schemas.microsoft.com/office/drawing/2014/main" val="1662787946"/>
                    </a:ext>
                  </a:extLst>
                </a:gridCol>
                <a:gridCol w="905256">
                  <a:extLst>
                    <a:ext uri="{9D8B030D-6E8A-4147-A177-3AD203B41FA5}">
                      <a16:colId xmlns:a16="http://schemas.microsoft.com/office/drawing/2014/main" val="1666478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79896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@TokioMAmerica - 2020-08-14 17:45:20</a:t>
                      </a:r>
                      <a:r>
                        <a:rPr kumimoji="0" lang="en-US" sz="1000" b="0" i="0" u="none" strike="noStrike" kern="1200" cap="none" spc="0" normalizeH="0" baseline="0" noProof="0">
                          <a:ln>
                            <a:noFill/>
                          </a:ln>
                          <a:solidFill>
                            <a:prstClr val="black"/>
                          </a:solidFill>
                          <a:effectLst/>
                          <a:uLnTx/>
                          <a:uFillTx/>
                          <a:latin typeface="+mn-lt"/>
                          <a:ea typeface="+mn-ea"/>
                          <a:cs typeface="+mn-cs"/>
                        </a:rPr>
                        <a:t>
 This August, we're focusing our #corporatesocialresponsibility efforts on charities local to our offices. In Pasadena, #TeamTMA is collecting donations for @Hillsides. Hillsides advocates for children in need and provides services to at-risk youth and their families. https://t.co/2OTGBcavLw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08/17/2020 18:09:35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3.1414 %</a:t>
                      </a:r>
                    </a:p>
                  </a:txBody>
                  <a:tcPr/>
                </a:tc>
                <a:extLst>
                  <a:ext uri="{0D108BD9-81ED-4DB2-BD59-A6C34878D82A}">
                    <a16:rowId xmlns:a16="http://schemas.microsoft.com/office/drawing/2014/main" val="3457127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@TokioMAmerica - 2020-08-27 20:15:53</a:t>
                      </a:r>
                      <a:r>
                        <a:rPr kumimoji="0" lang="en-US" sz="1000" b="0" i="0" u="none" strike="noStrike" kern="1200" cap="none" spc="0" normalizeH="0" baseline="0" noProof="0">
                          <a:ln>
                            <a:noFill/>
                          </a:ln>
                          <a:solidFill>
                            <a:prstClr val="black"/>
                          </a:solidFill>
                          <a:effectLst/>
                          <a:uLnTx/>
                          <a:uFillTx/>
                          <a:latin typeface="+mn-lt"/>
                          <a:ea typeface="+mn-ea"/>
                          <a:cs typeface="+mn-cs"/>
                        </a:rPr>
                        <a:t>
 TMA employees were able to meet some new friends during a virtual meet and greet with the @DallasZoo last week. Some were a little shy (with a hard shell 🐢), but others were soft and cuddly. https://t.co/2HhBURCjQV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08/31/2020 00:11:40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2.6042 %</a:t>
                      </a:r>
                    </a:p>
                  </a:txBody>
                  <a:tcPr/>
                </a:tc>
                <a:extLst>
                  <a:ext uri="{0D108BD9-81ED-4DB2-BD59-A6C34878D82A}">
                    <a16:rowId xmlns:a16="http://schemas.microsoft.com/office/drawing/2014/main" val="2649062087"/>
                  </a:ext>
                </a:extLst>
              </a:tr>
            </a:tbl>
          </a:graphicData>
        </a:graphic>
      </p:graphicFrame>
      <p:sp>
        <p:nvSpPr>
          <p:cNvPr id="4" name="Text Placeholder 3">
            <a:extLst>
              <a:ext uri="{FF2B5EF4-FFF2-40B4-BE49-F238E27FC236}">
                <a16:creationId xmlns:a16="http://schemas.microsoft.com/office/drawing/2014/main" id="{5CA927B2-F15A-4DA7-B0A3-7E205B1222E6}"/>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673828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48595-5929-4D42-AC9A-685AAA2633E1}"/>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D5B01091-FB9D-4E2F-BB64-8BFD84281202}"/>
              </a:ext>
            </a:extLst>
          </p:cNvPr>
          <p:cNvGraphicFramePr>
            <a:graphicFrameLocks noGrp="1"/>
          </p:cNvGraphicFramePr>
          <p:nvPr>
            <p:ph type="tbl" sz="quarter" idx="13"/>
            <p:extLst>
              <p:ext uri="{D42A27DB-BD31-4B8C-83A1-F6EECF244321}">
                <p14:modId xmlns:p14="http://schemas.microsoft.com/office/powerpoint/2010/main" val="2636359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101505176"/>
                    </a:ext>
                  </a:extLst>
                </a:gridCol>
                <a:gridCol w="411480">
                  <a:extLst>
                    <a:ext uri="{9D8B030D-6E8A-4147-A177-3AD203B41FA5}">
                      <a16:colId xmlns:a16="http://schemas.microsoft.com/office/drawing/2014/main" val="401979992"/>
                    </a:ext>
                  </a:extLst>
                </a:gridCol>
                <a:gridCol w="411480">
                  <a:extLst>
                    <a:ext uri="{9D8B030D-6E8A-4147-A177-3AD203B41FA5}">
                      <a16:colId xmlns:a16="http://schemas.microsoft.com/office/drawing/2014/main" val="240203192"/>
                    </a:ext>
                  </a:extLst>
                </a:gridCol>
                <a:gridCol w="411480">
                  <a:extLst>
                    <a:ext uri="{9D8B030D-6E8A-4147-A177-3AD203B41FA5}">
                      <a16:colId xmlns:a16="http://schemas.microsoft.com/office/drawing/2014/main" val="100459151"/>
                    </a:ext>
                  </a:extLst>
                </a:gridCol>
                <a:gridCol w="411480">
                  <a:extLst>
                    <a:ext uri="{9D8B030D-6E8A-4147-A177-3AD203B41FA5}">
                      <a16:colId xmlns:a16="http://schemas.microsoft.com/office/drawing/2014/main" val="2783287688"/>
                    </a:ext>
                  </a:extLst>
                </a:gridCol>
                <a:gridCol w="411480">
                  <a:extLst>
                    <a:ext uri="{9D8B030D-6E8A-4147-A177-3AD203B41FA5}">
                      <a16:colId xmlns:a16="http://schemas.microsoft.com/office/drawing/2014/main" val="3842160618"/>
                    </a:ext>
                  </a:extLst>
                </a:gridCol>
                <a:gridCol w="411480">
                  <a:extLst>
                    <a:ext uri="{9D8B030D-6E8A-4147-A177-3AD203B41FA5}">
                      <a16:colId xmlns:a16="http://schemas.microsoft.com/office/drawing/2014/main" val="2626680925"/>
                    </a:ext>
                  </a:extLst>
                </a:gridCol>
                <a:gridCol w="411480">
                  <a:extLst>
                    <a:ext uri="{9D8B030D-6E8A-4147-A177-3AD203B41FA5}">
                      <a16:colId xmlns:a16="http://schemas.microsoft.com/office/drawing/2014/main" val="2638189713"/>
                    </a:ext>
                  </a:extLst>
                </a:gridCol>
                <a:gridCol w="411480">
                  <a:extLst>
                    <a:ext uri="{9D8B030D-6E8A-4147-A177-3AD203B41FA5}">
                      <a16:colId xmlns:a16="http://schemas.microsoft.com/office/drawing/2014/main" val="15728523"/>
                    </a:ext>
                  </a:extLst>
                </a:gridCol>
                <a:gridCol w="411480">
                  <a:extLst>
                    <a:ext uri="{9D8B030D-6E8A-4147-A177-3AD203B41FA5}">
                      <a16:colId xmlns:a16="http://schemas.microsoft.com/office/drawing/2014/main" val="2412720988"/>
                    </a:ext>
                  </a:extLst>
                </a:gridCol>
                <a:gridCol w="411480">
                  <a:extLst>
                    <a:ext uri="{9D8B030D-6E8A-4147-A177-3AD203B41FA5}">
                      <a16:colId xmlns:a16="http://schemas.microsoft.com/office/drawing/2014/main" val="547568409"/>
                    </a:ext>
                  </a:extLst>
                </a:gridCol>
                <a:gridCol w="411480">
                  <a:extLst>
                    <a:ext uri="{9D8B030D-6E8A-4147-A177-3AD203B41FA5}">
                      <a16:colId xmlns:a16="http://schemas.microsoft.com/office/drawing/2014/main" val="2095767169"/>
                    </a:ext>
                  </a:extLst>
                </a:gridCol>
                <a:gridCol w="411480">
                  <a:extLst>
                    <a:ext uri="{9D8B030D-6E8A-4147-A177-3AD203B41FA5}">
                      <a16:colId xmlns:a16="http://schemas.microsoft.com/office/drawing/2014/main" val="1062144428"/>
                    </a:ext>
                  </a:extLst>
                </a:gridCol>
                <a:gridCol w="411480">
                  <a:extLst>
                    <a:ext uri="{9D8B030D-6E8A-4147-A177-3AD203B41FA5}">
                      <a16:colId xmlns:a16="http://schemas.microsoft.com/office/drawing/2014/main" val="235560726"/>
                    </a:ext>
                  </a:extLst>
                </a:gridCol>
                <a:gridCol w="411480">
                  <a:extLst>
                    <a:ext uri="{9D8B030D-6E8A-4147-A177-3AD203B41FA5}">
                      <a16:colId xmlns:a16="http://schemas.microsoft.com/office/drawing/2014/main" val="3644911100"/>
                    </a:ext>
                  </a:extLst>
                </a:gridCol>
                <a:gridCol w="411480">
                  <a:extLst>
                    <a:ext uri="{9D8B030D-6E8A-4147-A177-3AD203B41FA5}">
                      <a16:colId xmlns:a16="http://schemas.microsoft.com/office/drawing/2014/main" val="3896355899"/>
                    </a:ext>
                  </a:extLst>
                </a:gridCol>
                <a:gridCol w="411480">
                  <a:extLst>
                    <a:ext uri="{9D8B030D-6E8A-4147-A177-3AD203B41FA5}">
                      <a16:colId xmlns:a16="http://schemas.microsoft.com/office/drawing/2014/main" val="304987011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976210083"/>
                  </a:ext>
                </a:extLst>
              </a:tr>
              <a:tr h="370840">
                <a:tc>
                  <a:txBody>
                    <a:bodyPr/>
                    <a:lstStyle/>
                    <a:p>
                      <a:r>
                        <a:rPr lang="en-US" sz="1000"/>
                        <a:t>Tokio Marine America</a:t>
                      </a:r>
                    </a:p>
                  </a:txBody>
                  <a:tcPr/>
                </a:tc>
                <a:tc>
                  <a:txBody>
                    <a:bodyPr/>
                    <a:lstStyle/>
                    <a:p>
                      <a:r>
                        <a:rPr lang="en-US" sz="1000"/>
                        <a:t>16361</a:t>
                      </a:r>
                    </a:p>
                  </a:txBody>
                  <a:tcPr/>
                </a:tc>
                <a:tc>
                  <a:txBody>
                    <a:bodyPr/>
                    <a:lstStyle/>
                    <a:p>
                      <a:r>
                        <a:rPr lang="en-US" sz="1000"/>
                        <a:t>84</a:t>
                      </a:r>
                    </a:p>
                  </a:txBody>
                  <a:tcPr/>
                </a:tc>
                <a:tc>
                  <a:txBody>
                    <a:bodyPr/>
                    <a:lstStyle/>
                    <a:p>
                      <a:r>
                        <a:rPr lang="en-US" sz="1000"/>
                        <a:t>14</a:t>
                      </a:r>
                    </a:p>
                  </a:txBody>
                  <a:tcPr/>
                </a:tc>
                <a:tc>
                  <a:txBody>
                    <a:bodyPr/>
                    <a:lstStyle/>
                    <a:p>
                      <a:r>
                        <a:rPr lang="en-US" sz="1000"/>
                        <a:t>439</a:t>
                      </a:r>
                    </a:p>
                  </a:txBody>
                  <a:tcPr/>
                </a:tc>
                <a:tc>
                  <a:txBody>
                    <a:bodyPr/>
                    <a:lstStyle/>
                    <a:p>
                      <a:r>
                        <a:rPr lang="en-US" sz="1000"/>
                        <a:t>31.357142857143</a:t>
                      </a:r>
                    </a:p>
                  </a:txBody>
                  <a:tcPr/>
                </a:tc>
                <a:tc>
                  <a:txBody>
                    <a:bodyPr/>
                    <a:lstStyle/>
                    <a:p>
                      <a:r>
                        <a:rPr lang="en-US" sz="1000"/>
                        <a:t>5</a:t>
                      </a:r>
                    </a:p>
                  </a:txBody>
                  <a:tcPr/>
                </a:tc>
                <a:tc>
                  <a:txBody>
                    <a:bodyPr/>
                    <a:lstStyle/>
                    <a:p>
                      <a:r>
                        <a:rPr lang="en-US" sz="1000"/>
                        <a:t>0.35714285714286</a:t>
                      </a:r>
                    </a:p>
                  </a:txBody>
                  <a:tcPr/>
                </a:tc>
                <a:tc>
                  <a:txBody>
                    <a:bodyPr/>
                    <a:lstStyle/>
                    <a:p>
                      <a:r>
                        <a:rPr lang="en-US" sz="1000"/>
                        <a:t>8</a:t>
                      </a:r>
                    </a:p>
                  </a:txBody>
                  <a:tcPr/>
                </a:tc>
                <a:tc>
                  <a:txBody>
                    <a:bodyPr/>
                    <a:lstStyle/>
                    <a:p>
                      <a:r>
                        <a:rPr lang="en-US" sz="1000"/>
                        <a:t>0.57142857142857</a:t>
                      </a:r>
                    </a:p>
                  </a:txBody>
                  <a:tcPr/>
                </a:tc>
                <a:tc>
                  <a:txBody>
                    <a:bodyPr/>
                    <a:lstStyle/>
                    <a:p>
                      <a:r>
                        <a:rPr lang="en-US" sz="1000"/>
                        <a:t>503</a:t>
                      </a:r>
                    </a:p>
                  </a:txBody>
                  <a:tcPr/>
                </a:tc>
                <a:tc>
                  <a:txBody>
                    <a:bodyPr/>
                    <a:lstStyle/>
                    <a:p>
                      <a:r>
                        <a:rPr lang="en-US" sz="1000"/>
                        <a:t>35.928571428571</a:t>
                      </a:r>
                    </a:p>
                  </a:txBody>
                  <a:tcPr/>
                </a:tc>
                <a:tc>
                  <a:txBody>
                    <a:bodyPr/>
                    <a:lstStyle/>
                    <a:p>
                      <a:r>
                        <a:rPr lang="en-US" sz="1000"/>
                        <a:t>25558</a:t>
                      </a:r>
                    </a:p>
                  </a:txBody>
                  <a:tcPr/>
                </a:tc>
                <a:tc>
                  <a:txBody>
                    <a:bodyPr/>
                    <a:lstStyle/>
                    <a:p>
                      <a:r>
                        <a:rPr lang="en-US" sz="1000"/>
                        <a:t>1825.5714285714</a:t>
                      </a:r>
                    </a:p>
                  </a:txBody>
                  <a:tcPr/>
                </a:tc>
                <a:tc>
                  <a:txBody>
                    <a:bodyPr/>
                    <a:lstStyle/>
                    <a:p>
                      <a:r>
                        <a:rPr lang="en-US" sz="1000"/>
                        <a:t>0.032264629007032 %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262530012"/>
                  </a:ext>
                </a:extLst>
              </a:tr>
            </a:tbl>
          </a:graphicData>
        </a:graphic>
      </p:graphicFrame>
      <p:sp>
        <p:nvSpPr>
          <p:cNvPr id="4" name="Text Placeholder 3">
            <a:extLst>
              <a:ext uri="{FF2B5EF4-FFF2-40B4-BE49-F238E27FC236}">
                <a16:creationId xmlns:a16="http://schemas.microsoft.com/office/drawing/2014/main" id="{FFECDE12-E7D1-4859-A7EF-4D7D2CB1A262}"/>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401113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62E20-E5AD-4AAC-B3AE-BB26FCE503B7}"/>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2744287C-90C5-4332-8DB2-24753C4DDF30}"/>
              </a:ext>
            </a:extLst>
          </p:cNvPr>
          <p:cNvGraphicFramePr>
            <a:graphicFrameLocks noGrp="1"/>
          </p:cNvGraphicFramePr>
          <p:nvPr>
            <p:ph type="chart" sz="quarter" idx="13"/>
            <p:extLst>
              <p:ext uri="{D42A27DB-BD31-4B8C-83A1-F6EECF244321}">
                <p14:modId xmlns:p14="http://schemas.microsoft.com/office/powerpoint/2010/main" val="1896877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7C9802-BCA4-4B84-AF38-2570950FBBB0}"/>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442E28FE-0D56-483C-B0E9-93CA939F67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7672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5D409-37D9-4361-B5CB-56F0A3A777B4}"/>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CF7A0278-2202-43D6-8BBA-7ED7D31EF6F3}"/>
              </a:ext>
            </a:extLst>
          </p:cNvPr>
          <p:cNvGraphicFramePr>
            <a:graphicFrameLocks noGrp="1"/>
          </p:cNvGraphicFramePr>
          <p:nvPr>
            <p:ph type="chart" sz="quarter" idx="13"/>
            <p:extLst>
              <p:ext uri="{D42A27DB-BD31-4B8C-83A1-F6EECF244321}">
                <p14:modId xmlns:p14="http://schemas.microsoft.com/office/powerpoint/2010/main" val="1231941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46D647-0ED3-4708-96A7-E67F14568CC7}"/>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B178A2C2-D47F-4C43-9F91-49366F8413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4920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8F856-461C-4EAB-A83D-61B76B5B763D}"/>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99392748-E08C-48F1-A40E-EF403DCC95B8}"/>
              </a:ext>
            </a:extLst>
          </p:cNvPr>
          <p:cNvGraphicFramePr>
            <a:graphicFrameLocks noGrp="1"/>
          </p:cNvGraphicFramePr>
          <p:nvPr>
            <p:ph type="chart" sz="quarter" idx="13"/>
            <p:extLst>
              <p:ext uri="{D42A27DB-BD31-4B8C-83A1-F6EECF244321}">
                <p14:modId xmlns:p14="http://schemas.microsoft.com/office/powerpoint/2010/main" val="1961532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10F525-47C0-49A7-9736-46B800B976D9}"/>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38384341-FBEB-4A63-9907-69A4F05CDB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1698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2DF0B-72AA-4C2F-B61F-36F6AD8242D3}"/>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46A706D5-9AF0-4BB4-8001-E5C3095D8374}"/>
              </a:ext>
            </a:extLst>
          </p:cNvPr>
          <p:cNvGraphicFramePr>
            <a:graphicFrameLocks noGrp="1"/>
          </p:cNvGraphicFramePr>
          <p:nvPr>
            <p:ph type="tbl" sz="quarter" idx="13"/>
            <p:extLst>
              <p:ext uri="{D42A27DB-BD31-4B8C-83A1-F6EECF244321}">
                <p14:modId xmlns:p14="http://schemas.microsoft.com/office/powerpoint/2010/main" val="909174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43793290"/>
                    </a:ext>
                  </a:extLst>
                </a:gridCol>
                <a:gridCol w="1069847">
                  <a:extLst>
                    <a:ext uri="{9D8B030D-6E8A-4147-A177-3AD203B41FA5}">
                      <a16:colId xmlns:a16="http://schemas.microsoft.com/office/drawing/2014/main" val="55276755"/>
                    </a:ext>
                  </a:extLst>
                </a:gridCol>
                <a:gridCol w="740664">
                  <a:extLst>
                    <a:ext uri="{9D8B030D-6E8A-4147-A177-3AD203B41FA5}">
                      <a16:colId xmlns:a16="http://schemas.microsoft.com/office/drawing/2014/main" val="913227527"/>
                    </a:ext>
                  </a:extLst>
                </a:gridCol>
                <a:gridCol w="493776">
                  <a:extLst>
                    <a:ext uri="{9D8B030D-6E8A-4147-A177-3AD203B41FA5}">
                      <a16:colId xmlns:a16="http://schemas.microsoft.com/office/drawing/2014/main" val="471702210"/>
                    </a:ext>
                  </a:extLst>
                </a:gridCol>
                <a:gridCol w="493776">
                  <a:extLst>
                    <a:ext uri="{9D8B030D-6E8A-4147-A177-3AD203B41FA5}">
                      <a16:colId xmlns:a16="http://schemas.microsoft.com/office/drawing/2014/main" val="620390938"/>
                    </a:ext>
                  </a:extLst>
                </a:gridCol>
                <a:gridCol w="493776">
                  <a:extLst>
                    <a:ext uri="{9D8B030D-6E8A-4147-A177-3AD203B41FA5}">
                      <a16:colId xmlns:a16="http://schemas.microsoft.com/office/drawing/2014/main" val="1281043569"/>
                    </a:ext>
                  </a:extLst>
                </a:gridCol>
                <a:gridCol w="493776">
                  <a:extLst>
                    <a:ext uri="{9D8B030D-6E8A-4147-A177-3AD203B41FA5}">
                      <a16:colId xmlns:a16="http://schemas.microsoft.com/office/drawing/2014/main" val="2944889293"/>
                    </a:ext>
                  </a:extLst>
                </a:gridCol>
                <a:gridCol w="493776">
                  <a:extLst>
                    <a:ext uri="{9D8B030D-6E8A-4147-A177-3AD203B41FA5}">
                      <a16:colId xmlns:a16="http://schemas.microsoft.com/office/drawing/2014/main" val="2605470745"/>
                    </a:ext>
                  </a:extLst>
                </a:gridCol>
                <a:gridCol w="493776">
                  <a:extLst>
                    <a:ext uri="{9D8B030D-6E8A-4147-A177-3AD203B41FA5}">
                      <a16:colId xmlns:a16="http://schemas.microsoft.com/office/drawing/2014/main" val="1665936062"/>
                    </a:ext>
                  </a:extLst>
                </a:gridCol>
                <a:gridCol w="493776">
                  <a:extLst>
                    <a:ext uri="{9D8B030D-6E8A-4147-A177-3AD203B41FA5}">
                      <a16:colId xmlns:a16="http://schemas.microsoft.com/office/drawing/2014/main" val="3770156324"/>
                    </a:ext>
                  </a:extLst>
                </a:gridCol>
                <a:gridCol w="493776">
                  <a:extLst>
                    <a:ext uri="{9D8B030D-6E8A-4147-A177-3AD203B41FA5}">
                      <a16:colId xmlns:a16="http://schemas.microsoft.com/office/drawing/2014/main" val="314525167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085976499"/>
                  </a:ext>
                </a:extLst>
              </a:tr>
              <a:tr h="370840">
                <a:tc>
                  <a:txBody>
                    <a:bodyPr/>
                    <a:lstStyle/>
                    <a:p>
                      <a:r>
                        <a:rPr lang="en-US" sz="1000" b="1"/>
                        <a:t>Tokio Marine America - 2020-08-10 17:45:23</a:t>
                      </a:r>
                      <a:r>
                        <a:rPr lang="en-US" sz="1000"/>
                        <a:t>
  Despite numerous uncertainties this summer, TMA was still able to offer a virtual five-week summer internship program to four hardworking individuals. Thank you to all of our interns for your curiosity, great questions, and valuable feedback!</a:t>
                      </a:r>
                    </a:p>
                  </a:txBody>
                  <a:tcPr/>
                </a:tc>
                <a:tc>
                  <a:txBody>
                    <a:bodyPr/>
                    <a:lstStyle/>
                    <a:p>
                      <a:r>
                        <a:rPr lang="en-US" sz="1000"/>
                        <a:t>https://media-exp1.licdn.com/dms/image/C4D22AQFttw2IKxSzQg/feedshare-shrink_1280-alternative/0?e=1603324800&amp;v=beta&amp;t=7pzo2ptzFA2CeX5mC6n54h26RTMd2Y3I43Bvww4CFMI</a:t>
                      </a:r>
                    </a:p>
                  </a:txBody>
                  <a:tcPr/>
                </a:tc>
                <a:tc>
                  <a:txBody>
                    <a:bodyPr/>
                    <a:lstStyle/>
                    <a:p>
                      <a:r>
                        <a:rPr lang="en-US" sz="1000"/>
                        <a:t>09/15/2020 12:08:43</a:t>
                      </a:r>
                    </a:p>
                  </a:txBody>
                  <a:tcPr/>
                </a:tc>
                <a:tc>
                  <a:txBody>
                    <a:bodyPr/>
                    <a:lstStyle/>
                    <a:p>
                      <a:r>
                        <a:rPr lang="en-US" sz="1000"/>
                        <a:t>Image</a:t>
                      </a:r>
                    </a:p>
                  </a:txBody>
                  <a:tcPr/>
                </a:tc>
                <a:tc>
                  <a:txBody>
                    <a:bodyPr/>
                    <a:lstStyle/>
                    <a:p>
                      <a:r>
                        <a:rPr lang="en-US" sz="1000"/>
                        <a:t>91</a:t>
                      </a:r>
                    </a:p>
                  </a:txBody>
                  <a:tcPr/>
                </a:tc>
                <a:tc>
                  <a:txBody>
                    <a:bodyPr/>
                    <a:lstStyle/>
                    <a:p>
                      <a:r>
                        <a:rPr lang="en-US" sz="1000"/>
                        <a:t>3</a:t>
                      </a:r>
                    </a:p>
                  </a:txBody>
                  <a:tcPr/>
                </a:tc>
                <a:tc>
                  <a:txBody>
                    <a:bodyPr/>
                    <a:lstStyle/>
                    <a:p>
                      <a:r>
                        <a:rPr lang="en-US" sz="1000"/>
                        <a:t>2</a:t>
                      </a:r>
                    </a:p>
                  </a:txBody>
                  <a:tcPr/>
                </a:tc>
                <a:tc>
                  <a:txBody>
                    <a:bodyPr/>
                    <a:lstStyle/>
                    <a:p>
                      <a:r>
                        <a:rPr lang="en-US" sz="1000"/>
                        <a:t>202</a:t>
                      </a:r>
                    </a:p>
                  </a:txBody>
                  <a:tcPr/>
                </a:tc>
                <a:tc>
                  <a:txBody>
                    <a:bodyPr/>
                    <a:lstStyle/>
                    <a:p>
                      <a:r>
                        <a:rPr lang="en-US" sz="1000"/>
                        <a:t>0.055753040224509</a:t>
                      </a:r>
                    </a:p>
                  </a:txBody>
                  <a:tcPr/>
                </a:tc>
                <a:tc>
                  <a:txBody>
                    <a:bodyPr/>
                    <a:lstStyle/>
                    <a:p>
                      <a:r>
                        <a:rPr lang="en-US" sz="1000"/>
                        <a:t>5345</a:t>
                      </a:r>
                    </a:p>
                  </a:txBody>
                  <a:tcPr/>
                </a:tc>
                <a:tc>
                  <a:txBody>
                    <a:bodyPr/>
                    <a:lstStyle/>
                    <a:p>
                      <a:r>
                        <a:rPr lang="en-US" sz="1000"/>
                        <a:t>n/a</a:t>
                      </a:r>
                    </a:p>
                  </a:txBody>
                  <a:tcPr/>
                </a:tc>
                <a:extLst>
                  <a:ext uri="{0D108BD9-81ED-4DB2-BD59-A6C34878D82A}">
                    <a16:rowId xmlns:a16="http://schemas.microsoft.com/office/drawing/2014/main" val="3142209632"/>
                  </a:ext>
                </a:extLst>
              </a:tr>
              <a:tr h="370840">
                <a:tc>
                  <a:txBody>
                    <a:bodyPr/>
                    <a:lstStyle/>
                    <a:p>
                      <a:r>
                        <a:rPr lang="en-US" sz="1000" b="1"/>
                        <a:t>Tokio Marine America - 2020-08-03 19:29:27</a:t>
                      </a:r>
                      <a:r>
                        <a:rPr lang="en-US" sz="1000"/>
                        <a:t>
  Our final summer intern is Tanner Rao. Tanner is a rising Junior in the honors program at St. John's University. He is studying Risk Management and Insurance. Thank you, Tanner, for spending your summer with #TeamTMA!
</a:t>
                      </a:r>
                    </a:p>
                  </a:txBody>
                  <a:tcPr/>
                </a:tc>
                <a:tc>
                  <a:txBody>
                    <a:bodyPr/>
                    <a:lstStyle/>
                    <a:p>
                      <a:r>
                        <a:rPr lang="en-US" sz="1000"/>
                        <a:t>https://media-exp1.licdn.com/dms/image/C4D22AQG8Q-o0YkDe8w/feedshare-shrink_800-alternative/0?e=1603324800&amp;v=beta&amp;t=thJg6hf1kio8MiEAsavOYr8tN4HgwYw6Y-G0iTDq80E</a:t>
                      </a:r>
                    </a:p>
                  </a:txBody>
                  <a:tcPr/>
                </a:tc>
                <a:tc>
                  <a:txBody>
                    <a:bodyPr/>
                    <a:lstStyle/>
                    <a:p>
                      <a:r>
                        <a:rPr lang="en-US" sz="1000"/>
                        <a:t>09/15/2020 12:08:43</a:t>
                      </a:r>
                    </a:p>
                  </a:txBody>
                  <a:tcPr/>
                </a:tc>
                <a:tc>
                  <a:txBody>
                    <a:bodyPr/>
                    <a:lstStyle/>
                    <a:p>
                      <a:r>
                        <a:rPr lang="en-US" sz="1000"/>
                        <a:t>Image</a:t>
                      </a:r>
                    </a:p>
                  </a:txBody>
                  <a:tcPr/>
                </a:tc>
                <a:tc>
                  <a:txBody>
                    <a:bodyPr/>
                    <a:lstStyle/>
                    <a:p>
                      <a:r>
                        <a:rPr lang="en-US" sz="1000"/>
                        <a:t>62</a:t>
                      </a:r>
                    </a:p>
                  </a:txBody>
                  <a:tcPr/>
                </a:tc>
                <a:tc>
                  <a:txBody>
                    <a:bodyPr/>
                    <a:lstStyle/>
                    <a:p>
                      <a:r>
                        <a:rPr lang="en-US" sz="1000"/>
                        <a:t>0</a:t>
                      </a:r>
                    </a:p>
                  </a:txBody>
                  <a:tcPr/>
                </a:tc>
                <a:tc>
                  <a:txBody>
                    <a:bodyPr/>
                    <a:lstStyle/>
                    <a:p>
                      <a:r>
                        <a:rPr lang="en-US" sz="1000"/>
                        <a:t>0</a:t>
                      </a:r>
                    </a:p>
                  </a:txBody>
                  <a:tcPr/>
                </a:tc>
                <a:tc>
                  <a:txBody>
                    <a:bodyPr/>
                    <a:lstStyle/>
                    <a:p>
                      <a:r>
                        <a:rPr lang="en-US" sz="1000"/>
                        <a:t>75</a:t>
                      </a:r>
                    </a:p>
                  </a:txBody>
                  <a:tcPr/>
                </a:tc>
                <a:tc>
                  <a:txBody>
                    <a:bodyPr/>
                    <a:lstStyle/>
                    <a:p>
                      <a:r>
                        <a:rPr lang="en-US" sz="1000"/>
                        <a:t>0.034771573604061</a:t>
                      </a:r>
                    </a:p>
                  </a:txBody>
                  <a:tcPr/>
                </a:tc>
                <a:tc>
                  <a:txBody>
                    <a:bodyPr/>
                    <a:lstStyle/>
                    <a:p>
                      <a:r>
                        <a:rPr lang="en-US" sz="1000"/>
                        <a:t>3940</a:t>
                      </a:r>
                    </a:p>
                  </a:txBody>
                  <a:tcPr/>
                </a:tc>
                <a:tc>
                  <a:txBody>
                    <a:bodyPr/>
                    <a:lstStyle/>
                    <a:p>
                      <a:r>
                        <a:rPr lang="en-US" sz="1000"/>
                        <a:t>n/a</a:t>
                      </a:r>
                    </a:p>
                  </a:txBody>
                  <a:tcPr/>
                </a:tc>
                <a:extLst>
                  <a:ext uri="{0D108BD9-81ED-4DB2-BD59-A6C34878D82A}">
                    <a16:rowId xmlns:a16="http://schemas.microsoft.com/office/drawing/2014/main" val="3792764846"/>
                  </a:ext>
                </a:extLst>
              </a:tr>
              <a:tr h="370840">
                <a:tc>
                  <a:txBody>
                    <a:bodyPr/>
                    <a:lstStyle/>
                    <a:p>
                      <a:r>
                        <a:rPr lang="en-US" sz="1000" b="1"/>
                        <a:t>Tokio Marine America - 2020-08-17 19:41:46</a:t>
                      </a:r>
                      <a:r>
                        <a:rPr lang="en-US" sz="1000"/>
                        <a:t>
  Even though back to school plans may look different this year, there are still many students in need of school supplies. This year, we will be collecting donations virtually for the Youth Ensemble of Atlanta, the Boys and Girls Club of Chicago, My Possibilities, Park East High School, and Hillsides. </a:t>
                      </a:r>
                    </a:p>
                  </a:txBody>
                  <a:tcPr/>
                </a:tc>
                <a:tc>
                  <a:txBody>
                    <a:bodyPr/>
                    <a:lstStyle/>
                    <a:p>
                      <a:r>
                        <a:rPr lang="en-US" sz="1000"/>
                        <a:t>https://media-exp1.licdn.com/dms/image/C4D22AQG9eRSpXCST2g/feedshare-shrink_1280-alternative/0?e=1603324800&amp;v=beta&amp;t=oFue6n16RkEAmWsaW8SzfTN95eq7rgVbHEho1xdqaVA</a:t>
                      </a:r>
                    </a:p>
                  </a:txBody>
                  <a:tcPr/>
                </a:tc>
                <a:tc>
                  <a:txBody>
                    <a:bodyPr/>
                    <a:lstStyle/>
                    <a:p>
                      <a:r>
                        <a:rPr lang="en-US" sz="1000"/>
                        <a:t>09/15/2020 12:08:43</a:t>
                      </a:r>
                    </a:p>
                  </a:txBody>
                  <a:tcPr/>
                </a:tc>
                <a:tc>
                  <a:txBody>
                    <a:bodyPr/>
                    <a:lstStyle/>
                    <a:p>
                      <a:r>
                        <a:rPr lang="en-US" sz="1000"/>
                        <a:t>Image</a:t>
                      </a:r>
                    </a:p>
                  </a:txBody>
                  <a:tcPr/>
                </a:tc>
                <a:tc>
                  <a:txBody>
                    <a:bodyPr/>
                    <a:lstStyle/>
                    <a:p>
                      <a:r>
                        <a:rPr lang="en-US" sz="1000"/>
                        <a:t>31</a:t>
                      </a:r>
                    </a:p>
                  </a:txBody>
                  <a:tcPr/>
                </a:tc>
                <a:tc>
                  <a:txBody>
                    <a:bodyPr/>
                    <a:lstStyle/>
                    <a:p>
                      <a:r>
                        <a:rPr lang="en-US" sz="1000"/>
                        <a:t>0</a:t>
                      </a:r>
                    </a:p>
                  </a:txBody>
                  <a:tcPr/>
                </a:tc>
                <a:tc>
                  <a:txBody>
                    <a:bodyPr/>
                    <a:lstStyle/>
                    <a:p>
                      <a:r>
                        <a:rPr lang="en-US" sz="1000"/>
                        <a:t>1</a:t>
                      </a:r>
                    </a:p>
                  </a:txBody>
                  <a:tcPr/>
                </a:tc>
                <a:tc>
                  <a:txBody>
                    <a:bodyPr/>
                    <a:lstStyle/>
                    <a:p>
                      <a:r>
                        <a:rPr lang="en-US" sz="1000"/>
                        <a:t>12</a:t>
                      </a:r>
                    </a:p>
                  </a:txBody>
                  <a:tcPr/>
                </a:tc>
                <a:tc>
                  <a:txBody>
                    <a:bodyPr/>
                    <a:lstStyle/>
                    <a:p>
                      <a:r>
                        <a:rPr lang="en-US" sz="1000"/>
                        <a:t>0.0261748958953</a:t>
                      </a:r>
                    </a:p>
                  </a:txBody>
                  <a:tcPr/>
                </a:tc>
                <a:tc>
                  <a:txBody>
                    <a:bodyPr/>
                    <a:lstStyle/>
                    <a:p>
                      <a:r>
                        <a:rPr lang="en-US" sz="1000"/>
                        <a:t>1681</a:t>
                      </a:r>
                    </a:p>
                  </a:txBody>
                  <a:tcPr/>
                </a:tc>
                <a:tc>
                  <a:txBody>
                    <a:bodyPr/>
                    <a:lstStyle/>
                    <a:p>
                      <a:r>
                        <a:rPr lang="en-US" sz="1000"/>
                        <a:t>n/a</a:t>
                      </a:r>
                    </a:p>
                  </a:txBody>
                  <a:tcPr/>
                </a:tc>
                <a:extLst>
                  <a:ext uri="{0D108BD9-81ED-4DB2-BD59-A6C34878D82A}">
                    <a16:rowId xmlns:a16="http://schemas.microsoft.com/office/drawing/2014/main" val="3040009310"/>
                  </a:ext>
                </a:extLst>
              </a:tr>
            </a:tbl>
          </a:graphicData>
        </a:graphic>
      </p:graphicFrame>
      <p:sp>
        <p:nvSpPr>
          <p:cNvPr id="4" name="Text Placeholder 3">
            <a:extLst>
              <a:ext uri="{FF2B5EF4-FFF2-40B4-BE49-F238E27FC236}">
                <a16:creationId xmlns:a16="http://schemas.microsoft.com/office/drawing/2014/main" id="{8B50FA24-3B63-4DF6-B3A0-653835793961}"/>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342410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3E9F2-BDED-424E-A4B1-4C0A29D192A1}"/>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6980BC55-005B-437D-BB71-3E80FEAD272F}"/>
              </a:ext>
            </a:extLst>
          </p:cNvPr>
          <p:cNvGraphicFramePr>
            <a:graphicFrameLocks noGrp="1"/>
          </p:cNvGraphicFramePr>
          <p:nvPr>
            <p:ph type="tbl" sz="quarter" idx="13"/>
            <p:extLst>
              <p:ext uri="{D42A27DB-BD31-4B8C-83A1-F6EECF244321}">
                <p14:modId xmlns:p14="http://schemas.microsoft.com/office/powerpoint/2010/main" val="4143556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331765"/>
                    </a:ext>
                  </a:extLst>
                </a:gridCol>
                <a:gridCol w="658368">
                  <a:extLst>
                    <a:ext uri="{9D8B030D-6E8A-4147-A177-3AD203B41FA5}">
                      <a16:colId xmlns:a16="http://schemas.microsoft.com/office/drawing/2014/main" val="31903156"/>
                    </a:ext>
                  </a:extLst>
                </a:gridCol>
                <a:gridCol w="658368">
                  <a:extLst>
                    <a:ext uri="{9D8B030D-6E8A-4147-A177-3AD203B41FA5}">
                      <a16:colId xmlns:a16="http://schemas.microsoft.com/office/drawing/2014/main" val="819712323"/>
                    </a:ext>
                  </a:extLst>
                </a:gridCol>
                <a:gridCol w="658368">
                  <a:extLst>
                    <a:ext uri="{9D8B030D-6E8A-4147-A177-3AD203B41FA5}">
                      <a16:colId xmlns:a16="http://schemas.microsoft.com/office/drawing/2014/main" val="2615270414"/>
                    </a:ext>
                  </a:extLst>
                </a:gridCol>
                <a:gridCol w="658368">
                  <a:extLst>
                    <a:ext uri="{9D8B030D-6E8A-4147-A177-3AD203B41FA5}">
                      <a16:colId xmlns:a16="http://schemas.microsoft.com/office/drawing/2014/main" val="1310864142"/>
                    </a:ext>
                  </a:extLst>
                </a:gridCol>
                <a:gridCol w="658368">
                  <a:extLst>
                    <a:ext uri="{9D8B030D-6E8A-4147-A177-3AD203B41FA5}">
                      <a16:colId xmlns:a16="http://schemas.microsoft.com/office/drawing/2014/main" val="3331019535"/>
                    </a:ext>
                  </a:extLst>
                </a:gridCol>
                <a:gridCol w="658368">
                  <a:extLst>
                    <a:ext uri="{9D8B030D-6E8A-4147-A177-3AD203B41FA5}">
                      <a16:colId xmlns:a16="http://schemas.microsoft.com/office/drawing/2014/main" val="3192748606"/>
                    </a:ext>
                  </a:extLst>
                </a:gridCol>
                <a:gridCol w="658368">
                  <a:extLst>
                    <a:ext uri="{9D8B030D-6E8A-4147-A177-3AD203B41FA5}">
                      <a16:colId xmlns:a16="http://schemas.microsoft.com/office/drawing/2014/main" val="581406331"/>
                    </a:ext>
                  </a:extLst>
                </a:gridCol>
                <a:gridCol w="658368">
                  <a:extLst>
                    <a:ext uri="{9D8B030D-6E8A-4147-A177-3AD203B41FA5}">
                      <a16:colId xmlns:a16="http://schemas.microsoft.com/office/drawing/2014/main" val="3068212446"/>
                    </a:ext>
                  </a:extLst>
                </a:gridCol>
                <a:gridCol w="658368">
                  <a:extLst>
                    <a:ext uri="{9D8B030D-6E8A-4147-A177-3AD203B41FA5}">
                      <a16:colId xmlns:a16="http://schemas.microsoft.com/office/drawing/2014/main" val="1506386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28315756"/>
                  </a:ext>
                </a:extLst>
              </a:tr>
              <a:tr h="370840">
                <a:tc>
                  <a:txBody>
                    <a:bodyPr/>
                    <a:lstStyle/>
                    <a:p>
                      <a:r>
                        <a:rPr lang="en-US" sz="1000"/>
                        <a:t>tmamerica</a:t>
                      </a:r>
                    </a:p>
                  </a:txBody>
                  <a:tcPr/>
                </a:tc>
                <a:tc>
                  <a:txBody>
                    <a:bodyPr/>
                    <a:lstStyle/>
                    <a:p>
                      <a:r>
                        <a:rPr lang="en-US" sz="1000"/>
                        <a:t>334</a:t>
                      </a:r>
                    </a:p>
                  </a:txBody>
                  <a:tcPr/>
                </a:tc>
                <a:tc>
                  <a:txBody>
                    <a:bodyPr/>
                    <a:lstStyle/>
                    <a:p>
                      <a:r>
                        <a:rPr lang="en-US" sz="1000"/>
                        <a:t>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122</a:t>
                      </a:r>
                    </a:p>
                  </a:txBody>
                  <a:tcPr/>
                </a:tc>
                <a:tc>
                  <a:txBody>
                    <a:bodyPr/>
                    <a:lstStyle/>
                    <a:p>
                      <a:r>
                        <a:rPr lang="en-US" sz="1000"/>
                        <a:t>3</a:t>
                      </a:r>
                    </a:p>
                  </a:txBody>
                  <a:tcPr/>
                </a:tc>
                <a:tc>
                  <a:txBody>
                    <a:bodyPr/>
                    <a:lstStyle/>
                    <a:p>
                      <a:r>
                        <a:rPr lang="en-US" sz="1000"/>
                        <a:t>2.8962 %</a:t>
                      </a:r>
                    </a:p>
                  </a:txBody>
                  <a:tcPr/>
                </a:tc>
                <a:extLst>
                  <a:ext uri="{0D108BD9-81ED-4DB2-BD59-A6C34878D82A}">
                    <a16:rowId xmlns:a16="http://schemas.microsoft.com/office/drawing/2014/main" val="4168801033"/>
                  </a:ext>
                </a:extLst>
              </a:tr>
            </a:tbl>
          </a:graphicData>
        </a:graphic>
      </p:graphicFrame>
      <p:sp>
        <p:nvSpPr>
          <p:cNvPr id="4" name="Text Placeholder 3">
            <a:extLst>
              <a:ext uri="{FF2B5EF4-FFF2-40B4-BE49-F238E27FC236}">
                <a16:creationId xmlns:a16="http://schemas.microsoft.com/office/drawing/2014/main" id="{B1ADA973-7EDF-48AF-B27B-0F34B3E249EF}"/>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1988490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3A37F-E6B5-4E71-B986-3A64151D2F72}"/>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0FCF072B-F239-472A-8575-D2D2C328654F}"/>
              </a:ext>
            </a:extLst>
          </p:cNvPr>
          <p:cNvGraphicFramePr>
            <a:graphicFrameLocks noGrp="1"/>
          </p:cNvGraphicFramePr>
          <p:nvPr>
            <p:ph type="chart" sz="quarter" idx="13"/>
            <p:extLst>
              <p:ext uri="{D42A27DB-BD31-4B8C-83A1-F6EECF244321}">
                <p14:modId xmlns:p14="http://schemas.microsoft.com/office/powerpoint/2010/main" val="3008853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DF3925-E2A5-4885-A7BC-A64B70F19996}"/>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878332A5-C81E-479F-8E2C-14975DD3FD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31448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A3590-27EE-49B6-A824-98AE6DE7B077}"/>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BED4A0D6-CEC5-413E-935B-E94BBC3492EB}"/>
              </a:ext>
            </a:extLst>
          </p:cNvPr>
          <p:cNvGraphicFramePr>
            <a:graphicFrameLocks noGrp="1"/>
          </p:cNvGraphicFramePr>
          <p:nvPr>
            <p:ph type="chart" sz="quarter" idx="13"/>
            <p:extLst>
              <p:ext uri="{D42A27DB-BD31-4B8C-83A1-F6EECF244321}">
                <p14:modId xmlns:p14="http://schemas.microsoft.com/office/powerpoint/2010/main" val="210576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99D856-BF9F-4503-9B2A-E3ABE9B6E103}"/>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7EC07EFF-9977-4917-8DD4-FE75F65A3B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5364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9C318-009F-43C9-8008-789440E1A3ED}"/>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3E532F61-B8D7-4416-BC51-D91B939E442F}"/>
              </a:ext>
            </a:extLst>
          </p:cNvPr>
          <p:cNvGraphicFramePr>
            <a:graphicFrameLocks noGrp="1"/>
          </p:cNvGraphicFramePr>
          <p:nvPr>
            <p:ph type="chart" sz="quarter" idx="13"/>
            <p:extLst>
              <p:ext uri="{D42A27DB-BD31-4B8C-83A1-F6EECF244321}">
                <p14:modId xmlns:p14="http://schemas.microsoft.com/office/powerpoint/2010/main" val="4205328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AF7205-3EA6-41FA-B8EF-94B16BB91BBA}"/>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BE2AF610-C79D-41D9-BCB8-18D8B8B414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3665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46C53-68C1-44F4-B9BF-5407967FF73F}"/>
              </a:ext>
            </a:extLst>
          </p:cNvPr>
          <p:cNvSpPr>
            <a:spLocks noGrp="1"/>
          </p:cNvSpPr>
          <p:nvPr>
            <p:ph type="title"/>
          </p:nvPr>
        </p:nvSpPr>
        <p:spPr/>
        <p:txBody>
          <a:bodyPr/>
          <a:lstStyle/>
          <a:p>
            <a:r>
              <a:rPr lang="en-US"/>
              <a:t>Instagram Instagram Top Posts | Tokio Marine America</a:t>
            </a:r>
          </a:p>
        </p:txBody>
      </p:sp>
      <p:graphicFrame>
        <p:nvGraphicFramePr>
          <p:cNvPr id="5" name="Table Placeholder 4">
            <a:extLst>
              <a:ext uri="{FF2B5EF4-FFF2-40B4-BE49-F238E27FC236}">
                <a16:creationId xmlns:a16="http://schemas.microsoft.com/office/drawing/2014/main" id="{0D85E33C-270C-4544-B11E-28AE98042576}"/>
              </a:ext>
            </a:extLst>
          </p:cNvPr>
          <p:cNvGraphicFramePr>
            <a:graphicFrameLocks noGrp="1"/>
          </p:cNvGraphicFramePr>
          <p:nvPr>
            <p:ph type="tbl" sz="quarter" idx="13"/>
            <p:extLst>
              <p:ext uri="{D42A27DB-BD31-4B8C-83A1-F6EECF244321}">
                <p14:modId xmlns:p14="http://schemas.microsoft.com/office/powerpoint/2010/main" val="2200105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10279514"/>
                    </a:ext>
                  </a:extLst>
                </a:gridCol>
                <a:gridCol w="1810512">
                  <a:extLst>
                    <a:ext uri="{9D8B030D-6E8A-4147-A177-3AD203B41FA5}">
                      <a16:colId xmlns:a16="http://schemas.microsoft.com/office/drawing/2014/main" val="3268786510"/>
                    </a:ext>
                  </a:extLst>
                </a:gridCol>
                <a:gridCol w="822960">
                  <a:extLst>
                    <a:ext uri="{9D8B030D-6E8A-4147-A177-3AD203B41FA5}">
                      <a16:colId xmlns:a16="http://schemas.microsoft.com/office/drawing/2014/main" val="844018980"/>
                    </a:ext>
                  </a:extLst>
                </a:gridCol>
                <a:gridCol w="822960">
                  <a:extLst>
                    <a:ext uri="{9D8B030D-6E8A-4147-A177-3AD203B41FA5}">
                      <a16:colId xmlns:a16="http://schemas.microsoft.com/office/drawing/2014/main" val="2157607663"/>
                    </a:ext>
                  </a:extLst>
                </a:gridCol>
                <a:gridCol w="822960">
                  <a:extLst>
                    <a:ext uri="{9D8B030D-6E8A-4147-A177-3AD203B41FA5}">
                      <a16:colId xmlns:a16="http://schemas.microsoft.com/office/drawing/2014/main" val="2264744302"/>
                    </a:ext>
                  </a:extLst>
                </a:gridCol>
                <a:gridCol w="822960">
                  <a:extLst>
                    <a:ext uri="{9D8B030D-6E8A-4147-A177-3AD203B41FA5}">
                      <a16:colId xmlns:a16="http://schemas.microsoft.com/office/drawing/2014/main" val="4147719760"/>
                    </a:ext>
                  </a:extLst>
                </a:gridCol>
                <a:gridCol w="822960">
                  <a:extLst>
                    <a:ext uri="{9D8B030D-6E8A-4147-A177-3AD203B41FA5}">
                      <a16:colId xmlns:a16="http://schemas.microsoft.com/office/drawing/2014/main" val="4168365066"/>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I-Rate (Organic)</a:t>
                      </a:r>
                    </a:p>
                  </a:txBody>
                  <a:tcPr/>
                </a:tc>
                <a:tc>
                  <a:txBody>
                    <a:bodyPr/>
                    <a:lstStyle/>
                    <a:p>
                      <a:r>
                        <a:rPr lang="en-US" sz="1000"/>
                        <a:t>Type</a:t>
                      </a:r>
                    </a:p>
                  </a:txBody>
                  <a:tcPr/>
                </a:tc>
                <a:extLst>
                  <a:ext uri="{0D108BD9-81ED-4DB2-BD59-A6C34878D82A}">
                    <a16:rowId xmlns:a16="http://schemas.microsoft.com/office/drawing/2014/main" val="228803579"/>
                  </a:ext>
                </a:extLst>
              </a:tr>
              <a:tr h="370840">
                <a:tc>
                  <a:txBody>
                    <a:bodyPr/>
                    <a:lstStyle/>
                    <a:p>
                      <a:r>
                        <a:rPr lang="en-US" sz="1000" b="1"/>
                        <a:t>tmamerica - 2020-08-10 17:45:26</a:t>
                      </a:r>
                      <a:r>
                        <a:rPr lang="en-US" sz="1000"/>
                        <a:t>
 TMA's summer #internship program has come to an end. Over the past five weeks, our four #TeamTMA recruits gained valuable experience in the #insurance industry while working from home. #insurancecareers</a:t>
                      </a:r>
                    </a:p>
                  </a:txBody>
                  <a:tcPr/>
                </a:tc>
                <a:tc>
                  <a:txBody>
                    <a:bodyPr/>
                    <a:lstStyle/>
                    <a:p>
                      <a:r>
                        <a:rPr lang="en-US" sz="1000"/>
                        <a:t>https://www.instagram.com/p/CDt7gClDRPD/media</a:t>
                      </a:r>
                    </a:p>
                  </a:txBody>
                  <a:tcPr/>
                </a:tc>
                <a:tc>
                  <a:txBody>
                    <a:bodyPr/>
                    <a:lstStyle/>
                    <a:p>
                      <a:r>
                        <a:rPr lang="en-US" sz="1000"/>
                        <a:t>09/15/2020 12:07:31</a:t>
                      </a:r>
                    </a:p>
                  </a:txBody>
                  <a:tcPr/>
                </a:tc>
                <a:tc>
                  <a:txBody>
                    <a:bodyPr/>
                    <a:lstStyle/>
                    <a:p>
                      <a:r>
                        <a:rPr lang="en-US" sz="1000"/>
                        <a:t>21</a:t>
                      </a:r>
                    </a:p>
                  </a:txBody>
                  <a:tcPr/>
                </a:tc>
                <a:tc>
                  <a:txBody>
                    <a:bodyPr/>
                    <a:lstStyle/>
                    <a:p>
                      <a:r>
                        <a:rPr lang="en-US" sz="1000"/>
                        <a:t>2</a:t>
                      </a:r>
                    </a:p>
                  </a:txBody>
                  <a:tcPr/>
                </a:tc>
                <a:tc>
                  <a:txBody>
                    <a:bodyPr/>
                    <a:lstStyle/>
                    <a:p>
                      <a:r>
                        <a:rPr lang="en-US" sz="1000"/>
                        <a:t>6.9909 %</a:t>
                      </a:r>
                    </a:p>
                  </a:txBody>
                  <a:tcPr/>
                </a:tc>
                <a:tc>
                  <a:txBody>
                    <a:bodyPr/>
                    <a:lstStyle/>
                    <a:p>
                      <a:r>
                        <a:rPr lang="en-US" sz="1000"/>
                        <a:t>Image</a:t>
                      </a:r>
                    </a:p>
                  </a:txBody>
                  <a:tcPr/>
                </a:tc>
                <a:extLst>
                  <a:ext uri="{0D108BD9-81ED-4DB2-BD59-A6C34878D82A}">
                    <a16:rowId xmlns:a16="http://schemas.microsoft.com/office/drawing/2014/main" val="2241793429"/>
                  </a:ext>
                </a:extLst>
              </a:tr>
              <a:tr h="370840">
                <a:tc>
                  <a:txBody>
                    <a:bodyPr/>
                    <a:lstStyle/>
                    <a:p>
                      <a:r>
                        <a:rPr lang="en-US" sz="1000" b="1"/>
                        <a:t>tmamerica - 2020-08-17 19:44:29</a:t>
                      </a:r>
                      <a:r>
                        <a:rPr lang="en-US" sz="1000"/>
                        <a:t>
 Even though back to school plans may look different this year, there are still many students in need of school supplies. TMA is collecting donations virtually for mptxorg bgcchi ParkEastHS yea_theater and Hillsides.</a:t>
                      </a:r>
                    </a:p>
                  </a:txBody>
                  <a:tcPr/>
                </a:tc>
                <a:tc>
                  <a:txBody>
                    <a:bodyPr/>
                    <a:lstStyle/>
                    <a:p>
                      <a:r>
                        <a:rPr lang="en-US" sz="1000"/>
                        <a:t>https://www.instagram.com/p/CEAKsC7H3Hv/media</a:t>
                      </a:r>
                    </a:p>
                  </a:txBody>
                  <a:tcPr/>
                </a:tc>
                <a:tc>
                  <a:txBody>
                    <a:bodyPr/>
                    <a:lstStyle/>
                    <a:p>
                      <a:r>
                        <a:rPr lang="en-US" sz="1000"/>
                        <a:t>09/15/2020 12:07:31</a:t>
                      </a:r>
                    </a:p>
                  </a:txBody>
                  <a:tcPr/>
                </a:tc>
                <a:tc>
                  <a:txBody>
                    <a:bodyPr/>
                    <a:lstStyle/>
                    <a:p>
                      <a:r>
                        <a:rPr lang="en-US" sz="1000"/>
                        <a:t>15</a:t>
                      </a:r>
                    </a:p>
                  </a:txBody>
                  <a:tcPr/>
                </a:tc>
                <a:tc>
                  <a:txBody>
                    <a:bodyPr/>
                    <a:lstStyle/>
                    <a:p>
                      <a:r>
                        <a:rPr lang="en-US" sz="1000"/>
                        <a:t>0</a:t>
                      </a:r>
                    </a:p>
                  </a:txBody>
                  <a:tcPr/>
                </a:tc>
                <a:tc>
                  <a:txBody>
                    <a:bodyPr/>
                    <a:lstStyle/>
                    <a:p>
                      <a:r>
                        <a:rPr lang="en-US" sz="1000"/>
                        <a:t>4.5181 %</a:t>
                      </a:r>
                    </a:p>
                  </a:txBody>
                  <a:tcPr/>
                </a:tc>
                <a:tc>
                  <a:txBody>
                    <a:bodyPr/>
                    <a:lstStyle/>
                    <a:p>
                      <a:r>
                        <a:rPr lang="en-US" sz="1000"/>
                        <a:t>Image</a:t>
                      </a:r>
                    </a:p>
                  </a:txBody>
                  <a:tcPr/>
                </a:tc>
                <a:extLst>
                  <a:ext uri="{0D108BD9-81ED-4DB2-BD59-A6C34878D82A}">
                    <a16:rowId xmlns:a16="http://schemas.microsoft.com/office/drawing/2014/main" val="3225650456"/>
                  </a:ext>
                </a:extLst>
              </a:tr>
              <a:tr h="370840">
                <a:tc>
                  <a:txBody>
                    <a:bodyPr/>
                    <a:lstStyle/>
                    <a:p>
                      <a:r>
                        <a:rPr lang="en-US" sz="1000" b="1"/>
                        <a:t>tmamerica - 2020-08-14 17:45:24</a:t>
                      </a:r>
                      <a:r>
                        <a:rPr lang="en-US" sz="1000"/>
                        <a:t>
 For the month of August, our #Pasadena office is supporting Hillsides. Hillsides is a non-profit dedicated to helping at-risk youth and their families. #givingback</a:t>
                      </a:r>
                    </a:p>
                  </a:txBody>
                  <a:tcPr/>
                </a:tc>
                <a:tc>
                  <a:txBody>
                    <a:bodyPr/>
                    <a:lstStyle/>
                    <a:p>
                      <a:r>
                        <a:rPr lang="en-US" sz="1000"/>
                        <a:t>https://www.instagram.com/p/CD4OrO7jeZH/media</a:t>
                      </a:r>
                    </a:p>
                  </a:txBody>
                  <a:tcPr/>
                </a:tc>
                <a:tc>
                  <a:txBody>
                    <a:bodyPr/>
                    <a:lstStyle/>
                    <a:p>
                      <a:r>
                        <a:rPr lang="en-US" sz="1000"/>
                        <a:t>09/15/2020 12:07:31</a:t>
                      </a:r>
                    </a:p>
                  </a:txBody>
                  <a:tcPr/>
                </a:tc>
                <a:tc>
                  <a:txBody>
                    <a:bodyPr/>
                    <a:lstStyle/>
                    <a:p>
                      <a:r>
                        <a:rPr lang="en-US" sz="1000"/>
                        <a:t>12</a:t>
                      </a:r>
                    </a:p>
                  </a:txBody>
                  <a:tcPr/>
                </a:tc>
                <a:tc>
                  <a:txBody>
                    <a:bodyPr/>
                    <a:lstStyle/>
                    <a:p>
                      <a:r>
                        <a:rPr lang="en-US" sz="1000"/>
                        <a:t>0</a:t>
                      </a:r>
                    </a:p>
                  </a:txBody>
                  <a:tcPr/>
                </a:tc>
                <a:tc>
                  <a:txBody>
                    <a:bodyPr/>
                    <a:lstStyle/>
                    <a:p>
                      <a:r>
                        <a:rPr lang="en-US" sz="1000"/>
                        <a:t>3.6364 %</a:t>
                      </a:r>
                    </a:p>
                  </a:txBody>
                  <a:tcPr/>
                </a:tc>
                <a:tc>
                  <a:txBody>
                    <a:bodyPr/>
                    <a:lstStyle/>
                    <a:p>
                      <a:r>
                        <a:rPr lang="en-US" sz="1000"/>
                        <a:t>Image</a:t>
                      </a:r>
                    </a:p>
                  </a:txBody>
                  <a:tcPr/>
                </a:tc>
                <a:extLst>
                  <a:ext uri="{0D108BD9-81ED-4DB2-BD59-A6C34878D82A}">
                    <a16:rowId xmlns:a16="http://schemas.microsoft.com/office/drawing/2014/main" val="1128277912"/>
                  </a:ext>
                </a:extLst>
              </a:tr>
            </a:tbl>
          </a:graphicData>
        </a:graphic>
      </p:graphicFrame>
      <p:sp>
        <p:nvSpPr>
          <p:cNvPr id="4" name="Text Placeholder 3">
            <a:extLst>
              <a:ext uri="{FF2B5EF4-FFF2-40B4-BE49-F238E27FC236}">
                <a16:creationId xmlns:a16="http://schemas.microsoft.com/office/drawing/2014/main" id="{1C16221C-59BC-4695-BD01-FD70C1D29E5A}"/>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9214004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831</Words>
  <Application>Microsoft Office PowerPoint</Application>
  <PresentationFormat>On-screen Show (4:3)</PresentationFormat>
  <Paragraphs>304</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 - 1 of 2</vt:lpstr>
      <vt:lpstr>Twitter Own and Retweeted Tweets Table | Tokio Marine America - 2 of 2</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2020-09-15T16:52:56Z</dcterms:created>
  <dcterms:modified xsi:type="dcterms:W3CDTF">2020-09-15T16:53:28Z</dcterms:modified>
</cp:coreProperties>
</file>