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Sheet1!$B$2:$B$45</c:f>
              <c:numCache>
                <c:formatCode>General</c:formatCode>
                <c:ptCount val="44"/>
                <c:pt idx="0">
                  <c:v>3004</c:v>
                </c:pt>
                <c:pt idx="1">
                  <c:v>3028</c:v>
                </c:pt>
                <c:pt idx="2">
                  <c:v>3052</c:v>
                </c:pt>
                <c:pt idx="3">
                  <c:v>3090</c:v>
                </c:pt>
                <c:pt idx="4">
                  <c:v>3128</c:v>
                </c:pt>
                <c:pt idx="5">
                  <c:v>3166</c:v>
                </c:pt>
                <c:pt idx="6">
                  <c:v>3185</c:v>
                </c:pt>
                <c:pt idx="7">
                  <c:v>3233</c:v>
                </c:pt>
                <c:pt idx="8">
                  <c:v>3259</c:v>
                </c:pt>
                <c:pt idx="9">
                  <c:v>3302</c:v>
                </c:pt>
                <c:pt idx="10">
                  <c:v>3340</c:v>
                </c:pt>
                <c:pt idx="11">
                  <c:v>3365</c:v>
                </c:pt>
                <c:pt idx="12">
                  <c:v>3419</c:v>
                </c:pt>
                <c:pt idx="13">
                  <c:v>3447</c:v>
                </c:pt>
                <c:pt idx="14">
                  <c:v>3484</c:v>
                </c:pt>
                <c:pt idx="15">
                  <c:v>3509</c:v>
                </c:pt>
                <c:pt idx="16">
                  <c:v>3541</c:v>
                </c:pt>
                <c:pt idx="17">
                  <c:v>3591</c:v>
                </c:pt>
                <c:pt idx="18">
                  <c:v>3619</c:v>
                </c:pt>
                <c:pt idx="19">
                  <c:v>3679</c:v>
                </c:pt>
                <c:pt idx="20">
                  <c:v>3750</c:v>
                </c:pt>
                <c:pt idx="21">
                  <c:v>3803</c:v>
                </c:pt>
                <c:pt idx="22">
                  <c:v>3844</c:v>
                </c:pt>
                <c:pt idx="23">
                  <c:v>3870</c:v>
                </c:pt>
                <c:pt idx="24">
                  <c:v>3908</c:v>
                </c:pt>
                <c:pt idx="25">
                  <c:v>3943</c:v>
                </c:pt>
                <c:pt idx="26">
                  <c:v>4003</c:v>
                </c:pt>
                <c:pt idx="27">
                  <c:v>4035</c:v>
                </c:pt>
                <c:pt idx="28">
                  <c:v>4057</c:v>
                </c:pt>
                <c:pt idx="29">
                  <c:v>4088</c:v>
                </c:pt>
                <c:pt idx="30">
                  <c:v>4140</c:v>
                </c:pt>
                <c:pt idx="31">
                  <c:v>4163</c:v>
                </c:pt>
                <c:pt idx="32">
                  <c:v>4179</c:v>
                </c:pt>
                <c:pt idx="33">
                  <c:v>4199</c:v>
                </c:pt>
                <c:pt idx="34">
                  <c:v>4392</c:v>
                </c:pt>
                <c:pt idx="35">
                  <c:v>4396</c:v>
                </c:pt>
                <c:pt idx="36">
                  <c:v>4406</c:v>
                </c:pt>
                <c:pt idx="37">
                  <c:v>4412</c:v>
                </c:pt>
                <c:pt idx="38">
                  <c:v>4431</c:v>
                </c:pt>
                <c:pt idx="39">
                  <c:v>4468</c:v>
                </c:pt>
                <c:pt idx="40">
                  <c:v>4473</c:v>
                </c:pt>
                <c:pt idx="41">
                  <c:v>4487</c:v>
                </c:pt>
                <c:pt idx="42">
                  <c:v>4495</c:v>
                </c:pt>
                <c:pt idx="43">
                  <c:v>4496</c:v>
                </c:pt>
              </c:numCache>
            </c:numRef>
          </c:val>
          <c:smooth val="0"/>
          <c:extLst>
            <c:ext xmlns:c16="http://schemas.microsoft.com/office/drawing/2014/chart" uri="{C3380CC4-5D6E-409C-BE32-E72D297353CC}">
              <c16:uniqueId val="{00000000-2FBC-425C-9F0B-19C3553B33BD}"/>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Sheet1!$C$2:$C$45</c:f>
              <c:numCache>
                <c:formatCode>General</c:formatCode>
                <c:ptCount val="44"/>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3630</c:v>
                </c:pt>
                <c:pt idx="39">
                  <c:v>3644</c:v>
                </c:pt>
                <c:pt idx="40">
                  <c:v>3650</c:v>
                </c:pt>
                <c:pt idx="41">
                  <c:v>3627</c:v>
                </c:pt>
                <c:pt idx="42">
                  <c:v>3631</c:v>
                </c:pt>
                <c:pt idx="43">
                  <c:v>3630</c:v>
                </c:pt>
              </c:numCache>
            </c:numRef>
          </c:val>
          <c:smooth val="0"/>
          <c:extLst>
            <c:ext xmlns:c16="http://schemas.microsoft.com/office/drawing/2014/chart" uri="{C3380CC4-5D6E-409C-BE32-E72D297353CC}">
              <c16:uniqueId val="{00000001-2FBC-425C-9F0B-19C3553B33BD}"/>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2FBC-425C-9F0B-19C3553B33BD}"/>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Sheet1!$E$2:$E$45</c:f>
              <c:numCache>
                <c:formatCode>General</c:formatCode>
                <c:ptCount val="44"/>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21635</c:v>
                </c:pt>
                <c:pt idx="34">
                  <c:v>22199</c:v>
                </c:pt>
                <c:pt idx="35">
                  <c:v>22677</c:v>
                </c:pt>
                <c:pt idx="36">
                  <c:v>23165</c:v>
                </c:pt>
                <c:pt idx="37">
                  <c:v>23709</c:v>
                </c:pt>
                <c:pt idx="38">
                  <c:v>24301</c:v>
                </c:pt>
                <c:pt idx="39">
                  <c:v>24825</c:v>
                </c:pt>
                <c:pt idx="40">
                  <c:v>25298</c:v>
                </c:pt>
                <c:pt idx="41">
                  <c:v>25645</c:v>
                </c:pt>
                <c:pt idx="42">
                  <c:v>26071</c:v>
                </c:pt>
                <c:pt idx="43">
                  <c:v>26415</c:v>
                </c:pt>
              </c:numCache>
            </c:numRef>
          </c:val>
          <c:smooth val="0"/>
          <c:extLst>
            <c:ext xmlns:c16="http://schemas.microsoft.com/office/drawing/2014/chart" uri="{C3380CC4-5D6E-409C-BE32-E72D297353CC}">
              <c16:uniqueId val="{00000003-2FBC-425C-9F0B-19C3553B33BD}"/>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Sheet1!$F$2:$F$45</c:f>
              <c:numCache>
                <c:formatCode>General</c:formatCode>
                <c:ptCount val="44"/>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1537</c:v>
                </c:pt>
                <c:pt idx="34">
                  <c:v>1581</c:v>
                </c:pt>
                <c:pt idx="35">
                  <c:v>1635</c:v>
                </c:pt>
                <c:pt idx="36">
                  <c:v>1677</c:v>
                </c:pt>
                <c:pt idx="37">
                  <c:v>1737</c:v>
                </c:pt>
                <c:pt idx="38">
                  <c:v>1767</c:v>
                </c:pt>
                <c:pt idx="39">
                  <c:v>1826</c:v>
                </c:pt>
                <c:pt idx="40">
                  <c:v>1885</c:v>
                </c:pt>
                <c:pt idx="41">
                  <c:v>1934</c:v>
                </c:pt>
                <c:pt idx="42">
                  <c:v>1972</c:v>
                </c:pt>
                <c:pt idx="43">
                  <c:v>2023</c:v>
                </c:pt>
              </c:numCache>
            </c:numRef>
          </c:val>
          <c:smooth val="0"/>
          <c:extLst>
            <c:ext xmlns:c16="http://schemas.microsoft.com/office/drawing/2014/chart" uri="{C3380CC4-5D6E-409C-BE32-E72D297353CC}">
              <c16:uniqueId val="{00000004-2FBC-425C-9F0B-19C3553B33BD}"/>
            </c:ext>
          </c:extLst>
        </c:ser>
        <c:dLbls>
          <c:showLegendKey val="0"/>
          <c:showVal val="0"/>
          <c:showCatName val="0"/>
          <c:showSerName val="0"/>
          <c:showPercent val="0"/>
          <c:showBubbleSize val="0"/>
        </c:dLbls>
        <c:smooth val="0"/>
        <c:axId val="302463048"/>
        <c:axId val="302463376"/>
      </c:lineChart>
      <c:dateAx>
        <c:axId val="30246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63376"/>
        <c:crosses val="autoZero"/>
        <c:auto val="1"/>
        <c:lblOffset val="100"/>
        <c:baseTimeUnit val="months"/>
      </c:dateAx>
      <c:valAx>
        <c:axId val="30246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6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19</c:v>
                </c:pt>
                <c:pt idx="3">
                  <c:v>37</c:v>
                </c:pt>
                <c:pt idx="4">
                  <c:v>5</c:v>
                </c:pt>
                <c:pt idx="5">
                  <c:v>14</c:v>
                </c:pt>
                <c:pt idx="6">
                  <c:v>8</c:v>
                </c:pt>
                <c:pt idx="7">
                  <c:v>1</c:v>
                </c:pt>
                <c:pt idx="8">
                  <c:v>7</c:v>
                </c:pt>
              </c:numCache>
            </c:numRef>
          </c:val>
          <c:extLst>
            <c:ext xmlns:c16="http://schemas.microsoft.com/office/drawing/2014/chart" uri="{C3380CC4-5D6E-409C-BE32-E72D297353CC}">
              <c16:uniqueId val="{00000000-15CB-401F-972A-9DA808159235}"/>
            </c:ext>
          </c:extLst>
        </c:ser>
        <c:dLbls>
          <c:showLegendKey val="0"/>
          <c:showVal val="0"/>
          <c:showCatName val="0"/>
          <c:showSerName val="0"/>
          <c:showPercent val="0"/>
          <c:showBubbleSize val="0"/>
        </c:dLbls>
        <c:gapWidth val="219"/>
        <c:overlap val="-27"/>
        <c:axId val="17887224"/>
        <c:axId val="17885912"/>
      </c:barChart>
      <c:dateAx>
        <c:axId val="1788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85912"/>
        <c:crosses val="autoZero"/>
        <c:auto val="1"/>
        <c:lblOffset val="100"/>
        <c:baseTimeUnit val="months"/>
      </c:dateAx>
      <c:valAx>
        <c:axId val="1788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8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33</c:v>
                </c:pt>
                <c:pt idx="6">
                  <c:v>37</c:v>
                </c:pt>
                <c:pt idx="7">
                  <c:v>30</c:v>
                </c:pt>
                <c:pt idx="8">
                  <c:v>32</c:v>
                </c:pt>
                <c:pt idx="9">
                  <c:v>0</c:v>
                </c:pt>
                <c:pt idx="10">
                  <c:v>0</c:v>
                </c:pt>
                <c:pt idx="11">
                  <c:v>0</c:v>
                </c:pt>
              </c:numCache>
            </c:numRef>
          </c:val>
          <c:extLst>
            <c:ext xmlns:c16="http://schemas.microsoft.com/office/drawing/2014/chart" uri="{C3380CC4-5D6E-409C-BE32-E72D297353CC}">
              <c16:uniqueId val="{00000000-38FF-4D72-9DB6-F1F7DE8ADD0B}"/>
            </c:ext>
          </c:extLst>
        </c:ser>
        <c:dLbls>
          <c:showLegendKey val="0"/>
          <c:showVal val="0"/>
          <c:showCatName val="0"/>
          <c:showSerName val="0"/>
          <c:showPercent val="0"/>
          <c:showBubbleSize val="0"/>
        </c:dLbls>
        <c:gapWidth val="219"/>
        <c:overlap val="-27"/>
        <c:axId val="17888536"/>
        <c:axId val="17890176"/>
      </c:barChart>
      <c:dateAx>
        <c:axId val="1788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90176"/>
        <c:crosses val="autoZero"/>
        <c:auto val="1"/>
        <c:lblOffset val="100"/>
        <c:baseTimeUnit val="months"/>
      </c:dateAx>
      <c:valAx>
        <c:axId val="1789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8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713</c:v>
                </c:pt>
                <c:pt idx="5">
                  <c:v>308</c:v>
                </c:pt>
                <c:pt idx="6">
                  <c:v>872</c:v>
                </c:pt>
                <c:pt idx="7">
                  <c:v>676</c:v>
                </c:pt>
                <c:pt idx="8">
                  <c:v>282</c:v>
                </c:pt>
                <c:pt idx="9">
                  <c:v>0</c:v>
                </c:pt>
                <c:pt idx="10">
                  <c:v>0</c:v>
                </c:pt>
                <c:pt idx="11">
                  <c:v>0</c:v>
                </c:pt>
              </c:numCache>
            </c:numRef>
          </c:val>
          <c:extLst>
            <c:ext xmlns:c16="http://schemas.microsoft.com/office/drawing/2014/chart" uri="{C3380CC4-5D6E-409C-BE32-E72D297353CC}">
              <c16:uniqueId val="{00000000-8C70-48E2-9804-7C23C68F4B1E}"/>
            </c:ext>
          </c:extLst>
        </c:ser>
        <c:dLbls>
          <c:showLegendKey val="0"/>
          <c:showVal val="0"/>
          <c:showCatName val="0"/>
          <c:showSerName val="0"/>
          <c:showPercent val="0"/>
          <c:showBubbleSize val="0"/>
        </c:dLbls>
        <c:gapWidth val="219"/>
        <c:overlap val="-27"/>
        <c:axId val="304930616"/>
        <c:axId val="304923728"/>
      </c:barChart>
      <c:catAx>
        <c:axId val="30493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23728"/>
        <c:crosses val="autoZero"/>
        <c:auto val="1"/>
        <c:lblAlgn val="ctr"/>
        <c:lblOffset val="100"/>
        <c:noMultiLvlLbl val="0"/>
      </c:catAx>
      <c:valAx>
        <c:axId val="30492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3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16049</c:v>
                </c:pt>
                <c:pt idx="7">
                  <c:v>112808</c:v>
                </c:pt>
                <c:pt idx="8">
                  <c:v>14935</c:v>
                </c:pt>
              </c:numCache>
            </c:numRef>
          </c:val>
          <c:extLst>
            <c:ext xmlns:c16="http://schemas.microsoft.com/office/drawing/2014/chart" uri="{C3380CC4-5D6E-409C-BE32-E72D297353CC}">
              <c16:uniqueId val="{00000000-D758-4B1E-8EC9-B378D8F4353C}"/>
            </c:ext>
          </c:extLst>
        </c:ser>
        <c:dLbls>
          <c:showLegendKey val="0"/>
          <c:showVal val="0"/>
          <c:showCatName val="0"/>
          <c:showSerName val="0"/>
          <c:showPercent val="0"/>
          <c:showBubbleSize val="0"/>
        </c:dLbls>
        <c:gapWidth val="219"/>
        <c:overlap val="-27"/>
        <c:axId val="304924712"/>
        <c:axId val="304927008"/>
      </c:barChart>
      <c:dateAx>
        <c:axId val="30492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27008"/>
        <c:crosses val="autoZero"/>
        <c:auto val="1"/>
        <c:lblOffset val="100"/>
        <c:baseTimeUnit val="months"/>
      </c:dateAx>
      <c:valAx>
        <c:axId val="30492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2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40</c:v>
                </c:pt>
                <c:pt idx="1">
                  <c:v>353</c:v>
                </c:pt>
                <c:pt idx="2">
                  <c:v>441</c:v>
                </c:pt>
                <c:pt idx="3">
                  <c:v>382</c:v>
                </c:pt>
                <c:pt idx="4">
                  <c:v>355</c:v>
                </c:pt>
                <c:pt idx="5">
                  <c:v>245</c:v>
                </c:pt>
              </c:numCache>
            </c:numRef>
          </c:val>
          <c:extLst>
            <c:ext xmlns:c16="http://schemas.microsoft.com/office/drawing/2014/chart" uri="{C3380CC4-5D6E-409C-BE32-E72D297353CC}">
              <c16:uniqueId val="{00000000-D64A-48AF-90E0-F44C0404FFC7}"/>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44</c:v>
                </c:pt>
                <c:pt idx="1">
                  <c:v>414</c:v>
                </c:pt>
                <c:pt idx="2">
                  <c:v>588</c:v>
                </c:pt>
                <c:pt idx="3">
                  <c:v>678</c:v>
                </c:pt>
                <c:pt idx="4">
                  <c:v>581</c:v>
                </c:pt>
                <c:pt idx="5">
                  <c:v>314</c:v>
                </c:pt>
              </c:numCache>
            </c:numRef>
          </c:val>
          <c:extLst>
            <c:ext xmlns:c16="http://schemas.microsoft.com/office/drawing/2014/chart" uri="{C3380CC4-5D6E-409C-BE32-E72D297353CC}">
              <c16:uniqueId val="{00000001-D64A-48AF-90E0-F44C0404FFC7}"/>
            </c:ext>
          </c:extLst>
        </c:ser>
        <c:dLbls>
          <c:showLegendKey val="0"/>
          <c:showVal val="0"/>
          <c:showCatName val="0"/>
          <c:showSerName val="0"/>
          <c:showPercent val="0"/>
          <c:showBubbleSize val="0"/>
        </c:dLbls>
        <c:gapWidth val="219"/>
        <c:overlap val="-27"/>
        <c:axId val="354646776"/>
        <c:axId val="354643824"/>
      </c:barChart>
      <c:catAx>
        <c:axId val="35464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3824"/>
        <c:crosses val="autoZero"/>
        <c:auto val="1"/>
        <c:lblAlgn val="ctr"/>
        <c:lblOffset val="100"/>
        <c:noMultiLvlLbl val="0"/>
      </c:catAx>
      <c:valAx>
        <c:axId val="35464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-5</c:v>
                </c:pt>
                <c:pt idx="3">
                  <c:v>14</c:v>
                </c:pt>
                <c:pt idx="4">
                  <c:v>6</c:v>
                </c:pt>
                <c:pt idx="5">
                  <c:v>-23</c:v>
                </c:pt>
                <c:pt idx="6">
                  <c:v>4</c:v>
                </c:pt>
                <c:pt idx="7">
                  <c:v>-1</c:v>
                </c:pt>
                <c:pt idx="8">
                  <c:v>6</c:v>
                </c:pt>
              </c:numCache>
            </c:numRef>
          </c:val>
          <c:extLst>
            <c:ext xmlns:c16="http://schemas.microsoft.com/office/drawing/2014/chart" uri="{C3380CC4-5D6E-409C-BE32-E72D297353CC}">
              <c16:uniqueId val="{00000000-0B06-4230-B91C-B9C39D3F81EB}"/>
            </c:ext>
          </c:extLst>
        </c:ser>
        <c:dLbls>
          <c:showLegendKey val="0"/>
          <c:showVal val="0"/>
          <c:showCatName val="0"/>
          <c:showSerName val="0"/>
          <c:showPercent val="0"/>
          <c:showBubbleSize val="0"/>
        </c:dLbls>
        <c:gapWidth val="219"/>
        <c:overlap val="-27"/>
        <c:axId val="353193616"/>
        <c:axId val="353193944"/>
      </c:barChart>
      <c:dateAx>
        <c:axId val="35319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93944"/>
        <c:crosses val="autoZero"/>
        <c:auto val="1"/>
        <c:lblOffset val="100"/>
        <c:baseTimeUnit val="months"/>
      </c:dateAx>
      <c:valAx>
        <c:axId val="35319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9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3</c:v>
                </c:pt>
                <c:pt idx="7">
                  <c:v>3</c:v>
                </c:pt>
                <c:pt idx="8">
                  <c:v>5</c:v>
                </c:pt>
                <c:pt idx="9">
                  <c:v>0</c:v>
                </c:pt>
                <c:pt idx="10">
                  <c:v>0</c:v>
                </c:pt>
                <c:pt idx="11">
                  <c:v>0</c:v>
                </c:pt>
              </c:numCache>
            </c:numRef>
          </c:val>
          <c:extLst>
            <c:ext xmlns:c16="http://schemas.microsoft.com/office/drawing/2014/chart" uri="{C3380CC4-5D6E-409C-BE32-E72D297353CC}">
              <c16:uniqueId val="{00000000-B0AF-4A8E-9F5F-EF7A01295371}"/>
            </c:ext>
          </c:extLst>
        </c:ser>
        <c:dLbls>
          <c:showLegendKey val="0"/>
          <c:showVal val="0"/>
          <c:showCatName val="0"/>
          <c:showSerName val="0"/>
          <c:showPercent val="0"/>
          <c:showBubbleSize val="0"/>
        </c:dLbls>
        <c:gapWidth val="219"/>
        <c:overlap val="-27"/>
        <c:axId val="353200504"/>
        <c:axId val="353203456"/>
      </c:barChart>
      <c:dateAx>
        <c:axId val="35320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3456"/>
        <c:crosses val="autoZero"/>
        <c:auto val="1"/>
        <c:lblOffset val="100"/>
        <c:baseTimeUnit val="months"/>
      </c:dateAx>
      <c:valAx>
        <c:axId val="35320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113</c:v>
                </c:pt>
                <c:pt idx="4">
                  <c:v>116</c:v>
                </c:pt>
                <c:pt idx="5">
                  <c:v>49</c:v>
                </c:pt>
                <c:pt idx="6">
                  <c:v>86</c:v>
                </c:pt>
                <c:pt idx="7">
                  <c:v>100</c:v>
                </c:pt>
                <c:pt idx="8">
                  <c:v>49</c:v>
                </c:pt>
                <c:pt idx="9">
                  <c:v>0</c:v>
                </c:pt>
                <c:pt idx="10">
                  <c:v>0</c:v>
                </c:pt>
                <c:pt idx="11">
                  <c:v>0</c:v>
                </c:pt>
              </c:numCache>
            </c:numRef>
          </c:val>
          <c:extLst>
            <c:ext xmlns:c16="http://schemas.microsoft.com/office/drawing/2014/chart" uri="{C3380CC4-5D6E-409C-BE32-E72D297353CC}">
              <c16:uniqueId val="{00000000-888C-423C-81E7-C99F5A98BA55}"/>
            </c:ext>
          </c:extLst>
        </c:ser>
        <c:dLbls>
          <c:showLegendKey val="0"/>
          <c:showVal val="0"/>
          <c:showCatName val="0"/>
          <c:showSerName val="0"/>
          <c:showPercent val="0"/>
          <c:showBubbleSize val="0"/>
        </c:dLbls>
        <c:gapWidth val="219"/>
        <c:overlap val="-27"/>
        <c:axId val="353202144"/>
        <c:axId val="353205096"/>
      </c:barChart>
      <c:catAx>
        <c:axId val="35320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5096"/>
        <c:crosses val="autoZero"/>
        <c:auto val="1"/>
        <c:lblAlgn val="ctr"/>
        <c:lblOffset val="100"/>
        <c:noMultiLvlLbl val="0"/>
      </c:catAx>
      <c:valAx>
        <c:axId val="35320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6</c:v>
                </c:pt>
                <c:pt idx="3">
                  <c:v>7</c:v>
                </c:pt>
                <c:pt idx="4">
                  <c:v>4</c:v>
                </c:pt>
                <c:pt idx="5">
                  <c:v>7</c:v>
                </c:pt>
                <c:pt idx="6">
                  <c:v>2</c:v>
                </c:pt>
                <c:pt idx="7">
                  <c:v>38</c:v>
                </c:pt>
                <c:pt idx="8">
                  <c:v>6</c:v>
                </c:pt>
                <c:pt idx="9">
                  <c:v>0</c:v>
                </c:pt>
                <c:pt idx="10">
                  <c:v>0</c:v>
                </c:pt>
                <c:pt idx="11">
                  <c:v>0</c:v>
                </c:pt>
              </c:numCache>
            </c:numRef>
          </c:val>
          <c:extLst>
            <c:ext xmlns:c16="http://schemas.microsoft.com/office/drawing/2014/chart" uri="{C3380CC4-5D6E-409C-BE32-E72D297353CC}">
              <c16:uniqueId val="{00000000-E699-4CFB-A32C-295FE4B4A23C}"/>
            </c:ext>
          </c:extLst>
        </c:ser>
        <c:dLbls>
          <c:showLegendKey val="0"/>
          <c:showVal val="0"/>
          <c:showCatName val="0"/>
          <c:showSerName val="0"/>
          <c:showPercent val="0"/>
          <c:showBubbleSize val="0"/>
        </c:dLbls>
        <c:gapWidth val="219"/>
        <c:overlap val="-27"/>
        <c:axId val="357902008"/>
        <c:axId val="357902992"/>
      </c:barChart>
      <c:dateAx>
        <c:axId val="35790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02992"/>
        <c:crosses val="autoZero"/>
        <c:auto val="1"/>
        <c:lblOffset val="100"/>
        <c:baseTimeUnit val="months"/>
      </c:dateAx>
      <c:valAx>
        <c:axId val="35790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0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488</c:v>
                </c:pt>
                <c:pt idx="1">
                  <c:v>544</c:v>
                </c:pt>
                <c:pt idx="2">
                  <c:v>592</c:v>
                </c:pt>
                <c:pt idx="3">
                  <c:v>524</c:v>
                </c:pt>
                <c:pt idx="4">
                  <c:v>473</c:v>
                </c:pt>
                <c:pt idx="5">
                  <c:v>347</c:v>
                </c:pt>
                <c:pt idx="6">
                  <c:v>426</c:v>
                </c:pt>
                <c:pt idx="7">
                  <c:v>344</c:v>
                </c:pt>
                <c:pt idx="8">
                  <c:v>112</c:v>
                </c:pt>
              </c:numCache>
            </c:numRef>
          </c:val>
          <c:extLst>
            <c:ext xmlns:c16="http://schemas.microsoft.com/office/drawing/2014/chart" uri="{C3380CC4-5D6E-409C-BE32-E72D297353CC}">
              <c16:uniqueId val="{00000000-ED7A-443F-9723-A0632E055782}"/>
            </c:ext>
          </c:extLst>
        </c:ser>
        <c:dLbls>
          <c:showLegendKey val="0"/>
          <c:showVal val="0"/>
          <c:showCatName val="0"/>
          <c:showSerName val="0"/>
          <c:showPercent val="0"/>
          <c:showBubbleSize val="0"/>
        </c:dLbls>
        <c:gapWidth val="219"/>
        <c:overlap val="-27"/>
        <c:axId val="393209240"/>
        <c:axId val="393213176"/>
      </c:barChart>
      <c:dateAx>
        <c:axId val="39320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13176"/>
        <c:crosses val="autoZero"/>
        <c:auto val="1"/>
        <c:lblOffset val="100"/>
        <c:baseTimeUnit val="months"/>
      </c:dateAx>
      <c:valAx>
        <c:axId val="39321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117</c:v>
                </c:pt>
                <c:pt idx="1">
                  <c:v>71</c:v>
                </c:pt>
                <c:pt idx="2">
                  <c:v>96</c:v>
                </c:pt>
                <c:pt idx="3">
                  <c:v>125</c:v>
                </c:pt>
                <c:pt idx="4">
                  <c:v>85</c:v>
                </c:pt>
                <c:pt idx="5">
                  <c:v>70</c:v>
                </c:pt>
                <c:pt idx="6">
                  <c:v>85</c:v>
                </c:pt>
                <c:pt idx="7">
                  <c:v>52</c:v>
                </c:pt>
                <c:pt idx="8">
                  <c:v>63</c:v>
                </c:pt>
              </c:numCache>
            </c:numRef>
          </c:val>
          <c:extLst>
            <c:ext xmlns:c16="http://schemas.microsoft.com/office/drawing/2014/chart" uri="{C3380CC4-5D6E-409C-BE32-E72D297353CC}">
              <c16:uniqueId val="{00000000-E91D-4BB1-A6DE-ED9036C3121C}"/>
            </c:ext>
          </c:extLst>
        </c:ser>
        <c:dLbls>
          <c:showLegendKey val="0"/>
          <c:showVal val="0"/>
          <c:showCatName val="0"/>
          <c:showSerName val="0"/>
          <c:showPercent val="0"/>
          <c:showBubbleSize val="0"/>
        </c:dLbls>
        <c:gapWidth val="219"/>
        <c:overlap val="-27"/>
        <c:axId val="393217440"/>
        <c:axId val="393224984"/>
      </c:barChart>
      <c:catAx>
        <c:axId val="39321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24984"/>
        <c:crosses val="autoZero"/>
        <c:auto val="1"/>
        <c:lblAlgn val="ctr"/>
        <c:lblOffset val="100"/>
        <c:noMultiLvlLbl val="0"/>
      </c:catAx>
      <c:valAx>
        <c:axId val="39322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1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2818</c:v>
                </c:pt>
                <c:pt idx="1">
                  <c:v>1432</c:v>
                </c:pt>
                <c:pt idx="2">
                  <c:v>2326</c:v>
                </c:pt>
                <c:pt idx="3">
                  <c:v>1879</c:v>
                </c:pt>
                <c:pt idx="4">
                  <c:v>1787</c:v>
                </c:pt>
                <c:pt idx="5">
                  <c:v>708</c:v>
                </c:pt>
                <c:pt idx="6">
                  <c:v>2134</c:v>
                </c:pt>
                <c:pt idx="7">
                  <c:v>1511</c:v>
                </c:pt>
                <c:pt idx="8">
                  <c:v>573</c:v>
                </c:pt>
              </c:numCache>
            </c:numRef>
          </c:val>
          <c:extLst>
            <c:ext xmlns:c16="http://schemas.microsoft.com/office/drawing/2014/chart" uri="{C3380CC4-5D6E-409C-BE32-E72D297353CC}">
              <c16:uniqueId val="{00000000-815F-4957-94EC-76C6AAF1EED0}"/>
            </c:ext>
          </c:extLst>
        </c:ser>
        <c:dLbls>
          <c:showLegendKey val="0"/>
          <c:showVal val="0"/>
          <c:showCatName val="0"/>
          <c:showSerName val="0"/>
          <c:showPercent val="0"/>
          <c:showBubbleSize val="0"/>
        </c:dLbls>
        <c:gapWidth val="219"/>
        <c:overlap val="-27"/>
        <c:axId val="393217768"/>
        <c:axId val="393218424"/>
      </c:barChart>
      <c:catAx>
        <c:axId val="39321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18424"/>
        <c:crosses val="autoZero"/>
        <c:auto val="1"/>
        <c:lblAlgn val="ctr"/>
        <c:lblOffset val="100"/>
        <c:noMultiLvlLbl val="0"/>
      </c:catAx>
      <c:valAx>
        <c:axId val="39321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1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42</c:v>
                </c:pt>
                <c:pt idx="1">
                  <c:v>60</c:v>
                </c:pt>
                <c:pt idx="2">
                  <c:v>30</c:v>
                </c:pt>
                <c:pt idx="3">
                  <c:v>59</c:v>
                </c:pt>
                <c:pt idx="4">
                  <c:v>59</c:v>
                </c:pt>
                <c:pt idx="5">
                  <c:v>49</c:v>
                </c:pt>
                <c:pt idx="6">
                  <c:v>38</c:v>
                </c:pt>
                <c:pt idx="7">
                  <c:v>51</c:v>
                </c:pt>
                <c:pt idx="8">
                  <c:v>38</c:v>
                </c:pt>
              </c:numCache>
            </c:numRef>
          </c:val>
          <c:extLst>
            <c:ext xmlns:c16="http://schemas.microsoft.com/office/drawing/2014/chart" uri="{C3380CC4-5D6E-409C-BE32-E72D297353CC}">
              <c16:uniqueId val="{00000000-8EBD-4E2F-BDBE-89FC45611E24}"/>
            </c:ext>
          </c:extLst>
        </c:ser>
        <c:dLbls>
          <c:showLegendKey val="0"/>
          <c:showVal val="0"/>
          <c:showCatName val="0"/>
          <c:showSerName val="0"/>
          <c:showPercent val="0"/>
          <c:showBubbleSize val="0"/>
        </c:dLbls>
        <c:gapWidth val="219"/>
        <c:overlap val="-27"/>
        <c:axId val="400953480"/>
        <c:axId val="400952168"/>
      </c:barChart>
      <c:dateAx>
        <c:axId val="400953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52168"/>
        <c:crosses val="autoZero"/>
        <c:auto val="1"/>
        <c:lblOffset val="100"/>
        <c:baseTimeUnit val="months"/>
      </c:dateAx>
      <c:valAx>
        <c:axId val="40095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5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55</c:v>
                </c:pt>
                <c:pt idx="5">
                  <c:v>52</c:v>
                </c:pt>
                <c:pt idx="6">
                  <c:v>86</c:v>
                </c:pt>
                <c:pt idx="7">
                  <c:v>58</c:v>
                </c:pt>
                <c:pt idx="8">
                  <c:v>65</c:v>
                </c:pt>
                <c:pt idx="9">
                  <c:v>0</c:v>
                </c:pt>
                <c:pt idx="10">
                  <c:v>0</c:v>
                </c:pt>
                <c:pt idx="11">
                  <c:v>0</c:v>
                </c:pt>
              </c:numCache>
            </c:numRef>
          </c:val>
          <c:extLst>
            <c:ext xmlns:c16="http://schemas.microsoft.com/office/drawing/2014/chart" uri="{C3380CC4-5D6E-409C-BE32-E72D297353CC}">
              <c16:uniqueId val="{00000000-2DCC-4307-8896-2F3F6915A27F}"/>
            </c:ext>
          </c:extLst>
        </c:ser>
        <c:dLbls>
          <c:showLegendKey val="0"/>
          <c:showVal val="0"/>
          <c:showCatName val="0"/>
          <c:showSerName val="0"/>
          <c:showPercent val="0"/>
          <c:showBubbleSize val="0"/>
        </c:dLbls>
        <c:gapWidth val="219"/>
        <c:overlap val="-27"/>
        <c:axId val="400955776"/>
        <c:axId val="400952824"/>
      </c:barChart>
      <c:dateAx>
        <c:axId val="40095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52824"/>
        <c:crosses val="autoZero"/>
        <c:auto val="1"/>
        <c:lblOffset val="100"/>
        <c:baseTimeUnit val="months"/>
      </c:dateAx>
      <c:valAx>
        <c:axId val="40095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5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1366</c:v>
                </c:pt>
                <c:pt idx="3">
                  <c:v>878</c:v>
                </c:pt>
                <c:pt idx="4">
                  <c:v>889</c:v>
                </c:pt>
                <c:pt idx="5">
                  <c:v>315</c:v>
                </c:pt>
                <c:pt idx="6">
                  <c:v>775</c:v>
                </c:pt>
                <c:pt idx="7">
                  <c:v>586</c:v>
                </c:pt>
                <c:pt idx="8">
                  <c:v>327</c:v>
                </c:pt>
                <c:pt idx="9">
                  <c:v>0</c:v>
                </c:pt>
                <c:pt idx="10">
                  <c:v>0</c:v>
                </c:pt>
                <c:pt idx="11">
                  <c:v>0</c:v>
                </c:pt>
              </c:numCache>
            </c:numRef>
          </c:val>
          <c:extLst>
            <c:ext xmlns:c16="http://schemas.microsoft.com/office/drawing/2014/chart" uri="{C3380CC4-5D6E-409C-BE32-E72D297353CC}">
              <c16:uniqueId val="{00000000-E6D6-4181-A81C-885748F00D17}"/>
            </c:ext>
          </c:extLst>
        </c:ser>
        <c:dLbls>
          <c:showLegendKey val="0"/>
          <c:showVal val="0"/>
          <c:showCatName val="0"/>
          <c:showSerName val="0"/>
          <c:showPercent val="0"/>
          <c:showBubbleSize val="0"/>
        </c:dLbls>
        <c:gapWidth val="219"/>
        <c:overlap val="-27"/>
        <c:axId val="400956432"/>
        <c:axId val="400956760"/>
      </c:barChart>
      <c:catAx>
        <c:axId val="40095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56760"/>
        <c:crosses val="autoZero"/>
        <c:auto val="1"/>
        <c:lblAlgn val="ctr"/>
        <c:lblOffset val="100"/>
        <c:noMultiLvlLbl val="0"/>
      </c:catAx>
      <c:valAx>
        <c:axId val="40095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5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47C5-4D5D-4B85-B0D9-34DC8145716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6214D81-0973-4369-8DAF-64F870E5EA3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95795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6ED56-68DA-4395-AFF2-218E09428BF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7A59BF8A-4E7E-4129-851D-203083DC0462}"/>
              </a:ext>
            </a:extLst>
          </p:cNvPr>
          <p:cNvGraphicFramePr>
            <a:graphicFrameLocks noGrp="1"/>
          </p:cNvGraphicFramePr>
          <p:nvPr>
            <p:ph type="chart" sz="quarter" idx="13"/>
            <p:extLst>
              <p:ext uri="{D42A27DB-BD31-4B8C-83A1-F6EECF244321}">
                <p14:modId xmlns:p14="http://schemas.microsoft.com/office/powerpoint/2010/main" val="1273967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898F7-D56C-41D4-8592-E0288A4DDA80}"/>
              </a:ext>
            </a:extLst>
          </p:cNvPr>
          <p:cNvSpPr>
            <a:spLocks noGrp="1"/>
          </p:cNvSpPr>
          <p:nvPr>
            <p:ph type="body" sz="quarter" idx="14"/>
          </p:nvPr>
        </p:nvSpPr>
        <p:spPr/>
        <p:txBody>
          <a:bodyPr/>
          <a:lstStyle/>
          <a:p>
            <a:r>
              <a:rPr lang="en-US"/>
              <a:t>01/01/2017 - 08/31/2020</a:t>
            </a:r>
          </a:p>
        </p:txBody>
      </p:sp>
      <p:sp>
        <p:nvSpPr>
          <p:cNvPr id="5" name="Footer Placeholder 4">
            <a:extLst>
              <a:ext uri="{FF2B5EF4-FFF2-40B4-BE49-F238E27FC236}">
                <a16:creationId xmlns:a16="http://schemas.microsoft.com/office/drawing/2014/main" id="{27497775-45F4-4A43-ABE5-E37F03B42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858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128C4-749E-4097-94AD-17115D9679C1}"/>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1364BC67-A21E-4449-AA3D-095ADC5875A9}"/>
              </a:ext>
            </a:extLst>
          </p:cNvPr>
          <p:cNvGraphicFramePr>
            <a:graphicFrameLocks noGrp="1"/>
          </p:cNvGraphicFramePr>
          <p:nvPr>
            <p:ph type="tbl" sz="quarter" idx="13"/>
            <p:extLst>
              <p:ext uri="{D42A27DB-BD31-4B8C-83A1-F6EECF244321}">
                <p14:modId xmlns:p14="http://schemas.microsoft.com/office/powerpoint/2010/main" val="283791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4355061"/>
                    </a:ext>
                  </a:extLst>
                </a:gridCol>
                <a:gridCol w="740664">
                  <a:extLst>
                    <a:ext uri="{9D8B030D-6E8A-4147-A177-3AD203B41FA5}">
                      <a16:colId xmlns:a16="http://schemas.microsoft.com/office/drawing/2014/main" val="702442973"/>
                    </a:ext>
                  </a:extLst>
                </a:gridCol>
                <a:gridCol w="740664">
                  <a:extLst>
                    <a:ext uri="{9D8B030D-6E8A-4147-A177-3AD203B41FA5}">
                      <a16:colId xmlns:a16="http://schemas.microsoft.com/office/drawing/2014/main" val="2973340962"/>
                    </a:ext>
                  </a:extLst>
                </a:gridCol>
                <a:gridCol w="740664">
                  <a:extLst>
                    <a:ext uri="{9D8B030D-6E8A-4147-A177-3AD203B41FA5}">
                      <a16:colId xmlns:a16="http://schemas.microsoft.com/office/drawing/2014/main" val="3168174911"/>
                    </a:ext>
                  </a:extLst>
                </a:gridCol>
                <a:gridCol w="740664">
                  <a:extLst>
                    <a:ext uri="{9D8B030D-6E8A-4147-A177-3AD203B41FA5}">
                      <a16:colId xmlns:a16="http://schemas.microsoft.com/office/drawing/2014/main" val="1798710720"/>
                    </a:ext>
                  </a:extLst>
                </a:gridCol>
                <a:gridCol w="740664">
                  <a:extLst>
                    <a:ext uri="{9D8B030D-6E8A-4147-A177-3AD203B41FA5}">
                      <a16:colId xmlns:a16="http://schemas.microsoft.com/office/drawing/2014/main" val="257910910"/>
                    </a:ext>
                  </a:extLst>
                </a:gridCol>
                <a:gridCol w="740664">
                  <a:extLst>
                    <a:ext uri="{9D8B030D-6E8A-4147-A177-3AD203B41FA5}">
                      <a16:colId xmlns:a16="http://schemas.microsoft.com/office/drawing/2014/main" val="2476253781"/>
                    </a:ext>
                  </a:extLst>
                </a:gridCol>
                <a:gridCol w="740664">
                  <a:extLst>
                    <a:ext uri="{9D8B030D-6E8A-4147-A177-3AD203B41FA5}">
                      <a16:colId xmlns:a16="http://schemas.microsoft.com/office/drawing/2014/main" val="733265765"/>
                    </a:ext>
                  </a:extLst>
                </a:gridCol>
                <a:gridCol w="740664">
                  <a:extLst>
                    <a:ext uri="{9D8B030D-6E8A-4147-A177-3AD203B41FA5}">
                      <a16:colId xmlns:a16="http://schemas.microsoft.com/office/drawing/2014/main" val="1253008008"/>
                    </a:ext>
                  </a:extLst>
                </a:gridCol>
                <a:gridCol w="740664">
                  <a:extLst>
                    <a:ext uri="{9D8B030D-6E8A-4147-A177-3AD203B41FA5}">
                      <a16:colId xmlns:a16="http://schemas.microsoft.com/office/drawing/2014/main" val="30457176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17889507"/>
                  </a:ext>
                </a:extLst>
              </a:tr>
              <a:tr h="370840">
                <a:tc>
                  <a:txBody>
                    <a:bodyPr/>
                    <a:lstStyle/>
                    <a:p>
                      <a:r>
                        <a:rPr lang="en-US" sz="1000"/>
                        <a:t>Philadelphia Insurance Companies</a:t>
                      </a:r>
                    </a:p>
                  </a:txBody>
                  <a:tcPr/>
                </a:tc>
                <a:tc>
                  <a:txBody>
                    <a:bodyPr/>
                    <a:lstStyle/>
                    <a:p>
                      <a:r>
                        <a:rPr lang="en-US" sz="1000"/>
                        <a:t>4496</a:t>
                      </a:r>
                    </a:p>
                  </a:txBody>
                  <a:tcPr/>
                </a:tc>
                <a:tc>
                  <a:txBody>
                    <a:bodyPr/>
                    <a:lstStyle/>
                    <a:p>
                      <a:r>
                        <a:rPr lang="en-US" sz="1000"/>
                        <a:t>1</a:t>
                      </a:r>
                    </a:p>
                  </a:txBody>
                  <a:tcPr/>
                </a:tc>
                <a:tc>
                  <a:txBody>
                    <a:bodyPr/>
                    <a:lstStyle/>
                    <a:p>
                      <a:r>
                        <a:rPr lang="en-US" sz="1000"/>
                        <a:t>21</a:t>
                      </a:r>
                    </a:p>
                  </a:txBody>
                  <a:tcPr/>
                </a:tc>
                <a:tc>
                  <a:txBody>
                    <a:bodyPr/>
                    <a:lstStyle/>
                    <a:p>
                      <a:r>
                        <a:rPr lang="en-US" sz="1000"/>
                        <a:t>600</a:t>
                      </a:r>
                    </a:p>
                  </a:txBody>
                  <a:tcPr/>
                </a:tc>
                <a:tc>
                  <a:txBody>
                    <a:bodyPr/>
                    <a:lstStyle/>
                    <a:p>
                      <a:r>
                        <a:rPr lang="en-US" sz="1000"/>
                        <a:t>10</a:t>
                      </a:r>
                    </a:p>
                  </a:txBody>
                  <a:tcPr/>
                </a:tc>
                <a:tc>
                  <a:txBody>
                    <a:bodyPr/>
                    <a:lstStyle/>
                    <a:p>
                      <a:r>
                        <a:rPr lang="en-US" sz="1000"/>
                        <a:t>66</a:t>
                      </a:r>
                    </a:p>
                  </a:txBody>
                  <a:tcPr/>
                </a:tc>
                <a:tc>
                  <a:txBody>
                    <a:bodyPr/>
                    <a:lstStyle/>
                    <a:p>
                      <a:r>
                        <a:rPr lang="en-US" sz="1000"/>
                        <a:t>0</a:t>
                      </a:r>
                    </a:p>
                  </a:txBody>
                  <a:tcPr/>
                </a:tc>
                <a:tc>
                  <a:txBody>
                    <a:bodyPr/>
                    <a:lstStyle/>
                    <a:p>
                      <a:r>
                        <a:rPr lang="en-US" sz="1000"/>
                        <a:t>0.7161 %</a:t>
                      </a:r>
                    </a:p>
                  </a:txBody>
                  <a:tcPr/>
                </a:tc>
                <a:tc>
                  <a:txBody>
                    <a:bodyPr/>
                    <a:lstStyle/>
                    <a:p>
                      <a:r>
                        <a:rPr lang="en-US" sz="1000"/>
                        <a:t>0.0 %</a:t>
                      </a:r>
                    </a:p>
                  </a:txBody>
                  <a:tcPr/>
                </a:tc>
                <a:extLst>
                  <a:ext uri="{0D108BD9-81ED-4DB2-BD59-A6C34878D82A}">
                    <a16:rowId xmlns:a16="http://schemas.microsoft.com/office/drawing/2014/main" val="3736502641"/>
                  </a:ext>
                </a:extLst>
              </a:tr>
            </a:tbl>
          </a:graphicData>
        </a:graphic>
      </p:graphicFrame>
      <p:sp>
        <p:nvSpPr>
          <p:cNvPr id="4" name="Text Placeholder 3">
            <a:extLst>
              <a:ext uri="{FF2B5EF4-FFF2-40B4-BE49-F238E27FC236}">
                <a16:creationId xmlns:a16="http://schemas.microsoft.com/office/drawing/2014/main" id="{9E94757B-76C1-4830-A5ED-DC20B2CC5A5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87756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85866-F888-4C26-A0B4-4D330EE820ED}"/>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E4D710BD-87CF-4118-8803-0FDF81B1F49F}"/>
              </a:ext>
            </a:extLst>
          </p:cNvPr>
          <p:cNvGraphicFramePr>
            <a:graphicFrameLocks noGrp="1"/>
          </p:cNvGraphicFramePr>
          <p:nvPr>
            <p:ph type="chart" sz="quarter" idx="13"/>
            <p:extLst>
              <p:ext uri="{D42A27DB-BD31-4B8C-83A1-F6EECF244321}">
                <p14:modId xmlns:p14="http://schemas.microsoft.com/office/powerpoint/2010/main" val="2082872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1A3BC-394A-4C58-8AD3-D2CA4122D7D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D1C036E-D2AC-4EF1-BC66-EED991C461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278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3BA6-A4B8-49E7-8B55-15BBC6C6C2F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1DA3703-C656-41D4-8A7F-E6E528B69EB3}"/>
              </a:ext>
            </a:extLst>
          </p:cNvPr>
          <p:cNvGraphicFramePr>
            <a:graphicFrameLocks noGrp="1"/>
          </p:cNvGraphicFramePr>
          <p:nvPr>
            <p:ph type="chart" sz="quarter" idx="13"/>
            <p:extLst>
              <p:ext uri="{D42A27DB-BD31-4B8C-83A1-F6EECF244321}">
                <p14:modId xmlns:p14="http://schemas.microsoft.com/office/powerpoint/2010/main" val="194108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53E19-6D03-486F-817D-C3224425484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360DEBB-A10D-44DD-A727-F73A673E8E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3378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80332-D2B0-4D1D-9962-A2CCB0E631A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8E9723D-69B1-4C15-8F26-55E9BA8D5273}"/>
              </a:ext>
            </a:extLst>
          </p:cNvPr>
          <p:cNvGraphicFramePr>
            <a:graphicFrameLocks noGrp="1"/>
          </p:cNvGraphicFramePr>
          <p:nvPr>
            <p:ph type="chart" sz="quarter" idx="13"/>
            <p:extLst>
              <p:ext uri="{D42A27DB-BD31-4B8C-83A1-F6EECF244321}">
                <p14:modId xmlns:p14="http://schemas.microsoft.com/office/powerpoint/2010/main" val="2589739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1B8B3-AE02-4557-81B7-8DE534F36BA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CE0CCA9-72EA-4352-B853-855A4D65F0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773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546F3-5F61-438A-B105-93BA1B4DDAE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73E36B3-9D82-4C9A-9F6A-DCA37D91C310}"/>
              </a:ext>
            </a:extLst>
          </p:cNvPr>
          <p:cNvGraphicFramePr>
            <a:graphicFrameLocks noGrp="1"/>
          </p:cNvGraphicFramePr>
          <p:nvPr>
            <p:ph type="chart" sz="quarter" idx="13"/>
            <p:extLst>
              <p:ext uri="{D42A27DB-BD31-4B8C-83A1-F6EECF244321}">
                <p14:modId xmlns:p14="http://schemas.microsoft.com/office/powerpoint/2010/main" val="2940430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375C3-E0BF-4AAC-B02C-D82A0EDB7AB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BD7FD3C-C3A5-4AAF-A7F6-DED7C7286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401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CE3C8-B534-45F2-B13A-F7B07405653F}"/>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CA685C41-5CFE-43B6-8085-C1DA18E727BC}"/>
              </a:ext>
            </a:extLst>
          </p:cNvPr>
          <p:cNvGraphicFramePr>
            <a:graphicFrameLocks noGrp="1"/>
          </p:cNvGraphicFramePr>
          <p:nvPr>
            <p:ph type="tbl" sz="quarter" idx="13"/>
            <p:extLst>
              <p:ext uri="{D42A27DB-BD31-4B8C-83A1-F6EECF244321}">
                <p14:modId xmlns:p14="http://schemas.microsoft.com/office/powerpoint/2010/main" val="536061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33893384"/>
                    </a:ext>
                  </a:extLst>
                </a:gridCol>
                <a:gridCol w="740664">
                  <a:extLst>
                    <a:ext uri="{9D8B030D-6E8A-4147-A177-3AD203B41FA5}">
                      <a16:colId xmlns:a16="http://schemas.microsoft.com/office/drawing/2014/main" val="2482971671"/>
                    </a:ext>
                  </a:extLst>
                </a:gridCol>
                <a:gridCol w="740664">
                  <a:extLst>
                    <a:ext uri="{9D8B030D-6E8A-4147-A177-3AD203B41FA5}">
                      <a16:colId xmlns:a16="http://schemas.microsoft.com/office/drawing/2014/main" val="3034178388"/>
                    </a:ext>
                  </a:extLst>
                </a:gridCol>
                <a:gridCol w="740664">
                  <a:extLst>
                    <a:ext uri="{9D8B030D-6E8A-4147-A177-3AD203B41FA5}">
                      <a16:colId xmlns:a16="http://schemas.microsoft.com/office/drawing/2014/main" val="663436916"/>
                    </a:ext>
                  </a:extLst>
                </a:gridCol>
                <a:gridCol w="740664">
                  <a:extLst>
                    <a:ext uri="{9D8B030D-6E8A-4147-A177-3AD203B41FA5}">
                      <a16:colId xmlns:a16="http://schemas.microsoft.com/office/drawing/2014/main" val="3410336234"/>
                    </a:ext>
                  </a:extLst>
                </a:gridCol>
                <a:gridCol w="740664">
                  <a:extLst>
                    <a:ext uri="{9D8B030D-6E8A-4147-A177-3AD203B41FA5}">
                      <a16:colId xmlns:a16="http://schemas.microsoft.com/office/drawing/2014/main" val="2110819667"/>
                    </a:ext>
                  </a:extLst>
                </a:gridCol>
                <a:gridCol w="740664">
                  <a:extLst>
                    <a:ext uri="{9D8B030D-6E8A-4147-A177-3AD203B41FA5}">
                      <a16:colId xmlns:a16="http://schemas.microsoft.com/office/drawing/2014/main" val="1202288407"/>
                    </a:ext>
                  </a:extLst>
                </a:gridCol>
                <a:gridCol w="740664">
                  <a:extLst>
                    <a:ext uri="{9D8B030D-6E8A-4147-A177-3AD203B41FA5}">
                      <a16:colId xmlns:a16="http://schemas.microsoft.com/office/drawing/2014/main" val="574335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472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- 2020-08-12 16:15:41</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 work exhibited by everyone on our team. Our CEO Bob O’Leary shares his perspective on leading during the pandemic in this Carrier Management article: https://bit.ly/30QkUZe
#TEAMPHLY is #InThisTogether.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713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- 2020-08-06 15:23:24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20th consecutive year! We appreciate the continued support of our employees, business partners, and customers who help make these achievements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094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- 2020-08-14 16:30:37</a:t>
                      </a:r>
                      <a:r>
                        <a:rPr kumimoji="0" lang="en-US" sz="1000" b="0" i="0" u="none" strike="noStrike" kern="1200" cap="none" spc="0" normalizeH="0" baseline="0" noProof="0">
                          <a:ln>
                            <a:noFill/>
                          </a:ln>
                          <a:solidFill>
                            <a:prstClr val="black"/>
                          </a:solidFill>
                          <a:effectLst/>
                          <a:uLnTx/>
                          <a:uFillTx/>
                          <a:latin typeface="+mn-lt"/>
                          <a:ea typeface="+mn-ea"/>
                          <a:cs typeface="+mn-cs"/>
                        </a:rPr>
                        <a:t>
 Thanks to our agent and broker partners for making us an Insurance Business America Five Star Carrier! We’re honored to have achieved “All-Star Carrier” status by earning a five-star score in all eight categories. https://bit.ly/3g1wxR7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1613204"/>
                  </a:ext>
                </a:extLst>
              </a:tr>
            </a:tbl>
          </a:graphicData>
        </a:graphic>
      </p:graphicFrame>
      <p:sp>
        <p:nvSpPr>
          <p:cNvPr id="4" name="Text Placeholder 3">
            <a:extLst>
              <a:ext uri="{FF2B5EF4-FFF2-40B4-BE49-F238E27FC236}">
                <a16:creationId xmlns:a16="http://schemas.microsoft.com/office/drawing/2014/main" id="{0C7726FE-8132-4951-B7A2-B438B929C2A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141541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2E983-16E0-4A0A-85EF-460D348A6E9B}"/>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245FC9BC-C656-4357-925F-DF42B12B672E}"/>
              </a:ext>
            </a:extLst>
          </p:cNvPr>
          <p:cNvGraphicFramePr>
            <a:graphicFrameLocks noGrp="1"/>
          </p:cNvGraphicFramePr>
          <p:nvPr>
            <p:ph type="tbl" sz="quarter" idx="13"/>
            <p:extLst>
              <p:ext uri="{D42A27DB-BD31-4B8C-83A1-F6EECF244321}">
                <p14:modId xmlns:p14="http://schemas.microsoft.com/office/powerpoint/2010/main" val="30411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98909987"/>
                    </a:ext>
                  </a:extLst>
                </a:gridCol>
                <a:gridCol w="740664">
                  <a:extLst>
                    <a:ext uri="{9D8B030D-6E8A-4147-A177-3AD203B41FA5}">
                      <a16:colId xmlns:a16="http://schemas.microsoft.com/office/drawing/2014/main" val="600959276"/>
                    </a:ext>
                  </a:extLst>
                </a:gridCol>
                <a:gridCol w="740664">
                  <a:extLst>
                    <a:ext uri="{9D8B030D-6E8A-4147-A177-3AD203B41FA5}">
                      <a16:colId xmlns:a16="http://schemas.microsoft.com/office/drawing/2014/main" val="1527758205"/>
                    </a:ext>
                  </a:extLst>
                </a:gridCol>
                <a:gridCol w="740664">
                  <a:extLst>
                    <a:ext uri="{9D8B030D-6E8A-4147-A177-3AD203B41FA5}">
                      <a16:colId xmlns:a16="http://schemas.microsoft.com/office/drawing/2014/main" val="1929673734"/>
                    </a:ext>
                  </a:extLst>
                </a:gridCol>
                <a:gridCol w="740664">
                  <a:extLst>
                    <a:ext uri="{9D8B030D-6E8A-4147-A177-3AD203B41FA5}">
                      <a16:colId xmlns:a16="http://schemas.microsoft.com/office/drawing/2014/main" val="251963522"/>
                    </a:ext>
                  </a:extLst>
                </a:gridCol>
                <a:gridCol w="740664">
                  <a:extLst>
                    <a:ext uri="{9D8B030D-6E8A-4147-A177-3AD203B41FA5}">
                      <a16:colId xmlns:a16="http://schemas.microsoft.com/office/drawing/2014/main" val="3658127434"/>
                    </a:ext>
                  </a:extLst>
                </a:gridCol>
                <a:gridCol w="740664">
                  <a:extLst>
                    <a:ext uri="{9D8B030D-6E8A-4147-A177-3AD203B41FA5}">
                      <a16:colId xmlns:a16="http://schemas.microsoft.com/office/drawing/2014/main" val="1139959454"/>
                    </a:ext>
                  </a:extLst>
                </a:gridCol>
                <a:gridCol w="740664">
                  <a:extLst>
                    <a:ext uri="{9D8B030D-6E8A-4147-A177-3AD203B41FA5}">
                      <a16:colId xmlns:a16="http://schemas.microsoft.com/office/drawing/2014/main" val="2120418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027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- 2020-08-21 19:59:49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Class of 2020 Summer Associates on a successful virtual program! Amid the #coronavirus pandemic, we welcomed our ninth class and first virtual class of interns to #TEAMPHLY. Though the program was a bit different this year, we hope you enjoyed your virtual internship experience and we wish you the best of luck in your future endeavors!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570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- 2020-08-10 15:40:40</a:t>
                      </a:r>
                      <a:r>
                        <a:rPr kumimoji="0" lang="en-US" sz="1000" b="0" i="0" u="none" strike="noStrike" kern="1200" cap="none" spc="0" normalizeH="0" baseline="0" noProof="0">
                          <a:ln>
                            <a:noFill/>
                          </a:ln>
                          <a:solidFill>
                            <a:prstClr val="black"/>
                          </a:solidFill>
                          <a:effectLst/>
                          <a:uLnTx/>
                          <a:uFillTx/>
                          <a:latin typeface="+mn-lt"/>
                          <a:ea typeface="+mn-ea"/>
                          <a:cs typeface="+mn-cs"/>
                        </a:rPr>
                        <a:t>
 Calling all non-profits! Join us for a FREE webinar tomorrow to learn how to protect your organization from the risks associated with operating fleet vehicles. Register here: https://bit.ly/39z90Wt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2523228"/>
                  </a:ext>
                </a:extLst>
              </a:tr>
            </a:tbl>
          </a:graphicData>
        </a:graphic>
      </p:graphicFrame>
      <p:sp>
        <p:nvSpPr>
          <p:cNvPr id="4" name="Text Placeholder 3">
            <a:extLst>
              <a:ext uri="{FF2B5EF4-FFF2-40B4-BE49-F238E27FC236}">
                <a16:creationId xmlns:a16="http://schemas.microsoft.com/office/drawing/2014/main" id="{3D3718DB-245B-46A6-8BBA-5942CB88B37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737921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C55B-DCF2-45C4-8160-76870AFFC90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4277B6EC-A28C-4E0C-8D58-727C674F4DC1}"/>
              </a:ext>
            </a:extLst>
          </p:cNvPr>
          <p:cNvGraphicFramePr>
            <a:graphicFrameLocks noGrp="1"/>
          </p:cNvGraphicFramePr>
          <p:nvPr>
            <p:ph type="chart" sz="quarter" idx="13"/>
            <p:extLst>
              <p:ext uri="{D42A27DB-BD31-4B8C-83A1-F6EECF244321}">
                <p14:modId xmlns:p14="http://schemas.microsoft.com/office/powerpoint/2010/main" val="1764405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C4101-6460-4BA1-83E4-D33FF3E38958}"/>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D603E9D7-5886-4321-9B7E-69A070E2B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921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3D603-B65C-4C6C-97E7-2621CC617A1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84B144F2-3C7D-450D-968D-BA1770F01B76}"/>
              </a:ext>
            </a:extLst>
          </p:cNvPr>
          <p:cNvGraphicFramePr>
            <a:graphicFrameLocks noGrp="1"/>
          </p:cNvGraphicFramePr>
          <p:nvPr>
            <p:ph type="tbl" sz="quarter" idx="13"/>
            <p:extLst>
              <p:ext uri="{D42A27DB-BD31-4B8C-83A1-F6EECF244321}">
                <p14:modId xmlns:p14="http://schemas.microsoft.com/office/powerpoint/2010/main" val="87670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43433193"/>
                    </a:ext>
                  </a:extLst>
                </a:gridCol>
                <a:gridCol w="411480">
                  <a:extLst>
                    <a:ext uri="{9D8B030D-6E8A-4147-A177-3AD203B41FA5}">
                      <a16:colId xmlns:a16="http://schemas.microsoft.com/office/drawing/2014/main" val="841285157"/>
                    </a:ext>
                  </a:extLst>
                </a:gridCol>
                <a:gridCol w="411480">
                  <a:extLst>
                    <a:ext uri="{9D8B030D-6E8A-4147-A177-3AD203B41FA5}">
                      <a16:colId xmlns:a16="http://schemas.microsoft.com/office/drawing/2014/main" val="1874094343"/>
                    </a:ext>
                  </a:extLst>
                </a:gridCol>
                <a:gridCol w="411480">
                  <a:extLst>
                    <a:ext uri="{9D8B030D-6E8A-4147-A177-3AD203B41FA5}">
                      <a16:colId xmlns:a16="http://schemas.microsoft.com/office/drawing/2014/main" val="3994612937"/>
                    </a:ext>
                  </a:extLst>
                </a:gridCol>
                <a:gridCol w="411480">
                  <a:extLst>
                    <a:ext uri="{9D8B030D-6E8A-4147-A177-3AD203B41FA5}">
                      <a16:colId xmlns:a16="http://schemas.microsoft.com/office/drawing/2014/main" val="156526433"/>
                    </a:ext>
                  </a:extLst>
                </a:gridCol>
                <a:gridCol w="411480">
                  <a:extLst>
                    <a:ext uri="{9D8B030D-6E8A-4147-A177-3AD203B41FA5}">
                      <a16:colId xmlns:a16="http://schemas.microsoft.com/office/drawing/2014/main" val="3947214742"/>
                    </a:ext>
                  </a:extLst>
                </a:gridCol>
                <a:gridCol w="411480">
                  <a:extLst>
                    <a:ext uri="{9D8B030D-6E8A-4147-A177-3AD203B41FA5}">
                      <a16:colId xmlns:a16="http://schemas.microsoft.com/office/drawing/2014/main" val="2413495205"/>
                    </a:ext>
                  </a:extLst>
                </a:gridCol>
                <a:gridCol w="411480">
                  <a:extLst>
                    <a:ext uri="{9D8B030D-6E8A-4147-A177-3AD203B41FA5}">
                      <a16:colId xmlns:a16="http://schemas.microsoft.com/office/drawing/2014/main" val="2171054171"/>
                    </a:ext>
                  </a:extLst>
                </a:gridCol>
                <a:gridCol w="411480">
                  <a:extLst>
                    <a:ext uri="{9D8B030D-6E8A-4147-A177-3AD203B41FA5}">
                      <a16:colId xmlns:a16="http://schemas.microsoft.com/office/drawing/2014/main" val="1278284579"/>
                    </a:ext>
                  </a:extLst>
                </a:gridCol>
                <a:gridCol w="411480">
                  <a:extLst>
                    <a:ext uri="{9D8B030D-6E8A-4147-A177-3AD203B41FA5}">
                      <a16:colId xmlns:a16="http://schemas.microsoft.com/office/drawing/2014/main" val="329245377"/>
                    </a:ext>
                  </a:extLst>
                </a:gridCol>
                <a:gridCol w="411480">
                  <a:extLst>
                    <a:ext uri="{9D8B030D-6E8A-4147-A177-3AD203B41FA5}">
                      <a16:colId xmlns:a16="http://schemas.microsoft.com/office/drawing/2014/main" val="1417973697"/>
                    </a:ext>
                  </a:extLst>
                </a:gridCol>
                <a:gridCol w="411480">
                  <a:extLst>
                    <a:ext uri="{9D8B030D-6E8A-4147-A177-3AD203B41FA5}">
                      <a16:colId xmlns:a16="http://schemas.microsoft.com/office/drawing/2014/main" val="661640172"/>
                    </a:ext>
                  </a:extLst>
                </a:gridCol>
                <a:gridCol w="411480">
                  <a:extLst>
                    <a:ext uri="{9D8B030D-6E8A-4147-A177-3AD203B41FA5}">
                      <a16:colId xmlns:a16="http://schemas.microsoft.com/office/drawing/2014/main" val="3028497812"/>
                    </a:ext>
                  </a:extLst>
                </a:gridCol>
                <a:gridCol w="411480">
                  <a:extLst>
                    <a:ext uri="{9D8B030D-6E8A-4147-A177-3AD203B41FA5}">
                      <a16:colId xmlns:a16="http://schemas.microsoft.com/office/drawing/2014/main" val="37027545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23667167"/>
                  </a:ext>
                </a:extLst>
              </a:tr>
              <a:tr h="370840">
                <a:tc>
                  <a:txBody>
                    <a:bodyPr/>
                    <a:lstStyle/>
                    <a:p>
                      <a:r>
                        <a:rPr lang="en-US" sz="1000"/>
                        <a:t>PHLY Insurance Co.</a:t>
                      </a:r>
                    </a:p>
                  </a:txBody>
                  <a:tcPr/>
                </a:tc>
                <a:tc>
                  <a:txBody>
                    <a:bodyPr/>
                    <a:lstStyle/>
                    <a:p>
                      <a:r>
                        <a:rPr lang="en-US" sz="1000"/>
                        <a:t>3630</a:t>
                      </a:r>
                    </a:p>
                  </a:txBody>
                  <a:tcPr/>
                </a:tc>
                <a:tc>
                  <a:txBody>
                    <a:bodyPr/>
                    <a:lstStyle/>
                    <a:p>
                      <a:r>
                        <a:rPr lang="en-US" sz="1000"/>
                        <a:t>-1</a:t>
                      </a:r>
                    </a:p>
                  </a:txBody>
                  <a:tcPr/>
                </a:tc>
                <a:tc>
                  <a:txBody>
                    <a:bodyPr/>
                    <a:lstStyle/>
                    <a:p>
                      <a:r>
                        <a:rPr lang="en-US" sz="1000"/>
                        <a:t>30</a:t>
                      </a:r>
                    </a:p>
                  </a:txBody>
                  <a:tcPr/>
                </a:tc>
                <a:tc>
                  <a:txBody>
                    <a:bodyPr/>
                    <a:lstStyle/>
                    <a:p>
                      <a:r>
                        <a:rPr lang="en-US" sz="1000"/>
                        <a:t>27</a:t>
                      </a:r>
                    </a:p>
                  </a:txBody>
                  <a:tcPr/>
                </a:tc>
                <a:tc>
                  <a:txBody>
                    <a:bodyPr/>
                    <a:lstStyle/>
                    <a:p>
                      <a:r>
                        <a:rPr lang="en-US" sz="1000"/>
                        <a:t>1</a:t>
                      </a:r>
                    </a:p>
                  </a:txBody>
                  <a:tcPr/>
                </a:tc>
                <a:tc>
                  <a:txBody>
                    <a:bodyPr/>
                    <a:lstStyle/>
                    <a:p>
                      <a:r>
                        <a:rPr lang="en-US" sz="1000"/>
                        <a:t>2</a:t>
                      </a:r>
                    </a:p>
                  </a:txBody>
                  <a:tcPr/>
                </a:tc>
                <a:tc>
                  <a:txBody>
                    <a:bodyPr/>
                    <a:lstStyle/>
                    <a:p>
                      <a:r>
                        <a:rPr lang="en-US" sz="1000"/>
                        <a:t>16</a:t>
                      </a:r>
                    </a:p>
                  </a:txBody>
                  <a:tcPr/>
                </a:tc>
                <a:tc>
                  <a:txBody>
                    <a:bodyPr/>
                    <a:lstStyle/>
                    <a:p>
                      <a:r>
                        <a:rPr lang="en-US" sz="1000"/>
                        <a:t>15</a:t>
                      </a:r>
                    </a:p>
                  </a:txBody>
                  <a:tcPr/>
                </a:tc>
                <a:tc>
                  <a:txBody>
                    <a:bodyPr/>
                    <a:lstStyle/>
                    <a:p>
                      <a:r>
                        <a:rPr lang="en-US" sz="1000"/>
                        <a:t>85</a:t>
                      </a:r>
                    </a:p>
                  </a:txBody>
                  <a:tcPr/>
                </a:tc>
                <a:tc>
                  <a:txBody>
                    <a:bodyPr/>
                    <a:lstStyle/>
                    <a:p>
                      <a:r>
                        <a:rPr lang="en-US" sz="1000"/>
                        <a:t>0</a:t>
                      </a:r>
                    </a:p>
                  </a:txBody>
                  <a:tcPr/>
                </a:tc>
                <a:tc>
                  <a:txBody>
                    <a:bodyPr/>
                    <a:lstStyle/>
                    <a:p>
                      <a:r>
                        <a:rPr lang="en-US" sz="1000"/>
                        <a:t>38</a:t>
                      </a:r>
                    </a:p>
                  </a:txBody>
                  <a:tcPr/>
                </a:tc>
                <a:tc>
                  <a:txBody>
                    <a:bodyPr/>
                    <a:lstStyle/>
                    <a:p>
                      <a:r>
                        <a:rPr lang="en-US" sz="1000"/>
                        <a:t>0.1020 %</a:t>
                      </a:r>
                    </a:p>
                  </a:txBody>
                  <a:tcPr/>
                </a:tc>
                <a:tc>
                  <a:txBody>
                    <a:bodyPr/>
                    <a:lstStyle/>
                    <a:p>
                      <a:r>
                        <a:rPr lang="en-US" sz="1000"/>
                        <a:t>0.0 %</a:t>
                      </a:r>
                    </a:p>
                  </a:txBody>
                  <a:tcPr/>
                </a:tc>
                <a:extLst>
                  <a:ext uri="{0D108BD9-81ED-4DB2-BD59-A6C34878D82A}">
                    <a16:rowId xmlns:a16="http://schemas.microsoft.com/office/drawing/2014/main" val="3223319792"/>
                  </a:ext>
                </a:extLst>
              </a:tr>
            </a:tbl>
          </a:graphicData>
        </a:graphic>
      </p:graphicFrame>
      <p:sp>
        <p:nvSpPr>
          <p:cNvPr id="4" name="Text Placeholder 3">
            <a:extLst>
              <a:ext uri="{FF2B5EF4-FFF2-40B4-BE49-F238E27FC236}">
                <a16:creationId xmlns:a16="http://schemas.microsoft.com/office/drawing/2014/main" id="{FAD576C0-7E26-43B7-A61E-99C4695B3D6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68850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C869-5AA8-4D23-919C-02A0AC344B56}"/>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536B1836-4E5C-4AA9-BF55-BEB08C82C1FE}"/>
              </a:ext>
            </a:extLst>
          </p:cNvPr>
          <p:cNvGraphicFramePr>
            <a:graphicFrameLocks noGrp="1"/>
          </p:cNvGraphicFramePr>
          <p:nvPr>
            <p:ph type="chart" sz="quarter" idx="13"/>
            <p:extLst>
              <p:ext uri="{D42A27DB-BD31-4B8C-83A1-F6EECF244321}">
                <p14:modId xmlns:p14="http://schemas.microsoft.com/office/powerpoint/2010/main" val="2662420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C97F48-3861-4AC4-894A-5533E619889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A2A43B7-0416-4A4F-A401-09D5FE4634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5208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F872D-93F3-4E7F-9CE6-7D23ADDF1D61}"/>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D362ACE-4275-4296-AE8F-9029D484740F}"/>
              </a:ext>
            </a:extLst>
          </p:cNvPr>
          <p:cNvGraphicFramePr>
            <a:graphicFrameLocks noGrp="1"/>
          </p:cNvGraphicFramePr>
          <p:nvPr>
            <p:ph type="chart" sz="quarter" idx="13"/>
            <p:extLst>
              <p:ext uri="{D42A27DB-BD31-4B8C-83A1-F6EECF244321}">
                <p14:modId xmlns:p14="http://schemas.microsoft.com/office/powerpoint/2010/main" val="4088078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9CE96D-3EA1-478B-BDBC-D6F9D8B8532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4DB3CFC-487F-498D-A33F-D760B2C0A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05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0F61-CEA3-49AE-B2C5-64B4CAD9674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2C1DED4E-CC51-4E6E-A813-32BC5212BDD0}"/>
              </a:ext>
            </a:extLst>
          </p:cNvPr>
          <p:cNvGraphicFramePr>
            <a:graphicFrameLocks noGrp="1"/>
          </p:cNvGraphicFramePr>
          <p:nvPr>
            <p:ph type="chart" sz="quarter" idx="13"/>
            <p:extLst>
              <p:ext uri="{D42A27DB-BD31-4B8C-83A1-F6EECF244321}">
                <p14:modId xmlns:p14="http://schemas.microsoft.com/office/powerpoint/2010/main" val="1574783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EF0A5F-2F17-4F48-8AB7-F021DE11069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2B08F48-7153-4EC0-8BC4-AF30E4B026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221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542C0-FE47-42E3-B314-6A738DFF7752}"/>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DE94E40-45C5-45FE-8DFA-FFDB804563A2}"/>
              </a:ext>
            </a:extLst>
          </p:cNvPr>
          <p:cNvGraphicFramePr>
            <a:graphicFrameLocks noGrp="1"/>
          </p:cNvGraphicFramePr>
          <p:nvPr>
            <p:ph type="chart" sz="quarter" idx="13"/>
            <p:extLst>
              <p:ext uri="{D42A27DB-BD31-4B8C-83A1-F6EECF244321}">
                <p14:modId xmlns:p14="http://schemas.microsoft.com/office/powerpoint/2010/main" val="3090596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FBC4FB-C043-47A9-A0F9-E7801133069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D472658-6BB0-468F-9E71-BD71E4BF9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0088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B1E9-6D1A-4CEB-B405-1F073F44041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6BFF62E-FA99-4A17-AE24-3F1BFD1C9328}"/>
              </a:ext>
            </a:extLst>
          </p:cNvPr>
          <p:cNvGraphicFramePr>
            <a:graphicFrameLocks noGrp="1"/>
          </p:cNvGraphicFramePr>
          <p:nvPr>
            <p:ph type="tbl" sz="quarter" idx="13"/>
            <p:extLst>
              <p:ext uri="{D42A27DB-BD31-4B8C-83A1-F6EECF244321}">
                <p14:modId xmlns:p14="http://schemas.microsoft.com/office/powerpoint/2010/main" val="172267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510877064"/>
                    </a:ext>
                  </a:extLst>
                </a:gridCol>
                <a:gridCol w="2468880">
                  <a:extLst>
                    <a:ext uri="{9D8B030D-6E8A-4147-A177-3AD203B41FA5}">
                      <a16:colId xmlns:a16="http://schemas.microsoft.com/office/drawing/2014/main" val="2291550794"/>
                    </a:ext>
                  </a:extLst>
                </a:gridCol>
                <a:gridCol w="2468880">
                  <a:extLst>
                    <a:ext uri="{9D8B030D-6E8A-4147-A177-3AD203B41FA5}">
                      <a16:colId xmlns:a16="http://schemas.microsoft.com/office/drawing/2014/main" val="206922209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915214119"/>
                  </a:ext>
                </a:extLst>
              </a:tr>
              <a:tr h="370840">
                <a:tc>
                  <a:txBody>
                    <a:bodyPr/>
                    <a:lstStyle/>
                    <a:p>
                      <a:r>
                        <a:rPr lang="en-US" sz="1000" b="1"/>
                        <a:t>@MargueriteTort</a:t>
                      </a:r>
                    </a:p>
                  </a:txBody>
                  <a:tcPr/>
                </a:tc>
                <a:tc>
                  <a:txBody>
                    <a:bodyPr/>
                    <a:lstStyle/>
                    <a:p>
                      <a:r>
                        <a:rPr lang="en-US" sz="1000"/>
                        <a:t>PHLY Insurance Co. (74)</a:t>
                      </a:r>
                    </a:p>
                  </a:txBody>
                  <a:tcPr/>
                </a:tc>
                <a:tc>
                  <a:txBody>
                    <a:bodyPr/>
                    <a:lstStyle/>
                    <a:p>
                      <a:r>
                        <a:rPr lang="en-US" sz="1000"/>
                        <a:t>74</a:t>
                      </a:r>
                    </a:p>
                  </a:txBody>
                  <a:tcPr/>
                </a:tc>
                <a:extLst>
                  <a:ext uri="{0D108BD9-81ED-4DB2-BD59-A6C34878D82A}">
                    <a16:rowId xmlns:a16="http://schemas.microsoft.com/office/drawing/2014/main" val="278468966"/>
                  </a:ext>
                </a:extLst>
              </a:tr>
              <a:tr h="370840">
                <a:tc>
                  <a:txBody>
                    <a:bodyPr/>
                    <a:lstStyle/>
                    <a:p>
                      <a:r>
                        <a:rPr lang="en-US" sz="1000" b="1"/>
                        <a:t>@GammaIotaSigma</a:t>
                      </a:r>
                    </a:p>
                  </a:txBody>
                  <a:tcPr/>
                </a:tc>
                <a:tc>
                  <a:txBody>
                    <a:bodyPr/>
                    <a:lstStyle/>
                    <a:p>
                      <a:r>
                        <a:rPr lang="en-US" sz="1000"/>
                        <a:t>PHLY Insurance Co. (46)</a:t>
                      </a:r>
                    </a:p>
                  </a:txBody>
                  <a:tcPr/>
                </a:tc>
                <a:tc>
                  <a:txBody>
                    <a:bodyPr/>
                    <a:lstStyle/>
                    <a:p>
                      <a:r>
                        <a:rPr lang="en-US" sz="1000"/>
                        <a:t>46</a:t>
                      </a:r>
                    </a:p>
                  </a:txBody>
                  <a:tcPr/>
                </a:tc>
                <a:extLst>
                  <a:ext uri="{0D108BD9-81ED-4DB2-BD59-A6C34878D82A}">
                    <a16:rowId xmlns:a16="http://schemas.microsoft.com/office/drawing/2014/main" val="1348047219"/>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3727650773"/>
                  </a:ext>
                </a:extLst>
              </a:tr>
              <a:tr h="370840">
                <a:tc>
                  <a:txBody>
                    <a:bodyPr/>
                    <a:lstStyle/>
                    <a:p>
                      <a:r>
                        <a:rPr lang="en-US" sz="1000" b="1"/>
                        <a:t>@EaglesCommunity</a:t>
                      </a:r>
                    </a:p>
                  </a:txBody>
                  <a:tcPr/>
                </a:tc>
                <a:tc>
                  <a:txBody>
                    <a:bodyPr/>
                    <a:lstStyle/>
                    <a:p>
                      <a:r>
                        <a:rPr lang="en-US" sz="1000"/>
                        <a:t>PHLY Insurance Co. (31)</a:t>
                      </a:r>
                    </a:p>
                  </a:txBody>
                  <a:tcPr/>
                </a:tc>
                <a:tc>
                  <a:txBody>
                    <a:bodyPr/>
                    <a:lstStyle/>
                    <a:p>
                      <a:r>
                        <a:rPr lang="en-US" sz="1000"/>
                        <a:t>31</a:t>
                      </a:r>
                    </a:p>
                  </a:txBody>
                  <a:tcPr/>
                </a:tc>
                <a:extLst>
                  <a:ext uri="{0D108BD9-81ED-4DB2-BD59-A6C34878D82A}">
                    <a16:rowId xmlns:a16="http://schemas.microsoft.com/office/drawing/2014/main" val="1735949590"/>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935729287"/>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955479659"/>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631003962"/>
                  </a:ext>
                </a:extLst>
              </a:tr>
              <a:tr h="370840">
                <a:tc>
                  <a:txBody>
                    <a:bodyPr/>
                    <a:lstStyle/>
                    <a:p>
                      <a:r>
                        <a:rPr lang="en-US" sz="1000" b="1"/>
                        <a:t>@FirstInsHI</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889414760"/>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254071549"/>
                  </a:ext>
                </a:extLst>
              </a:tr>
              <a:tr h="370840">
                <a:tc>
                  <a:txBody>
                    <a:bodyPr/>
                    <a:lstStyle/>
                    <a:p>
                      <a:r>
                        <a:rPr lang="en-US" sz="1000" b="1"/>
                        <a:t>@JacobsonGroup</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903068804"/>
                  </a:ext>
                </a:extLst>
              </a:tr>
            </a:tbl>
          </a:graphicData>
        </a:graphic>
      </p:graphicFrame>
      <p:sp>
        <p:nvSpPr>
          <p:cNvPr id="4" name="Text Placeholder 3">
            <a:extLst>
              <a:ext uri="{FF2B5EF4-FFF2-40B4-BE49-F238E27FC236}">
                <a16:creationId xmlns:a16="http://schemas.microsoft.com/office/drawing/2014/main" id="{E019FD16-6E45-4055-84CF-E9B82DE9F351}"/>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3267370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DBFD4-D2ED-416B-827E-FDF12CCF9120}"/>
              </a:ext>
            </a:extLst>
          </p:cNvPr>
          <p:cNvSpPr>
            <a:spLocks noGrp="1"/>
          </p:cNvSpPr>
          <p:nvPr>
            <p:ph type="title"/>
          </p:nvPr>
        </p:nvSpPr>
        <p:spPr/>
        <p:txBody>
          <a:bodyPr/>
          <a:lstStyle/>
          <a:p>
            <a:r>
              <a:rPr lang="en-US"/>
              <a:t>Twitter Own and Retweeted Tweets Table | Philadelphia Insurance - 1 of 4</a:t>
            </a:r>
          </a:p>
        </p:txBody>
      </p:sp>
      <p:graphicFrame>
        <p:nvGraphicFramePr>
          <p:cNvPr id="5" name="Table Placeholder 4">
            <a:extLst>
              <a:ext uri="{FF2B5EF4-FFF2-40B4-BE49-F238E27FC236}">
                <a16:creationId xmlns:a16="http://schemas.microsoft.com/office/drawing/2014/main" id="{E47BF5DD-A642-4189-9329-C3CD8EACFB99}"/>
              </a:ext>
            </a:extLst>
          </p:cNvPr>
          <p:cNvGraphicFramePr>
            <a:graphicFrameLocks noGrp="1"/>
          </p:cNvGraphicFramePr>
          <p:nvPr>
            <p:ph type="tbl" sz="quarter" idx="13"/>
            <p:extLst>
              <p:ext uri="{D42A27DB-BD31-4B8C-83A1-F6EECF244321}">
                <p14:modId xmlns:p14="http://schemas.microsoft.com/office/powerpoint/2010/main" val="222432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07603121"/>
                    </a:ext>
                  </a:extLst>
                </a:gridCol>
                <a:gridCol w="411480">
                  <a:extLst>
                    <a:ext uri="{9D8B030D-6E8A-4147-A177-3AD203B41FA5}">
                      <a16:colId xmlns:a16="http://schemas.microsoft.com/office/drawing/2014/main" val="2580160812"/>
                    </a:ext>
                  </a:extLst>
                </a:gridCol>
                <a:gridCol w="905256">
                  <a:extLst>
                    <a:ext uri="{9D8B030D-6E8A-4147-A177-3AD203B41FA5}">
                      <a16:colId xmlns:a16="http://schemas.microsoft.com/office/drawing/2014/main" val="1448682633"/>
                    </a:ext>
                  </a:extLst>
                </a:gridCol>
                <a:gridCol w="905256">
                  <a:extLst>
                    <a:ext uri="{9D8B030D-6E8A-4147-A177-3AD203B41FA5}">
                      <a16:colId xmlns:a16="http://schemas.microsoft.com/office/drawing/2014/main" val="1392548672"/>
                    </a:ext>
                  </a:extLst>
                </a:gridCol>
                <a:gridCol w="905256">
                  <a:extLst>
                    <a:ext uri="{9D8B030D-6E8A-4147-A177-3AD203B41FA5}">
                      <a16:colId xmlns:a16="http://schemas.microsoft.com/office/drawing/2014/main" val="879718668"/>
                    </a:ext>
                  </a:extLst>
                </a:gridCol>
                <a:gridCol w="905256">
                  <a:extLst>
                    <a:ext uri="{9D8B030D-6E8A-4147-A177-3AD203B41FA5}">
                      <a16:colId xmlns:a16="http://schemas.microsoft.com/office/drawing/2014/main" val="3008338838"/>
                    </a:ext>
                  </a:extLst>
                </a:gridCol>
                <a:gridCol w="905256">
                  <a:extLst>
                    <a:ext uri="{9D8B030D-6E8A-4147-A177-3AD203B41FA5}">
                      <a16:colId xmlns:a16="http://schemas.microsoft.com/office/drawing/2014/main" val="3978256429"/>
                    </a:ext>
                  </a:extLst>
                </a:gridCol>
                <a:gridCol w="905256">
                  <a:extLst>
                    <a:ext uri="{9D8B030D-6E8A-4147-A177-3AD203B41FA5}">
                      <a16:colId xmlns:a16="http://schemas.microsoft.com/office/drawing/2014/main" val="724435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8308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- 2020-08-07 19:12:41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join the @CAFoundation #CAFCommunityChallenge - a unified, extraordinary challenge that spans multiple weeks &amp;amp; multiple sports to help empower the dreams of challenged #athletes around the world. #TEAMPHLY 
Register here to join us: https://t.co/L5t4qkPNVC https://t.co/zRruMMAY4A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08/09/2020 06:11:44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0.3854 %</a:t>
                      </a:r>
                    </a:p>
                  </a:txBody>
                  <a:tcPr/>
                </a:tc>
                <a:extLst>
                  <a:ext uri="{0D108BD9-81ED-4DB2-BD59-A6C34878D82A}">
                    <a16:rowId xmlns:a16="http://schemas.microsoft.com/office/drawing/2014/main" val="3771353479"/>
                  </a:ext>
                </a:extLst>
              </a:tr>
            </a:tbl>
          </a:graphicData>
        </a:graphic>
      </p:graphicFrame>
      <p:sp>
        <p:nvSpPr>
          <p:cNvPr id="4" name="Text Placeholder 3">
            <a:extLst>
              <a:ext uri="{FF2B5EF4-FFF2-40B4-BE49-F238E27FC236}">
                <a16:creationId xmlns:a16="http://schemas.microsoft.com/office/drawing/2014/main" id="{5A4BEDE3-2984-4630-BB78-96A97DA18BE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055751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EECE-E75C-4BFD-8A09-3970F7674BFF}"/>
              </a:ext>
            </a:extLst>
          </p:cNvPr>
          <p:cNvSpPr>
            <a:spLocks noGrp="1"/>
          </p:cNvSpPr>
          <p:nvPr>
            <p:ph type="title"/>
          </p:nvPr>
        </p:nvSpPr>
        <p:spPr/>
        <p:txBody>
          <a:bodyPr/>
          <a:lstStyle/>
          <a:p>
            <a:r>
              <a:rPr lang="en-US"/>
              <a:t>Twitter Own and Retweeted Tweets Table | Philadelphia Insurance - 2 of 4</a:t>
            </a:r>
          </a:p>
        </p:txBody>
      </p:sp>
      <p:graphicFrame>
        <p:nvGraphicFramePr>
          <p:cNvPr id="5" name="Table Placeholder 4">
            <a:extLst>
              <a:ext uri="{FF2B5EF4-FFF2-40B4-BE49-F238E27FC236}">
                <a16:creationId xmlns:a16="http://schemas.microsoft.com/office/drawing/2014/main" id="{106AAD0A-448A-4A3C-936D-D2A532EF6EB1}"/>
              </a:ext>
            </a:extLst>
          </p:cNvPr>
          <p:cNvGraphicFramePr>
            <a:graphicFrameLocks noGrp="1"/>
          </p:cNvGraphicFramePr>
          <p:nvPr>
            <p:ph type="tbl" sz="quarter" idx="13"/>
            <p:extLst>
              <p:ext uri="{D42A27DB-BD31-4B8C-83A1-F6EECF244321}">
                <p14:modId xmlns:p14="http://schemas.microsoft.com/office/powerpoint/2010/main" val="153973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88206043"/>
                    </a:ext>
                  </a:extLst>
                </a:gridCol>
                <a:gridCol w="411480">
                  <a:extLst>
                    <a:ext uri="{9D8B030D-6E8A-4147-A177-3AD203B41FA5}">
                      <a16:colId xmlns:a16="http://schemas.microsoft.com/office/drawing/2014/main" val="3663323507"/>
                    </a:ext>
                  </a:extLst>
                </a:gridCol>
                <a:gridCol w="905256">
                  <a:extLst>
                    <a:ext uri="{9D8B030D-6E8A-4147-A177-3AD203B41FA5}">
                      <a16:colId xmlns:a16="http://schemas.microsoft.com/office/drawing/2014/main" val="3893399876"/>
                    </a:ext>
                  </a:extLst>
                </a:gridCol>
                <a:gridCol w="905256">
                  <a:extLst>
                    <a:ext uri="{9D8B030D-6E8A-4147-A177-3AD203B41FA5}">
                      <a16:colId xmlns:a16="http://schemas.microsoft.com/office/drawing/2014/main" val="2669324358"/>
                    </a:ext>
                  </a:extLst>
                </a:gridCol>
                <a:gridCol w="905256">
                  <a:extLst>
                    <a:ext uri="{9D8B030D-6E8A-4147-A177-3AD203B41FA5}">
                      <a16:colId xmlns:a16="http://schemas.microsoft.com/office/drawing/2014/main" val="750811829"/>
                    </a:ext>
                  </a:extLst>
                </a:gridCol>
                <a:gridCol w="905256">
                  <a:extLst>
                    <a:ext uri="{9D8B030D-6E8A-4147-A177-3AD203B41FA5}">
                      <a16:colId xmlns:a16="http://schemas.microsoft.com/office/drawing/2014/main" val="1613850079"/>
                    </a:ext>
                  </a:extLst>
                </a:gridCol>
                <a:gridCol w="905256">
                  <a:extLst>
                    <a:ext uri="{9D8B030D-6E8A-4147-A177-3AD203B41FA5}">
                      <a16:colId xmlns:a16="http://schemas.microsoft.com/office/drawing/2014/main" val="3677784712"/>
                    </a:ext>
                  </a:extLst>
                </a:gridCol>
                <a:gridCol w="905256">
                  <a:extLst>
                    <a:ext uri="{9D8B030D-6E8A-4147-A177-3AD203B41FA5}">
                      <a16:colId xmlns:a16="http://schemas.microsoft.com/office/drawing/2014/main" val="283862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6541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- 2020-08-11 19:48:48</a:t>
                      </a:r>
                      <a:r>
                        <a:rPr kumimoji="0" lang="en-US" sz="1000" b="0" i="0" u="none" strike="noStrike" kern="1200" cap="none" spc="0" normalizeH="0" baseline="0" noProof="0">
                          <a:ln>
                            <a:noFill/>
                          </a:ln>
                          <a:solidFill>
                            <a:prstClr val="black"/>
                          </a:solidFill>
                          <a:effectLst/>
                          <a:uLnTx/>
                          <a:uFillTx/>
                          <a:latin typeface="+mn-lt"/>
                          <a:ea typeface="+mn-ea"/>
                          <a:cs typeface="+mn-cs"/>
                        </a:rPr>
                        <a:t>
 #TEAMPHLY recently partnered with @SundayLovePhila, a #nonprofit based in the #Philadelphia area, to help feed the #homeless. PHLY employees made and delivered 805 sandwiches! 🙌 #givingback https://t.co/A0xLuZR7KA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06:11:00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0.2753 %</a:t>
                      </a:r>
                    </a:p>
                  </a:txBody>
                  <a:tcPr/>
                </a:tc>
                <a:extLst>
                  <a:ext uri="{0D108BD9-81ED-4DB2-BD59-A6C34878D82A}">
                    <a16:rowId xmlns:a16="http://schemas.microsoft.com/office/drawing/2014/main" val="318332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- 2020-08-12 16:21:45</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 work exhibited by everyone on our team. Our CEO Bob O’Leary shares his perspective on leading during the pandemic in this @CarrierMgmt article: https://t.co/cegVx5UZt6 
#TEAMPHLY is #InThisTogether. https://t.co/jQnUoaRSyq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12:10:02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0.2201 %</a:t>
                      </a:r>
                    </a:p>
                  </a:txBody>
                  <a:tcPr/>
                </a:tc>
                <a:extLst>
                  <a:ext uri="{0D108BD9-81ED-4DB2-BD59-A6C34878D82A}">
                    <a16:rowId xmlns:a16="http://schemas.microsoft.com/office/drawing/2014/main" val="668122812"/>
                  </a:ext>
                </a:extLst>
              </a:tr>
            </a:tbl>
          </a:graphicData>
        </a:graphic>
      </p:graphicFrame>
      <p:sp>
        <p:nvSpPr>
          <p:cNvPr id="4" name="Text Placeholder 3">
            <a:extLst>
              <a:ext uri="{FF2B5EF4-FFF2-40B4-BE49-F238E27FC236}">
                <a16:creationId xmlns:a16="http://schemas.microsoft.com/office/drawing/2014/main" id="{52D467DD-1326-4A96-9C9E-BE4BC765BF7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039969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3D9B-A2CD-48CE-9F1A-5DE5EBBD6CEF}"/>
              </a:ext>
            </a:extLst>
          </p:cNvPr>
          <p:cNvSpPr>
            <a:spLocks noGrp="1"/>
          </p:cNvSpPr>
          <p:nvPr>
            <p:ph type="title"/>
          </p:nvPr>
        </p:nvSpPr>
        <p:spPr/>
        <p:txBody>
          <a:bodyPr/>
          <a:lstStyle/>
          <a:p>
            <a:r>
              <a:rPr lang="en-US"/>
              <a:t>Twitter Own and Retweeted Tweets Table | Philadelphia Insurance - 3 of 4</a:t>
            </a:r>
          </a:p>
        </p:txBody>
      </p:sp>
      <p:graphicFrame>
        <p:nvGraphicFramePr>
          <p:cNvPr id="5" name="Table Placeholder 4">
            <a:extLst>
              <a:ext uri="{FF2B5EF4-FFF2-40B4-BE49-F238E27FC236}">
                <a16:creationId xmlns:a16="http://schemas.microsoft.com/office/drawing/2014/main" id="{51EEEEC3-90C4-4215-9849-E41147AE6127}"/>
              </a:ext>
            </a:extLst>
          </p:cNvPr>
          <p:cNvGraphicFramePr>
            <a:graphicFrameLocks noGrp="1"/>
          </p:cNvGraphicFramePr>
          <p:nvPr>
            <p:ph type="tbl" sz="quarter" idx="13"/>
            <p:extLst>
              <p:ext uri="{D42A27DB-BD31-4B8C-83A1-F6EECF244321}">
                <p14:modId xmlns:p14="http://schemas.microsoft.com/office/powerpoint/2010/main" val="380378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5403802"/>
                    </a:ext>
                  </a:extLst>
                </a:gridCol>
                <a:gridCol w="411480">
                  <a:extLst>
                    <a:ext uri="{9D8B030D-6E8A-4147-A177-3AD203B41FA5}">
                      <a16:colId xmlns:a16="http://schemas.microsoft.com/office/drawing/2014/main" val="2216762574"/>
                    </a:ext>
                  </a:extLst>
                </a:gridCol>
                <a:gridCol w="905256">
                  <a:extLst>
                    <a:ext uri="{9D8B030D-6E8A-4147-A177-3AD203B41FA5}">
                      <a16:colId xmlns:a16="http://schemas.microsoft.com/office/drawing/2014/main" val="3165050193"/>
                    </a:ext>
                  </a:extLst>
                </a:gridCol>
                <a:gridCol w="905256">
                  <a:extLst>
                    <a:ext uri="{9D8B030D-6E8A-4147-A177-3AD203B41FA5}">
                      <a16:colId xmlns:a16="http://schemas.microsoft.com/office/drawing/2014/main" val="3035021581"/>
                    </a:ext>
                  </a:extLst>
                </a:gridCol>
                <a:gridCol w="905256">
                  <a:extLst>
                    <a:ext uri="{9D8B030D-6E8A-4147-A177-3AD203B41FA5}">
                      <a16:colId xmlns:a16="http://schemas.microsoft.com/office/drawing/2014/main" val="3780910767"/>
                    </a:ext>
                  </a:extLst>
                </a:gridCol>
                <a:gridCol w="905256">
                  <a:extLst>
                    <a:ext uri="{9D8B030D-6E8A-4147-A177-3AD203B41FA5}">
                      <a16:colId xmlns:a16="http://schemas.microsoft.com/office/drawing/2014/main" val="4100292387"/>
                    </a:ext>
                  </a:extLst>
                </a:gridCol>
                <a:gridCol w="905256">
                  <a:extLst>
                    <a:ext uri="{9D8B030D-6E8A-4147-A177-3AD203B41FA5}">
                      <a16:colId xmlns:a16="http://schemas.microsoft.com/office/drawing/2014/main" val="4016287092"/>
                    </a:ext>
                  </a:extLst>
                </a:gridCol>
                <a:gridCol w="905256">
                  <a:extLst>
                    <a:ext uri="{9D8B030D-6E8A-4147-A177-3AD203B41FA5}">
                      <a16:colId xmlns:a16="http://schemas.microsoft.com/office/drawing/2014/main" val="225263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3297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- 2020-08-06 15:27:35</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&amp;amp; Casualty Insurers for the 20th consecutive year! We appreciate the continued support of our employees, business partners, and customers who help make these achievements possible. #TEAMPHLY #insurance https://t.co/qfqDNXf8Ah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08/07/2020 06:09:49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0.1927 %</a:t>
                      </a:r>
                    </a:p>
                  </a:txBody>
                  <a:tcPr/>
                </a:tc>
                <a:extLst>
                  <a:ext uri="{0D108BD9-81ED-4DB2-BD59-A6C34878D82A}">
                    <a16:rowId xmlns:a16="http://schemas.microsoft.com/office/drawing/2014/main" val="1201513026"/>
                  </a:ext>
                </a:extLst>
              </a:tr>
            </a:tbl>
          </a:graphicData>
        </a:graphic>
      </p:graphicFrame>
      <p:sp>
        <p:nvSpPr>
          <p:cNvPr id="4" name="Text Placeholder 3">
            <a:extLst>
              <a:ext uri="{FF2B5EF4-FFF2-40B4-BE49-F238E27FC236}">
                <a16:creationId xmlns:a16="http://schemas.microsoft.com/office/drawing/2014/main" id="{FD07735E-50CC-4282-B8DB-F5208980083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481655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D2A82-3F75-4574-A0E5-BB8B71EFB1DE}"/>
              </a:ext>
            </a:extLst>
          </p:cNvPr>
          <p:cNvSpPr>
            <a:spLocks noGrp="1"/>
          </p:cNvSpPr>
          <p:nvPr>
            <p:ph type="title"/>
          </p:nvPr>
        </p:nvSpPr>
        <p:spPr/>
        <p:txBody>
          <a:bodyPr/>
          <a:lstStyle/>
          <a:p>
            <a:r>
              <a:rPr lang="en-US"/>
              <a:t>Twitter Own and Retweeted Tweets Table | Philadelphia Insurance - 4 of 4</a:t>
            </a:r>
          </a:p>
        </p:txBody>
      </p:sp>
      <p:graphicFrame>
        <p:nvGraphicFramePr>
          <p:cNvPr id="5" name="Table Placeholder 4">
            <a:extLst>
              <a:ext uri="{FF2B5EF4-FFF2-40B4-BE49-F238E27FC236}">
                <a16:creationId xmlns:a16="http://schemas.microsoft.com/office/drawing/2014/main" id="{8FED9E15-D40D-40AB-A5F3-74542856D163}"/>
              </a:ext>
            </a:extLst>
          </p:cNvPr>
          <p:cNvGraphicFramePr>
            <a:graphicFrameLocks noGrp="1"/>
          </p:cNvGraphicFramePr>
          <p:nvPr>
            <p:ph type="tbl" sz="quarter" idx="13"/>
            <p:extLst>
              <p:ext uri="{D42A27DB-BD31-4B8C-83A1-F6EECF244321}">
                <p14:modId xmlns:p14="http://schemas.microsoft.com/office/powerpoint/2010/main" val="38369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50831471"/>
                    </a:ext>
                  </a:extLst>
                </a:gridCol>
                <a:gridCol w="411480">
                  <a:extLst>
                    <a:ext uri="{9D8B030D-6E8A-4147-A177-3AD203B41FA5}">
                      <a16:colId xmlns:a16="http://schemas.microsoft.com/office/drawing/2014/main" val="1723586583"/>
                    </a:ext>
                  </a:extLst>
                </a:gridCol>
                <a:gridCol w="905256">
                  <a:extLst>
                    <a:ext uri="{9D8B030D-6E8A-4147-A177-3AD203B41FA5}">
                      <a16:colId xmlns:a16="http://schemas.microsoft.com/office/drawing/2014/main" val="422337290"/>
                    </a:ext>
                  </a:extLst>
                </a:gridCol>
                <a:gridCol w="905256">
                  <a:extLst>
                    <a:ext uri="{9D8B030D-6E8A-4147-A177-3AD203B41FA5}">
                      <a16:colId xmlns:a16="http://schemas.microsoft.com/office/drawing/2014/main" val="691083910"/>
                    </a:ext>
                  </a:extLst>
                </a:gridCol>
                <a:gridCol w="905256">
                  <a:extLst>
                    <a:ext uri="{9D8B030D-6E8A-4147-A177-3AD203B41FA5}">
                      <a16:colId xmlns:a16="http://schemas.microsoft.com/office/drawing/2014/main" val="3447587598"/>
                    </a:ext>
                  </a:extLst>
                </a:gridCol>
                <a:gridCol w="905256">
                  <a:extLst>
                    <a:ext uri="{9D8B030D-6E8A-4147-A177-3AD203B41FA5}">
                      <a16:colId xmlns:a16="http://schemas.microsoft.com/office/drawing/2014/main" val="1898575858"/>
                    </a:ext>
                  </a:extLst>
                </a:gridCol>
                <a:gridCol w="905256">
                  <a:extLst>
                    <a:ext uri="{9D8B030D-6E8A-4147-A177-3AD203B41FA5}">
                      <a16:colId xmlns:a16="http://schemas.microsoft.com/office/drawing/2014/main" val="3879673947"/>
                    </a:ext>
                  </a:extLst>
                </a:gridCol>
                <a:gridCol w="905256">
                  <a:extLst>
                    <a:ext uri="{9D8B030D-6E8A-4147-A177-3AD203B41FA5}">
                      <a16:colId xmlns:a16="http://schemas.microsoft.com/office/drawing/2014/main" val="2685146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1135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- 2020-08-17 16:29:26</a:t>
                      </a:r>
                      <a:r>
                        <a:rPr kumimoji="0" lang="en-US" sz="1000" b="0" i="0" u="none" strike="noStrike" kern="1200" cap="none" spc="0" normalizeH="0" baseline="0" noProof="0">
                          <a:ln>
                            <a:noFill/>
                          </a:ln>
                          <a:solidFill>
                            <a:prstClr val="black"/>
                          </a:solidFill>
                          <a:effectLst/>
                          <a:uLnTx/>
                          <a:uFillTx/>
                          <a:latin typeface="+mn-lt"/>
                          <a:ea typeface="+mn-ea"/>
                          <a:cs typeface="+mn-cs"/>
                        </a:rPr>
                        <a:t>
 It's #NationalNonprofitDay - a day to recognize the positive impacts of #nonprofits. Supporting non-profits isn't just part of our culture, it's our business as a non-profit insurance carrier. Learn how #insurance helps non-profits focus on their missions: https://t.co/tOnTmJXFmq https://t.co/zqXYN6Vg2A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18:10:17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0.1927 %</a:t>
                      </a:r>
                    </a:p>
                  </a:txBody>
                  <a:tcPr/>
                </a:tc>
                <a:extLst>
                  <a:ext uri="{0D108BD9-81ED-4DB2-BD59-A6C34878D82A}">
                    <a16:rowId xmlns:a16="http://schemas.microsoft.com/office/drawing/2014/main" val="724891670"/>
                  </a:ext>
                </a:extLst>
              </a:tr>
            </a:tbl>
          </a:graphicData>
        </a:graphic>
      </p:graphicFrame>
      <p:sp>
        <p:nvSpPr>
          <p:cNvPr id="4" name="Text Placeholder 3">
            <a:extLst>
              <a:ext uri="{FF2B5EF4-FFF2-40B4-BE49-F238E27FC236}">
                <a16:creationId xmlns:a16="http://schemas.microsoft.com/office/drawing/2014/main" id="{291E2C33-D3DB-4033-8C1D-3AED7F2AF4E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14973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F168-BA80-4C26-8494-F1AEE69C52B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E63BEF3-37CA-4A04-AD6A-981139A338FE}"/>
              </a:ext>
            </a:extLst>
          </p:cNvPr>
          <p:cNvGraphicFramePr>
            <a:graphicFrameLocks noGrp="1"/>
          </p:cNvGraphicFramePr>
          <p:nvPr>
            <p:ph type="tbl" sz="quarter" idx="13"/>
            <p:extLst>
              <p:ext uri="{D42A27DB-BD31-4B8C-83A1-F6EECF244321}">
                <p14:modId xmlns:p14="http://schemas.microsoft.com/office/powerpoint/2010/main" val="312598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90327531"/>
                    </a:ext>
                  </a:extLst>
                </a:gridCol>
                <a:gridCol w="411480">
                  <a:extLst>
                    <a:ext uri="{9D8B030D-6E8A-4147-A177-3AD203B41FA5}">
                      <a16:colId xmlns:a16="http://schemas.microsoft.com/office/drawing/2014/main" val="3738937744"/>
                    </a:ext>
                  </a:extLst>
                </a:gridCol>
                <a:gridCol w="411480">
                  <a:extLst>
                    <a:ext uri="{9D8B030D-6E8A-4147-A177-3AD203B41FA5}">
                      <a16:colId xmlns:a16="http://schemas.microsoft.com/office/drawing/2014/main" val="565700282"/>
                    </a:ext>
                  </a:extLst>
                </a:gridCol>
                <a:gridCol w="411480">
                  <a:extLst>
                    <a:ext uri="{9D8B030D-6E8A-4147-A177-3AD203B41FA5}">
                      <a16:colId xmlns:a16="http://schemas.microsoft.com/office/drawing/2014/main" val="886141819"/>
                    </a:ext>
                  </a:extLst>
                </a:gridCol>
                <a:gridCol w="411480">
                  <a:extLst>
                    <a:ext uri="{9D8B030D-6E8A-4147-A177-3AD203B41FA5}">
                      <a16:colId xmlns:a16="http://schemas.microsoft.com/office/drawing/2014/main" val="2807441815"/>
                    </a:ext>
                  </a:extLst>
                </a:gridCol>
                <a:gridCol w="411480">
                  <a:extLst>
                    <a:ext uri="{9D8B030D-6E8A-4147-A177-3AD203B41FA5}">
                      <a16:colId xmlns:a16="http://schemas.microsoft.com/office/drawing/2014/main" val="2790506704"/>
                    </a:ext>
                  </a:extLst>
                </a:gridCol>
                <a:gridCol w="411480">
                  <a:extLst>
                    <a:ext uri="{9D8B030D-6E8A-4147-A177-3AD203B41FA5}">
                      <a16:colId xmlns:a16="http://schemas.microsoft.com/office/drawing/2014/main" val="2082780415"/>
                    </a:ext>
                  </a:extLst>
                </a:gridCol>
                <a:gridCol w="411480">
                  <a:extLst>
                    <a:ext uri="{9D8B030D-6E8A-4147-A177-3AD203B41FA5}">
                      <a16:colId xmlns:a16="http://schemas.microsoft.com/office/drawing/2014/main" val="555607337"/>
                    </a:ext>
                  </a:extLst>
                </a:gridCol>
                <a:gridCol w="411480">
                  <a:extLst>
                    <a:ext uri="{9D8B030D-6E8A-4147-A177-3AD203B41FA5}">
                      <a16:colId xmlns:a16="http://schemas.microsoft.com/office/drawing/2014/main" val="2697587485"/>
                    </a:ext>
                  </a:extLst>
                </a:gridCol>
                <a:gridCol w="411480">
                  <a:extLst>
                    <a:ext uri="{9D8B030D-6E8A-4147-A177-3AD203B41FA5}">
                      <a16:colId xmlns:a16="http://schemas.microsoft.com/office/drawing/2014/main" val="1936155554"/>
                    </a:ext>
                  </a:extLst>
                </a:gridCol>
                <a:gridCol w="411480">
                  <a:extLst>
                    <a:ext uri="{9D8B030D-6E8A-4147-A177-3AD203B41FA5}">
                      <a16:colId xmlns:a16="http://schemas.microsoft.com/office/drawing/2014/main" val="3237568505"/>
                    </a:ext>
                  </a:extLst>
                </a:gridCol>
                <a:gridCol w="411480">
                  <a:extLst>
                    <a:ext uri="{9D8B030D-6E8A-4147-A177-3AD203B41FA5}">
                      <a16:colId xmlns:a16="http://schemas.microsoft.com/office/drawing/2014/main" val="53560350"/>
                    </a:ext>
                  </a:extLst>
                </a:gridCol>
                <a:gridCol w="411480">
                  <a:extLst>
                    <a:ext uri="{9D8B030D-6E8A-4147-A177-3AD203B41FA5}">
                      <a16:colId xmlns:a16="http://schemas.microsoft.com/office/drawing/2014/main" val="669089722"/>
                    </a:ext>
                  </a:extLst>
                </a:gridCol>
                <a:gridCol w="411480">
                  <a:extLst>
                    <a:ext uri="{9D8B030D-6E8A-4147-A177-3AD203B41FA5}">
                      <a16:colId xmlns:a16="http://schemas.microsoft.com/office/drawing/2014/main" val="780653539"/>
                    </a:ext>
                  </a:extLst>
                </a:gridCol>
                <a:gridCol w="411480">
                  <a:extLst>
                    <a:ext uri="{9D8B030D-6E8A-4147-A177-3AD203B41FA5}">
                      <a16:colId xmlns:a16="http://schemas.microsoft.com/office/drawing/2014/main" val="3820545172"/>
                    </a:ext>
                  </a:extLst>
                </a:gridCol>
                <a:gridCol w="411480">
                  <a:extLst>
                    <a:ext uri="{9D8B030D-6E8A-4147-A177-3AD203B41FA5}">
                      <a16:colId xmlns:a16="http://schemas.microsoft.com/office/drawing/2014/main" val="2952518522"/>
                    </a:ext>
                  </a:extLst>
                </a:gridCol>
                <a:gridCol w="411480">
                  <a:extLst>
                    <a:ext uri="{9D8B030D-6E8A-4147-A177-3AD203B41FA5}">
                      <a16:colId xmlns:a16="http://schemas.microsoft.com/office/drawing/2014/main" val="27928865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43975985"/>
                  </a:ext>
                </a:extLst>
              </a:tr>
              <a:tr h="370840">
                <a:tc>
                  <a:txBody>
                    <a:bodyPr/>
                    <a:lstStyle/>
                    <a:p>
                      <a:r>
                        <a:rPr lang="en-US" sz="1000"/>
                        <a:t>Philadelphia Insurance Companies</a:t>
                      </a:r>
                    </a:p>
                  </a:txBody>
                  <a:tcPr/>
                </a:tc>
                <a:tc>
                  <a:txBody>
                    <a:bodyPr/>
                    <a:lstStyle/>
                    <a:p>
                      <a:r>
                        <a:rPr lang="en-US" sz="1000"/>
                        <a:t>26415</a:t>
                      </a:r>
                    </a:p>
                  </a:txBody>
                  <a:tcPr/>
                </a:tc>
                <a:tc>
                  <a:txBody>
                    <a:bodyPr/>
                    <a:lstStyle/>
                    <a:p>
                      <a:r>
                        <a:rPr lang="en-US" sz="1000"/>
                        <a:t>344</a:t>
                      </a:r>
                    </a:p>
                  </a:txBody>
                  <a:tcPr/>
                </a:tc>
                <a:tc>
                  <a:txBody>
                    <a:bodyPr/>
                    <a:lstStyle/>
                    <a:p>
                      <a:r>
                        <a:rPr lang="en-US" sz="1000"/>
                        <a:t>29</a:t>
                      </a:r>
                    </a:p>
                  </a:txBody>
                  <a:tcPr/>
                </a:tc>
                <a:tc>
                  <a:txBody>
                    <a:bodyPr/>
                    <a:lstStyle/>
                    <a:p>
                      <a:r>
                        <a:rPr lang="en-US" sz="1000"/>
                        <a:t>1265</a:t>
                      </a:r>
                    </a:p>
                  </a:txBody>
                  <a:tcPr/>
                </a:tc>
                <a:tc>
                  <a:txBody>
                    <a:bodyPr/>
                    <a:lstStyle/>
                    <a:p>
                      <a:r>
                        <a:rPr lang="en-US" sz="1000"/>
                        <a:t>50.6</a:t>
                      </a:r>
                    </a:p>
                  </a:txBody>
                  <a:tcPr/>
                </a:tc>
                <a:tc>
                  <a:txBody>
                    <a:bodyPr/>
                    <a:lstStyle/>
                    <a:p>
                      <a:r>
                        <a:rPr lang="en-US" sz="1000"/>
                        <a:t>11</a:t>
                      </a:r>
                    </a:p>
                  </a:txBody>
                  <a:tcPr/>
                </a:tc>
                <a:tc>
                  <a:txBody>
                    <a:bodyPr/>
                    <a:lstStyle/>
                    <a:p>
                      <a:r>
                        <a:rPr lang="en-US" sz="1000"/>
                        <a:t>0.44</a:t>
                      </a:r>
                    </a:p>
                  </a:txBody>
                  <a:tcPr/>
                </a:tc>
                <a:tc>
                  <a:txBody>
                    <a:bodyPr/>
                    <a:lstStyle/>
                    <a:p>
                      <a:r>
                        <a:rPr lang="en-US" sz="1000"/>
                        <a:t>235</a:t>
                      </a:r>
                    </a:p>
                  </a:txBody>
                  <a:tcPr/>
                </a:tc>
                <a:tc>
                  <a:txBody>
                    <a:bodyPr/>
                    <a:lstStyle/>
                    <a:p>
                      <a:r>
                        <a:rPr lang="en-US" sz="1000"/>
                        <a:t>9.4</a:t>
                      </a:r>
                    </a:p>
                  </a:txBody>
                  <a:tcPr/>
                </a:tc>
                <a:tc>
                  <a:txBody>
                    <a:bodyPr/>
                    <a:lstStyle/>
                    <a:p>
                      <a:r>
                        <a:rPr lang="en-US" sz="1000"/>
                        <a:t>882</a:t>
                      </a:r>
                    </a:p>
                  </a:txBody>
                  <a:tcPr/>
                </a:tc>
                <a:tc>
                  <a:txBody>
                    <a:bodyPr/>
                    <a:lstStyle/>
                    <a:p>
                      <a:r>
                        <a:rPr lang="en-US" sz="1000"/>
                        <a:t>35.28</a:t>
                      </a:r>
                    </a:p>
                  </a:txBody>
                  <a:tcPr/>
                </a:tc>
                <a:tc>
                  <a:txBody>
                    <a:bodyPr/>
                    <a:lstStyle/>
                    <a:p>
                      <a:r>
                        <a:rPr lang="en-US" sz="1000"/>
                        <a:t>55848</a:t>
                      </a:r>
                    </a:p>
                  </a:txBody>
                  <a:tcPr/>
                </a:tc>
                <a:tc>
                  <a:txBody>
                    <a:bodyPr/>
                    <a:lstStyle/>
                    <a:p>
                      <a:r>
                        <a:rPr lang="en-US" sz="1000"/>
                        <a:t>2233.92</a:t>
                      </a:r>
                    </a:p>
                  </a:txBody>
                  <a:tcPr/>
                </a:tc>
                <a:tc>
                  <a:txBody>
                    <a:bodyPr/>
                    <a:lstStyle/>
                    <a:p>
                      <a:r>
                        <a:rPr lang="en-US" sz="1000"/>
                        <a:t>0.040755008922035 %</a:t>
                      </a:r>
                    </a:p>
                  </a:txBody>
                  <a:tcPr/>
                </a:tc>
                <a:tc>
                  <a:txBody>
                    <a:bodyPr/>
                    <a:lstStyle/>
                    <a:p>
                      <a:r>
                        <a:rPr lang="en-US" sz="1000"/>
                        <a:t>5948</a:t>
                      </a:r>
                    </a:p>
                  </a:txBody>
                  <a:tcPr/>
                </a:tc>
                <a:tc>
                  <a:txBody>
                    <a:bodyPr/>
                    <a:lstStyle/>
                    <a:p>
                      <a:r>
                        <a:rPr lang="en-US" sz="1000"/>
                        <a:t>1993.7494333333</a:t>
                      </a:r>
                    </a:p>
                  </a:txBody>
                  <a:tcPr/>
                </a:tc>
                <a:extLst>
                  <a:ext uri="{0D108BD9-81ED-4DB2-BD59-A6C34878D82A}">
                    <a16:rowId xmlns:a16="http://schemas.microsoft.com/office/drawing/2014/main" val="3781156502"/>
                  </a:ext>
                </a:extLst>
              </a:tr>
            </a:tbl>
          </a:graphicData>
        </a:graphic>
      </p:graphicFrame>
      <p:sp>
        <p:nvSpPr>
          <p:cNvPr id="4" name="Text Placeholder 3">
            <a:extLst>
              <a:ext uri="{FF2B5EF4-FFF2-40B4-BE49-F238E27FC236}">
                <a16:creationId xmlns:a16="http://schemas.microsoft.com/office/drawing/2014/main" id="{797BDE75-3DB2-4DD6-9A54-7496D8C9EA3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006795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3B41-EDB4-448E-B69B-9A6CF06AC984}"/>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8CC8B0BE-22A2-4A8B-869F-284040C84A81}"/>
              </a:ext>
            </a:extLst>
          </p:cNvPr>
          <p:cNvGraphicFramePr>
            <a:graphicFrameLocks noGrp="1"/>
          </p:cNvGraphicFramePr>
          <p:nvPr>
            <p:ph type="chart" sz="quarter" idx="13"/>
            <p:extLst>
              <p:ext uri="{D42A27DB-BD31-4B8C-83A1-F6EECF244321}">
                <p14:modId xmlns:p14="http://schemas.microsoft.com/office/powerpoint/2010/main" val="1589971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533E0-0600-4BC2-9724-4527EAF0DF2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D2DFDCE-D76F-41A9-A3B6-DB64EB44C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3837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3E978-0460-4913-AD9D-FE1F22C079B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994779E-C082-4437-AB29-EE100059F954}"/>
              </a:ext>
            </a:extLst>
          </p:cNvPr>
          <p:cNvGraphicFramePr>
            <a:graphicFrameLocks noGrp="1"/>
          </p:cNvGraphicFramePr>
          <p:nvPr>
            <p:ph type="chart" sz="quarter" idx="13"/>
            <p:extLst>
              <p:ext uri="{D42A27DB-BD31-4B8C-83A1-F6EECF244321}">
                <p14:modId xmlns:p14="http://schemas.microsoft.com/office/powerpoint/2010/main" val="2416823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784BCD-3156-4593-81F3-6713E88A022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4C45BFE-1748-4819-8536-C23AB1D9D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016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61EE1-4E43-4346-B36E-BAAE3EEA6269}"/>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81E1C756-FEF6-4E70-9363-7B771ECCB519}"/>
              </a:ext>
            </a:extLst>
          </p:cNvPr>
          <p:cNvGraphicFramePr>
            <a:graphicFrameLocks noGrp="1"/>
          </p:cNvGraphicFramePr>
          <p:nvPr>
            <p:ph type="chart" sz="quarter" idx="13"/>
            <p:extLst>
              <p:ext uri="{D42A27DB-BD31-4B8C-83A1-F6EECF244321}">
                <p14:modId xmlns:p14="http://schemas.microsoft.com/office/powerpoint/2010/main" val="1618970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1148A3-9DBA-4D33-9311-69F3D738399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D3EC285-E082-4B2A-B042-73AB5FAC7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6162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6EBBD-3355-4AC8-B660-5D0C83DA4578}"/>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E1D06ADE-17CD-454B-9590-EDAAF26ECB24}"/>
              </a:ext>
            </a:extLst>
          </p:cNvPr>
          <p:cNvGraphicFramePr>
            <a:graphicFrameLocks noGrp="1"/>
          </p:cNvGraphicFramePr>
          <p:nvPr>
            <p:ph type="tbl" sz="quarter" idx="13"/>
            <p:extLst>
              <p:ext uri="{D42A27DB-BD31-4B8C-83A1-F6EECF244321}">
                <p14:modId xmlns:p14="http://schemas.microsoft.com/office/powerpoint/2010/main" val="273104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6875573"/>
                    </a:ext>
                  </a:extLst>
                </a:gridCol>
                <a:gridCol w="1069847">
                  <a:extLst>
                    <a:ext uri="{9D8B030D-6E8A-4147-A177-3AD203B41FA5}">
                      <a16:colId xmlns:a16="http://schemas.microsoft.com/office/drawing/2014/main" val="2914122424"/>
                    </a:ext>
                  </a:extLst>
                </a:gridCol>
                <a:gridCol w="740664">
                  <a:extLst>
                    <a:ext uri="{9D8B030D-6E8A-4147-A177-3AD203B41FA5}">
                      <a16:colId xmlns:a16="http://schemas.microsoft.com/office/drawing/2014/main" val="2008904588"/>
                    </a:ext>
                  </a:extLst>
                </a:gridCol>
                <a:gridCol w="493776">
                  <a:extLst>
                    <a:ext uri="{9D8B030D-6E8A-4147-A177-3AD203B41FA5}">
                      <a16:colId xmlns:a16="http://schemas.microsoft.com/office/drawing/2014/main" val="1445310928"/>
                    </a:ext>
                  </a:extLst>
                </a:gridCol>
                <a:gridCol w="493776">
                  <a:extLst>
                    <a:ext uri="{9D8B030D-6E8A-4147-A177-3AD203B41FA5}">
                      <a16:colId xmlns:a16="http://schemas.microsoft.com/office/drawing/2014/main" val="779378333"/>
                    </a:ext>
                  </a:extLst>
                </a:gridCol>
                <a:gridCol w="493776">
                  <a:extLst>
                    <a:ext uri="{9D8B030D-6E8A-4147-A177-3AD203B41FA5}">
                      <a16:colId xmlns:a16="http://schemas.microsoft.com/office/drawing/2014/main" val="3455914690"/>
                    </a:ext>
                  </a:extLst>
                </a:gridCol>
                <a:gridCol w="493776">
                  <a:extLst>
                    <a:ext uri="{9D8B030D-6E8A-4147-A177-3AD203B41FA5}">
                      <a16:colId xmlns:a16="http://schemas.microsoft.com/office/drawing/2014/main" val="3541571865"/>
                    </a:ext>
                  </a:extLst>
                </a:gridCol>
                <a:gridCol w="493776">
                  <a:extLst>
                    <a:ext uri="{9D8B030D-6E8A-4147-A177-3AD203B41FA5}">
                      <a16:colId xmlns:a16="http://schemas.microsoft.com/office/drawing/2014/main" val="3680428556"/>
                    </a:ext>
                  </a:extLst>
                </a:gridCol>
                <a:gridCol w="493776">
                  <a:extLst>
                    <a:ext uri="{9D8B030D-6E8A-4147-A177-3AD203B41FA5}">
                      <a16:colId xmlns:a16="http://schemas.microsoft.com/office/drawing/2014/main" val="2686023625"/>
                    </a:ext>
                  </a:extLst>
                </a:gridCol>
                <a:gridCol w="493776">
                  <a:extLst>
                    <a:ext uri="{9D8B030D-6E8A-4147-A177-3AD203B41FA5}">
                      <a16:colId xmlns:a16="http://schemas.microsoft.com/office/drawing/2014/main" val="248097767"/>
                    </a:ext>
                  </a:extLst>
                </a:gridCol>
                <a:gridCol w="493776">
                  <a:extLst>
                    <a:ext uri="{9D8B030D-6E8A-4147-A177-3AD203B41FA5}">
                      <a16:colId xmlns:a16="http://schemas.microsoft.com/office/drawing/2014/main" val="1706010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0604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- 2020-08-12 15:38:16</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 work exhibited by everyone on our team. Our CEO Bob O’Leary shares his perspective on leading during the pandemic in this Carrier Management article. #TEAMPHLY is #InThisTogether.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https://media-exp1.licdn.com/dms/image/C4D22AQH9eqlpnLXunQ/feedshare-shrink_1280-alternative/0?e=1602720000&amp;v=beta&amp;t=VZXspAc0DnPtFw7HgnFL3zHOnNdp1rBF3S4iMXTaR5E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0.062240663900415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9821414"/>
                  </a:ext>
                </a:extLst>
              </a:tr>
            </a:tbl>
          </a:graphicData>
        </a:graphic>
      </p:graphicFrame>
      <p:sp>
        <p:nvSpPr>
          <p:cNvPr id="4" name="Text Placeholder 3">
            <a:extLst>
              <a:ext uri="{FF2B5EF4-FFF2-40B4-BE49-F238E27FC236}">
                <a16:creationId xmlns:a16="http://schemas.microsoft.com/office/drawing/2014/main" id="{7D788215-8F67-419A-96BF-FA58B3021BD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088338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BA13F-32B6-4C1D-B39D-0CE711DE9F66}"/>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C1B83F7F-9176-4E59-ADF4-9C364BDCE58E}"/>
              </a:ext>
            </a:extLst>
          </p:cNvPr>
          <p:cNvGraphicFramePr>
            <a:graphicFrameLocks noGrp="1"/>
          </p:cNvGraphicFramePr>
          <p:nvPr>
            <p:ph type="tbl" sz="quarter" idx="13"/>
            <p:extLst>
              <p:ext uri="{D42A27DB-BD31-4B8C-83A1-F6EECF244321}">
                <p14:modId xmlns:p14="http://schemas.microsoft.com/office/powerpoint/2010/main" val="358811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28093790"/>
                    </a:ext>
                  </a:extLst>
                </a:gridCol>
                <a:gridCol w="1069847">
                  <a:extLst>
                    <a:ext uri="{9D8B030D-6E8A-4147-A177-3AD203B41FA5}">
                      <a16:colId xmlns:a16="http://schemas.microsoft.com/office/drawing/2014/main" val="4078936055"/>
                    </a:ext>
                  </a:extLst>
                </a:gridCol>
                <a:gridCol w="740664">
                  <a:extLst>
                    <a:ext uri="{9D8B030D-6E8A-4147-A177-3AD203B41FA5}">
                      <a16:colId xmlns:a16="http://schemas.microsoft.com/office/drawing/2014/main" val="2731642919"/>
                    </a:ext>
                  </a:extLst>
                </a:gridCol>
                <a:gridCol w="493776">
                  <a:extLst>
                    <a:ext uri="{9D8B030D-6E8A-4147-A177-3AD203B41FA5}">
                      <a16:colId xmlns:a16="http://schemas.microsoft.com/office/drawing/2014/main" val="1776130675"/>
                    </a:ext>
                  </a:extLst>
                </a:gridCol>
                <a:gridCol w="493776">
                  <a:extLst>
                    <a:ext uri="{9D8B030D-6E8A-4147-A177-3AD203B41FA5}">
                      <a16:colId xmlns:a16="http://schemas.microsoft.com/office/drawing/2014/main" val="3588051792"/>
                    </a:ext>
                  </a:extLst>
                </a:gridCol>
                <a:gridCol w="493776">
                  <a:extLst>
                    <a:ext uri="{9D8B030D-6E8A-4147-A177-3AD203B41FA5}">
                      <a16:colId xmlns:a16="http://schemas.microsoft.com/office/drawing/2014/main" val="3164559588"/>
                    </a:ext>
                  </a:extLst>
                </a:gridCol>
                <a:gridCol w="493776">
                  <a:extLst>
                    <a:ext uri="{9D8B030D-6E8A-4147-A177-3AD203B41FA5}">
                      <a16:colId xmlns:a16="http://schemas.microsoft.com/office/drawing/2014/main" val="2134862271"/>
                    </a:ext>
                  </a:extLst>
                </a:gridCol>
                <a:gridCol w="493776">
                  <a:extLst>
                    <a:ext uri="{9D8B030D-6E8A-4147-A177-3AD203B41FA5}">
                      <a16:colId xmlns:a16="http://schemas.microsoft.com/office/drawing/2014/main" val="80644607"/>
                    </a:ext>
                  </a:extLst>
                </a:gridCol>
                <a:gridCol w="493776">
                  <a:extLst>
                    <a:ext uri="{9D8B030D-6E8A-4147-A177-3AD203B41FA5}">
                      <a16:colId xmlns:a16="http://schemas.microsoft.com/office/drawing/2014/main" val="3363333574"/>
                    </a:ext>
                  </a:extLst>
                </a:gridCol>
                <a:gridCol w="493776">
                  <a:extLst>
                    <a:ext uri="{9D8B030D-6E8A-4147-A177-3AD203B41FA5}">
                      <a16:colId xmlns:a16="http://schemas.microsoft.com/office/drawing/2014/main" val="2236883049"/>
                    </a:ext>
                  </a:extLst>
                </a:gridCol>
                <a:gridCol w="493776">
                  <a:extLst>
                    <a:ext uri="{9D8B030D-6E8A-4147-A177-3AD203B41FA5}">
                      <a16:colId xmlns:a16="http://schemas.microsoft.com/office/drawing/2014/main" val="2643821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485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- 2020-08-06 15:29:37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20th consecutive year! We appreciate the continued support of our employees, business partners, and customers who help make these achievements possible. #TEAMPHLY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https://media-exp1.licdn.com/dms/image/C4E22AQH4Gyr5pnKw5A/feedshare-shrink_1280-alternative/0?e=1602720000&amp;v=beta&amp;t=_DAbm6pBXr_lTOll32TerllfA1TQ5BVU_ThUKrCQoag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0.048456260720412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0622180"/>
                  </a:ext>
                </a:extLst>
              </a:tr>
            </a:tbl>
          </a:graphicData>
        </a:graphic>
      </p:graphicFrame>
      <p:sp>
        <p:nvSpPr>
          <p:cNvPr id="4" name="Text Placeholder 3">
            <a:extLst>
              <a:ext uri="{FF2B5EF4-FFF2-40B4-BE49-F238E27FC236}">
                <a16:creationId xmlns:a16="http://schemas.microsoft.com/office/drawing/2014/main" id="{4EAE8975-67AF-4150-90C0-188087F8AC1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221288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A2902-EEC2-4DEE-8821-46F702F2C30B}"/>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6063D349-1F85-4CFF-B09E-24DD08F7BB76}"/>
              </a:ext>
            </a:extLst>
          </p:cNvPr>
          <p:cNvGraphicFramePr>
            <a:graphicFrameLocks noGrp="1"/>
          </p:cNvGraphicFramePr>
          <p:nvPr>
            <p:ph type="tbl" sz="quarter" idx="13"/>
            <p:extLst>
              <p:ext uri="{D42A27DB-BD31-4B8C-83A1-F6EECF244321}">
                <p14:modId xmlns:p14="http://schemas.microsoft.com/office/powerpoint/2010/main" val="142321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50323015"/>
                    </a:ext>
                  </a:extLst>
                </a:gridCol>
                <a:gridCol w="1069847">
                  <a:extLst>
                    <a:ext uri="{9D8B030D-6E8A-4147-A177-3AD203B41FA5}">
                      <a16:colId xmlns:a16="http://schemas.microsoft.com/office/drawing/2014/main" val="139384116"/>
                    </a:ext>
                  </a:extLst>
                </a:gridCol>
                <a:gridCol w="740664">
                  <a:extLst>
                    <a:ext uri="{9D8B030D-6E8A-4147-A177-3AD203B41FA5}">
                      <a16:colId xmlns:a16="http://schemas.microsoft.com/office/drawing/2014/main" val="2573796357"/>
                    </a:ext>
                  </a:extLst>
                </a:gridCol>
                <a:gridCol w="493776">
                  <a:extLst>
                    <a:ext uri="{9D8B030D-6E8A-4147-A177-3AD203B41FA5}">
                      <a16:colId xmlns:a16="http://schemas.microsoft.com/office/drawing/2014/main" val="4204793754"/>
                    </a:ext>
                  </a:extLst>
                </a:gridCol>
                <a:gridCol w="493776">
                  <a:extLst>
                    <a:ext uri="{9D8B030D-6E8A-4147-A177-3AD203B41FA5}">
                      <a16:colId xmlns:a16="http://schemas.microsoft.com/office/drawing/2014/main" val="464763589"/>
                    </a:ext>
                  </a:extLst>
                </a:gridCol>
                <a:gridCol w="493776">
                  <a:extLst>
                    <a:ext uri="{9D8B030D-6E8A-4147-A177-3AD203B41FA5}">
                      <a16:colId xmlns:a16="http://schemas.microsoft.com/office/drawing/2014/main" val="2695431317"/>
                    </a:ext>
                  </a:extLst>
                </a:gridCol>
                <a:gridCol w="493776">
                  <a:extLst>
                    <a:ext uri="{9D8B030D-6E8A-4147-A177-3AD203B41FA5}">
                      <a16:colId xmlns:a16="http://schemas.microsoft.com/office/drawing/2014/main" val="4175106982"/>
                    </a:ext>
                  </a:extLst>
                </a:gridCol>
                <a:gridCol w="493776">
                  <a:extLst>
                    <a:ext uri="{9D8B030D-6E8A-4147-A177-3AD203B41FA5}">
                      <a16:colId xmlns:a16="http://schemas.microsoft.com/office/drawing/2014/main" val="1127233625"/>
                    </a:ext>
                  </a:extLst>
                </a:gridCol>
                <a:gridCol w="493776">
                  <a:extLst>
                    <a:ext uri="{9D8B030D-6E8A-4147-A177-3AD203B41FA5}">
                      <a16:colId xmlns:a16="http://schemas.microsoft.com/office/drawing/2014/main" val="1468582554"/>
                    </a:ext>
                  </a:extLst>
                </a:gridCol>
                <a:gridCol w="493776">
                  <a:extLst>
                    <a:ext uri="{9D8B030D-6E8A-4147-A177-3AD203B41FA5}">
                      <a16:colId xmlns:a16="http://schemas.microsoft.com/office/drawing/2014/main" val="3149044052"/>
                    </a:ext>
                  </a:extLst>
                </a:gridCol>
                <a:gridCol w="493776">
                  <a:extLst>
                    <a:ext uri="{9D8B030D-6E8A-4147-A177-3AD203B41FA5}">
                      <a16:colId xmlns:a16="http://schemas.microsoft.com/office/drawing/2014/main" val="1302146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019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- 2020-08-31 17:23:57</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aspects of our culture that make PHLY a great place to work! This month, we’re shining the spotlight on Jacqueline Hunter, AINS,  AIM, ARM, who works in our Underwriting Department, as she shares why she loves being part of our team. 
Learn more about #TEAMPHLY: bit.ly/PHLYCareers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https://media-exp1.licdn.com/dms/image/C4E22AQHG-xvU1bLoAg/feedshare-shrink_800-alternative/0?e=1602720000&amp;v=beta&amp;t=YyTKPiadMnIsaNWRE5CStiOVpTgJ3wZgPQwQVisJGZM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0.056899934597776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2490906"/>
                  </a:ext>
                </a:extLst>
              </a:tr>
            </a:tbl>
          </a:graphicData>
        </a:graphic>
      </p:graphicFrame>
      <p:sp>
        <p:nvSpPr>
          <p:cNvPr id="4" name="Text Placeholder 3">
            <a:extLst>
              <a:ext uri="{FF2B5EF4-FFF2-40B4-BE49-F238E27FC236}">
                <a16:creationId xmlns:a16="http://schemas.microsoft.com/office/drawing/2014/main" id="{9D915CA7-78DC-41F1-A8B7-EEE89D54193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347799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D818-BF38-436A-A736-3A06D1522A0F}"/>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E6F22E22-A9F9-4B7B-A9A8-4E0096C54DA6}"/>
              </a:ext>
            </a:extLst>
          </p:cNvPr>
          <p:cNvGraphicFramePr>
            <a:graphicFrameLocks noGrp="1"/>
          </p:cNvGraphicFramePr>
          <p:nvPr>
            <p:ph type="tbl" sz="quarter" idx="13"/>
            <p:extLst>
              <p:ext uri="{D42A27DB-BD31-4B8C-83A1-F6EECF244321}">
                <p14:modId xmlns:p14="http://schemas.microsoft.com/office/powerpoint/2010/main" val="364789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01545288"/>
                    </a:ext>
                  </a:extLst>
                </a:gridCol>
                <a:gridCol w="1069847">
                  <a:extLst>
                    <a:ext uri="{9D8B030D-6E8A-4147-A177-3AD203B41FA5}">
                      <a16:colId xmlns:a16="http://schemas.microsoft.com/office/drawing/2014/main" val="2601467770"/>
                    </a:ext>
                  </a:extLst>
                </a:gridCol>
                <a:gridCol w="740664">
                  <a:extLst>
                    <a:ext uri="{9D8B030D-6E8A-4147-A177-3AD203B41FA5}">
                      <a16:colId xmlns:a16="http://schemas.microsoft.com/office/drawing/2014/main" val="710663907"/>
                    </a:ext>
                  </a:extLst>
                </a:gridCol>
                <a:gridCol w="493776">
                  <a:extLst>
                    <a:ext uri="{9D8B030D-6E8A-4147-A177-3AD203B41FA5}">
                      <a16:colId xmlns:a16="http://schemas.microsoft.com/office/drawing/2014/main" val="3961937240"/>
                    </a:ext>
                  </a:extLst>
                </a:gridCol>
                <a:gridCol w="493776">
                  <a:extLst>
                    <a:ext uri="{9D8B030D-6E8A-4147-A177-3AD203B41FA5}">
                      <a16:colId xmlns:a16="http://schemas.microsoft.com/office/drawing/2014/main" val="1106197248"/>
                    </a:ext>
                  </a:extLst>
                </a:gridCol>
                <a:gridCol w="493776">
                  <a:extLst>
                    <a:ext uri="{9D8B030D-6E8A-4147-A177-3AD203B41FA5}">
                      <a16:colId xmlns:a16="http://schemas.microsoft.com/office/drawing/2014/main" val="598732701"/>
                    </a:ext>
                  </a:extLst>
                </a:gridCol>
                <a:gridCol w="493776">
                  <a:extLst>
                    <a:ext uri="{9D8B030D-6E8A-4147-A177-3AD203B41FA5}">
                      <a16:colId xmlns:a16="http://schemas.microsoft.com/office/drawing/2014/main" val="3448606479"/>
                    </a:ext>
                  </a:extLst>
                </a:gridCol>
                <a:gridCol w="493776">
                  <a:extLst>
                    <a:ext uri="{9D8B030D-6E8A-4147-A177-3AD203B41FA5}">
                      <a16:colId xmlns:a16="http://schemas.microsoft.com/office/drawing/2014/main" val="2442406917"/>
                    </a:ext>
                  </a:extLst>
                </a:gridCol>
                <a:gridCol w="493776">
                  <a:extLst>
                    <a:ext uri="{9D8B030D-6E8A-4147-A177-3AD203B41FA5}">
                      <a16:colId xmlns:a16="http://schemas.microsoft.com/office/drawing/2014/main" val="1105501641"/>
                    </a:ext>
                  </a:extLst>
                </a:gridCol>
                <a:gridCol w="493776">
                  <a:extLst>
                    <a:ext uri="{9D8B030D-6E8A-4147-A177-3AD203B41FA5}">
                      <a16:colId xmlns:a16="http://schemas.microsoft.com/office/drawing/2014/main" val="1252090694"/>
                    </a:ext>
                  </a:extLst>
                </a:gridCol>
                <a:gridCol w="493776">
                  <a:extLst>
                    <a:ext uri="{9D8B030D-6E8A-4147-A177-3AD203B41FA5}">
                      <a16:colId xmlns:a16="http://schemas.microsoft.com/office/drawing/2014/main" val="2135364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33792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- 2020-08-14 16:28:56</a:t>
                      </a:r>
                      <a:r>
                        <a:rPr kumimoji="0" lang="en-US" sz="1000" b="0" i="0" u="none" strike="noStrike" kern="1200" cap="none" spc="0" normalizeH="0" baseline="0" noProof="0">
                          <a:ln>
                            <a:noFill/>
                          </a:ln>
                          <a:solidFill>
                            <a:prstClr val="black"/>
                          </a:solidFill>
                          <a:effectLst/>
                          <a:uLnTx/>
                          <a:uFillTx/>
                          <a:latin typeface="+mn-lt"/>
                          <a:ea typeface="+mn-ea"/>
                          <a:cs typeface="+mn-cs"/>
                        </a:rPr>
                        <a:t>
  Thanks to our agent and broker partners for making us an Insurance Business America Five Star Carrier! We’re honored to have achieved “All-Star Carrier” status by earning a five-star score in all eight categories. https://bit.ly/3g1wxR7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https://media-exp1.licdn.com/dms/image/C4D22AQGw2MkO2NeWsw/feedshare-shrink_1280-alternative/0?e=1602720000&amp;v=beta&amp;t=tul13e7w7EmFOKDjkTJMTDrOqfS-aEJByK-OxAHwWwc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0.068624216430221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7677144"/>
                  </a:ext>
                </a:extLst>
              </a:tr>
            </a:tbl>
          </a:graphicData>
        </a:graphic>
      </p:graphicFrame>
      <p:sp>
        <p:nvSpPr>
          <p:cNvPr id="4" name="Text Placeholder 3">
            <a:extLst>
              <a:ext uri="{FF2B5EF4-FFF2-40B4-BE49-F238E27FC236}">
                <a16:creationId xmlns:a16="http://schemas.microsoft.com/office/drawing/2014/main" id="{57A355E5-2188-4EEE-9CD4-0C5DC9501A7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81124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3D1D-AE1C-4E25-9881-150692D2F013}"/>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380AD8FA-92E7-47EE-8D1D-9267F53B7CBB}"/>
              </a:ext>
            </a:extLst>
          </p:cNvPr>
          <p:cNvGraphicFramePr>
            <a:graphicFrameLocks noGrp="1"/>
          </p:cNvGraphicFramePr>
          <p:nvPr>
            <p:ph type="tbl" sz="quarter" idx="13"/>
            <p:extLst>
              <p:ext uri="{D42A27DB-BD31-4B8C-83A1-F6EECF244321}">
                <p14:modId xmlns:p14="http://schemas.microsoft.com/office/powerpoint/2010/main" val="3023916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68504335"/>
                    </a:ext>
                  </a:extLst>
                </a:gridCol>
                <a:gridCol w="1069847">
                  <a:extLst>
                    <a:ext uri="{9D8B030D-6E8A-4147-A177-3AD203B41FA5}">
                      <a16:colId xmlns:a16="http://schemas.microsoft.com/office/drawing/2014/main" val="2219819338"/>
                    </a:ext>
                  </a:extLst>
                </a:gridCol>
                <a:gridCol w="740664">
                  <a:extLst>
                    <a:ext uri="{9D8B030D-6E8A-4147-A177-3AD203B41FA5}">
                      <a16:colId xmlns:a16="http://schemas.microsoft.com/office/drawing/2014/main" val="468777085"/>
                    </a:ext>
                  </a:extLst>
                </a:gridCol>
                <a:gridCol w="493776">
                  <a:extLst>
                    <a:ext uri="{9D8B030D-6E8A-4147-A177-3AD203B41FA5}">
                      <a16:colId xmlns:a16="http://schemas.microsoft.com/office/drawing/2014/main" val="3560684883"/>
                    </a:ext>
                  </a:extLst>
                </a:gridCol>
                <a:gridCol w="493776">
                  <a:extLst>
                    <a:ext uri="{9D8B030D-6E8A-4147-A177-3AD203B41FA5}">
                      <a16:colId xmlns:a16="http://schemas.microsoft.com/office/drawing/2014/main" val="326575580"/>
                    </a:ext>
                  </a:extLst>
                </a:gridCol>
                <a:gridCol w="493776">
                  <a:extLst>
                    <a:ext uri="{9D8B030D-6E8A-4147-A177-3AD203B41FA5}">
                      <a16:colId xmlns:a16="http://schemas.microsoft.com/office/drawing/2014/main" val="563952666"/>
                    </a:ext>
                  </a:extLst>
                </a:gridCol>
                <a:gridCol w="493776">
                  <a:extLst>
                    <a:ext uri="{9D8B030D-6E8A-4147-A177-3AD203B41FA5}">
                      <a16:colId xmlns:a16="http://schemas.microsoft.com/office/drawing/2014/main" val="3856920732"/>
                    </a:ext>
                  </a:extLst>
                </a:gridCol>
                <a:gridCol w="493776">
                  <a:extLst>
                    <a:ext uri="{9D8B030D-6E8A-4147-A177-3AD203B41FA5}">
                      <a16:colId xmlns:a16="http://schemas.microsoft.com/office/drawing/2014/main" val="2220969519"/>
                    </a:ext>
                  </a:extLst>
                </a:gridCol>
                <a:gridCol w="493776">
                  <a:extLst>
                    <a:ext uri="{9D8B030D-6E8A-4147-A177-3AD203B41FA5}">
                      <a16:colId xmlns:a16="http://schemas.microsoft.com/office/drawing/2014/main" val="4162854762"/>
                    </a:ext>
                  </a:extLst>
                </a:gridCol>
                <a:gridCol w="493776">
                  <a:extLst>
                    <a:ext uri="{9D8B030D-6E8A-4147-A177-3AD203B41FA5}">
                      <a16:colId xmlns:a16="http://schemas.microsoft.com/office/drawing/2014/main" val="822734096"/>
                    </a:ext>
                  </a:extLst>
                </a:gridCol>
                <a:gridCol w="493776">
                  <a:extLst>
                    <a:ext uri="{9D8B030D-6E8A-4147-A177-3AD203B41FA5}">
                      <a16:colId xmlns:a16="http://schemas.microsoft.com/office/drawing/2014/main" val="4231030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5371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- 2020-08-21 20:04:26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Class of 2020 Summer Associates on a successful virtual program! Amid the #coronavirus pandemic, we welcomed our ninth class and first virtual class of interns to #TEAMPHLY. Though the program was a bit different this year, we hope you enjoyed your virtual internship experience and we wish you the best of luck in your future endeavors!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0.037766387914756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extLst>
                  <a:ext uri="{0D108BD9-81ED-4DB2-BD59-A6C34878D82A}">
                    <a16:rowId xmlns:a16="http://schemas.microsoft.com/office/drawing/2014/main" val="4035568876"/>
                  </a:ext>
                </a:extLst>
              </a:tr>
            </a:tbl>
          </a:graphicData>
        </a:graphic>
      </p:graphicFrame>
      <p:sp>
        <p:nvSpPr>
          <p:cNvPr id="4" name="Text Placeholder 3">
            <a:extLst>
              <a:ext uri="{FF2B5EF4-FFF2-40B4-BE49-F238E27FC236}">
                <a16:creationId xmlns:a16="http://schemas.microsoft.com/office/drawing/2014/main" id="{3D245F47-ED15-4FF1-ABE6-CFDBDA0932B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029153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CE380-618B-4978-9AA0-FAE80210C2F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4ABD071-B51E-4190-A785-853CF7A9CDB9}"/>
              </a:ext>
            </a:extLst>
          </p:cNvPr>
          <p:cNvGraphicFramePr>
            <a:graphicFrameLocks noGrp="1"/>
          </p:cNvGraphicFramePr>
          <p:nvPr>
            <p:ph type="tbl" sz="quarter" idx="13"/>
            <p:extLst>
              <p:ext uri="{D42A27DB-BD31-4B8C-83A1-F6EECF244321}">
                <p14:modId xmlns:p14="http://schemas.microsoft.com/office/powerpoint/2010/main" val="41017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1655733"/>
                    </a:ext>
                  </a:extLst>
                </a:gridCol>
                <a:gridCol w="658368">
                  <a:extLst>
                    <a:ext uri="{9D8B030D-6E8A-4147-A177-3AD203B41FA5}">
                      <a16:colId xmlns:a16="http://schemas.microsoft.com/office/drawing/2014/main" val="3505730940"/>
                    </a:ext>
                  </a:extLst>
                </a:gridCol>
                <a:gridCol w="658368">
                  <a:extLst>
                    <a:ext uri="{9D8B030D-6E8A-4147-A177-3AD203B41FA5}">
                      <a16:colId xmlns:a16="http://schemas.microsoft.com/office/drawing/2014/main" val="3361338979"/>
                    </a:ext>
                  </a:extLst>
                </a:gridCol>
                <a:gridCol w="658368">
                  <a:extLst>
                    <a:ext uri="{9D8B030D-6E8A-4147-A177-3AD203B41FA5}">
                      <a16:colId xmlns:a16="http://schemas.microsoft.com/office/drawing/2014/main" val="2905858310"/>
                    </a:ext>
                  </a:extLst>
                </a:gridCol>
                <a:gridCol w="658368">
                  <a:extLst>
                    <a:ext uri="{9D8B030D-6E8A-4147-A177-3AD203B41FA5}">
                      <a16:colId xmlns:a16="http://schemas.microsoft.com/office/drawing/2014/main" val="1788267638"/>
                    </a:ext>
                  </a:extLst>
                </a:gridCol>
                <a:gridCol w="658368">
                  <a:extLst>
                    <a:ext uri="{9D8B030D-6E8A-4147-A177-3AD203B41FA5}">
                      <a16:colId xmlns:a16="http://schemas.microsoft.com/office/drawing/2014/main" val="857130128"/>
                    </a:ext>
                  </a:extLst>
                </a:gridCol>
                <a:gridCol w="658368">
                  <a:extLst>
                    <a:ext uri="{9D8B030D-6E8A-4147-A177-3AD203B41FA5}">
                      <a16:colId xmlns:a16="http://schemas.microsoft.com/office/drawing/2014/main" val="1683417138"/>
                    </a:ext>
                  </a:extLst>
                </a:gridCol>
                <a:gridCol w="658368">
                  <a:extLst>
                    <a:ext uri="{9D8B030D-6E8A-4147-A177-3AD203B41FA5}">
                      <a16:colId xmlns:a16="http://schemas.microsoft.com/office/drawing/2014/main" val="2062254160"/>
                    </a:ext>
                  </a:extLst>
                </a:gridCol>
                <a:gridCol w="658368">
                  <a:extLst>
                    <a:ext uri="{9D8B030D-6E8A-4147-A177-3AD203B41FA5}">
                      <a16:colId xmlns:a16="http://schemas.microsoft.com/office/drawing/2014/main" val="1971594496"/>
                    </a:ext>
                  </a:extLst>
                </a:gridCol>
                <a:gridCol w="658368">
                  <a:extLst>
                    <a:ext uri="{9D8B030D-6E8A-4147-A177-3AD203B41FA5}">
                      <a16:colId xmlns:a16="http://schemas.microsoft.com/office/drawing/2014/main" val="12595384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45654546"/>
                  </a:ext>
                </a:extLst>
              </a:tr>
              <a:tr h="370840">
                <a:tc>
                  <a:txBody>
                    <a:bodyPr/>
                    <a:lstStyle/>
                    <a:p>
                      <a:r>
                        <a:rPr lang="en-US" sz="1000"/>
                        <a:t>phlyinsurance</a:t>
                      </a:r>
                    </a:p>
                  </a:txBody>
                  <a:tcPr/>
                </a:tc>
                <a:tc>
                  <a:txBody>
                    <a:bodyPr/>
                    <a:lstStyle/>
                    <a:p>
                      <a:r>
                        <a:rPr lang="en-US" sz="1000"/>
                        <a:t>2023</a:t>
                      </a:r>
                    </a:p>
                  </a:txBody>
                  <a:tcPr/>
                </a:tc>
                <a:tc>
                  <a:txBody>
                    <a:bodyPr/>
                    <a:lstStyle/>
                    <a:p>
                      <a:r>
                        <a:rPr lang="en-US" sz="1000"/>
                        <a:t>51</a:t>
                      </a:r>
                    </a:p>
                  </a:txBody>
                  <a:tcPr/>
                </a:tc>
                <a:tc>
                  <a:txBody>
                    <a:bodyPr/>
                    <a:lstStyle/>
                    <a:p>
                      <a:r>
                        <a:rPr lang="en-US" sz="1000"/>
                        <a:t>7</a:t>
                      </a:r>
                    </a:p>
                  </a:txBody>
                  <a:tcPr/>
                </a:tc>
                <a:tc>
                  <a:txBody>
                    <a:bodyPr/>
                    <a:lstStyle/>
                    <a:p>
                      <a:r>
                        <a:rPr lang="en-US" sz="1000"/>
                        <a:t>0</a:t>
                      </a:r>
                    </a:p>
                  </a:txBody>
                  <a:tcPr/>
                </a:tc>
                <a:tc>
                  <a:txBody>
                    <a:bodyPr/>
                    <a:lstStyle/>
                    <a:p>
                      <a:r>
                        <a:rPr lang="en-US" sz="1000"/>
                        <a:t>3</a:t>
                      </a:r>
                    </a:p>
                  </a:txBody>
                  <a:tcPr/>
                </a:tc>
                <a:tc>
                  <a:txBody>
                    <a:bodyPr/>
                    <a:lstStyle/>
                    <a:p>
                      <a:r>
                        <a:rPr lang="en-US" sz="1000"/>
                        <a:t>10</a:t>
                      </a:r>
                    </a:p>
                  </a:txBody>
                  <a:tcPr/>
                </a:tc>
                <a:tc>
                  <a:txBody>
                    <a:bodyPr/>
                    <a:lstStyle/>
                    <a:p>
                      <a:r>
                        <a:rPr lang="en-US" sz="1000"/>
                        <a:t>573</a:t>
                      </a:r>
                    </a:p>
                  </a:txBody>
                  <a:tcPr/>
                </a:tc>
                <a:tc>
                  <a:txBody>
                    <a:bodyPr/>
                    <a:lstStyle/>
                    <a:p>
                      <a:r>
                        <a:rPr lang="en-US" sz="1000"/>
                        <a:t>13</a:t>
                      </a:r>
                    </a:p>
                  </a:txBody>
                  <a:tcPr/>
                </a:tc>
                <a:tc>
                  <a:txBody>
                    <a:bodyPr/>
                    <a:lstStyle/>
                    <a:p>
                      <a:r>
                        <a:rPr lang="en-US" sz="1000"/>
                        <a:t>2.9344 %</a:t>
                      </a:r>
                    </a:p>
                  </a:txBody>
                  <a:tcPr/>
                </a:tc>
                <a:extLst>
                  <a:ext uri="{0D108BD9-81ED-4DB2-BD59-A6C34878D82A}">
                    <a16:rowId xmlns:a16="http://schemas.microsoft.com/office/drawing/2014/main" val="656357363"/>
                  </a:ext>
                </a:extLst>
              </a:tr>
            </a:tbl>
          </a:graphicData>
        </a:graphic>
      </p:graphicFrame>
      <p:sp>
        <p:nvSpPr>
          <p:cNvPr id="4" name="Text Placeholder 3">
            <a:extLst>
              <a:ext uri="{FF2B5EF4-FFF2-40B4-BE49-F238E27FC236}">
                <a16:creationId xmlns:a16="http://schemas.microsoft.com/office/drawing/2014/main" id="{D4426B9C-B143-48CB-970F-ABF9F079B29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450452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E226-EF9D-45D2-B934-1FD33D384251}"/>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BF3A459-25BB-4FCC-8E5E-287A63FAEFE5}"/>
              </a:ext>
            </a:extLst>
          </p:cNvPr>
          <p:cNvGraphicFramePr>
            <a:graphicFrameLocks noGrp="1"/>
          </p:cNvGraphicFramePr>
          <p:nvPr>
            <p:ph type="chart" sz="quarter" idx="13"/>
            <p:extLst>
              <p:ext uri="{D42A27DB-BD31-4B8C-83A1-F6EECF244321}">
                <p14:modId xmlns:p14="http://schemas.microsoft.com/office/powerpoint/2010/main" val="943540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4676D6-2054-4BAC-AE17-1311CA76919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7BCE5A4-2C12-4BF3-BA65-945C64BB01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558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79853-B0CB-447A-9F29-8AE18FFE2990}"/>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625BC103-9F4F-4DE4-8F05-637306B7CDD5}"/>
              </a:ext>
            </a:extLst>
          </p:cNvPr>
          <p:cNvGraphicFramePr>
            <a:graphicFrameLocks noGrp="1"/>
          </p:cNvGraphicFramePr>
          <p:nvPr>
            <p:ph type="chart" sz="quarter" idx="13"/>
            <p:extLst>
              <p:ext uri="{D42A27DB-BD31-4B8C-83A1-F6EECF244321}">
                <p14:modId xmlns:p14="http://schemas.microsoft.com/office/powerpoint/2010/main" val="2784287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7B509F-998B-4AAD-B588-981107A0BB7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7BA030C-22E1-4351-9BD7-7E24D49DC0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9586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22315-3B57-426C-821B-742ADFA7DE8F}"/>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EF2EC467-7E7F-413F-9E3C-679182C70171}"/>
              </a:ext>
            </a:extLst>
          </p:cNvPr>
          <p:cNvGraphicFramePr>
            <a:graphicFrameLocks noGrp="1"/>
          </p:cNvGraphicFramePr>
          <p:nvPr>
            <p:ph type="chart" sz="quarter" idx="13"/>
            <p:extLst>
              <p:ext uri="{D42A27DB-BD31-4B8C-83A1-F6EECF244321}">
                <p14:modId xmlns:p14="http://schemas.microsoft.com/office/powerpoint/2010/main" val="3223979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1CC4D-99B0-4284-8834-6D8274A85FF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06DD0B0-F4A3-42C2-A053-3DB7300B8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144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DDD10-213D-408E-91F9-E3EE78B11B96}"/>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E7B396D-8F9D-4BCB-84CA-C77D3351A53F}"/>
              </a:ext>
            </a:extLst>
          </p:cNvPr>
          <p:cNvGraphicFramePr>
            <a:graphicFrameLocks noGrp="1"/>
          </p:cNvGraphicFramePr>
          <p:nvPr>
            <p:ph type="tbl" sz="quarter" idx="13"/>
            <p:extLst>
              <p:ext uri="{D42A27DB-BD31-4B8C-83A1-F6EECF244321}">
                <p14:modId xmlns:p14="http://schemas.microsoft.com/office/powerpoint/2010/main" val="678229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6993287"/>
                    </a:ext>
                  </a:extLst>
                </a:gridCol>
                <a:gridCol w="1810512">
                  <a:extLst>
                    <a:ext uri="{9D8B030D-6E8A-4147-A177-3AD203B41FA5}">
                      <a16:colId xmlns:a16="http://schemas.microsoft.com/office/drawing/2014/main" val="3965214593"/>
                    </a:ext>
                  </a:extLst>
                </a:gridCol>
                <a:gridCol w="822960">
                  <a:extLst>
                    <a:ext uri="{9D8B030D-6E8A-4147-A177-3AD203B41FA5}">
                      <a16:colId xmlns:a16="http://schemas.microsoft.com/office/drawing/2014/main" val="2603805692"/>
                    </a:ext>
                  </a:extLst>
                </a:gridCol>
                <a:gridCol w="822960">
                  <a:extLst>
                    <a:ext uri="{9D8B030D-6E8A-4147-A177-3AD203B41FA5}">
                      <a16:colId xmlns:a16="http://schemas.microsoft.com/office/drawing/2014/main" val="3688279756"/>
                    </a:ext>
                  </a:extLst>
                </a:gridCol>
                <a:gridCol w="822960">
                  <a:extLst>
                    <a:ext uri="{9D8B030D-6E8A-4147-A177-3AD203B41FA5}">
                      <a16:colId xmlns:a16="http://schemas.microsoft.com/office/drawing/2014/main" val="2136470531"/>
                    </a:ext>
                  </a:extLst>
                </a:gridCol>
                <a:gridCol w="822960">
                  <a:extLst>
                    <a:ext uri="{9D8B030D-6E8A-4147-A177-3AD203B41FA5}">
                      <a16:colId xmlns:a16="http://schemas.microsoft.com/office/drawing/2014/main" val="1870378631"/>
                    </a:ext>
                  </a:extLst>
                </a:gridCol>
                <a:gridCol w="822960">
                  <a:extLst>
                    <a:ext uri="{9D8B030D-6E8A-4147-A177-3AD203B41FA5}">
                      <a16:colId xmlns:a16="http://schemas.microsoft.com/office/drawing/2014/main" val="1775704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383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- 2020-08-12 19:42:08</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#hardwork exhibited by everyone on our team. Our CEO Bob O’Leary shares his perspective on leading during the #pandemic in this Carrier Management article ➡️ 𝐡𝐭𝐭𝐩𝐬://𝐛𝐢𝐭.𝐥𝐲/𝟑𝟎𝐐𝐤𝐔𝐙𝐞 ⬅️ #TEAMPHLY is #InThisTogether. #coronavirus #covid19 #stayhome #workingfromhome #teamwork #perspectives #insurance #insurancework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https://www.instagram.com/p/CDzScyJHaMc/media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0459948"/>
                  </a:ext>
                </a:extLst>
              </a:tr>
            </a:tbl>
          </a:graphicData>
        </a:graphic>
      </p:graphicFrame>
      <p:sp>
        <p:nvSpPr>
          <p:cNvPr id="4" name="Text Placeholder 3">
            <a:extLst>
              <a:ext uri="{FF2B5EF4-FFF2-40B4-BE49-F238E27FC236}">
                <a16:creationId xmlns:a16="http://schemas.microsoft.com/office/drawing/2014/main" id="{0C925714-A252-41B5-9ACF-87D53CDA1E8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690315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65235-023C-4D97-8B95-D2C76703F62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5F3742F5-4983-4E2E-B034-420D6E5DED72}"/>
              </a:ext>
            </a:extLst>
          </p:cNvPr>
          <p:cNvGraphicFramePr>
            <a:graphicFrameLocks noGrp="1"/>
          </p:cNvGraphicFramePr>
          <p:nvPr>
            <p:ph type="tbl" sz="quarter" idx="13"/>
            <p:extLst>
              <p:ext uri="{D42A27DB-BD31-4B8C-83A1-F6EECF244321}">
                <p14:modId xmlns:p14="http://schemas.microsoft.com/office/powerpoint/2010/main" val="106618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3419027"/>
                    </a:ext>
                  </a:extLst>
                </a:gridCol>
                <a:gridCol w="1810512">
                  <a:extLst>
                    <a:ext uri="{9D8B030D-6E8A-4147-A177-3AD203B41FA5}">
                      <a16:colId xmlns:a16="http://schemas.microsoft.com/office/drawing/2014/main" val="1800267446"/>
                    </a:ext>
                  </a:extLst>
                </a:gridCol>
                <a:gridCol w="822960">
                  <a:extLst>
                    <a:ext uri="{9D8B030D-6E8A-4147-A177-3AD203B41FA5}">
                      <a16:colId xmlns:a16="http://schemas.microsoft.com/office/drawing/2014/main" val="3883884849"/>
                    </a:ext>
                  </a:extLst>
                </a:gridCol>
                <a:gridCol w="822960">
                  <a:extLst>
                    <a:ext uri="{9D8B030D-6E8A-4147-A177-3AD203B41FA5}">
                      <a16:colId xmlns:a16="http://schemas.microsoft.com/office/drawing/2014/main" val="1637155137"/>
                    </a:ext>
                  </a:extLst>
                </a:gridCol>
                <a:gridCol w="822960">
                  <a:extLst>
                    <a:ext uri="{9D8B030D-6E8A-4147-A177-3AD203B41FA5}">
                      <a16:colId xmlns:a16="http://schemas.microsoft.com/office/drawing/2014/main" val="2124520871"/>
                    </a:ext>
                  </a:extLst>
                </a:gridCol>
                <a:gridCol w="822960">
                  <a:extLst>
                    <a:ext uri="{9D8B030D-6E8A-4147-A177-3AD203B41FA5}">
                      <a16:colId xmlns:a16="http://schemas.microsoft.com/office/drawing/2014/main" val="222654038"/>
                    </a:ext>
                  </a:extLst>
                </a:gridCol>
                <a:gridCol w="822960">
                  <a:extLst>
                    <a:ext uri="{9D8B030D-6E8A-4147-A177-3AD203B41FA5}">
                      <a16:colId xmlns:a16="http://schemas.microsoft.com/office/drawing/2014/main" val="425353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936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- 2020-08-14 16:26:04</a:t>
                      </a:r>
                      <a:r>
                        <a:rPr kumimoji="0" lang="en-US" sz="1000" b="0" i="0" u="none" strike="noStrike" kern="1200" cap="none" spc="0" normalizeH="0" baseline="0" noProof="0">
                          <a:ln>
                            <a:noFill/>
                          </a:ln>
                          <a:solidFill>
                            <a:prstClr val="black"/>
                          </a:solidFill>
                          <a:effectLst/>
                          <a:uLnTx/>
                          <a:uFillTx/>
                          <a:latin typeface="+mn-lt"/>
                          <a:ea typeface="+mn-ea"/>
                          <a:cs typeface="+mn-cs"/>
                        </a:rPr>
                        <a:t>
 Thanks to our agent and broker partners for making us an Insurance Business America Five Star Carrier! 🙌 We’re honored to have achieved “All-Star Carrier” status by earning a five-star score in all eight categories ➡️ 𝐡𝐭𝐭𝐩𝐬://𝐛𝐢𝐭.𝐥𝐲/𝟑𝐠𝟏𝐰𝐱𝐑𝟕 ⬅️ #TEAMPHLY #thankyou #fivestars #insurance #insurancecompany #success #businessgoals #insurancelife #insurancework #propertyandcasualty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https://www.instagram.com/p/CD4FmddHgFK/media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1085407"/>
                  </a:ext>
                </a:extLst>
              </a:tr>
            </a:tbl>
          </a:graphicData>
        </a:graphic>
      </p:graphicFrame>
      <p:sp>
        <p:nvSpPr>
          <p:cNvPr id="4" name="Text Placeholder 3">
            <a:extLst>
              <a:ext uri="{FF2B5EF4-FFF2-40B4-BE49-F238E27FC236}">
                <a16:creationId xmlns:a16="http://schemas.microsoft.com/office/drawing/2014/main" id="{91006CF6-5172-404B-868F-095110FFF16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34370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F8FF-98D7-4E0A-94AD-CF2807536B5C}"/>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0FF2F992-3D3F-4BB0-A5DB-1EF5FDFC26D0}"/>
              </a:ext>
            </a:extLst>
          </p:cNvPr>
          <p:cNvGraphicFramePr>
            <a:graphicFrameLocks noGrp="1"/>
          </p:cNvGraphicFramePr>
          <p:nvPr>
            <p:ph type="tbl" sz="quarter" idx="13"/>
            <p:extLst>
              <p:ext uri="{D42A27DB-BD31-4B8C-83A1-F6EECF244321}">
                <p14:modId xmlns:p14="http://schemas.microsoft.com/office/powerpoint/2010/main" val="299692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12121199"/>
                    </a:ext>
                  </a:extLst>
                </a:gridCol>
                <a:gridCol w="1810512">
                  <a:extLst>
                    <a:ext uri="{9D8B030D-6E8A-4147-A177-3AD203B41FA5}">
                      <a16:colId xmlns:a16="http://schemas.microsoft.com/office/drawing/2014/main" val="3854438705"/>
                    </a:ext>
                  </a:extLst>
                </a:gridCol>
                <a:gridCol w="822960">
                  <a:extLst>
                    <a:ext uri="{9D8B030D-6E8A-4147-A177-3AD203B41FA5}">
                      <a16:colId xmlns:a16="http://schemas.microsoft.com/office/drawing/2014/main" val="3359119611"/>
                    </a:ext>
                  </a:extLst>
                </a:gridCol>
                <a:gridCol w="822960">
                  <a:extLst>
                    <a:ext uri="{9D8B030D-6E8A-4147-A177-3AD203B41FA5}">
                      <a16:colId xmlns:a16="http://schemas.microsoft.com/office/drawing/2014/main" val="388236806"/>
                    </a:ext>
                  </a:extLst>
                </a:gridCol>
                <a:gridCol w="822960">
                  <a:extLst>
                    <a:ext uri="{9D8B030D-6E8A-4147-A177-3AD203B41FA5}">
                      <a16:colId xmlns:a16="http://schemas.microsoft.com/office/drawing/2014/main" val="2284324679"/>
                    </a:ext>
                  </a:extLst>
                </a:gridCol>
                <a:gridCol w="822960">
                  <a:extLst>
                    <a:ext uri="{9D8B030D-6E8A-4147-A177-3AD203B41FA5}">
                      <a16:colId xmlns:a16="http://schemas.microsoft.com/office/drawing/2014/main" val="2403113605"/>
                    </a:ext>
                  </a:extLst>
                </a:gridCol>
                <a:gridCol w="822960">
                  <a:extLst>
                    <a:ext uri="{9D8B030D-6E8A-4147-A177-3AD203B41FA5}">
                      <a16:colId xmlns:a16="http://schemas.microsoft.com/office/drawing/2014/main" val="301562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598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- 2020-08-11 20:26:28</a:t>
                      </a:r>
                      <a:r>
                        <a:rPr kumimoji="0" lang="en-US" sz="1000" b="0" i="0" u="none" strike="noStrike" kern="1200" cap="none" spc="0" normalizeH="0" baseline="0" noProof="0">
                          <a:ln>
                            <a:noFill/>
                          </a:ln>
                          <a:solidFill>
                            <a:prstClr val="black"/>
                          </a:solidFill>
                          <a:effectLst/>
                          <a:uLnTx/>
                          <a:uFillTx/>
                          <a:latin typeface="+mn-lt"/>
                          <a:ea typeface="+mn-ea"/>
                          <a:cs typeface="+mn-cs"/>
                        </a:rPr>
                        <a:t>
 #TEAMPHLY recently partnered with the sundayloveproject, a #nonprofit based in the #Philadelphia area, to help feed the #homeless. PHLY employees made and delivered 805 sandwiches! 💙 #sundayloveproject #inthistogether #covid19 #feedingthehomeless #volunteerwork #communityservice #givingback #philly #insurance #goodcauses #insurancegivesback #nonprofits #nonprofitsofinstagram #csr #nfp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https://www.instagram.com/p/CDwytG8nuNo/media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18:08:53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37460203"/>
                  </a:ext>
                </a:extLst>
              </a:tr>
            </a:tbl>
          </a:graphicData>
        </a:graphic>
      </p:graphicFrame>
      <p:sp>
        <p:nvSpPr>
          <p:cNvPr id="4" name="Text Placeholder 3">
            <a:extLst>
              <a:ext uri="{FF2B5EF4-FFF2-40B4-BE49-F238E27FC236}">
                <a16:creationId xmlns:a16="http://schemas.microsoft.com/office/drawing/2014/main" id="{E48C659C-623A-4042-9B32-36F2E6CFDFA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59006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CB8A-C484-47B0-BED9-B9ADBC44C305}"/>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1A8125E2-5D41-47B2-9BD0-600BE00A7A51}"/>
              </a:ext>
            </a:extLst>
          </p:cNvPr>
          <p:cNvGraphicFramePr>
            <a:graphicFrameLocks noGrp="1"/>
          </p:cNvGraphicFramePr>
          <p:nvPr>
            <p:ph type="tbl" sz="quarter" idx="13"/>
            <p:extLst>
              <p:ext uri="{D42A27DB-BD31-4B8C-83A1-F6EECF244321}">
                <p14:modId xmlns:p14="http://schemas.microsoft.com/office/powerpoint/2010/main" val="48841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4568747"/>
                    </a:ext>
                  </a:extLst>
                </a:gridCol>
                <a:gridCol w="1810512">
                  <a:extLst>
                    <a:ext uri="{9D8B030D-6E8A-4147-A177-3AD203B41FA5}">
                      <a16:colId xmlns:a16="http://schemas.microsoft.com/office/drawing/2014/main" val="710956638"/>
                    </a:ext>
                  </a:extLst>
                </a:gridCol>
                <a:gridCol w="822960">
                  <a:extLst>
                    <a:ext uri="{9D8B030D-6E8A-4147-A177-3AD203B41FA5}">
                      <a16:colId xmlns:a16="http://schemas.microsoft.com/office/drawing/2014/main" val="1746550209"/>
                    </a:ext>
                  </a:extLst>
                </a:gridCol>
                <a:gridCol w="822960">
                  <a:extLst>
                    <a:ext uri="{9D8B030D-6E8A-4147-A177-3AD203B41FA5}">
                      <a16:colId xmlns:a16="http://schemas.microsoft.com/office/drawing/2014/main" val="2494589960"/>
                    </a:ext>
                  </a:extLst>
                </a:gridCol>
                <a:gridCol w="822960">
                  <a:extLst>
                    <a:ext uri="{9D8B030D-6E8A-4147-A177-3AD203B41FA5}">
                      <a16:colId xmlns:a16="http://schemas.microsoft.com/office/drawing/2014/main" val="1046530053"/>
                    </a:ext>
                  </a:extLst>
                </a:gridCol>
                <a:gridCol w="822960">
                  <a:extLst>
                    <a:ext uri="{9D8B030D-6E8A-4147-A177-3AD203B41FA5}">
                      <a16:colId xmlns:a16="http://schemas.microsoft.com/office/drawing/2014/main" val="3006133066"/>
                    </a:ext>
                  </a:extLst>
                </a:gridCol>
                <a:gridCol w="822960">
                  <a:extLst>
                    <a:ext uri="{9D8B030D-6E8A-4147-A177-3AD203B41FA5}">
                      <a16:colId xmlns:a16="http://schemas.microsoft.com/office/drawing/2014/main" val="136188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102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- 2020-08-31 17:45:59</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aspects of our culture that make #PHLY a #greatplacetowork! This month, we’re shining the spotlight on Jackie Hunter, who works in our #Underwriting Department, as she shares why she loves being part of our team. 🙌
Enter this link into your web browser to learn more about #TEAMPHLY ➡️ 𝗯𝗶𝘁.𝗹𝘆/𝗣𝗛𝗟𝗬𝗖𝗮𝗿𝗲𝗲𝗿𝘀 ⬅️ #insurance #employeespotlight #careermotivation #businessgoals #supportive #instajobs #insurancecareers #companyculture #workenvironment  #insurancelife #insurancework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https://www.instagram.com/p/CEkAQp-HWBm/media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8401133"/>
                  </a:ext>
                </a:extLst>
              </a:tr>
            </a:tbl>
          </a:graphicData>
        </a:graphic>
      </p:graphicFrame>
      <p:sp>
        <p:nvSpPr>
          <p:cNvPr id="4" name="Text Placeholder 3">
            <a:extLst>
              <a:ext uri="{FF2B5EF4-FFF2-40B4-BE49-F238E27FC236}">
                <a16:creationId xmlns:a16="http://schemas.microsoft.com/office/drawing/2014/main" id="{36A30D67-A9B6-4691-87C1-52BAACD1CBD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51417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A99B-B499-4B03-B8C5-A291A538F297}"/>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5B13C76D-AD84-4009-B35D-40D1682A961D}"/>
              </a:ext>
            </a:extLst>
          </p:cNvPr>
          <p:cNvGraphicFramePr>
            <a:graphicFrameLocks noGrp="1"/>
          </p:cNvGraphicFramePr>
          <p:nvPr>
            <p:ph type="tbl" sz="quarter" idx="13"/>
            <p:extLst>
              <p:ext uri="{D42A27DB-BD31-4B8C-83A1-F6EECF244321}">
                <p14:modId xmlns:p14="http://schemas.microsoft.com/office/powerpoint/2010/main" val="122776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5713470"/>
                    </a:ext>
                  </a:extLst>
                </a:gridCol>
                <a:gridCol w="1810512">
                  <a:extLst>
                    <a:ext uri="{9D8B030D-6E8A-4147-A177-3AD203B41FA5}">
                      <a16:colId xmlns:a16="http://schemas.microsoft.com/office/drawing/2014/main" val="1541394855"/>
                    </a:ext>
                  </a:extLst>
                </a:gridCol>
                <a:gridCol w="822960">
                  <a:extLst>
                    <a:ext uri="{9D8B030D-6E8A-4147-A177-3AD203B41FA5}">
                      <a16:colId xmlns:a16="http://schemas.microsoft.com/office/drawing/2014/main" val="3256158688"/>
                    </a:ext>
                  </a:extLst>
                </a:gridCol>
                <a:gridCol w="822960">
                  <a:extLst>
                    <a:ext uri="{9D8B030D-6E8A-4147-A177-3AD203B41FA5}">
                      <a16:colId xmlns:a16="http://schemas.microsoft.com/office/drawing/2014/main" val="2148488023"/>
                    </a:ext>
                  </a:extLst>
                </a:gridCol>
                <a:gridCol w="822960">
                  <a:extLst>
                    <a:ext uri="{9D8B030D-6E8A-4147-A177-3AD203B41FA5}">
                      <a16:colId xmlns:a16="http://schemas.microsoft.com/office/drawing/2014/main" val="1567377013"/>
                    </a:ext>
                  </a:extLst>
                </a:gridCol>
                <a:gridCol w="822960">
                  <a:extLst>
                    <a:ext uri="{9D8B030D-6E8A-4147-A177-3AD203B41FA5}">
                      <a16:colId xmlns:a16="http://schemas.microsoft.com/office/drawing/2014/main" val="313869848"/>
                    </a:ext>
                  </a:extLst>
                </a:gridCol>
                <a:gridCol w="822960">
                  <a:extLst>
                    <a:ext uri="{9D8B030D-6E8A-4147-A177-3AD203B41FA5}">
                      <a16:colId xmlns:a16="http://schemas.microsoft.com/office/drawing/2014/main" val="185681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727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- 2020-08-06 16:17:41</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20th consecutive year! We appreciate the continued support of our employees, business partners, and customers who help make these achievements possible. 👏 #TEAMPHLY #wardstop50 #awardwinner #insurance #insurancecompany #success #businessgoals #insurancelife #insurancework #propertyandcasualty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https://www.instagram.com/p/CDjeSF-lQro/media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09/10/2020 18:10:31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5232503"/>
                  </a:ext>
                </a:extLst>
              </a:tr>
            </a:tbl>
          </a:graphicData>
        </a:graphic>
      </p:graphicFrame>
      <p:sp>
        <p:nvSpPr>
          <p:cNvPr id="4" name="Text Placeholder 3">
            <a:extLst>
              <a:ext uri="{FF2B5EF4-FFF2-40B4-BE49-F238E27FC236}">
                <a16:creationId xmlns:a16="http://schemas.microsoft.com/office/drawing/2014/main" id="{90DB3513-1DC0-4A08-A417-6FCCE278468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2712419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1449</Words>
  <Application>Microsoft Office PowerPoint</Application>
  <PresentationFormat>On-screen Show (4:3)</PresentationFormat>
  <Paragraphs>535</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4</vt:lpstr>
      <vt:lpstr>Twitter Own and Retweeted Tweets Table | Philadelphia Insurance - 2 of 4</vt:lpstr>
      <vt:lpstr>Twitter Own and Retweeted Tweets Table | Philadelphia Insurance - 3 of 4</vt:lpstr>
      <vt:lpstr>Twitter Own and Retweeted Tweets Table | Philadelphia Insurance - 4 of 4</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2020-09-10T18:56:13Z</dcterms:created>
  <dcterms:modified xsi:type="dcterms:W3CDTF">2020-09-10T18:56:59Z</dcterms:modified>
</cp:coreProperties>
</file>