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Sheet1!$B$2:$B$45</c:f>
              <c:numCache>
                <c:formatCode>General</c:formatCode>
                <c:ptCount val="44"/>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pt idx="41">
                  <c:v>4488</c:v>
                </c:pt>
                <c:pt idx="42">
                  <c:v>4495</c:v>
                </c:pt>
                <c:pt idx="43">
                  <c:v>4498</c:v>
                </c:pt>
              </c:numCache>
            </c:numRef>
          </c:val>
          <c:smooth val="0"/>
          <c:extLst>
            <c:ext xmlns:c16="http://schemas.microsoft.com/office/drawing/2014/chart" uri="{C3380CC4-5D6E-409C-BE32-E72D297353CC}">
              <c16:uniqueId val="{00000000-0654-4061-9A8D-E6242285C93F}"/>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Sheet1!$C$2:$C$45</c:f>
              <c:numCache>
                <c:formatCode>General</c:formatCode>
                <c:ptCount val="44"/>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pt idx="41">
                  <c:v>3627</c:v>
                </c:pt>
                <c:pt idx="42">
                  <c:v>3631</c:v>
                </c:pt>
                <c:pt idx="43">
                  <c:v>3630</c:v>
                </c:pt>
              </c:numCache>
            </c:numRef>
          </c:val>
          <c:smooth val="0"/>
          <c:extLst>
            <c:ext xmlns:c16="http://schemas.microsoft.com/office/drawing/2014/chart" uri="{C3380CC4-5D6E-409C-BE32-E72D297353CC}">
              <c16:uniqueId val="{00000001-0654-4061-9A8D-E6242285C93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0654-4061-9A8D-E6242285C93F}"/>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Sheet1!$E$2:$E$45</c:f>
              <c:numCache>
                <c:formatCode>General</c:formatCode>
                <c:ptCount val="44"/>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pt idx="41">
                  <c:v>25651</c:v>
                </c:pt>
                <c:pt idx="42">
                  <c:v>26080</c:v>
                </c:pt>
                <c:pt idx="43">
                  <c:v>26419</c:v>
                </c:pt>
              </c:numCache>
            </c:numRef>
          </c:val>
          <c:smooth val="0"/>
          <c:extLst>
            <c:ext xmlns:c16="http://schemas.microsoft.com/office/drawing/2014/chart" uri="{C3380CC4-5D6E-409C-BE32-E72D297353CC}">
              <c16:uniqueId val="{00000003-0654-4061-9A8D-E6242285C93F}"/>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Sheet1!$F$2:$F$45</c:f>
              <c:numCache>
                <c:formatCode>General</c:formatCode>
                <c:ptCount val="44"/>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pt idx="41">
                  <c:v>1936</c:v>
                </c:pt>
                <c:pt idx="42">
                  <c:v>1973</c:v>
                </c:pt>
                <c:pt idx="43">
                  <c:v>2045</c:v>
                </c:pt>
              </c:numCache>
            </c:numRef>
          </c:val>
          <c:smooth val="0"/>
          <c:extLst>
            <c:ext xmlns:c16="http://schemas.microsoft.com/office/drawing/2014/chart" uri="{C3380CC4-5D6E-409C-BE32-E72D297353CC}">
              <c16:uniqueId val="{00000004-0654-4061-9A8D-E6242285C93F}"/>
            </c:ext>
          </c:extLst>
        </c:ser>
        <c:dLbls>
          <c:showLegendKey val="0"/>
          <c:showVal val="0"/>
          <c:showCatName val="0"/>
          <c:showSerName val="0"/>
          <c:showPercent val="0"/>
          <c:showBubbleSize val="0"/>
        </c:dLbls>
        <c:smooth val="0"/>
        <c:axId val="292594296"/>
        <c:axId val="292591016"/>
      </c:lineChart>
      <c:dateAx>
        <c:axId val="29259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91016"/>
        <c:crosses val="autoZero"/>
        <c:auto val="1"/>
        <c:lblOffset val="100"/>
        <c:baseTimeUnit val="months"/>
      </c:dateAx>
      <c:valAx>
        <c:axId val="29259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9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15</c:v>
                </c:pt>
                <c:pt idx="6">
                  <c:v>7</c:v>
                </c:pt>
                <c:pt idx="7">
                  <c:v>3</c:v>
                </c:pt>
                <c:pt idx="8">
                  <c:v>4</c:v>
                </c:pt>
              </c:numCache>
            </c:numRef>
          </c:val>
          <c:extLst>
            <c:ext xmlns:c16="http://schemas.microsoft.com/office/drawing/2014/chart" uri="{C3380CC4-5D6E-409C-BE32-E72D297353CC}">
              <c16:uniqueId val="{00000000-40AA-41BE-AB5C-7956FFB830EA}"/>
            </c:ext>
          </c:extLst>
        </c:ser>
        <c:dLbls>
          <c:showLegendKey val="0"/>
          <c:showVal val="0"/>
          <c:showCatName val="0"/>
          <c:showSerName val="0"/>
          <c:showPercent val="0"/>
          <c:showBubbleSize val="0"/>
        </c:dLbls>
        <c:gapWidth val="219"/>
        <c:overlap val="-27"/>
        <c:axId val="293594784"/>
        <c:axId val="293598720"/>
      </c:barChart>
      <c:dateAx>
        <c:axId val="29359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98720"/>
        <c:crosses val="autoZero"/>
        <c:auto val="1"/>
        <c:lblOffset val="100"/>
        <c:baseTimeUnit val="months"/>
      </c:dateAx>
      <c:valAx>
        <c:axId val="29359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9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33</c:v>
                </c:pt>
                <c:pt idx="6">
                  <c:v>37</c:v>
                </c:pt>
                <c:pt idx="7">
                  <c:v>30</c:v>
                </c:pt>
                <c:pt idx="8">
                  <c:v>37</c:v>
                </c:pt>
                <c:pt idx="9">
                  <c:v>0</c:v>
                </c:pt>
                <c:pt idx="10">
                  <c:v>0</c:v>
                </c:pt>
                <c:pt idx="11">
                  <c:v>0</c:v>
                </c:pt>
              </c:numCache>
            </c:numRef>
          </c:val>
          <c:extLst>
            <c:ext xmlns:c16="http://schemas.microsoft.com/office/drawing/2014/chart" uri="{C3380CC4-5D6E-409C-BE32-E72D297353CC}">
              <c16:uniqueId val="{00000000-B8D0-466E-85D9-11863542750A}"/>
            </c:ext>
          </c:extLst>
        </c:ser>
        <c:dLbls>
          <c:showLegendKey val="0"/>
          <c:showVal val="0"/>
          <c:showCatName val="0"/>
          <c:showSerName val="0"/>
          <c:showPercent val="0"/>
          <c:showBubbleSize val="0"/>
        </c:dLbls>
        <c:gapWidth val="219"/>
        <c:overlap val="-27"/>
        <c:axId val="296604640"/>
        <c:axId val="296603000"/>
      </c:barChart>
      <c:dateAx>
        <c:axId val="29660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03000"/>
        <c:crosses val="autoZero"/>
        <c:auto val="1"/>
        <c:lblOffset val="100"/>
        <c:baseTimeUnit val="months"/>
      </c:dateAx>
      <c:valAx>
        <c:axId val="29660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0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713</c:v>
                </c:pt>
                <c:pt idx="5">
                  <c:v>308</c:v>
                </c:pt>
                <c:pt idx="6">
                  <c:v>872</c:v>
                </c:pt>
                <c:pt idx="7">
                  <c:v>676</c:v>
                </c:pt>
                <c:pt idx="8">
                  <c:v>246</c:v>
                </c:pt>
                <c:pt idx="9">
                  <c:v>0</c:v>
                </c:pt>
                <c:pt idx="10">
                  <c:v>0</c:v>
                </c:pt>
                <c:pt idx="11">
                  <c:v>0</c:v>
                </c:pt>
              </c:numCache>
            </c:numRef>
          </c:val>
          <c:extLst>
            <c:ext xmlns:c16="http://schemas.microsoft.com/office/drawing/2014/chart" uri="{C3380CC4-5D6E-409C-BE32-E72D297353CC}">
              <c16:uniqueId val="{00000000-1D77-4D76-AFB9-3D9006D62239}"/>
            </c:ext>
          </c:extLst>
        </c:ser>
        <c:dLbls>
          <c:showLegendKey val="0"/>
          <c:showVal val="0"/>
          <c:showCatName val="0"/>
          <c:showSerName val="0"/>
          <c:showPercent val="0"/>
          <c:showBubbleSize val="0"/>
        </c:dLbls>
        <c:gapWidth val="219"/>
        <c:overlap val="-27"/>
        <c:axId val="297527976"/>
        <c:axId val="297530272"/>
      </c:barChart>
      <c:catAx>
        <c:axId val="29752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30272"/>
        <c:crosses val="autoZero"/>
        <c:auto val="1"/>
        <c:lblAlgn val="ctr"/>
        <c:lblOffset val="100"/>
        <c:noMultiLvlLbl val="0"/>
      </c:catAx>
      <c:valAx>
        <c:axId val="29753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2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16049</c:v>
                </c:pt>
                <c:pt idx="7">
                  <c:v>112808</c:v>
                </c:pt>
                <c:pt idx="8">
                  <c:v>14145</c:v>
                </c:pt>
              </c:numCache>
            </c:numRef>
          </c:val>
          <c:extLst>
            <c:ext xmlns:c16="http://schemas.microsoft.com/office/drawing/2014/chart" uri="{C3380CC4-5D6E-409C-BE32-E72D297353CC}">
              <c16:uniqueId val="{00000000-C6B4-4921-A4BE-79F0AC4BFBD9}"/>
            </c:ext>
          </c:extLst>
        </c:ser>
        <c:dLbls>
          <c:showLegendKey val="0"/>
          <c:showVal val="0"/>
          <c:showCatName val="0"/>
          <c:showSerName val="0"/>
          <c:showPercent val="0"/>
          <c:showBubbleSize val="0"/>
        </c:dLbls>
        <c:gapWidth val="219"/>
        <c:overlap val="-27"/>
        <c:axId val="297527320"/>
        <c:axId val="297532568"/>
      </c:barChart>
      <c:dateAx>
        <c:axId val="29752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32568"/>
        <c:crosses val="autoZero"/>
        <c:auto val="1"/>
        <c:lblOffset val="100"/>
        <c:baseTimeUnit val="months"/>
      </c:dateAx>
      <c:valAx>
        <c:axId val="29753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2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40</c:v>
                </c:pt>
                <c:pt idx="1">
                  <c:v>353</c:v>
                </c:pt>
                <c:pt idx="2">
                  <c:v>441</c:v>
                </c:pt>
                <c:pt idx="3">
                  <c:v>382</c:v>
                </c:pt>
                <c:pt idx="4">
                  <c:v>355</c:v>
                </c:pt>
                <c:pt idx="5">
                  <c:v>245</c:v>
                </c:pt>
              </c:numCache>
            </c:numRef>
          </c:val>
          <c:extLst>
            <c:ext xmlns:c16="http://schemas.microsoft.com/office/drawing/2014/chart" uri="{C3380CC4-5D6E-409C-BE32-E72D297353CC}">
              <c16:uniqueId val="{00000000-27BD-49E8-B73C-EF410F3A9BF1}"/>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44</c:v>
                </c:pt>
                <c:pt idx="1">
                  <c:v>414</c:v>
                </c:pt>
                <c:pt idx="2">
                  <c:v>588</c:v>
                </c:pt>
                <c:pt idx="3">
                  <c:v>678</c:v>
                </c:pt>
                <c:pt idx="4">
                  <c:v>581</c:v>
                </c:pt>
                <c:pt idx="5">
                  <c:v>314</c:v>
                </c:pt>
              </c:numCache>
            </c:numRef>
          </c:val>
          <c:extLst>
            <c:ext xmlns:c16="http://schemas.microsoft.com/office/drawing/2014/chart" uri="{C3380CC4-5D6E-409C-BE32-E72D297353CC}">
              <c16:uniqueId val="{00000001-27BD-49E8-B73C-EF410F3A9BF1}"/>
            </c:ext>
          </c:extLst>
        </c:ser>
        <c:dLbls>
          <c:showLegendKey val="0"/>
          <c:showVal val="0"/>
          <c:showCatName val="0"/>
          <c:showSerName val="0"/>
          <c:showPercent val="0"/>
          <c:showBubbleSize val="0"/>
        </c:dLbls>
        <c:gapWidth val="219"/>
        <c:overlap val="-27"/>
        <c:axId val="302408968"/>
        <c:axId val="302409296"/>
      </c:barChart>
      <c:catAx>
        <c:axId val="30240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09296"/>
        <c:crosses val="autoZero"/>
        <c:auto val="1"/>
        <c:lblAlgn val="ctr"/>
        <c:lblOffset val="100"/>
        <c:noMultiLvlLbl val="0"/>
      </c:catAx>
      <c:valAx>
        <c:axId val="30240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0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-23</c:v>
                </c:pt>
                <c:pt idx="6">
                  <c:v>4</c:v>
                </c:pt>
                <c:pt idx="7">
                  <c:v>-1</c:v>
                </c:pt>
                <c:pt idx="8">
                  <c:v>8</c:v>
                </c:pt>
              </c:numCache>
            </c:numRef>
          </c:val>
          <c:extLst>
            <c:ext xmlns:c16="http://schemas.microsoft.com/office/drawing/2014/chart" uri="{C3380CC4-5D6E-409C-BE32-E72D297353CC}">
              <c16:uniqueId val="{00000000-65F0-49E9-BB2E-A109C8B2745C}"/>
            </c:ext>
          </c:extLst>
        </c:ser>
        <c:dLbls>
          <c:showLegendKey val="0"/>
          <c:showVal val="0"/>
          <c:showCatName val="0"/>
          <c:showSerName val="0"/>
          <c:showPercent val="0"/>
          <c:showBubbleSize val="0"/>
        </c:dLbls>
        <c:gapWidth val="219"/>
        <c:overlap val="-27"/>
        <c:axId val="306013976"/>
        <c:axId val="306009056"/>
      </c:barChart>
      <c:dateAx>
        <c:axId val="306013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09056"/>
        <c:crosses val="autoZero"/>
        <c:auto val="1"/>
        <c:lblOffset val="100"/>
        <c:baseTimeUnit val="months"/>
      </c:dateAx>
      <c:valAx>
        <c:axId val="30600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1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3</c:v>
                </c:pt>
                <c:pt idx="7">
                  <c:v>3</c:v>
                </c:pt>
                <c:pt idx="8">
                  <c:v>6</c:v>
                </c:pt>
                <c:pt idx="9">
                  <c:v>0</c:v>
                </c:pt>
                <c:pt idx="10">
                  <c:v>0</c:v>
                </c:pt>
                <c:pt idx="11">
                  <c:v>0</c:v>
                </c:pt>
              </c:numCache>
            </c:numRef>
          </c:val>
          <c:extLst>
            <c:ext xmlns:c16="http://schemas.microsoft.com/office/drawing/2014/chart" uri="{C3380CC4-5D6E-409C-BE32-E72D297353CC}">
              <c16:uniqueId val="{00000000-D270-474E-9E15-C4B68610FAC2}"/>
            </c:ext>
          </c:extLst>
        </c:ser>
        <c:dLbls>
          <c:showLegendKey val="0"/>
          <c:showVal val="0"/>
          <c:showCatName val="0"/>
          <c:showSerName val="0"/>
          <c:showPercent val="0"/>
          <c:showBubbleSize val="0"/>
        </c:dLbls>
        <c:gapWidth val="219"/>
        <c:overlap val="-27"/>
        <c:axId val="250908048"/>
        <c:axId val="354809680"/>
      </c:barChart>
      <c:dateAx>
        <c:axId val="250908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09680"/>
        <c:crosses val="autoZero"/>
        <c:auto val="1"/>
        <c:lblOffset val="100"/>
        <c:baseTimeUnit val="months"/>
      </c:dateAx>
      <c:valAx>
        <c:axId val="35480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0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113</c:v>
                </c:pt>
                <c:pt idx="4">
                  <c:v>116</c:v>
                </c:pt>
                <c:pt idx="5">
                  <c:v>49</c:v>
                </c:pt>
                <c:pt idx="6">
                  <c:v>86</c:v>
                </c:pt>
                <c:pt idx="7">
                  <c:v>100</c:v>
                </c:pt>
                <c:pt idx="8">
                  <c:v>40</c:v>
                </c:pt>
                <c:pt idx="9">
                  <c:v>0</c:v>
                </c:pt>
                <c:pt idx="10">
                  <c:v>0</c:v>
                </c:pt>
                <c:pt idx="11">
                  <c:v>0</c:v>
                </c:pt>
              </c:numCache>
            </c:numRef>
          </c:val>
          <c:extLst>
            <c:ext xmlns:c16="http://schemas.microsoft.com/office/drawing/2014/chart" uri="{C3380CC4-5D6E-409C-BE32-E72D297353CC}">
              <c16:uniqueId val="{00000000-0DA7-4E76-98D9-05339E432493}"/>
            </c:ext>
          </c:extLst>
        </c:ser>
        <c:dLbls>
          <c:showLegendKey val="0"/>
          <c:showVal val="0"/>
          <c:showCatName val="0"/>
          <c:showSerName val="0"/>
          <c:showPercent val="0"/>
          <c:showBubbleSize val="0"/>
        </c:dLbls>
        <c:gapWidth val="219"/>
        <c:overlap val="-27"/>
        <c:axId val="354813944"/>
        <c:axId val="354809024"/>
      </c:barChart>
      <c:catAx>
        <c:axId val="35481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09024"/>
        <c:crosses val="autoZero"/>
        <c:auto val="1"/>
        <c:lblAlgn val="ctr"/>
        <c:lblOffset val="100"/>
        <c:noMultiLvlLbl val="0"/>
      </c:catAx>
      <c:valAx>
        <c:axId val="35480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1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7</c:v>
                </c:pt>
                <c:pt idx="6">
                  <c:v>2</c:v>
                </c:pt>
                <c:pt idx="7">
                  <c:v>38</c:v>
                </c:pt>
                <c:pt idx="8">
                  <c:v>5</c:v>
                </c:pt>
                <c:pt idx="9">
                  <c:v>0</c:v>
                </c:pt>
                <c:pt idx="10">
                  <c:v>0</c:v>
                </c:pt>
                <c:pt idx="11">
                  <c:v>0</c:v>
                </c:pt>
              </c:numCache>
            </c:numRef>
          </c:val>
          <c:extLst>
            <c:ext xmlns:c16="http://schemas.microsoft.com/office/drawing/2014/chart" uri="{C3380CC4-5D6E-409C-BE32-E72D297353CC}">
              <c16:uniqueId val="{00000000-9BF7-4F74-B497-E5BABE0C98B2}"/>
            </c:ext>
          </c:extLst>
        </c:ser>
        <c:dLbls>
          <c:showLegendKey val="0"/>
          <c:showVal val="0"/>
          <c:showCatName val="0"/>
          <c:showSerName val="0"/>
          <c:showPercent val="0"/>
          <c:showBubbleSize val="0"/>
        </c:dLbls>
        <c:gapWidth val="219"/>
        <c:overlap val="-27"/>
        <c:axId val="354804432"/>
        <c:axId val="354804760"/>
      </c:barChart>
      <c:dateAx>
        <c:axId val="35480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04760"/>
        <c:crosses val="autoZero"/>
        <c:auto val="1"/>
        <c:lblOffset val="100"/>
        <c:baseTimeUnit val="months"/>
      </c:dateAx>
      <c:valAx>
        <c:axId val="35480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0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353</c:v>
                </c:pt>
                <c:pt idx="6">
                  <c:v>429</c:v>
                </c:pt>
                <c:pt idx="7">
                  <c:v>339</c:v>
                </c:pt>
                <c:pt idx="8">
                  <c:v>88</c:v>
                </c:pt>
              </c:numCache>
            </c:numRef>
          </c:val>
          <c:extLst>
            <c:ext xmlns:c16="http://schemas.microsoft.com/office/drawing/2014/chart" uri="{C3380CC4-5D6E-409C-BE32-E72D297353CC}">
              <c16:uniqueId val="{00000000-1533-4975-8AA7-E9BD78D99F2D}"/>
            </c:ext>
          </c:extLst>
        </c:ser>
        <c:dLbls>
          <c:showLegendKey val="0"/>
          <c:showVal val="0"/>
          <c:showCatName val="0"/>
          <c:showSerName val="0"/>
          <c:showPercent val="0"/>
          <c:showBubbleSize val="0"/>
        </c:dLbls>
        <c:gapWidth val="219"/>
        <c:overlap val="-27"/>
        <c:axId val="364721384"/>
        <c:axId val="364719416"/>
      </c:barChart>
      <c:dateAx>
        <c:axId val="364721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19416"/>
        <c:crosses val="autoZero"/>
        <c:auto val="1"/>
        <c:lblOffset val="100"/>
        <c:baseTimeUnit val="months"/>
      </c:dateAx>
      <c:valAx>
        <c:axId val="36471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2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117</c:v>
                </c:pt>
                <c:pt idx="1">
                  <c:v>71</c:v>
                </c:pt>
                <c:pt idx="2">
                  <c:v>96</c:v>
                </c:pt>
                <c:pt idx="3">
                  <c:v>125</c:v>
                </c:pt>
                <c:pt idx="4">
                  <c:v>85</c:v>
                </c:pt>
                <c:pt idx="5">
                  <c:v>70</c:v>
                </c:pt>
                <c:pt idx="6">
                  <c:v>85</c:v>
                </c:pt>
                <c:pt idx="7">
                  <c:v>51</c:v>
                </c:pt>
                <c:pt idx="8">
                  <c:v>75</c:v>
                </c:pt>
              </c:numCache>
            </c:numRef>
          </c:val>
          <c:extLst>
            <c:ext xmlns:c16="http://schemas.microsoft.com/office/drawing/2014/chart" uri="{C3380CC4-5D6E-409C-BE32-E72D297353CC}">
              <c16:uniqueId val="{00000000-02CC-4A6E-B843-21E4C717FCA6}"/>
            </c:ext>
          </c:extLst>
        </c:ser>
        <c:dLbls>
          <c:showLegendKey val="0"/>
          <c:showVal val="0"/>
          <c:showCatName val="0"/>
          <c:showSerName val="0"/>
          <c:showPercent val="0"/>
          <c:showBubbleSize val="0"/>
        </c:dLbls>
        <c:gapWidth val="219"/>
        <c:overlap val="-27"/>
        <c:axId val="364726632"/>
        <c:axId val="364727616"/>
      </c:barChart>
      <c:catAx>
        <c:axId val="36472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27616"/>
        <c:crosses val="autoZero"/>
        <c:auto val="1"/>
        <c:lblAlgn val="ctr"/>
        <c:lblOffset val="100"/>
        <c:noMultiLvlLbl val="0"/>
      </c:catAx>
      <c:valAx>
        <c:axId val="36472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2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2818</c:v>
                </c:pt>
                <c:pt idx="1">
                  <c:v>1432</c:v>
                </c:pt>
                <c:pt idx="2">
                  <c:v>2326</c:v>
                </c:pt>
                <c:pt idx="3">
                  <c:v>1879</c:v>
                </c:pt>
                <c:pt idx="4">
                  <c:v>1787</c:v>
                </c:pt>
                <c:pt idx="5">
                  <c:v>708</c:v>
                </c:pt>
                <c:pt idx="6">
                  <c:v>2134</c:v>
                </c:pt>
                <c:pt idx="7">
                  <c:v>1504</c:v>
                </c:pt>
                <c:pt idx="8">
                  <c:v>454</c:v>
                </c:pt>
              </c:numCache>
            </c:numRef>
          </c:val>
          <c:extLst>
            <c:ext xmlns:c16="http://schemas.microsoft.com/office/drawing/2014/chart" uri="{C3380CC4-5D6E-409C-BE32-E72D297353CC}">
              <c16:uniqueId val="{00000000-EE8D-4C32-8D9B-8E1E5C188FAA}"/>
            </c:ext>
          </c:extLst>
        </c:ser>
        <c:dLbls>
          <c:showLegendKey val="0"/>
          <c:showVal val="0"/>
          <c:showCatName val="0"/>
          <c:showSerName val="0"/>
          <c:showPercent val="0"/>
          <c:showBubbleSize val="0"/>
        </c:dLbls>
        <c:gapWidth val="219"/>
        <c:overlap val="-27"/>
        <c:axId val="364737456"/>
        <c:axId val="364735488"/>
      </c:barChart>
      <c:catAx>
        <c:axId val="36473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35488"/>
        <c:crosses val="autoZero"/>
        <c:auto val="1"/>
        <c:lblAlgn val="ctr"/>
        <c:lblOffset val="100"/>
        <c:noMultiLvlLbl val="0"/>
      </c:catAx>
      <c:valAx>
        <c:axId val="36473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3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51</c:v>
                </c:pt>
                <c:pt idx="6">
                  <c:v>37</c:v>
                </c:pt>
                <c:pt idx="7">
                  <c:v>72</c:v>
                </c:pt>
                <c:pt idx="8">
                  <c:v>16</c:v>
                </c:pt>
              </c:numCache>
            </c:numRef>
          </c:val>
          <c:extLst>
            <c:ext xmlns:c16="http://schemas.microsoft.com/office/drawing/2014/chart" uri="{C3380CC4-5D6E-409C-BE32-E72D297353CC}">
              <c16:uniqueId val="{00000000-C26C-4B8C-B12C-92836B94AB30}"/>
            </c:ext>
          </c:extLst>
        </c:ser>
        <c:dLbls>
          <c:showLegendKey val="0"/>
          <c:showVal val="0"/>
          <c:showCatName val="0"/>
          <c:showSerName val="0"/>
          <c:showPercent val="0"/>
          <c:showBubbleSize val="0"/>
        </c:dLbls>
        <c:gapWidth val="219"/>
        <c:overlap val="-27"/>
        <c:axId val="405103344"/>
        <c:axId val="405102688"/>
      </c:barChart>
      <c:dateAx>
        <c:axId val="40510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2688"/>
        <c:crosses val="autoZero"/>
        <c:auto val="1"/>
        <c:lblOffset val="100"/>
        <c:baseTimeUnit val="months"/>
      </c:dateAx>
      <c:valAx>
        <c:axId val="40510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55</c:v>
                </c:pt>
                <c:pt idx="5">
                  <c:v>52</c:v>
                </c:pt>
                <c:pt idx="6">
                  <c:v>86</c:v>
                </c:pt>
                <c:pt idx="7">
                  <c:v>58</c:v>
                </c:pt>
                <c:pt idx="8">
                  <c:v>62</c:v>
                </c:pt>
                <c:pt idx="9">
                  <c:v>0</c:v>
                </c:pt>
                <c:pt idx="10">
                  <c:v>0</c:v>
                </c:pt>
                <c:pt idx="11">
                  <c:v>0</c:v>
                </c:pt>
              </c:numCache>
            </c:numRef>
          </c:val>
          <c:extLst>
            <c:ext xmlns:c16="http://schemas.microsoft.com/office/drawing/2014/chart" uri="{C3380CC4-5D6E-409C-BE32-E72D297353CC}">
              <c16:uniqueId val="{00000000-C27F-4FFB-B3AA-7DB32B8B6376}"/>
            </c:ext>
          </c:extLst>
        </c:ser>
        <c:dLbls>
          <c:showLegendKey val="0"/>
          <c:showVal val="0"/>
          <c:showCatName val="0"/>
          <c:showSerName val="0"/>
          <c:showPercent val="0"/>
          <c:showBubbleSize val="0"/>
        </c:dLbls>
        <c:gapWidth val="219"/>
        <c:overlap val="-27"/>
        <c:axId val="405108592"/>
        <c:axId val="405108920"/>
      </c:barChart>
      <c:dateAx>
        <c:axId val="40510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8920"/>
        <c:crosses val="autoZero"/>
        <c:auto val="1"/>
        <c:lblOffset val="100"/>
        <c:baseTimeUnit val="months"/>
      </c:dateAx>
      <c:valAx>
        <c:axId val="40510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1366</c:v>
                </c:pt>
                <c:pt idx="3">
                  <c:v>878</c:v>
                </c:pt>
                <c:pt idx="4">
                  <c:v>889</c:v>
                </c:pt>
                <c:pt idx="5">
                  <c:v>315</c:v>
                </c:pt>
                <c:pt idx="6">
                  <c:v>775</c:v>
                </c:pt>
                <c:pt idx="7">
                  <c:v>586</c:v>
                </c:pt>
                <c:pt idx="8">
                  <c:v>312</c:v>
                </c:pt>
                <c:pt idx="9">
                  <c:v>0</c:v>
                </c:pt>
                <c:pt idx="10">
                  <c:v>0</c:v>
                </c:pt>
                <c:pt idx="11">
                  <c:v>0</c:v>
                </c:pt>
              </c:numCache>
            </c:numRef>
          </c:val>
          <c:extLst>
            <c:ext xmlns:c16="http://schemas.microsoft.com/office/drawing/2014/chart" uri="{C3380CC4-5D6E-409C-BE32-E72D297353CC}">
              <c16:uniqueId val="{00000000-8BE6-424D-8297-F8AD80FD43BF}"/>
            </c:ext>
          </c:extLst>
        </c:ser>
        <c:dLbls>
          <c:showLegendKey val="0"/>
          <c:showVal val="0"/>
          <c:showCatName val="0"/>
          <c:showSerName val="0"/>
          <c:showPercent val="0"/>
          <c:showBubbleSize val="0"/>
        </c:dLbls>
        <c:gapWidth val="219"/>
        <c:overlap val="-27"/>
        <c:axId val="405114168"/>
        <c:axId val="405110560"/>
      </c:barChart>
      <c:catAx>
        <c:axId val="40511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10560"/>
        <c:crosses val="autoZero"/>
        <c:auto val="1"/>
        <c:lblAlgn val="ctr"/>
        <c:lblOffset val="100"/>
        <c:noMultiLvlLbl val="0"/>
      </c:catAx>
      <c:valAx>
        <c:axId val="40511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1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A439-D643-48A3-B160-6AAFF3023A5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7127057B-CFB1-48FA-A2D2-4C54CD79E85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57632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5257-07ED-4394-9FC1-E21D269D6B5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1224A95-E1A4-4EDA-9B1D-8B73B466170B}"/>
              </a:ext>
            </a:extLst>
          </p:cNvPr>
          <p:cNvGraphicFramePr>
            <a:graphicFrameLocks noGrp="1"/>
          </p:cNvGraphicFramePr>
          <p:nvPr>
            <p:ph type="chart" sz="quarter" idx="13"/>
            <p:extLst>
              <p:ext uri="{D42A27DB-BD31-4B8C-83A1-F6EECF244321}">
                <p14:modId xmlns:p14="http://schemas.microsoft.com/office/powerpoint/2010/main" val="806482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732062-651C-4D6D-8546-AEF988EB8E43}"/>
              </a:ext>
            </a:extLst>
          </p:cNvPr>
          <p:cNvSpPr>
            <a:spLocks noGrp="1"/>
          </p:cNvSpPr>
          <p:nvPr>
            <p:ph type="body" sz="quarter" idx="14"/>
          </p:nvPr>
        </p:nvSpPr>
        <p:spPr/>
        <p:txBody>
          <a:bodyPr/>
          <a:lstStyle/>
          <a:p>
            <a:r>
              <a:rPr lang="en-US"/>
              <a:t>01/01/2017 - 08/31/2020</a:t>
            </a:r>
          </a:p>
        </p:txBody>
      </p:sp>
      <p:sp>
        <p:nvSpPr>
          <p:cNvPr id="5" name="Footer Placeholder 4">
            <a:extLst>
              <a:ext uri="{FF2B5EF4-FFF2-40B4-BE49-F238E27FC236}">
                <a16:creationId xmlns:a16="http://schemas.microsoft.com/office/drawing/2014/main" id="{AB4E72A0-8DD2-4980-8BCD-642777F2E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563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368D1-FA1F-4044-A5CE-4002E2C007EF}"/>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DBF8FCEC-0809-4670-94E1-677B808685A1}"/>
              </a:ext>
            </a:extLst>
          </p:cNvPr>
          <p:cNvGraphicFramePr>
            <a:graphicFrameLocks noGrp="1"/>
          </p:cNvGraphicFramePr>
          <p:nvPr>
            <p:ph type="tbl" sz="quarter" idx="13"/>
            <p:extLst>
              <p:ext uri="{D42A27DB-BD31-4B8C-83A1-F6EECF244321}">
                <p14:modId xmlns:p14="http://schemas.microsoft.com/office/powerpoint/2010/main" val="335967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34943649"/>
                    </a:ext>
                  </a:extLst>
                </a:gridCol>
                <a:gridCol w="740664">
                  <a:extLst>
                    <a:ext uri="{9D8B030D-6E8A-4147-A177-3AD203B41FA5}">
                      <a16:colId xmlns:a16="http://schemas.microsoft.com/office/drawing/2014/main" val="2926782662"/>
                    </a:ext>
                  </a:extLst>
                </a:gridCol>
                <a:gridCol w="740664">
                  <a:extLst>
                    <a:ext uri="{9D8B030D-6E8A-4147-A177-3AD203B41FA5}">
                      <a16:colId xmlns:a16="http://schemas.microsoft.com/office/drawing/2014/main" val="1889556345"/>
                    </a:ext>
                  </a:extLst>
                </a:gridCol>
                <a:gridCol w="740664">
                  <a:extLst>
                    <a:ext uri="{9D8B030D-6E8A-4147-A177-3AD203B41FA5}">
                      <a16:colId xmlns:a16="http://schemas.microsoft.com/office/drawing/2014/main" val="3643591325"/>
                    </a:ext>
                  </a:extLst>
                </a:gridCol>
                <a:gridCol w="740664">
                  <a:extLst>
                    <a:ext uri="{9D8B030D-6E8A-4147-A177-3AD203B41FA5}">
                      <a16:colId xmlns:a16="http://schemas.microsoft.com/office/drawing/2014/main" val="418424857"/>
                    </a:ext>
                  </a:extLst>
                </a:gridCol>
                <a:gridCol w="740664">
                  <a:extLst>
                    <a:ext uri="{9D8B030D-6E8A-4147-A177-3AD203B41FA5}">
                      <a16:colId xmlns:a16="http://schemas.microsoft.com/office/drawing/2014/main" val="861210111"/>
                    </a:ext>
                  </a:extLst>
                </a:gridCol>
                <a:gridCol w="740664">
                  <a:extLst>
                    <a:ext uri="{9D8B030D-6E8A-4147-A177-3AD203B41FA5}">
                      <a16:colId xmlns:a16="http://schemas.microsoft.com/office/drawing/2014/main" val="1880492741"/>
                    </a:ext>
                  </a:extLst>
                </a:gridCol>
                <a:gridCol w="740664">
                  <a:extLst>
                    <a:ext uri="{9D8B030D-6E8A-4147-A177-3AD203B41FA5}">
                      <a16:colId xmlns:a16="http://schemas.microsoft.com/office/drawing/2014/main" val="1452047676"/>
                    </a:ext>
                  </a:extLst>
                </a:gridCol>
                <a:gridCol w="740664">
                  <a:extLst>
                    <a:ext uri="{9D8B030D-6E8A-4147-A177-3AD203B41FA5}">
                      <a16:colId xmlns:a16="http://schemas.microsoft.com/office/drawing/2014/main" val="402738135"/>
                    </a:ext>
                  </a:extLst>
                </a:gridCol>
                <a:gridCol w="740664">
                  <a:extLst>
                    <a:ext uri="{9D8B030D-6E8A-4147-A177-3AD203B41FA5}">
                      <a16:colId xmlns:a16="http://schemas.microsoft.com/office/drawing/2014/main" val="32063361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87875947"/>
                  </a:ext>
                </a:extLst>
              </a:tr>
              <a:tr h="370840">
                <a:tc>
                  <a:txBody>
                    <a:bodyPr/>
                    <a:lstStyle/>
                    <a:p>
                      <a:r>
                        <a:rPr lang="en-US" sz="1000"/>
                        <a:t>Philadelphia Insurance Companies</a:t>
                      </a:r>
                    </a:p>
                  </a:txBody>
                  <a:tcPr/>
                </a:tc>
                <a:tc>
                  <a:txBody>
                    <a:bodyPr/>
                    <a:lstStyle/>
                    <a:p>
                      <a:r>
                        <a:rPr lang="en-US" sz="1000"/>
                        <a:t>4498</a:t>
                      </a:r>
                    </a:p>
                  </a:txBody>
                  <a:tcPr/>
                </a:tc>
                <a:tc>
                  <a:txBody>
                    <a:bodyPr/>
                    <a:lstStyle/>
                    <a:p>
                      <a:r>
                        <a:rPr lang="en-US" sz="1000"/>
                        <a:t>3</a:t>
                      </a:r>
                    </a:p>
                  </a:txBody>
                  <a:tcPr/>
                </a:tc>
                <a:tc>
                  <a:txBody>
                    <a:bodyPr/>
                    <a:lstStyle/>
                    <a:p>
                      <a:r>
                        <a:rPr lang="en-US" sz="1000"/>
                        <a:t>21</a:t>
                      </a:r>
                    </a:p>
                  </a:txBody>
                  <a:tcPr/>
                </a:tc>
                <a:tc>
                  <a:txBody>
                    <a:bodyPr/>
                    <a:lstStyle/>
                    <a:p>
                      <a:r>
                        <a:rPr lang="en-US" sz="1000"/>
                        <a:t>600</a:t>
                      </a:r>
                    </a:p>
                  </a:txBody>
                  <a:tcPr/>
                </a:tc>
                <a:tc>
                  <a:txBody>
                    <a:bodyPr/>
                    <a:lstStyle/>
                    <a:p>
                      <a:r>
                        <a:rPr lang="en-US" sz="1000"/>
                        <a:t>10</a:t>
                      </a:r>
                    </a:p>
                  </a:txBody>
                  <a:tcPr/>
                </a:tc>
                <a:tc>
                  <a:txBody>
                    <a:bodyPr/>
                    <a:lstStyle/>
                    <a:p>
                      <a:r>
                        <a:rPr lang="en-US" sz="1000"/>
                        <a:t>66</a:t>
                      </a:r>
                    </a:p>
                  </a:txBody>
                  <a:tcPr/>
                </a:tc>
                <a:tc>
                  <a:txBody>
                    <a:bodyPr/>
                    <a:lstStyle/>
                    <a:p>
                      <a:r>
                        <a:rPr lang="en-US" sz="1000"/>
                        <a:t>0</a:t>
                      </a:r>
                    </a:p>
                  </a:txBody>
                  <a:tcPr/>
                </a:tc>
                <a:tc>
                  <a:txBody>
                    <a:bodyPr/>
                    <a:lstStyle/>
                    <a:p>
                      <a:r>
                        <a:rPr lang="en-US" sz="1000"/>
                        <a:t>0.7160 %</a:t>
                      </a:r>
                    </a:p>
                  </a:txBody>
                  <a:tcPr/>
                </a:tc>
                <a:tc>
                  <a:txBody>
                    <a:bodyPr/>
                    <a:lstStyle/>
                    <a:p>
                      <a:r>
                        <a:rPr lang="en-US" sz="1000"/>
                        <a:t>0.0 %</a:t>
                      </a:r>
                    </a:p>
                  </a:txBody>
                  <a:tcPr/>
                </a:tc>
                <a:extLst>
                  <a:ext uri="{0D108BD9-81ED-4DB2-BD59-A6C34878D82A}">
                    <a16:rowId xmlns:a16="http://schemas.microsoft.com/office/drawing/2014/main" val="3637078348"/>
                  </a:ext>
                </a:extLst>
              </a:tr>
            </a:tbl>
          </a:graphicData>
        </a:graphic>
      </p:graphicFrame>
      <p:sp>
        <p:nvSpPr>
          <p:cNvPr id="4" name="Text Placeholder 3">
            <a:extLst>
              <a:ext uri="{FF2B5EF4-FFF2-40B4-BE49-F238E27FC236}">
                <a16:creationId xmlns:a16="http://schemas.microsoft.com/office/drawing/2014/main" id="{B81EAFCB-F178-4045-A367-2DCAD0FFCF6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795243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0F3A4-3423-4C7B-954C-B11FFE91FC6C}"/>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E9828EDC-E72F-4EAF-93C4-CC8F0BC2D8A8}"/>
              </a:ext>
            </a:extLst>
          </p:cNvPr>
          <p:cNvGraphicFramePr>
            <a:graphicFrameLocks noGrp="1"/>
          </p:cNvGraphicFramePr>
          <p:nvPr>
            <p:ph type="chart" sz="quarter" idx="13"/>
            <p:extLst>
              <p:ext uri="{D42A27DB-BD31-4B8C-83A1-F6EECF244321}">
                <p14:modId xmlns:p14="http://schemas.microsoft.com/office/powerpoint/2010/main" val="3845256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0F835D-9D48-4599-B286-6EA1EDAF32D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42D31A3-3D1F-470A-ABFA-35827780E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208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68890-770D-482E-A163-1035BC96568E}"/>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D6AF169-A451-46BC-B04F-29FEC701E4AF}"/>
              </a:ext>
            </a:extLst>
          </p:cNvPr>
          <p:cNvGraphicFramePr>
            <a:graphicFrameLocks noGrp="1"/>
          </p:cNvGraphicFramePr>
          <p:nvPr>
            <p:ph type="chart" sz="quarter" idx="13"/>
            <p:extLst>
              <p:ext uri="{D42A27DB-BD31-4B8C-83A1-F6EECF244321}">
                <p14:modId xmlns:p14="http://schemas.microsoft.com/office/powerpoint/2010/main" val="3178589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49DA5-B6A3-4F77-8FEA-5E536BF0895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30F7116-A2B4-41FC-BA72-8E50034BC7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042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8B7A7-89CA-4AE8-A4E3-417FCDF39712}"/>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26C6D4D9-EF95-4ABB-A3A7-3AD63E0FD0F9}"/>
              </a:ext>
            </a:extLst>
          </p:cNvPr>
          <p:cNvGraphicFramePr>
            <a:graphicFrameLocks noGrp="1"/>
          </p:cNvGraphicFramePr>
          <p:nvPr>
            <p:ph type="chart" sz="quarter" idx="13"/>
            <p:extLst>
              <p:ext uri="{D42A27DB-BD31-4B8C-83A1-F6EECF244321}">
                <p14:modId xmlns:p14="http://schemas.microsoft.com/office/powerpoint/2010/main" val="1438179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878FEB-BC7D-4EC9-AC36-688FB921E93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0A28400-5737-4E7A-BFB7-9733C6BD86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895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20F9C-77F0-4B6E-B058-0452781F4D34}"/>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F3FE202-C0AC-46A3-AED5-798B43132556}"/>
              </a:ext>
            </a:extLst>
          </p:cNvPr>
          <p:cNvGraphicFramePr>
            <a:graphicFrameLocks noGrp="1"/>
          </p:cNvGraphicFramePr>
          <p:nvPr>
            <p:ph type="chart" sz="quarter" idx="13"/>
            <p:extLst>
              <p:ext uri="{D42A27DB-BD31-4B8C-83A1-F6EECF244321}">
                <p14:modId xmlns:p14="http://schemas.microsoft.com/office/powerpoint/2010/main" val="219740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CCB4BB-7895-43A8-BD71-11C53C0378E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992E64A-5A08-4AB4-87B7-EB757968A3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748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7E552-594A-4BDE-82E1-5A1BE9728307}"/>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C00A54CB-034B-424C-8C1C-0042D298F4F4}"/>
              </a:ext>
            </a:extLst>
          </p:cNvPr>
          <p:cNvGraphicFramePr>
            <a:graphicFrameLocks noGrp="1"/>
          </p:cNvGraphicFramePr>
          <p:nvPr>
            <p:ph type="tbl" sz="quarter" idx="13"/>
            <p:extLst>
              <p:ext uri="{D42A27DB-BD31-4B8C-83A1-F6EECF244321}">
                <p14:modId xmlns:p14="http://schemas.microsoft.com/office/powerpoint/2010/main" val="81318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219889"/>
                    </a:ext>
                  </a:extLst>
                </a:gridCol>
                <a:gridCol w="740664">
                  <a:extLst>
                    <a:ext uri="{9D8B030D-6E8A-4147-A177-3AD203B41FA5}">
                      <a16:colId xmlns:a16="http://schemas.microsoft.com/office/drawing/2014/main" val="4274775426"/>
                    </a:ext>
                  </a:extLst>
                </a:gridCol>
                <a:gridCol w="740664">
                  <a:extLst>
                    <a:ext uri="{9D8B030D-6E8A-4147-A177-3AD203B41FA5}">
                      <a16:colId xmlns:a16="http://schemas.microsoft.com/office/drawing/2014/main" val="3678561518"/>
                    </a:ext>
                  </a:extLst>
                </a:gridCol>
                <a:gridCol w="740664">
                  <a:extLst>
                    <a:ext uri="{9D8B030D-6E8A-4147-A177-3AD203B41FA5}">
                      <a16:colId xmlns:a16="http://schemas.microsoft.com/office/drawing/2014/main" val="635035670"/>
                    </a:ext>
                  </a:extLst>
                </a:gridCol>
                <a:gridCol w="740664">
                  <a:extLst>
                    <a:ext uri="{9D8B030D-6E8A-4147-A177-3AD203B41FA5}">
                      <a16:colId xmlns:a16="http://schemas.microsoft.com/office/drawing/2014/main" val="3208953532"/>
                    </a:ext>
                  </a:extLst>
                </a:gridCol>
                <a:gridCol w="740664">
                  <a:extLst>
                    <a:ext uri="{9D8B030D-6E8A-4147-A177-3AD203B41FA5}">
                      <a16:colId xmlns:a16="http://schemas.microsoft.com/office/drawing/2014/main" val="1404478358"/>
                    </a:ext>
                  </a:extLst>
                </a:gridCol>
                <a:gridCol w="740664">
                  <a:extLst>
                    <a:ext uri="{9D8B030D-6E8A-4147-A177-3AD203B41FA5}">
                      <a16:colId xmlns:a16="http://schemas.microsoft.com/office/drawing/2014/main" val="136304181"/>
                    </a:ext>
                  </a:extLst>
                </a:gridCol>
                <a:gridCol w="740664">
                  <a:extLst>
                    <a:ext uri="{9D8B030D-6E8A-4147-A177-3AD203B41FA5}">
                      <a16:colId xmlns:a16="http://schemas.microsoft.com/office/drawing/2014/main" val="3738307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733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- 2020-08-12 12:15:41</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 work exhibited by everyone on our team. Our CEO Bob O’Leary shares his perspective on leading during the pandemic in this Carrier Management article: https://bit.ly/30QkUZe
#TEAMPHLY is #InThisTogether.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529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- 2020-08-06 11:23:24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20th consecutive year! We appreciate the continued support of our employees, business partners, and customers who help make these achievements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195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- 2020-08-14 12:30:37</a:t>
                      </a:r>
                      <a:r>
                        <a:rPr kumimoji="0" lang="en-US" sz="1000" b="0" i="0" u="none" strike="noStrike" kern="1200" cap="none" spc="0" normalizeH="0" baseline="0" noProof="0">
                          <a:ln>
                            <a:noFill/>
                          </a:ln>
                          <a:solidFill>
                            <a:prstClr val="black"/>
                          </a:solidFill>
                          <a:effectLst/>
                          <a:uLnTx/>
                          <a:uFillTx/>
                          <a:latin typeface="+mn-lt"/>
                          <a:ea typeface="+mn-ea"/>
                          <a:cs typeface="+mn-cs"/>
                        </a:rPr>
                        <a:t>
 Thanks to our agent and broker partners for making us an Insurance Business America Five Star Carrier! We’re honored to have achieved “All-Star Carrier” status by earning a five-star score in all eight categories. https://bit.ly/3g1wxR7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8868939"/>
                  </a:ext>
                </a:extLst>
              </a:tr>
            </a:tbl>
          </a:graphicData>
        </a:graphic>
      </p:graphicFrame>
      <p:sp>
        <p:nvSpPr>
          <p:cNvPr id="4" name="Text Placeholder 3">
            <a:extLst>
              <a:ext uri="{FF2B5EF4-FFF2-40B4-BE49-F238E27FC236}">
                <a16:creationId xmlns:a16="http://schemas.microsoft.com/office/drawing/2014/main" id="{55B3CE29-7641-47AB-9285-9AC193C9C2A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49268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9785-6CB4-4683-9786-4F8532A64E08}"/>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DA0703C6-C587-46D7-A849-54473A776DE2}"/>
              </a:ext>
            </a:extLst>
          </p:cNvPr>
          <p:cNvGraphicFramePr>
            <a:graphicFrameLocks noGrp="1"/>
          </p:cNvGraphicFramePr>
          <p:nvPr>
            <p:ph type="tbl" sz="quarter" idx="13"/>
            <p:extLst>
              <p:ext uri="{D42A27DB-BD31-4B8C-83A1-F6EECF244321}">
                <p14:modId xmlns:p14="http://schemas.microsoft.com/office/powerpoint/2010/main" val="10280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64780345"/>
                    </a:ext>
                  </a:extLst>
                </a:gridCol>
                <a:gridCol w="740664">
                  <a:extLst>
                    <a:ext uri="{9D8B030D-6E8A-4147-A177-3AD203B41FA5}">
                      <a16:colId xmlns:a16="http://schemas.microsoft.com/office/drawing/2014/main" val="1293121635"/>
                    </a:ext>
                  </a:extLst>
                </a:gridCol>
                <a:gridCol w="740664">
                  <a:extLst>
                    <a:ext uri="{9D8B030D-6E8A-4147-A177-3AD203B41FA5}">
                      <a16:colId xmlns:a16="http://schemas.microsoft.com/office/drawing/2014/main" val="1055204641"/>
                    </a:ext>
                  </a:extLst>
                </a:gridCol>
                <a:gridCol w="740664">
                  <a:extLst>
                    <a:ext uri="{9D8B030D-6E8A-4147-A177-3AD203B41FA5}">
                      <a16:colId xmlns:a16="http://schemas.microsoft.com/office/drawing/2014/main" val="1126279132"/>
                    </a:ext>
                  </a:extLst>
                </a:gridCol>
                <a:gridCol w="740664">
                  <a:extLst>
                    <a:ext uri="{9D8B030D-6E8A-4147-A177-3AD203B41FA5}">
                      <a16:colId xmlns:a16="http://schemas.microsoft.com/office/drawing/2014/main" val="3614024753"/>
                    </a:ext>
                  </a:extLst>
                </a:gridCol>
                <a:gridCol w="740664">
                  <a:extLst>
                    <a:ext uri="{9D8B030D-6E8A-4147-A177-3AD203B41FA5}">
                      <a16:colId xmlns:a16="http://schemas.microsoft.com/office/drawing/2014/main" val="707365229"/>
                    </a:ext>
                  </a:extLst>
                </a:gridCol>
                <a:gridCol w="740664">
                  <a:extLst>
                    <a:ext uri="{9D8B030D-6E8A-4147-A177-3AD203B41FA5}">
                      <a16:colId xmlns:a16="http://schemas.microsoft.com/office/drawing/2014/main" val="1587704338"/>
                    </a:ext>
                  </a:extLst>
                </a:gridCol>
                <a:gridCol w="740664">
                  <a:extLst>
                    <a:ext uri="{9D8B030D-6E8A-4147-A177-3AD203B41FA5}">
                      <a16:colId xmlns:a16="http://schemas.microsoft.com/office/drawing/2014/main" val="822887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02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- 2020-08-21 15:59:49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Class of 2020 Summer Associates on a successful virtual program! Amid the #coronavirus pandemic, we welcomed our ninth class and first virtual class of interns to #TEAMPHLY. Though the program was a bit different this year, we hope you enjoyed your virtual internship experience and we wish you the best of luck in your future endeavors!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435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- 2020-08-10 11:40:40</a:t>
                      </a:r>
                      <a:r>
                        <a:rPr kumimoji="0" lang="en-US" sz="1000" b="0" i="0" u="none" strike="noStrike" kern="1200" cap="none" spc="0" normalizeH="0" baseline="0" noProof="0">
                          <a:ln>
                            <a:noFill/>
                          </a:ln>
                          <a:solidFill>
                            <a:prstClr val="black"/>
                          </a:solidFill>
                          <a:effectLst/>
                          <a:uLnTx/>
                          <a:uFillTx/>
                          <a:latin typeface="+mn-lt"/>
                          <a:ea typeface="+mn-ea"/>
                          <a:cs typeface="+mn-cs"/>
                        </a:rPr>
                        <a:t>
 Calling all non-profits! Join us for a FREE webinar tomorrow to learn how to protect your organization from the risks associated with operating fleet vehicles. Register here: https://bit.ly/39z90Wt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5131271"/>
                  </a:ext>
                </a:extLst>
              </a:tr>
            </a:tbl>
          </a:graphicData>
        </a:graphic>
      </p:graphicFrame>
      <p:sp>
        <p:nvSpPr>
          <p:cNvPr id="4" name="Text Placeholder 3">
            <a:extLst>
              <a:ext uri="{FF2B5EF4-FFF2-40B4-BE49-F238E27FC236}">
                <a16:creationId xmlns:a16="http://schemas.microsoft.com/office/drawing/2014/main" id="{65BA0DFA-D51E-415D-9F55-3064F7CDADF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42488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4E932-6F6F-4CA9-8642-22A00FD1C4B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DB7ED7B-352F-40F6-B025-2A9CFDD5B1A3}"/>
              </a:ext>
            </a:extLst>
          </p:cNvPr>
          <p:cNvGraphicFramePr>
            <a:graphicFrameLocks noGrp="1"/>
          </p:cNvGraphicFramePr>
          <p:nvPr>
            <p:ph type="chart" sz="quarter" idx="13"/>
            <p:extLst>
              <p:ext uri="{D42A27DB-BD31-4B8C-83A1-F6EECF244321}">
                <p14:modId xmlns:p14="http://schemas.microsoft.com/office/powerpoint/2010/main" val="232144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8F864-1266-487E-A52B-3B332B22C4BB}"/>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F50A65AC-C970-4555-9750-F81C0F36B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826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B192-674D-4270-A47F-64337E3D169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C78D353-A053-4CF6-9264-CAF057F2884E}"/>
              </a:ext>
            </a:extLst>
          </p:cNvPr>
          <p:cNvGraphicFramePr>
            <a:graphicFrameLocks noGrp="1"/>
          </p:cNvGraphicFramePr>
          <p:nvPr>
            <p:ph type="tbl" sz="quarter" idx="13"/>
            <p:extLst>
              <p:ext uri="{D42A27DB-BD31-4B8C-83A1-F6EECF244321}">
                <p14:modId xmlns:p14="http://schemas.microsoft.com/office/powerpoint/2010/main" val="19751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28544220"/>
                    </a:ext>
                  </a:extLst>
                </a:gridCol>
                <a:gridCol w="411480">
                  <a:extLst>
                    <a:ext uri="{9D8B030D-6E8A-4147-A177-3AD203B41FA5}">
                      <a16:colId xmlns:a16="http://schemas.microsoft.com/office/drawing/2014/main" val="491486481"/>
                    </a:ext>
                  </a:extLst>
                </a:gridCol>
                <a:gridCol w="411480">
                  <a:extLst>
                    <a:ext uri="{9D8B030D-6E8A-4147-A177-3AD203B41FA5}">
                      <a16:colId xmlns:a16="http://schemas.microsoft.com/office/drawing/2014/main" val="3312676226"/>
                    </a:ext>
                  </a:extLst>
                </a:gridCol>
                <a:gridCol w="411480">
                  <a:extLst>
                    <a:ext uri="{9D8B030D-6E8A-4147-A177-3AD203B41FA5}">
                      <a16:colId xmlns:a16="http://schemas.microsoft.com/office/drawing/2014/main" val="117684715"/>
                    </a:ext>
                  </a:extLst>
                </a:gridCol>
                <a:gridCol w="411480">
                  <a:extLst>
                    <a:ext uri="{9D8B030D-6E8A-4147-A177-3AD203B41FA5}">
                      <a16:colId xmlns:a16="http://schemas.microsoft.com/office/drawing/2014/main" val="2386331251"/>
                    </a:ext>
                  </a:extLst>
                </a:gridCol>
                <a:gridCol w="411480">
                  <a:extLst>
                    <a:ext uri="{9D8B030D-6E8A-4147-A177-3AD203B41FA5}">
                      <a16:colId xmlns:a16="http://schemas.microsoft.com/office/drawing/2014/main" val="23114650"/>
                    </a:ext>
                  </a:extLst>
                </a:gridCol>
                <a:gridCol w="411480">
                  <a:extLst>
                    <a:ext uri="{9D8B030D-6E8A-4147-A177-3AD203B41FA5}">
                      <a16:colId xmlns:a16="http://schemas.microsoft.com/office/drawing/2014/main" val="1645801746"/>
                    </a:ext>
                  </a:extLst>
                </a:gridCol>
                <a:gridCol w="411480">
                  <a:extLst>
                    <a:ext uri="{9D8B030D-6E8A-4147-A177-3AD203B41FA5}">
                      <a16:colId xmlns:a16="http://schemas.microsoft.com/office/drawing/2014/main" val="3803471874"/>
                    </a:ext>
                  </a:extLst>
                </a:gridCol>
                <a:gridCol w="411480">
                  <a:extLst>
                    <a:ext uri="{9D8B030D-6E8A-4147-A177-3AD203B41FA5}">
                      <a16:colId xmlns:a16="http://schemas.microsoft.com/office/drawing/2014/main" val="3967963510"/>
                    </a:ext>
                  </a:extLst>
                </a:gridCol>
                <a:gridCol w="411480">
                  <a:extLst>
                    <a:ext uri="{9D8B030D-6E8A-4147-A177-3AD203B41FA5}">
                      <a16:colId xmlns:a16="http://schemas.microsoft.com/office/drawing/2014/main" val="3267111771"/>
                    </a:ext>
                  </a:extLst>
                </a:gridCol>
                <a:gridCol w="411480">
                  <a:extLst>
                    <a:ext uri="{9D8B030D-6E8A-4147-A177-3AD203B41FA5}">
                      <a16:colId xmlns:a16="http://schemas.microsoft.com/office/drawing/2014/main" val="4076224973"/>
                    </a:ext>
                  </a:extLst>
                </a:gridCol>
                <a:gridCol w="411480">
                  <a:extLst>
                    <a:ext uri="{9D8B030D-6E8A-4147-A177-3AD203B41FA5}">
                      <a16:colId xmlns:a16="http://schemas.microsoft.com/office/drawing/2014/main" val="3131933464"/>
                    </a:ext>
                  </a:extLst>
                </a:gridCol>
                <a:gridCol w="411480">
                  <a:extLst>
                    <a:ext uri="{9D8B030D-6E8A-4147-A177-3AD203B41FA5}">
                      <a16:colId xmlns:a16="http://schemas.microsoft.com/office/drawing/2014/main" val="3274152224"/>
                    </a:ext>
                  </a:extLst>
                </a:gridCol>
                <a:gridCol w="411480">
                  <a:extLst>
                    <a:ext uri="{9D8B030D-6E8A-4147-A177-3AD203B41FA5}">
                      <a16:colId xmlns:a16="http://schemas.microsoft.com/office/drawing/2014/main" val="31302451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45999311"/>
                  </a:ext>
                </a:extLst>
              </a:tr>
              <a:tr h="370840">
                <a:tc>
                  <a:txBody>
                    <a:bodyPr/>
                    <a:lstStyle/>
                    <a:p>
                      <a:r>
                        <a:rPr lang="en-US" sz="1000"/>
                        <a:t>PHLY Insurance Co.</a:t>
                      </a:r>
                    </a:p>
                  </a:txBody>
                  <a:tcPr/>
                </a:tc>
                <a:tc>
                  <a:txBody>
                    <a:bodyPr/>
                    <a:lstStyle/>
                    <a:p>
                      <a:r>
                        <a:rPr lang="en-US" sz="1000"/>
                        <a:t>3630</a:t>
                      </a:r>
                    </a:p>
                  </a:txBody>
                  <a:tcPr/>
                </a:tc>
                <a:tc>
                  <a:txBody>
                    <a:bodyPr/>
                    <a:lstStyle/>
                    <a:p>
                      <a:r>
                        <a:rPr lang="en-US" sz="1000"/>
                        <a:t>-1</a:t>
                      </a:r>
                    </a:p>
                  </a:txBody>
                  <a:tcPr/>
                </a:tc>
                <a:tc>
                  <a:txBody>
                    <a:bodyPr/>
                    <a:lstStyle/>
                    <a:p>
                      <a:r>
                        <a:rPr lang="en-US" sz="1000"/>
                        <a:t>30</a:t>
                      </a:r>
                    </a:p>
                  </a:txBody>
                  <a:tcPr/>
                </a:tc>
                <a:tc>
                  <a:txBody>
                    <a:bodyPr/>
                    <a:lstStyle/>
                    <a:p>
                      <a:r>
                        <a:rPr lang="en-US" sz="1000"/>
                        <a:t>27</a:t>
                      </a:r>
                    </a:p>
                  </a:txBody>
                  <a:tcPr/>
                </a:tc>
                <a:tc>
                  <a:txBody>
                    <a:bodyPr/>
                    <a:lstStyle/>
                    <a:p>
                      <a:r>
                        <a:rPr lang="en-US" sz="1000"/>
                        <a:t>1</a:t>
                      </a:r>
                    </a:p>
                  </a:txBody>
                  <a:tcPr/>
                </a:tc>
                <a:tc>
                  <a:txBody>
                    <a:bodyPr/>
                    <a:lstStyle/>
                    <a:p>
                      <a:r>
                        <a:rPr lang="en-US" sz="1000"/>
                        <a:t>2</a:t>
                      </a:r>
                    </a:p>
                  </a:txBody>
                  <a:tcPr/>
                </a:tc>
                <a:tc>
                  <a:txBody>
                    <a:bodyPr/>
                    <a:lstStyle/>
                    <a:p>
                      <a:r>
                        <a:rPr lang="en-US" sz="1000"/>
                        <a:t>16</a:t>
                      </a:r>
                    </a:p>
                  </a:txBody>
                  <a:tcPr/>
                </a:tc>
                <a:tc>
                  <a:txBody>
                    <a:bodyPr/>
                    <a:lstStyle/>
                    <a:p>
                      <a:r>
                        <a:rPr lang="en-US" sz="1000"/>
                        <a:t>15</a:t>
                      </a:r>
                    </a:p>
                  </a:txBody>
                  <a:tcPr/>
                </a:tc>
                <a:tc>
                  <a:txBody>
                    <a:bodyPr/>
                    <a:lstStyle/>
                    <a:p>
                      <a:r>
                        <a:rPr lang="en-US" sz="1000"/>
                        <a:t>85</a:t>
                      </a:r>
                    </a:p>
                  </a:txBody>
                  <a:tcPr/>
                </a:tc>
                <a:tc>
                  <a:txBody>
                    <a:bodyPr/>
                    <a:lstStyle/>
                    <a:p>
                      <a:r>
                        <a:rPr lang="en-US" sz="1000"/>
                        <a:t>0</a:t>
                      </a:r>
                    </a:p>
                  </a:txBody>
                  <a:tcPr/>
                </a:tc>
                <a:tc>
                  <a:txBody>
                    <a:bodyPr/>
                    <a:lstStyle/>
                    <a:p>
                      <a:r>
                        <a:rPr lang="en-US" sz="1000"/>
                        <a:t>38</a:t>
                      </a:r>
                    </a:p>
                  </a:txBody>
                  <a:tcPr/>
                </a:tc>
                <a:tc>
                  <a:txBody>
                    <a:bodyPr/>
                    <a:lstStyle/>
                    <a:p>
                      <a:r>
                        <a:rPr lang="en-US" sz="1000"/>
                        <a:t>0.1020 %</a:t>
                      </a:r>
                    </a:p>
                  </a:txBody>
                  <a:tcPr/>
                </a:tc>
                <a:tc>
                  <a:txBody>
                    <a:bodyPr/>
                    <a:lstStyle/>
                    <a:p>
                      <a:r>
                        <a:rPr lang="en-US" sz="1000"/>
                        <a:t>0.0 %</a:t>
                      </a:r>
                    </a:p>
                  </a:txBody>
                  <a:tcPr/>
                </a:tc>
                <a:extLst>
                  <a:ext uri="{0D108BD9-81ED-4DB2-BD59-A6C34878D82A}">
                    <a16:rowId xmlns:a16="http://schemas.microsoft.com/office/drawing/2014/main" val="3862204753"/>
                  </a:ext>
                </a:extLst>
              </a:tr>
            </a:tbl>
          </a:graphicData>
        </a:graphic>
      </p:graphicFrame>
      <p:sp>
        <p:nvSpPr>
          <p:cNvPr id="4" name="Text Placeholder 3">
            <a:extLst>
              <a:ext uri="{FF2B5EF4-FFF2-40B4-BE49-F238E27FC236}">
                <a16:creationId xmlns:a16="http://schemas.microsoft.com/office/drawing/2014/main" id="{C10BA6CE-6459-4DE9-9482-37483C6823F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12383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98C2E-1FB7-402A-B00F-4A7ED22ADDC9}"/>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29F2B624-ED7D-4E0D-9B4B-C8167EA60F8B}"/>
              </a:ext>
            </a:extLst>
          </p:cNvPr>
          <p:cNvGraphicFramePr>
            <a:graphicFrameLocks noGrp="1"/>
          </p:cNvGraphicFramePr>
          <p:nvPr>
            <p:ph type="chart" sz="quarter" idx="13"/>
            <p:extLst>
              <p:ext uri="{D42A27DB-BD31-4B8C-83A1-F6EECF244321}">
                <p14:modId xmlns:p14="http://schemas.microsoft.com/office/powerpoint/2010/main" val="1082115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A27E2E-166F-4B89-8E8B-8189C003F69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9EA6DDE-C891-41C4-875B-DEC1D9E725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433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B31E-A15E-4C4B-8162-39A970CEF72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E0B87E5-C2D9-4027-A6EE-E053C698F76B}"/>
              </a:ext>
            </a:extLst>
          </p:cNvPr>
          <p:cNvGraphicFramePr>
            <a:graphicFrameLocks noGrp="1"/>
          </p:cNvGraphicFramePr>
          <p:nvPr>
            <p:ph type="chart" sz="quarter" idx="13"/>
            <p:extLst>
              <p:ext uri="{D42A27DB-BD31-4B8C-83A1-F6EECF244321}">
                <p14:modId xmlns:p14="http://schemas.microsoft.com/office/powerpoint/2010/main" val="3759060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79B465-74F9-46F6-A093-3F1DA3E67A8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0511099-CC60-4DB0-9118-C0276982EA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481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9AA9-FEAE-4192-85F5-97D5B6F816E4}"/>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4C7C279-93FB-4DB9-BA00-E9399979A1AC}"/>
              </a:ext>
            </a:extLst>
          </p:cNvPr>
          <p:cNvGraphicFramePr>
            <a:graphicFrameLocks noGrp="1"/>
          </p:cNvGraphicFramePr>
          <p:nvPr>
            <p:ph type="chart" sz="quarter" idx="13"/>
            <p:extLst>
              <p:ext uri="{D42A27DB-BD31-4B8C-83A1-F6EECF244321}">
                <p14:modId xmlns:p14="http://schemas.microsoft.com/office/powerpoint/2010/main" val="3341961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E4CF5-A370-4423-9CB2-CBB03AD9804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F430BB4-E6C8-4FE8-ADFE-6B1B2730D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2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A1D95-D4CA-4993-A0A2-5F6DDFD07B69}"/>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909A8E1F-819D-4D78-99AA-84AED5A7FD2B}"/>
              </a:ext>
            </a:extLst>
          </p:cNvPr>
          <p:cNvGraphicFramePr>
            <a:graphicFrameLocks noGrp="1"/>
          </p:cNvGraphicFramePr>
          <p:nvPr>
            <p:ph type="chart" sz="quarter" idx="13"/>
            <p:extLst>
              <p:ext uri="{D42A27DB-BD31-4B8C-83A1-F6EECF244321}">
                <p14:modId xmlns:p14="http://schemas.microsoft.com/office/powerpoint/2010/main" val="749172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25B72D-45FC-4A4E-BF08-5D72F67E625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EE6EDBD-8CEA-4B5F-B152-DA914B0CC3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312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D828-79E3-4D6A-A6B8-136D3FFFA59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8685636-54F6-45FD-9714-99CD23E49D89}"/>
              </a:ext>
            </a:extLst>
          </p:cNvPr>
          <p:cNvGraphicFramePr>
            <a:graphicFrameLocks noGrp="1"/>
          </p:cNvGraphicFramePr>
          <p:nvPr>
            <p:ph type="tbl" sz="quarter" idx="13"/>
            <p:extLst>
              <p:ext uri="{D42A27DB-BD31-4B8C-83A1-F6EECF244321}">
                <p14:modId xmlns:p14="http://schemas.microsoft.com/office/powerpoint/2010/main" val="1126526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772607405"/>
                    </a:ext>
                  </a:extLst>
                </a:gridCol>
                <a:gridCol w="2468880">
                  <a:extLst>
                    <a:ext uri="{9D8B030D-6E8A-4147-A177-3AD203B41FA5}">
                      <a16:colId xmlns:a16="http://schemas.microsoft.com/office/drawing/2014/main" val="3482915589"/>
                    </a:ext>
                  </a:extLst>
                </a:gridCol>
                <a:gridCol w="2468880">
                  <a:extLst>
                    <a:ext uri="{9D8B030D-6E8A-4147-A177-3AD203B41FA5}">
                      <a16:colId xmlns:a16="http://schemas.microsoft.com/office/drawing/2014/main" val="95503799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046780822"/>
                  </a:ext>
                </a:extLst>
              </a:tr>
              <a:tr h="370840">
                <a:tc>
                  <a:txBody>
                    <a:bodyPr/>
                    <a:lstStyle/>
                    <a:p>
                      <a:r>
                        <a:rPr lang="en-US" sz="1000" b="1"/>
                        <a:t>@MargueriteTort</a:t>
                      </a:r>
                    </a:p>
                  </a:txBody>
                  <a:tcPr/>
                </a:tc>
                <a:tc>
                  <a:txBody>
                    <a:bodyPr/>
                    <a:lstStyle/>
                    <a:p>
                      <a:r>
                        <a:rPr lang="en-US" sz="1000"/>
                        <a:t>PHLY Insurance Co. (73)</a:t>
                      </a:r>
                    </a:p>
                  </a:txBody>
                  <a:tcPr/>
                </a:tc>
                <a:tc>
                  <a:txBody>
                    <a:bodyPr/>
                    <a:lstStyle/>
                    <a:p>
                      <a:r>
                        <a:rPr lang="en-US" sz="1000"/>
                        <a:t>73</a:t>
                      </a:r>
                    </a:p>
                  </a:txBody>
                  <a:tcPr/>
                </a:tc>
                <a:extLst>
                  <a:ext uri="{0D108BD9-81ED-4DB2-BD59-A6C34878D82A}">
                    <a16:rowId xmlns:a16="http://schemas.microsoft.com/office/drawing/2014/main" val="3546041992"/>
                  </a:ext>
                </a:extLst>
              </a:tr>
              <a:tr h="370840">
                <a:tc>
                  <a:txBody>
                    <a:bodyPr/>
                    <a:lstStyle/>
                    <a:p>
                      <a:r>
                        <a:rPr lang="en-US" sz="1000" b="1"/>
                        <a:t>@GammaIotaSigma</a:t>
                      </a:r>
                    </a:p>
                  </a:txBody>
                  <a:tcPr/>
                </a:tc>
                <a:tc>
                  <a:txBody>
                    <a:bodyPr/>
                    <a:lstStyle/>
                    <a:p>
                      <a:r>
                        <a:rPr lang="en-US" sz="1000"/>
                        <a:t>PHLY Insurance Co. (46)</a:t>
                      </a:r>
                    </a:p>
                  </a:txBody>
                  <a:tcPr/>
                </a:tc>
                <a:tc>
                  <a:txBody>
                    <a:bodyPr/>
                    <a:lstStyle/>
                    <a:p>
                      <a:r>
                        <a:rPr lang="en-US" sz="1000"/>
                        <a:t>46</a:t>
                      </a:r>
                    </a:p>
                  </a:txBody>
                  <a:tcPr/>
                </a:tc>
                <a:extLst>
                  <a:ext uri="{0D108BD9-81ED-4DB2-BD59-A6C34878D82A}">
                    <a16:rowId xmlns:a16="http://schemas.microsoft.com/office/drawing/2014/main" val="2154780048"/>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714913427"/>
                  </a:ext>
                </a:extLst>
              </a:tr>
              <a:tr h="370840">
                <a:tc>
                  <a:txBody>
                    <a:bodyPr/>
                    <a:lstStyle/>
                    <a:p>
                      <a:r>
                        <a:rPr lang="en-US" sz="1000" b="1"/>
                        <a:t>@EaglesCommunity</a:t>
                      </a:r>
                    </a:p>
                  </a:txBody>
                  <a:tcPr/>
                </a:tc>
                <a:tc>
                  <a:txBody>
                    <a:bodyPr/>
                    <a:lstStyle/>
                    <a:p>
                      <a:r>
                        <a:rPr lang="en-US" sz="1000"/>
                        <a:t>PHLY Insurance Co. (31)</a:t>
                      </a:r>
                    </a:p>
                  </a:txBody>
                  <a:tcPr/>
                </a:tc>
                <a:tc>
                  <a:txBody>
                    <a:bodyPr/>
                    <a:lstStyle/>
                    <a:p>
                      <a:r>
                        <a:rPr lang="en-US" sz="1000"/>
                        <a:t>31</a:t>
                      </a:r>
                    </a:p>
                  </a:txBody>
                  <a:tcPr/>
                </a:tc>
                <a:extLst>
                  <a:ext uri="{0D108BD9-81ED-4DB2-BD59-A6C34878D82A}">
                    <a16:rowId xmlns:a16="http://schemas.microsoft.com/office/drawing/2014/main" val="2576307155"/>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502533943"/>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456393598"/>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711311815"/>
                  </a:ext>
                </a:extLst>
              </a:tr>
              <a:tr h="370840">
                <a:tc>
                  <a:txBody>
                    <a:bodyPr/>
                    <a:lstStyle/>
                    <a:p>
                      <a:r>
                        <a:rPr lang="en-US" sz="1000" b="1"/>
                        <a:t>@FirstInsHI</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1569786700"/>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851137878"/>
                  </a:ext>
                </a:extLst>
              </a:tr>
              <a:tr h="370840">
                <a:tc>
                  <a:txBody>
                    <a:bodyPr/>
                    <a:lstStyle/>
                    <a:p>
                      <a:r>
                        <a:rPr lang="en-US" sz="1000" b="1"/>
                        <a:t>@JacobsonGroup</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839823451"/>
                  </a:ext>
                </a:extLst>
              </a:tr>
            </a:tbl>
          </a:graphicData>
        </a:graphic>
      </p:graphicFrame>
      <p:sp>
        <p:nvSpPr>
          <p:cNvPr id="4" name="Text Placeholder 3">
            <a:extLst>
              <a:ext uri="{FF2B5EF4-FFF2-40B4-BE49-F238E27FC236}">
                <a16:creationId xmlns:a16="http://schemas.microsoft.com/office/drawing/2014/main" id="{CA7AE1A0-68E9-497E-9815-09514A10F718}"/>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3650398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04688-B1EF-455D-B020-919F5E6872C8}"/>
              </a:ext>
            </a:extLst>
          </p:cNvPr>
          <p:cNvSpPr>
            <a:spLocks noGrp="1"/>
          </p:cNvSpPr>
          <p:nvPr>
            <p:ph type="title"/>
          </p:nvPr>
        </p:nvSpPr>
        <p:spPr/>
        <p:txBody>
          <a:bodyPr/>
          <a:lstStyle/>
          <a:p>
            <a:r>
              <a:rPr lang="en-US"/>
              <a:t>Twitter Own and Retweeted Tweets Table | Philadelphia Insurance - 1 of 4</a:t>
            </a:r>
          </a:p>
        </p:txBody>
      </p:sp>
      <p:graphicFrame>
        <p:nvGraphicFramePr>
          <p:cNvPr id="5" name="Table Placeholder 4">
            <a:extLst>
              <a:ext uri="{FF2B5EF4-FFF2-40B4-BE49-F238E27FC236}">
                <a16:creationId xmlns:a16="http://schemas.microsoft.com/office/drawing/2014/main" id="{0A3F30DB-B286-425E-95A5-E0828E067DE9}"/>
              </a:ext>
            </a:extLst>
          </p:cNvPr>
          <p:cNvGraphicFramePr>
            <a:graphicFrameLocks noGrp="1"/>
          </p:cNvGraphicFramePr>
          <p:nvPr>
            <p:ph type="tbl" sz="quarter" idx="13"/>
            <p:extLst>
              <p:ext uri="{D42A27DB-BD31-4B8C-83A1-F6EECF244321}">
                <p14:modId xmlns:p14="http://schemas.microsoft.com/office/powerpoint/2010/main" val="308153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58726991"/>
                    </a:ext>
                  </a:extLst>
                </a:gridCol>
                <a:gridCol w="411480">
                  <a:extLst>
                    <a:ext uri="{9D8B030D-6E8A-4147-A177-3AD203B41FA5}">
                      <a16:colId xmlns:a16="http://schemas.microsoft.com/office/drawing/2014/main" val="1351803646"/>
                    </a:ext>
                  </a:extLst>
                </a:gridCol>
                <a:gridCol w="905256">
                  <a:extLst>
                    <a:ext uri="{9D8B030D-6E8A-4147-A177-3AD203B41FA5}">
                      <a16:colId xmlns:a16="http://schemas.microsoft.com/office/drawing/2014/main" val="2868777983"/>
                    </a:ext>
                  </a:extLst>
                </a:gridCol>
                <a:gridCol w="905256">
                  <a:extLst>
                    <a:ext uri="{9D8B030D-6E8A-4147-A177-3AD203B41FA5}">
                      <a16:colId xmlns:a16="http://schemas.microsoft.com/office/drawing/2014/main" val="1651392784"/>
                    </a:ext>
                  </a:extLst>
                </a:gridCol>
                <a:gridCol w="905256">
                  <a:extLst>
                    <a:ext uri="{9D8B030D-6E8A-4147-A177-3AD203B41FA5}">
                      <a16:colId xmlns:a16="http://schemas.microsoft.com/office/drawing/2014/main" val="1443909312"/>
                    </a:ext>
                  </a:extLst>
                </a:gridCol>
                <a:gridCol w="905256">
                  <a:extLst>
                    <a:ext uri="{9D8B030D-6E8A-4147-A177-3AD203B41FA5}">
                      <a16:colId xmlns:a16="http://schemas.microsoft.com/office/drawing/2014/main" val="630131733"/>
                    </a:ext>
                  </a:extLst>
                </a:gridCol>
                <a:gridCol w="905256">
                  <a:extLst>
                    <a:ext uri="{9D8B030D-6E8A-4147-A177-3AD203B41FA5}">
                      <a16:colId xmlns:a16="http://schemas.microsoft.com/office/drawing/2014/main" val="3118970640"/>
                    </a:ext>
                  </a:extLst>
                </a:gridCol>
                <a:gridCol w="905256">
                  <a:extLst>
                    <a:ext uri="{9D8B030D-6E8A-4147-A177-3AD203B41FA5}">
                      <a16:colId xmlns:a16="http://schemas.microsoft.com/office/drawing/2014/main" val="2370309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9456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- 2020-08-07 15:12:41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join the @CAFoundation #CAFCommunityChallenge - a unified, extraordinary challenge that spans multiple weeks &amp;amp; multiple sports to help empower the dreams of challenged #athletes around the world. #TEAMPHLY 
Register here to join us: https://t.co/L5t4qkPNVC https://t.co/zRruMMAY4A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08/09/2020 02:11:44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0.3854 %</a:t>
                      </a:r>
                    </a:p>
                  </a:txBody>
                  <a:tcPr/>
                </a:tc>
                <a:extLst>
                  <a:ext uri="{0D108BD9-81ED-4DB2-BD59-A6C34878D82A}">
                    <a16:rowId xmlns:a16="http://schemas.microsoft.com/office/drawing/2014/main" val="3471381495"/>
                  </a:ext>
                </a:extLst>
              </a:tr>
            </a:tbl>
          </a:graphicData>
        </a:graphic>
      </p:graphicFrame>
      <p:sp>
        <p:nvSpPr>
          <p:cNvPr id="4" name="Text Placeholder 3">
            <a:extLst>
              <a:ext uri="{FF2B5EF4-FFF2-40B4-BE49-F238E27FC236}">
                <a16:creationId xmlns:a16="http://schemas.microsoft.com/office/drawing/2014/main" id="{9B075832-A346-4361-A048-FC80F93CD6A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235273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2C5A9-BF6A-4725-8FE6-52FFF49FA3B6}"/>
              </a:ext>
            </a:extLst>
          </p:cNvPr>
          <p:cNvSpPr>
            <a:spLocks noGrp="1"/>
          </p:cNvSpPr>
          <p:nvPr>
            <p:ph type="title"/>
          </p:nvPr>
        </p:nvSpPr>
        <p:spPr/>
        <p:txBody>
          <a:bodyPr/>
          <a:lstStyle/>
          <a:p>
            <a:r>
              <a:rPr lang="en-US"/>
              <a:t>Twitter Own and Retweeted Tweets Table | Philadelphia Insurance - 2 of 4</a:t>
            </a:r>
          </a:p>
        </p:txBody>
      </p:sp>
      <p:graphicFrame>
        <p:nvGraphicFramePr>
          <p:cNvPr id="5" name="Table Placeholder 4">
            <a:extLst>
              <a:ext uri="{FF2B5EF4-FFF2-40B4-BE49-F238E27FC236}">
                <a16:creationId xmlns:a16="http://schemas.microsoft.com/office/drawing/2014/main" id="{D7D0BC65-C243-46ED-A724-7DF99BA3A376}"/>
              </a:ext>
            </a:extLst>
          </p:cNvPr>
          <p:cNvGraphicFramePr>
            <a:graphicFrameLocks noGrp="1"/>
          </p:cNvGraphicFramePr>
          <p:nvPr>
            <p:ph type="tbl" sz="quarter" idx="13"/>
            <p:extLst>
              <p:ext uri="{D42A27DB-BD31-4B8C-83A1-F6EECF244321}">
                <p14:modId xmlns:p14="http://schemas.microsoft.com/office/powerpoint/2010/main" val="774349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07465905"/>
                    </a:ext>
                  </a:extLst>
                </a:gridCol>
                <a:gridCol w="411480">
                  <a:extLst>
                    <a:ext uri="{9D8B030D-6E8A-4147-A177-3AD203B41FA5}">
                      <a16:colId xmlns:a16="http://schemas.microsoft.com/office/drawing/2014/main" val="2193038829"/>
                    </a:ext>
                  </a:extLst>
                </a:gridCol>
                <a:gridCol w="905256">
                  <a:extLst>
                    <a:ext uri="{9D8B030D-6E8A-4147-A177-3AD203B41FA5}">
                      <a16:colId xmlns:a16="http://schemas.microsoft.com/office/drawing/2014/main" val="430273439"/>
                    </a:ext>
                  </a:extLst>
                </a:gridCol>
                <a:gridCol w="905256">
                  <a:extLst>
                    <a:ext uri="{9D8B030D-6E8A-4147-A177-3AD203B41FA5}">
                      <a16:colId xmlns:a16="http://schemas.microsoft.com/office/drawing/2014/main" val="2796423145"/>
                    </a:ext>
                  </a:extLst>
                </a:gridCol>
                <a:gridCol w="905256">
                  <a:extLst>
                    <a:ext uri="{9D8B030D-6E8A-4147-A177-3AD203B41FA5}">
                      <a16:colId xmlns:a16="http://schemas.microsoft.com/office/drawing/2014/main" val="692222976"/>
                    </a:ext>
                  </a:extLst>
                </a:gridCol>
                <a:gridCol w="905256">
                  <a:extLst>
                    <a:ext uri="{9D8B030D-6E8A-4147-A177-3AD203B41FA5}">
                      <a16:colId xmlns:a16="http://schemas.microsoft.com/office/drawing/2014/main" val="2024107744"/>
                    </a:ext>
                  </a:extLst>
                </a:gridCol>
                <a:gridCol w="905256">
                  <a:extLst>
                    <a:ext uri="{9D8B030D-6E8A-4147-A177-3AD203B41FA5}">
                      <a16:colId xmlns:a16="http://schemas.microsoft.com/office/drawing/2014/main" val="2944497573"/>
                    </a:ext>
                  </a:extLst>
                </a:gridCol>
                <a:gridCol w="905256">
                  <a:extLst>
                    <a:ext uri="{9D8B030D-6E8A-4147-A177-3AD203B41FA5}">
                      <a16:colId xmlns:a16="http://schemas.microsoft.com/office/drawing/2014/main" val="3532246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9668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- 2020-08-11 15:48:48</a:t>
                      </a:r>
                      <a:r>
                        <a:rPr kumimoji="0" lang="en-US" sz="1000" b="0" i="0" u="none" strike="noStrike" kern="1200" cap="none" spc="0" normalizeH="0" baseline="0" noProof="0">
                          <a:ln>
                            <a:noFill/>
                          </a:ln>
                          <a:solidFill>
                            <a:prstClr val="black"/>
                          </a:solidFill>
                          <a:effectLst/>
                          <a:uLnTx/>
                          <a:uFillTx/>
                          <a:latin typeface="+mn-lt"/>
                          <a:ea typeface="+mn-ea"/>
                          <a:cs typeface="+mn-cs"/>
                        </a:rPr>
                        <a:t>
 #TEAMPHLY recently partnered with @SundayLovePhila, a #nonprofit based in the #Philadelphia area, to help feed the #homeless. PHLY employees made and delivered 805 sandwiches! 🙌 #givingback https://t.co/A0xLuZR7KA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02:11:00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0.2753 %</a:t>
                      </a:r>
                    </a:p>
                  </a:txBody>
                  <a:tcPr/>
                </a:tc>
                <a:extLst>
                  <a:ext uri="{0D108BD9-81ED-4DB2-BD59-A6C34878D82A}">
                    <a16:rowId xmlns:a16="http://schemas.microsoft.com/office/drawing/2014/main" val="295922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- 2020-08-12 12:21:45</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 work exhibited by everyone on our team. Our CEO Bob O’Leary shares his perspective on leading during the pandemic in this @CarrierMgmt article: https://t.co/cegVx5UZt6 
#TEAMPHLY is #InThisTogether. https://t.co/jQnUoaRSyq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08:10:02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0.2203 %</a:t>
                      </a:r>
                    </a:p>
                  </a:txBody>
                  <a:tcPr/>
                </a:tc>
                <a:extLst>
                  <a:ext uri="{0D108BD9-81ED-4DB2-BD59-A6C34878D82A}">
                    <a16:rowId xmlns:a16="http://schemas.microsoft.com/office/drawing/2014/main" val="665638312"/>
                  </a:ext>
                </a:extLst>
              </a:tr>
            </a:tbl>
          </a:graphicData>
        </a:graphic>
      </p:graphicFrame>
      <p:sp>
        <p:nvSpPr>
          <p:cNvPr id="4" name="Text Placeholder 3">
            <a:extLst>
              <a:ext uri="{FF2B5EF4-FFF2-40B4-BE49-F238E27FC236}">
                <a16:creationId xmlns:a16="http://schemas.microsoft.com/office/drawing/2014/main" id="{4398B846-E6C8-4D5C-A721-55D3F019F1E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380402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4B42A-6939-4F47-8727-01368E6A78B9}"/>
              </a:ext>
            </a:extLst>
          </p:cNvPr>
          <p:cNvSpPr>
            <a:spLocks noGrp="1"/>
          </p:cNvSpPr>
          <p:nvPr>
            <p:ph type="title"/>
          </p:nvPr>
        </p:nvSpPr>
        <p:spPr/>
        <p:txBody>
          <a:bodyPr/>
          <a:lstStyle/>
          <a:p>
            <a:r>
              <a:rPr lang="en-US"/>
              <a:t>Twitter Own and Retweeted Tweets Table | Philadelphia Insurance - 3 of 4</a:t>
            </a:r>
          </a:p>
        </p:txBody>
      </p:sp>
      <p:graphicFrame>
        <p:nvGraphicFramePr>
          <p:cNvPr id="5" name="Table Placeholder 4">
            <a:extLst>
              <a:ext uri="{FF2B5EF4-FFF2-40B4-BE49-F238E27FC236}">
                <a16:creationId xmlns:a16="http://schemas.microsoft.com/office/drawing/2014/main" id="{AF038385-2862-48A3-A6A6-A95EB4B171F5}"/>
              </a:ext>
            </a:extLst>
          </p:cNvPr>
          <p:cNvGraphicFramePr>
            <a:graphicFrameLocks noGrp="1"/>
          </p:cNvGraphicFramePr>
          <p:nvPr>
            <p:ph type="tbl" sz="quarter" idx="13"/>
            <p:extLst>
              <p:ext uri="{D42A27DB-BD31-4B8C-83A1-F6EECF244321}">
                <p14:modId xmlns:p14="http://schemas.microsoft.com/office/powerpoint/2010/main" val="518753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61175780"/>
                    </a:ext>
                  </a:extLst>
                </a:gridCol>
                <a:gridCol w="411480">
                  <a:extLst>
                    <a:ext uri="{9D8B030D-6E8A-4147-A177-3AD203B41FA5}">
                      <a16:colId xmlns:a16="http://schemas.microsoft.com/office/drawing/2014/main" val="66967330"/>
                    </a:ext>
                  </a:extLst>
                </a:gridCol>
                <a:gridCol w="905256">
                  <a:extLst>
                    <a:ext uri="{9D8B030D-6E8A-4147-A177-3AD203B41FA5}">
                      <a16:colId xmlns:a16="http://schemas.microsoft.com/office/drawing/2014/main" val="3242766023"/>
                    </a:ext>
                  </a:extLst>
                </a:gridCol>
                <a:gridCol w="905256">
                  <a:extLst>
                    <a:ext uri="{9D8B030D-6E8A-4147-A177-3AD203B41FA5}">
                      <a16:colId xmlns:a16="http://schemas.microsoft.com/office/drawing/2014/main" val="3139661936"/>
                    </a:ext>
                  </a:extLst>
                </a:gridCol>
                <a:gridCol w="905256">
                  <a:extLst>
                    <a:ext uri="{9D8B030D-6E8A-4147-A177-3AD203B41FA5}">
                      <a16:colId xmlns:a16="http://schemas.microsoft.com/office/drawing/2014/main" val="2569918435"/>
                    </a:ext>
                  </a:extLst>
                </a:gridCol>
                <a:gridCol w="905256">
                  <a:extLst>
                    <a:ext uri="{9D8B030D-6E8A-4147-A177-3AD203B41FA5}">
                      <a16:colId xmlns:a16="http://schemas.microsoft.com/office/drawing/2014/main" val="1609530994"/>
                    </a:ext>
                  </a:extLst>
                </a:gridCol>
                <a:gridCol w="905256">
                  <a:extLst>
                    <a:ext uri="{9D8B030D-6E8A-4147-A177-3AD203B41FA5}">
                      <a16:colId xmlns:a16="http://schemas.microsoft.com/office/drawing/2014/main" val="2951390351"/>
                    </a:ext>
                  </a:extLst>
                </a:gridCol>
                <a:gridCol w="905256">
                  <a:extLst>
                    <a:ext uri="{9D8B030D-6E8A-4147-A177-3AD203B41FA5}">
                      <a16:colId xmlns:a16="http://schemas.microsoft.com/office/drawing/2014/main" val="4238892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3841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- 2020-08-06 11:27:35</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&amp;amp; Casualty Insurers for the 20th consecutive year! We appreciate the continued support of our employees, business partners, and customers who help make these achievements possible. #TEAMPHLY #insurance https://t.co/qfqDNXf8Ah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08/07/2020 02:09:49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0.1927 %</a:t>
                      </a:r>
                    </a:p>
                  </a:txBody>
                  <a:tcPr/>
                </a:tc>
                <a:extLst>
                  <a:ext uri="{0D108BD9-81ED-4DB2-BD59-A6C34878D82A}">
                    <a16:rowId xmlns:a16="http://schemas.microsoft.com/office/drawing/2014/main" val="1344535312"/>
                  </a:ext>
                </a:extLst>
              </a:tr>
            </a:tbl>
          </a:graphicData>
        </a:graphic>
      </p:graphicFrame>
      <p:sp>
        <p:nvSpPr>
          <p:cNvPr id="4" name="Text Placeholder 3">
            <a:extLst>
              <a:ext uri="{FF2B5EF4-FFF2-40B4-BE49-F238E27FC236}">
                <a16:creationId xmlns:a16="http://schemas.microsoft.com/office/drawing/2014/main" id="{BAC573E1-44AD-41D4-B240-32C16FED900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890923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F0682-7339-44F3-A112-B811AFA62A42}"/>
              </a:ext>
            </a:extLst>
          </p:cNvPr>
          <p:cNvSpPr>
            <a:spLocks noGrp="1"/>
          </p:cNvSpPr>
          <p:nvPr>
            <p:ph type="title"/>
          </p:nvPr>
        </p:nvSpPr>
        <p:spPr/>
        <p:txBody>
          <a:bodyPr/>
          <a:lstStyle/>
          <a:p>
            <a:r>
              <a:rPr lang="en-US"/>
              <a:t>Twitter Own and Retweeted Tweets Table | Philadelphia Insurance - 4 of 4</a:t>
            </a:r>
          </a:p>
        </p:txBody>
      </p:sp>
      <p:graphicFrame>
        <p:nvGraphicFramePr>
          <p:cNvPr id="5" name="Table Placeholder 4">
            <a:extLst>
              <a:ext uri="{FF2B5EF4-FFF2-40B4-BE49-F238E27FC236}">
                <a16:creationId xmlns:a16="http://schemas.microsoft.com/office/drawing/2014/main" id="{54182CD1-D9D8-4456-9D65-FB74F446F45F}"/>
              </a:ext>
            </a:extLst>
          </p:cNvPr>
          <p:cNvGraphicFramePr>
            <a:graphicFrameLocks noGrp="1"/>
          </p:cNvGraphicFramePr>
          <p:nvPr>
            <p:ph type="tbl" sz="quarter" idx="13"/>
            <p:extLst>
              <p:ext uri="{D42A27DB-BD31-4B8C-83A1-F6EECF244321}">
                <p14:modId xmlns:p14="http://schemas.microsoft.com/office/powerpoint/2010/main" val="429020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13422211"/>
                    </a:ext>
                  </a:extLst>
                </a:gridCol>
                <a:gridCol w="411480">
                  <a:extLst>
                    <a:ext uri="{9D8B030D-6E8A-4147-A177-3AD203B41FA5}">
                      <a16:colId xmlns:a16="http://schemas.microsoft.com/office/drawing/2014/main" val="1217729769"/>
                    </a:ext>
                  </a:extLst>
                </a:gridCol>
                <a:gridCol w="905256">
                  <a:extLst>
                    <a:ext uri="{9D8B030D-6E8A-4147-A177-3AD203B41FA5}">
                      <a16:colId xmlns:a16="http://schemas.microsoft.com/office/drawing/2014/main" val="2773201072"/>
                    </a:ext>
                  </a:extLst>
                </a:gridCol>
                <a:gridCol w="905256">
                  <a:extLst>
                    <a:ext uri="{9D8B030D-6E8A-4147-A177-3AD203B41FA5}">
                      <a16:colId xmlns:a16="http://schemas.microsoft.com/office/drawing/2014/main" val="2779052585"/>
                    </a:ext>
                  </a:extLst>
                </a:gridCol>
                <a:gridCol w="905256">
                  <a:extLst>
                    <a:ext uri="{9D8B030D-6E8A-4147-A177-3AD203B41FA5}">
                      <a16:colId xmlns:a16="http://schemas.microsoft.com/office/drawing/2014/main" val="2532822266"/>
                    </a:ext>
                  </a:extLst>
                </a:gridCol>
                <a:gridCol w="905256">
                  <a:extLst>
                    <a:ext uri="{9D8B030D-6E8A-4147-A177-3AD203B41FA5}">
                      <a16:colId xmlns:a16="http://schemas.microsoft.com/office/drawing/2014/main" val="391902578"/>
                    </a:ext>
                  </a:extLst>
                </a:gridCol>
                <a:gridCol w="905256">
                  <a:extLst>
                    <a:ext uri="{9D8B030D-6E8A-4147-A177-3AD203B41FA5}">
                      <a16:colId xmlns:a16="http://schemas.microsoft.com/office/drawing/2014/main" val="1644520800"/>
                    </a:ext>
                  </a:extLst>
                </a:gridCol>
                <a:gridCol w="905256">
                  <a:extLst>
                    <a:ext uri="{9D8B030D-6E8A-4147-A177-3AD203B41FA5}">
                      <a16:colId xmlns:a16="http://schemas.microsoft.com/office/drawing/2014/main" val="1106302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5665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- 2020-08-17 12:29:26</a:t>
                      </a:r>
                      <a:r>
                        <a:rPr kumimoji="0" lang="en-US" sz="1000" b="0" i="0" u="none" strike="noStrike" kern="1200" cap="none" spc="0" normalizeH="0" baseline="0" noProof="0">
                          <a:ln>
                            <a:noFill/>
                          </a:ln>
                          <a:solidFill>
                            <a:prstClr val="black"/>
                          </a:solidFill>
                          <a:effectLst/>
                          <a:uLnTx/>
                          <a:uFillTx/>
                          <a:latin typeface="+mn-lt"/>
                          <a:ea typeface="+mn-ea"/>
                          <a:cs typeface="+mn-cs"/>
                        </a:rPr>
                        <a:t>
 It's #NationalNonprofitDay - a day to recognize the positive impacts of #nonprofits. Supporting non-profits isn't just part of our culture, it's our business as a non-profit insurance carrier. Learn how #insurance helps non-profits focus on their missions: https://t.co/tOnTmJXFmq https://t.co/zqXYN6Vg2A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14:10:17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0.1927 %</a:t>
                      </a:r>
                    </a:p>
                  </a:txBody>
                  <a:tcPr/>
                </a:tc>
                <a:extLst>
                  <a:ext uri="{0D108BD9-81ED-4DB2-BD59-A6C34878D82A}">
                    <a16:rowId xmlns:a16="http://schemas.microsoft.com/office/drawing/2014/main" val="2142519562"/>
                  </a:ext>
                </a:extLst>
              </a:tr>
            </a:tbl>
          </a:graphicData>
        </a:graphic>
      </p:graphicFrame>
      <p:sp>
        <p:nvSpPr>
          <p:cNvPr id="4" name="Text Placeholder 3">
            <a:extLst>
              <a:ext uri="{FF2B5EF4-FFF2-40B4-BE49-F238E27FC236}">
                <a16:creationId xmlns:a16="http://schemas.microsoft.com/office/drawing/2014/main" id="{9FC835C9-76D7-4D3B-91AF-EC53FFC049D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77429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07DBA-A96D-49D0-8AF5-7EE897E310E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D3DDC2F-CA33-4808-B20B-F2FAAC376BA8}"/>
              </a:ext>
            </a:extLst>
          </p:cNvPr>
          <p:cNvGraphicFramePr>
            <a:graphicFrameLocks noGrp="1"/>
          </p:cNvGraphicFramePr>
          <p:nvPr>
            <p:ph type="tbl" sz="quarter" idx="13"/>
            <p:extLst>
              <p:ext uri="{D42A27DB-BD31-4B8C-83A1-F6EECF244321}">
                <p14:modId xmlns:p14="http://schemas.microsoft.com/office/powerpoint/2010/main" val="114460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75053760"/>
                    </a:ext>
                  </a:extLst>
                </a:gridCol>
                <a:gridCol w="411480">
                  <a:extLst>
                    <a:ext uri="{9D8B030D-6E8A-4147-A177-3AD203B41FA5}">
                      <a16:colId xmlns:a16="http://schemas.microsoft.com/office/drawing/2014/main" val="2532537608"/>
                    </a:ext>
                  </a:extLst>
                </a:gridCol>
                <a:gridCol w="411480">
                  <a:extLst>
                    <a:ext uri="{9D8B030D-6E8A-4147-A177-3AD203B41FA5}">
                      <a16:colId xmlns:a16="http://schemas.microsoft.com/office/drawing/2014/main" val="1901839498"/>
                    </a:ext>
                  </a:extLst>
                </a:gridCol>
                <a:gridCol w="411480">
                  <a:extLst>
                    <a:ext uri="{9D8B030D-6E8A-4147-A177-3AD203B41FA5}">
                      <a16:colId xmlns:a16="http://schemas.microsoft.com/office/drawing/2014/main" val="1960448014"/>
                    </a:ext>
                  </a:extLst>
                </a:gridCol>
                <a:gridCol w="411480">
                  <a:extLst>
                    <a:ext uri="{9D8B030D-6E8A-4147-A177-3AD203B41FA5}">
                      <a16:colId xmlns:a16="http://schemas.microsoft.com/office/drawing/2014/main" val="1200917559"/>
                    </a:ext>
                  </a:extLst>
                </a:gridCol>
                <a:gridCol w="411480">
                  <a:extLst>
                    <a:ext uri="{9D8B030D-6E8A-4147-A177-3AD203B41FA5}">
                      <a16:colId xmlns:a16="http://schemas.microsoft.com/office/drawing/2014/main" val="1178523849"/>
                    </a:ext>
                  </a:extLst>
                </a:gridCol>
                <a:gridCol w="411480">
                  <a:extLst>
                    <a:ext uri="{9D8B030D-6E8A-4147-A177-3AD203B41FA5}">
                      <a16:colId xmlns:a16="http://schemas.microsoft.com/office/drawing/2014/main" val="2966310806"/>
                    </a:ext>
                  </a:extLst>
                </a:gridCol>
                <a:gridCol w="411480">
                  <a:extLst>
                    <a:ext uri="{9D8B030D-6E8A-4147-A177-3AD203B41FA5}">
                      <a16:colId xmlns:a16="http://schemas.microsoft.com/office/drawing/2014/main" val="1145834981"/>
                    </a:ext>
                  </a:extLst>
                </a:gridCol>
                <a:gridCol w="411480">
                  <a:extLst>
                    <a:ext uri="{9D8B030D-6E8A-4147-A177-3AD203B41FA5}">
                      <a16:colId xmlns:a16="http://schemas.microsoft.com/office/drawing/2014/main" val="3348286876"/>
                    </a:ext>
                  </a:extLst>
                </a:gridCol>
                <a:gridCol w="411480">
                  <a:extLst>
                    <a:ext uri="{9D8B030D-6E8A-4147-A177-3AD203B41FA5}">
                      <a16:colId xmlns:a16="http://schemas.microsoft.com/office/drawing/2014/main" val="310278748"/>
                    </a:ext>
                  </a:extLst>
                </a:gridCol>
                <a:gridCol w="411480">
                  <a:extLst>
                    <a:ext uri="{9D8B030D-6E8A-4147-A177-3AD203B41FA5}">
                      <a16:colId xmlns:a16="http://schemas.microsoft.com/office/drawing/2014/main" val="1707653527"/>
                    </a:ext>
                  </a:extLst>
                </a:gridCol>
                <a:gridCol w="411480">
                  <a:extLst>
                    <a:ext uri="{9D8B030D-6E8A-4147-A177-3AD203B41FA5}">
                      <a16:colId xmlns:a16="http://schemas.microsoft.com/office/drawing/2014/main" val="2422780541"/>
                    </a:ext>
                  </a:extLst>
                </a:gridCol>
                <a:gridCol w="411480">
                  <a:extLst>
                    <a:ext uri="{9D8B030D-6E8A-4147-A177-3AD203B41FA5}">
                      <a16:colId xmlns:a16="http://schemas.microsoft.com/office/drawing/2014/main" val="3011204967"/>
                    </a:ext>
                  </a:extLst>
                </a:gridCol>
                <a:gridCol w="411480">
                  <a:extLst>
                    <a:ext uri="{9D8B030D-6E8A-4147-A177-3AD203B41FA5}">
                      <a16:colId xmlns:a16="http://schemas.microsoft.com/office/drawing/2014/main" val="2391355010"/>
                    </a:ext>
                  </a:extLst>
                </a:gridCol>
                <a:gridCol w="411480">
                  <a:extLst>
                    <a:ext uri="{9D8B030D-6E8A-4147-A177-3AD203B41FA5}">
                      <a16:colId xmlns:a16="http://schemas.microsoft.com/office/drawing/2014/main" val="3173955741"/>
                    </a:ext>
                  </a:extLst>
                </a:gridCol>
                <a:gridCol w="411480">
                  <a:extLst>
                    <a:ext uri="{9D8B030D-6E8A-4147-A177-3AD203B41FA5}">
                      <a16:colId xmlns:a16="http://schemas.microsoft.com/office/drawing/2014/main" val="1011987493"/>
                    </a:ext>
                  </a:extLst>
                </a:gridCol>
                <a:gridCol w="411480">
                  <a:extLst>
                    <a:ext uri="{9D8B030D-6E8A-4147-A177-3AD203B41FA5}">
                      <a16:colId xmlns:a16="http://schemas.microsoft.com/office/drawing/2014/main" val="25305324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969378063"/>
                  </a:ext>
                </a:extLst>
              </a:tr>
              <a:tr h="370840">
                <a:tc>
                  <a:txBody>
                    <a:bodyPr/>
                    <a:lstStyle/>
                    <a:p>
                      <a:r>
                        <a:rPr lang="en-US" sz="1000"/>
                        <a:t>Philadelphia Insurance Companies</a:t>
                      </a:r>
                    </a:p>
                  </a:txBody>
                  <a:tcPr/>
                </a:tc>
                <a:tc>
                  <a:txBody>
                    <a:bodyPr/>
                    <a:lstStyle/>
                    <a:p>
                      <a:r>
                        <a:rPr lang="en-US" sz="1000"/>
                        <a:t>26419</a:t>
                      </a:r>
                    </a:p>
                  </a:txBody>
                  <a:tcPr/>
                </a:tc>
                <a:tc>
                  <a:txBody>
                    <a:bodyPr/>
                    <a:lstStyle/>
                    <a:p>
                      <a:r>
                        <a:rPr lang="en-US" sz="1000"/>
                        <a:t>339</a:t>
                      </a:r>
                    </a:p>
                  </a:txBody>
                  <a:tcPr/>
                </a:tc>
                <a:tc>
                  <a:txBody>
                    <a:bodyPr/>
                    <a:lstStyle/>
                    <a:p>
                      <a:r>
                        <a:rPr lang="en-US" sz="1000"/>
                        <a:t>29</a:t>
                      </a:r>
                    </a:p>
                  </a:txBody>
                  <a:tcPr/>
                </a:tc>
                <a:tc>
                  <a:txBody>
                    <a:bodyPr/>
                    <a:lstStyle/>
                    <a:p>
                      <a:r>
                        <a:rPr lang="en-US" sz="1000"/>
                        <a:t>1258</a:t>
                      </a:r>
                    </a:p>
                  </a:txBody>
                  <a:tcPr/>
                </a:tc>
                <a:tc>
                  <a:txBody>
                    <a:bodyPr/>
                    <a:lstStyle/>
                    <a:p>
                      <a:r>
                        <a:rPr lang="en-US" sz="1000"/>
                        <a:t>50.32</a:t>
                      </a:r>
                    </a:p>
                  </a:txBody>
                  <a:tcPr/>
                </a:tc>
                <a:tc>
                  <a:txBody>
                    <a:bodyPr/>
                    <a:lstStyle/>
                    <a:p>
                      <a:r>
                        <a:rPr lang="en-US" sz="1000"/>
                        <a:t>11</a:t>
                      </a:r>
                    </a:p>
                  </a:txBody>
                  <a:tcPr/>
                </a:tc>
                <a:tc>
                  <a:txBody>
                    <a:bodyPr/>
                    <a:lstStyle/>
                    <a:p>
                      <a:r>
                        <a:rPr lang="en-US" sz="1000"/>
                        <a:t>0.44</a:t>
                      </a:r>
                    </a:p>
                  </a:txBody>
                  <a:tcPr/>
                </a:tc>
                <a:tc>
                  <a:txBody>
                    <a:bodyPr/>
                    <a:lstStyle/>
                    <a:p>
                      <a:r>
                        <a:rPr lang="en-US" sz="1000"/>
                        <a:t>235</a:t>
                      </a:r>
                    </a:p>
                  </a:txBody>
                  <a:tcPr/>
                </a:tc>
                <a:tc>
                  <a:txBody>
                    <a:bodyPr/>
                    <a:lstStyle/>
                    <a:p>
                      <a:r>
                        <a:rPr lang="en-US" sz="1000"/>
                        <a:t>9.4</a:t>
                      </a:r>
                    </a:p>
                  </a:txBody>
                  <a:tcPr/>
                </a:tc>
                <a:tc>
                  <a:txBody>
                    <a:bodyPr/>
                    <a:lstStyle/>
                    <a:p>
                      <a:r>
                        <a:rPr lang="en-US" sz="1000"/>
                        <a:t>880</a:t>
                      </a:r>
                    </a:p>
                  </a:txBody>
                  <a:tcPr/>
                </a:tc>
                <a:tc>
                  <a:txBody>
                    <a:bodyPr/>
                    <a:lstStyle/>
                    <a:p>
                      <a:r>
                        <a:rPr lang="en-US" sz="1000"/>
                        <a:t>35.2</a:t>
                      </a:r>
                    </a:p>
                  </a:txBody>
                  <a:tcPr/>
                </a:tc>
                <a:tc>
                  <a:txBody>
                    <a:bodyPr/>
                    <a:lstStyle/>
                    <a:p>
                      <a:r>
                        <a:rPr lang="en-US" sz="1000"/>
                        <a:t>55567</a:t>
                      </a:r>
                    </a:p>
                  </a:txBody>
                  <a:tcPr/>
                </a:tc>
                <a:tc>
                  <a:txBody>
                    <a:bodyPr/>
                    <a:lstStyle/>
                    <a:p>
                      <a:r>
                        <a:rPr lang="en-US" sz="1000"/>
                        <a:t>2222.68</a:t>
                      </a:r>
                    </a:p>
                  </a:txBody>
                  <a:tcPr/>
                </a:tc>
                <a:tc>
                  <a:txBody>
                    <a:bodyPr/>
                    <a:lstStyle/>
                    <a:p>
                      <a:r>
                        <a:rPr lang="en-US" sz="1000"/>
                        <a:t>0.040817105251007 %</a:t>
                      </a:r>
                    </a:p>
                  </a:txBody>
                  <a:tcPr/>
                </a:tc>
                <a:tc>
                  <a:txBody>
                    <a:bodyPr/>
                    <a:lstStyle/>
                    <a:p>
                      <a:r>
                        <a:rPr lang="en-US" sz="1000"/>
                        <a:t>5834</a:t>
                      </a:r>
                    </a:p>
                  </a:txBody>
                  <a:tcPr/>
                </a:tc>
                <a:tc>
                  <a:txBody>
                    <a:bodyPr/>
                    <a:lstStyle/>
                    <a:p>
                      <a:r>
                        <a:rPr lang="en-US" sz="1000"/>
                        <a:t>1962.1970833333</a:t>
                      </a:r>
                    </a:p>
                  </a:txBody>
                  <a:tcPr/>
                </a:tc>
                <a:extLst>
                  <a:ext uri="{0D108BD9-81ED-4DB2-BD59-A6C34878D82A}">
                    <a16:rowId xmlns:a16="http://schemas.microsoft.com/office/drawing/2014/main" val="1570488618"/>
                  </a:ext>
                </a:extLst>
              </a:tr>
            </a:tbl>
          </a:graphicData>
        </a:graphic>
      </p:graphicFrame>
      <p:sp>
        <p:nvSpPr>
          <p:cNvPr id="4" name="Text Placeholder 3">
            <a:extLst>
              <a:ext uri="{FF2B5EF4-FFF2-40B4-BE49-F238E27FC236}">
                <a16:creationId xmlns:a16="http://schemas.microsoft.com/office/drawing/2014/main" id="{28036DDD-5AA7-47E4-A45F-7266CA0CFEC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93770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0A3F3-B648-4AC1-9EF6-258A1E3936DE}"/>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059C0A2-09D2-4948-AD55-7A6315D976AA}"/>
              </a:ext>
            </a:extLst>
          </p:cNvPr>
          <p:cNvGraphicFramePr>
            <a:graphicFrameLocks noGrp="1"/>
          </p:cNvGraphicFramePr>
          <p:nvPr>
            <p:ph type="chart" sz="quarter" idx="13"/>
            <p:extLst>
              <p:ext uri="{D42A27DB-BD31-4B8C-83A1-F6EECF244321}">
                <p14:modId xmlns:p14="http://schemas.microsoft.com/office/powerpoint/2010/main" val="2297181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FA042A-2129-426F-88A9-5C686442B2B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97A7B0C-38EC-4F6A-94F5-AFCEFE52F1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2870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807C-A7F2-4F68-B186-3EAA564362C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5F3A5392-BDF9-4FBE-909F-E91EBAA1E974}"/>
              </a:ext>
            </a:extLst>
          </p:cNvPr>
          <p:cNvGraphicFramePr>
            <a:graphicFrameLocks noGrp="1"/>
          </p:cNvGraphicFramePr>
          <p:nvPr>
            <p:ph type="chart" sz="quarter" idx="13"/>
            <p:extLst>
              <p:ext uri="{D42A27DB-BD31-4B8C-83A1-F6EECF244321}">
                <p14:modId xmlns:p14="http://schemas.microsoft.com/office/powerpoint/2010/main" val="105994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E9B0B0-23CA-4184-BA66-46B8EB34F2B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AB5DC45-68D5-405B-8CA3-5DF86831E3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3592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597D8-42F5-4094-991B-0CB94DBA9ED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95160567-0CB2-4A32-85C4-60780FD9A5AC}"/>
              </a:ext>
            </a:extLst>
          </p:cNvPr>
          <p:cNvGraphicFramePr>
            <a:graphicFrameLocks noGrp="1"/>
          </p:cNvGraphicFramePr>
          <p:nvPr>
            <p:ph type="chart" sz="quarter" idx="13"/>
            <p:extLst>
              <p:ext uri="{D42A27DB-BD31-4B8C-83A1-F6EECF244321}">
                <p14:modId xmlns:p14="http://schemas.microsoft.com/office/powerpoint/2010/main" val="1462207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291671-9A8D-4502-AF9C-E1E084F9BEC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89BD9FF-9C32-4F1B-B493-02EC274457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728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9D9D3-DBC5-43CE-853F-C15CB7AE781F}"/>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F71DEE56-67D3-4C7F-8E45-A1D8262633F7}"/>
              </a:ext>
            </a:extLst>
          </p:cNvPr>
          <p:cNvGraphicFramePr>
            <a:graphicFrameLocks noGrp="1"/>
          </p:cNvGraphicFramePr>
          <p:nvPr>
            <p:ph type="tbl" sz="quarter" idx="13"/>
            <p:extLst>
              <p:ext uri="{D42A27DB-BD31-4B8C-83A1-F6EECF244321}">
                <p14:modId xmlns:p14="http://schemas.microsoft.com/office/powerpoint/2010/main" val="2122870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07698972"/>
                    </a:ext>
                  </a:extLst>
                </a:gridCol>
                <a:gridCol w="1069847">
                  <a:extLst>
                    <a:ext uri="{9D8B030D-6E8A-4147-A177-3AD203B41FA5}">
                      <a16:colId xmlns:a16="http://schemas.microsoft.com/office/drawing/2014/main" val="663546430"/>
                    </a:ext>
                  </a:extLst>
                </a:gridCol>
                <a:gridCol w="740664">
                  <a:extLst>
                    <a:ext uri="{9D8B030D-6E8A-4147-A177-3AD203B41FA5}">
                      <a16:colId xmlns:a16="http://schemas.microsoft.com/office/drawing/2014/main" val="4216072222"/>
                    </a:ext>
                  </a:extLst>
                </a:gridCol>
                <a:gridCol w="493776">
                  <a:extLst>
                    <a:ext uri="{9D8B030D-6E8A-4147-A177-3AD203B41FA5}">
                      <a16:colId xmlns:a16="http://schemas.microsoft.com/office/drawing/2014/main" val="3257778961"/>
                    </a:ext>
                  </a:extLst>
                </a:gridCol>
                <a:gridCol w="493776">
                  <a:extLst>
                    <a:ext uri="{9D8B030D-6E8A-4147-A177-3AD203B41FA5}">
                      <a16:colId xmlns:a16="http://schemas.microsoft.com/office/drawing/2014/main" val="412214873"/>
                    </a:ext>
                  </a:extLst>
                </a:gridCol>
                <a:gridCol w="493776">
                  <a:extLst>
                    <a:ext uri="{9D8B030D-6E8A-4147-A177-3AD203B41FA5}">
                      <a16:colId xmlns:a16="http://schemas.microsoft.com/office/drawing/2014/main" val="1179472984"/>
                    </a:ext>
                  </a:extLst>
                </a:gridCol>
                <a:gridCol w="493776">
                  <a:extLst>
                    <a:ext uri="{9D8B030D-6E8A-4147-A177-3AD203B41FA5}">
                      <a16:colId xmlns:a16="http://schemas.microsoft.com/office/drawing/2014/main" val="2665398182"/>
                    </a:ext>
                  </a:extLst>
                </a:gridCol>
                <a:gridCol w="493776">
                  <a:extLst>
                    <a:ext uri="{9D8B030D-6E8A-4147-A177-3AD203B41FA5}">
                      <a16:colId xmlns:a16="http://schemas.microsoft.com/office/drawing/2014/main" val="1623515927"/>
                    </a:ext>
                  </a:extLst>
                </a:gridCol>
                <a:gridCol w="493776">
                  <a:extLst>
                    <a:ext uri="{9D8B030D-6E8A-4147-A177-3AD203B41FA5}">
                      <a16:colId xmlns:a16="http://schemas.microsoft.com/office/drawing/2014/main" val="1655217866"/>
                    </a:ext>
                  </a:extLst>
                </a:gridCol>
                <a:gridCol w="493776">
                  <a:extLst>
                    <a:ext uri="{9D8B030D-6E8A-4147-A177-3AD203B41FA5}">
                      <a16:colId xmlns:a16="http://schemas.microsoft.com/office/drawing/2014/main" val="4243238870"/>
                    </a:ext>
                  </a:extLst>
                </a:gridCol>
                <a:gridCol w="493776">
                  <a:extLst>
                    <a:ext uri="{9D8B030D-6E8A-4147-A177-3AD203B41FA5}">
                      <a16:colId xmlns:a16="http://schemas.microsoft.com/office/drawing/2014/main" val="1410033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6777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- 2020-08-12 11:38:16</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 work exhibited by everyone on our team. Our CEO Bob O’Leary shares his perspective on leading during the pandemic in this Carrier Management article. #TEAMPHLY is #InThisTogether.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https://media-exp1.licdn.com/dms/image/C4D22AQH9eqlpnLXunQ/feedshare-shrink_1280-alternative/0?e=1602720000&amp;v=beta&amp;t=VZXspAc0DnPtFw7HgnFL3zHOnNdp1rBF3S4iMXTaR5E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0.062252405206565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1842842"/>
                  </a:ext>
                </a:extLst>
              </a:tr>
            </a:tbl>
          </a:graphicData>
        </a:graphic>
      </p:graphicFrame>
      <p:sp>
        <p:nvSpPr>
          <p:cNvPr id="4" name="Text Placeholder 3">
            <a:extLst>
              <a:ext uri="{FF2B5EF4-FFF2-40B4-BE49-F238E27FC236}">
                <a16:creationId xmlns:a16="http://schemas.microsoft.com/office/drawing/2014/main" id="{68DC4378-A785-4E36-98CC-4748718E9D2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097500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9ABF1-4A3A-446A-99E2-26798D4A8F37}"/>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67E10186-CB27-4F81-854A-41363EB21B92}"/>
              </a:ext>
            </a:extLst>
          </p:cNvPr>
          <p:cNvGraphicFramePr>
            <a:graphicFrameLocks noGrp="1"/>
          </p:cNvGraphicFramePr>
          <p:nvPr>
            <p:ph type="tbl" sz="quarter" idx="13"/>
            <p:extLst>
              <p:ext uri="{D42A27DB-BD31-4B8C-83A1-F6EECF244321}">
                <p14:modId xmlns:p14="http://schemas.microsoft.com/office/powerpoint/2010/main" val="3306789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92520193"/>
                    </a:ext>
                  </a:extLst>
                </a:gridCol>
                <a:gridCol w="1069847">
                  <a:extLst>
                    <a:ext uri="{9D8B030D-6E8A-4147-A177-3AD203B41FA5}">
                      <a16:colId xmlns:a16="http://schemas.microsoft.com/office/drawing/2014/main" val="1922873120"/>
                    </a:ext>
                  </a:extLst>
                </a:gridCol>
                <a:gridCol w="740664">
                  <a:extLst>
                    <a:ext uri="{9D8B030D-6E8A-4147-A177-3AD203B41FA5}">
                      <a16:colId xmlns:a16="http://schemas.microsoft.com/office/drawing/2014/main" val="220296937"/>
                    </a:ext>
                  </a:extLst>
                </a:gridCol>
                <a:gridCol w="493776">
                  <a:extLst>
                    <a:ext uri="{9D8B030D-6E8A-4147-A177-3AD203B41FA5}">
                      <a16:colId xmlns:a16="http://schemas.microsoft.com/office/drawing/2014/main" val="888798260"/>
                    </a:ext>
                  </a:extLst>
                </a:gridCol>
                <a:gridCol w="493776">
                  <a:extLst>
                    <a:ext uri="{9D8B030D-6E8A-4147-A177-3AD203B41FA5}">
                      <a16:colId xmlns:a16="http://schemas.microsoft.com/office/drawing/2014/main" val="781624283"/>
                    </a:ext>
                  </a:extLst>
                </a:gridCol>
                <a:gridCol w="493776">
                  <a:extLst>
                    <a:ext uri="{9D8B030D-6E8A-4147-A177-3AD203B41FA5}">
                      <a16:colId xmlns:a16="http://schemas.microsoft.com/office/drawing/2014/main" val="4275611638"/>
                    </a:ext>
                  </a:extLst>
                </a:gridCol>
                <a:gridCol w="493776">
                  <a:extLst>
                    <a:ext uri="{9D8B030D-6E8A-4147-A177-3AD203B41FA5}">
                      <a16:colId xmlns:a16="http://schemas.microsoft.com/office/drawing/2014/main" val="3372219951"/>
                    </a:ext>
                  </a:extLst>
                </a:gridCol>
                <a:gridCol w="493776">
                  <a:extLst>
                    <a:ext uri="{9D8B030D-6E8A-4147-A177-3AD203B41FA5}">
                      <a16:colId xmlns:a16="http://schemas.microsoft.com/office/drawing/2014/main" val="2095027404"/>
                    </a:ext>
                  </a:extLst>
                </a:gridCol>
                <a:gridCol w="493776">
                  <a:extLst>
                    <a:ext uri="{9D8B030D-6E8A-4147-A177-3AD203B41FA5}">
                      <a16:colId xmlns:a16="http://schemas.microsoft.com/office/drawing/2014/main" val="3138070753"/>
                    </a:ext>
                  </a:extLst>
                </a:gridCol>
                <a:gridCol w="493776">
                  <a:extLst>
                    <a:ext uri="{9D8B030D-6E8A-4147-A177-3AD203B41FA5}">
                      <a16:colId xmlns:a16="http://schemas.microsoft.com/office/drawing/2014/main" val="903838084"/>
                    </a:ext>
                  </a:extLst>
                </a:gridCol>
                <a:gridCol w="493776">
                  <a:extLst>
                    <a:ext uri="{9D8B030D-6E8A-4147-A177-3AD203B41FA5}">
                      <a16:colId xmlns:a16="http://schemas.microsoft.com/office/drawing/2014/main" val="3307309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92019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- 2020-08-06 11:29:37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20th consecutive year! We appreciate the continued support of our employees, business partners, and customers who help make these achievements possible. #TEAMPHLY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https://media-exp1.licdn.com/dms/image/C4E22AQH4Gyr5pnKw5A/feedshare-shrink_1280-alternative/0?e=1602720000&amp;v=beta&amp;t=_DAbm6pBXr_lTOll32TerllfA1TQ5BVU_ThUKrCQoag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0.048456260720412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9136405"/>
                  </a:ext>
                </a:extLst>
              </a:tr>
            </a:tbl>
          </a:graphicData>
        </a:graphic>
      </p:graphicFrame>
      <p:sp>
        <p:nvSpPr>
          <p:cNvPr id="4" name="Text Placeholder 3">
            <a:extLst>
              <a:ext uri="{FF2B5EF4-FFF2-40B4-BE49-F238E27FC236}">
                <a16:creationId xmlns:a16="http://schemas.microsoft.com/office/drawing/2014/main" id="{2A42029D-CF82-4268-883A-5DD4E95B7AF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520475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BA8EF-FCE4-4CD9-A325-FC99D9480F9C}"/>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DAB5434B-74D2-4C44-99A5-0EBFAD2E34A1}"/>
              </a:ext>
            </a:extLst>
          </p:cNvPr>
          <p:cNvGraphicFramePr>
            <a:graphicFrameLocks noGrp="1"/>
          </p:cNvGraphicFramePr>
          <p:nvPr>
            <p:ph type="tbl" sz="quarter" idx="13"/>
            <p:extLst>
              <p:ext uri="{D42A27DB-BD31-4B8C-83A1-F6EECF244321}">
                <p14:modId xmlns:p14="http://schemas.microsoft.com/office/powerpoint/2010/main" val="91900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56761289"/>
                    </a:ext>
                  </a:extLst>
                </a:gridCol>
                <a:gridCol w="1069847">
                  <a:extLst>
                    <a:ext uri="{9D8B030D-6E8A-4147-A177-3AD203B41FA5}">
                      <a16:colId xmlns:a16="http://schemas.microsoft.com/office/drawing/2014/main" val="1864445739"/>
                    </a:ext>
                  </a:extLst>
                </a:gridCol>
                <a:gridCol w="740664">
                  <a:extLst>
                    <a:ext uri="{9D8B030D-6E8A-4147-A177-3AD203B41FA5}">
                      <a16:colId xmlns:a16="http://schemas.microsoft.com/office/drawing/2014/main" val="3824976800"/>
                    </a:ext>
                  </a:extLst>
                </a:gridCol>
                <a:gridCol w="493776">
                  <a:extLst>
                    <a:ext uri="{9D8B030D-6E8A-4147-A177-3AD203B41FA5}">
                      <a16:colId xmlns:a16="http://schemas.microsoft.com/office/drawing/2014/main" val="2190958357"/>
                    </a:ext>
                  </a:extLst>
                </a:gridCol>
                <a:gridCol w="493776">
                  <a:extLst>
                    <a:ext uri="{9D8B030D-6E8A-4147-A177-3AD203B41FA5}">
                      <a16:colId xmlns:a16="http://schemas.microsoft.com/office/drawing/2014/main" val="3837247010"/>
                    </a:ext>
                  </a:extLst>
                </a:gridCol>
                <a:gridCol w="493776">
                  <a:extLst>
                    <a:ext uri="{9D8B030D-6E8A-4147-A177-3AD203B41FA5}">
                      <a16:colId xmlns:a16="http://schemas.microsoft.com/office/drawing/2014/main" val="3883037243"/>
                    </a:ext>
                  </a:extLst>
                </a:gridCol>
                <a:gridCol w="493776">
                  <a:extLst>
                    <a:ext uri="{9D8B030D-6E8A-4147-A177-3AD203B41FA5}">
                      <a16:colId xmlns:a16="http://schemas.microsoft.com/office/drawing/2014/main" val="3730787390"/>
                    </a:ext>
                  </a:extLst>
                </a:gridCol>
                <a:gridCol w="493776">
                  <a:extLst>
                    <a:ext uri="{9D8B030D-6E8A-4147-A177-3AD203B41FA5}">
                      <a16:colId xmlns:a16="http://schemas.microsoft.com/office/drawing/2014/main" val="3243143609"/>
                    </a:ext>
                  </a:extLst>
                </a:gridCol>
                <a:gridCol w="493776">
                  <a:extLst>
                    <a:ext uri="{9D8B030D-6E8A-4147-A177-3AD203B41FA5}">
                      <a16:colId xmlns:a16="http://schemas.microsoft.com/office/drawing/2014/main" val="3458765888"/>
                    </a:ext>
                  </a:extLst>
                </a:gridCol>
                <a:gridCol w="493776">
                  <a:extLst>
                    <a:ext uri="{9D8B030D-6E8A-4147-A177-3AD203B41FA5}">
                      <a16:colId xmlns:a16="http://schemas.microsoft.com/office/drawing/2014/main" val="484556772"/>
                    </a:ext>
                  </a:extLst>
                </a:gridCol>
                <a:gridCol w="493776">
                  <a:extLst>
                    <a:ext uri="{9D8B030D-6E8A-4147-A177-3AD203B41FA5}">
                      <a16:colId xmlns:a16="http://schemas.microsoft.com/office/drawing/2014/main" val="124302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7746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- 2020-08-31 13:23:57</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aspects of our culture that make PHLY a great place to work! This month, we’re shining the spotlight on Jacqueline Hunter, AINS,  AIM, ARM, who works in our Underwriting Department, as she shares why she loves being part of our team. 
Learn more about #TEAMPHLY: bit.ly/PHLYCareers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https://media-exp1.licdn.com/dms/image/C4E22AQHG-xvU1bLoAg/feedshare-shrink_800-alternative/0?e=1602720000&amp;v=beta&amp;t=YyTKPiadMnIsaNWRE5CStiOVpTgJ3wZgPQwQVisJGZM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0.056495263870095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282243"/>
                  </a:ext>
                </a:extLst>
              </a:tr>
            </a:tbl>
          </a:graphicData>
        </a:graphic>
      </p:graphicFrame>
      <p:sp>
        <p:nvSpPr>
          <p:cNvPr id="4" name="Text Placeholder 3">
            <a:extLst>
              <a:ext uri="{FF2B5EF4-FFF2-40B4-BE49-F238E27FC236}">
                <a16:creationId xmlns:a16="http://schemas.microsoft.com/office/drawing/2014/main" id="{17984C08-901A-4350-9B3A-0118D2873E1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64093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FEA6-81E8-4791-9BEE-C1C2C174F91D}"/>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2167EC03-4E4F-4A21-B1A6-B43F333FCF22}"/>
              </a:ext>
            </a:extLst>
          </p:cNvPr>
          <p:cNvGraphicFramePr>
            <a:graphicFrameLocks noGrp="1"/>
          </p:cNvGraphicFramePr>
          <p:nvPr>
            <p:ph type="tbl" sz="quarter" idx="13"/>
            <p:extLst>
              <p:ext uri="{D42A27DB-BD31-4B8C-83A1-F6EECF244321}">
                <p14:modId xmlns:p14="http://schemas.microsoft.com/office/powerpoint/2010/main" val="214814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6833226"/>
                    </a:ext>
                  </a:extLst>
                </a:gridCol>
                <a:gridCol w="1069847">
                  <a:extLst>
                    <a:ext uri="{9D8B030D-6E8A-4147-A177-3AD203B41FA5}">
                      <a16:colId xmlns:a16="http://schemas.microsoft.com/office/drawing/2014/main" val="21777317"/>
                    </a:ext>
                  </a:extLst>
                </a:gridCol>
                <a:gridCol w="740664">
                  <a:extLst>
                    <a:ext uri="{9D8B030D-6E8A-4147-A177-3AD203B41FA5}">
                      <a16:colId xmlns:a16="http://schemas.microsoft.com/office/drawing/2014/main" val="669322058"/>
                    </a:ext>
                  </a:extLst>
                </a:gridCol>
                <a:gridCol w="493776">
                  <a:extLst>
                    <a:ext uri="{9D8B030D-6E8A-4147-A177-3AD203B41FA5}">
                      <a16:colId xmlns:a16="http://schemas.microsoft.com/office/drawing/2014/main" val="2216008073"/>
                    </a:ext>
                  </a:extLst>
                </a:gridCol>
                <a:gridCol w="493776">
                  <a:extLst>
                    <a:ext uri="{9D8B030D-6E8A-4147-A177-3AD203B41FA5}">
                      <a16:colId xmlns:a16="http://schemas.microsoft.com/office/drawing/2014/main" val="769891363"/>
                    </a:ext>
                  </a:extLst>
                </a:gridCol>
                <a:gridCol w="493776">
                  <a:extLst>
                    <a:ext uri="{9D8B030D-6E8A-4147-A177-3AD203B41FA5}">
                      <a16:colId xmlns:a16="http://schemas.microsoft.com/office/drawing/2014/main" val="1716647026"/>
                    </a:ext>
                  </a:extLst>
                </a:gridCol>
                <a:gridCol w="493776">
                  <a:extLst>
                    <a:ext uri="{9D8B030D-6E8A-4147-A177-3AD203B41FA5}">
                      <a16:colId xmlns:a16="http://schemas.microsoft.com/office/drawing/2014/main" val="597799641"/>
                    </a:ext>
                  </a:extLst>
                </a:gridCol>
                <a:gridCol w="493776">
                  <a:extLst>
                    <a:ext uri="{9D8B030D-6E8A-4147-A177-3AD203B41FA5}">
                      <a16:colId xmlns:a16="http://schemas.microsoft.com/office/drawing/2014/main" val="2924673561"/>
                    </a:ext>
                  </a:extLst>
                </a:gridCol>
                <a:gridCol w="493776">
                  <a:extLst>
                    <a:ext uri="{9D8B030D-6E8A-4147-A177-3AD203B41FA5}">
                      <a16:colId xmlns:a16="http://schemas.microsoft.com/office/drawing/2014/main" val="2561918487"/>
                    </a:ext>
                  </a:extLst>
                </a:gridCol>
                <a:gridCol w="493776">
                  <a:extLst>
                    <a:ext uri="{9D8B030D-6E8A-4147-A177-3AD203B41FA5}">
                      <a16:colId xmlns:a16="http://schemas.microsoft.com/office/drawing/2014/main" val="3944771249"/>
                    </a:ext>
                  </a:extLst>
                </a:gridCol>
                <a:gridCol w="493776">
                  <a:extLst>
                    <a:ext uri="{9D8B030D-6E8A-4147-A177-3AD203B41FA5}">
                      <a16:colId xmlns:a16="http://schemas.microsoft.com/office/drawing/2014/main" val="251960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3304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- 2020-08-14 12:28:56</a:t>
                      </a:r>
                      <a:r>
                        <a:rPr kumimoji="0" lang="en-US" sz="1000" b="0" i="0" u="none" strike="noStrike" kern="1200" cap="none" spc="0" normalizeH="0" baseline="0" noProof="0">
                          <a:ln>
                            <a:noFill/>
                          </a:ln>
                          <a:solidFill>
                            <a:prstClr val="black"/>
                          </a:solidFill>
                          <a:effectLst/>
                          <a:uLnTx/>
                          <a:uFillTx/>
                          <a:latin typeface="+mn-lt"/>
                          <a:ea typeface="+mn-ea"/>
                          <a:cs typeface="+mn-cs"/>
                        </a:rPr>
                        <a:t>
  Thanks to our agent and broker partners for making us an Insurance Business America Five Star Carrier! We’re honored to have achieved “All-Star Carrier” status by earning a five-star score in all eight categories. https://bit.ly/3g1wxR7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https://media-exp1.licdn.com/dms/image/C4D22AQGw2MkO2NeWsw/feedshare-shrink_1280-alternative/0?e=1602720000&amp;v=beta&amp;t=tul13e7w7EmFOKDjkTJMTDrOqfS-aEJByK-OxAHwWwc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0.068624216430221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2307212"/>
                  </a:ext>
                </a:extLst>
              </a:tr>
            </a:tbl>
          </a:graphicData>
        </a:graphic>
      </p:graphicFrame>
      <p:sp>
        <p:nvSpPr>
          <p:cNvPr id="4" name="Text Placeholder 3">
            <a:extLst>
              <a:ext uri="{FF2B5EF4-FFF2-40B4-BE49-F238E27FC236}">
                <a16:creationId xmlns:a16="http://schemas.microsoft.com/office/drawing/2014/main" id="{BD60D9E2-1AE2-401E-9BB6-F2F29012269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8601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0A13-458E-4FAF-A253-8F6F9463ECC8}"/>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935A4B0B-5F83-46EE-A35F-643D2EAF1431}"/>
              </a:ext>
            </a:extLst>
          </p:cNvPr>
          <p:cNvGraphicFramePr>
            <a:graphicFrameLocks noGrp="1"/>
          </p:cNvGraphicFramePr>
          <p:nvPr>
            <p:ph type="tbl" sz="quarter" idx="13"/>
            <p:extLst>
              <p:ext uri="{D42A27DB-BD31-4B8C-83A1-F6EECF244321}">
                <p14:modId xmlns:p14="http://schemas.microsoft.com/office/powerpoint/2010/main" val="374179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83044784"/>
                    </a:ext>
                  </a:extLst>
                </a:gridCol>
                <a:gridCol w="1069847">
                  <a:extLst>
                    <a:ext uri="{9D8B030D-6E8A-4147-A177-3AD203B41FA5}">
                      <a16:colId xmlns:a16="http://schemas.microsoft.com/office/drawing/2014/main" val="994432320"/>
                    </a:ext>
                  </a:extLst>
                </a:gridCol>
                <a:gridCol w="740664">
                  <a:extLst>
                    <a:ext uri="{9D8B030D-6E8A-4147-A177-3AD203B41FA5}">
                      <a16:colId xmlns:a16="http://schemas.microsoft.com/office/drawing/2014/main" val="3011336111"/>
                    </a:ext>
                  </a:extLst>
                </a:gridCol>
                <a:gridCol w="493776">
                  <a:extLst>
                    <a:ext uri="{9D8B030D-6E8A-4147-A177-3AD203B41FA5}">
                      <a16:colId xmlns:a16="http://schemas.microsoft.com/office/drawing/2014/main" val="2759583490"/>
                    </a:ext>
                  </a:extLst>
                </a:gridCol>
                <a:gridCol w="493776">
                  <a:extLst>
                    <a:ext uri="{9D8B030D-6E8A-4147-A177-3AD203B41FA5}">
                      <a16:colId xmlns:a16="http://schemas.microsoft.com/office/drawing/2014/main" val="3692949"/>
                    </a:ext>
                  </a:extLst>
                </a:gridCol>
                <a:gridCol w="493776">
                  <a:extLst>
                    <a:ext uri="{9D8B030D-6E8A-4147-A177-3AD203B41FA5}">
                      <a16:colId xmlns:a16="http://schemas.microsoft.com/office/drawing/2014/main" val="3680148436"/>
                    </a:ext>
                  </a:extLst>
                </a:gridCol>
                <a:gridCol w="493776">
                  <a:extLst>
                    <a:ext uri="{9D8B030D-6E8A-4147-A177-3AD203B41FA5}">
                      <a16:colId xmlns:a16="http://schemas.microsoft.com/office/drawing/2014/main" val="2828887123"/>
                    </a:ext>
                  </a:extLst>
                </a:gridCol>
                <a:gridCol w="493776">
                  <a:extLst>
                    <a:ext uri="{9D8B030D-6E8A-4147-A177-3AD203B41FA5}">
                      <a16:colId xmlns:a16="http://schemas.microsoft.com/office/drawing/2014/main" val="2108370597"/>
                    </a:ext>
                  </a:extLst>
                </a:gridCol>
                <a:gridCol w="493776">
                  <a:extLst>
                    <a:ext uri="{9D8B030D-6E8A-4147-A177-3AD203B41FA5}">
                      <a16:colId xmlns:a16="http://schemas.microsoft.com/office/drawing/2014/main" val="102383192"/>
                    </a:ext>
                  </a:extLst>
                </a:gridCol>
                <a:gridCol w="493776">
                  <a:extLst>
                    <a:ext uri="{9D8B030D-6E8A-4147-A177-3AD203B41FA5}">
                      <a16:colId xmlns:a16="http://schemas.microsoft.com/office/drawing/2014/main" val="2379649101"/>
                    </a:ext>
                  </a:extLst>
                </a:gridCol>
                <a:gridCol w="493776">
                  <a:extLst>
                    <a:ext uri="{9D8B030D-6E8A-4147-A177-3AD203B41FA5}">
                      <a16:colId xmlns:a16="http://schemas.microsoft.com/office/drawing/2014/main" val="1131614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420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- 2020-08-21 16:04:26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Class of 2020 Summer Associates on a successful virtual program! Amid the #coronavirus pandemic, we welcomed our ninth class and first virtual class of interns to #TEAMPHLY. Though the program was a bit different this year, we hope you enjoyed your virtual internship experience and we wish you the best of luck in your future endeavors!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0.037807183364839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extLst>
                  <a:ext uri="{0D108BD9-81ED-4DB2-BD59-A6C34878D82A}">
                    <a16:rowId xmlns:a16="http://schemas.microsoft.com/office/drawing/2014/main" val="3887091058"/>
                  </a:ext>
                </a:extLst>
              </a:tr>
            </a:tbl>
          </a:graphicData>
        </a:graphic>
      </p:graphicFrame>
      <p:sp>
        <p:nvSpPr>
          <p:cNvPr id="4" name="Text Placeholder 3">
            <a:extLst>
              <a:ext uri="{FF2B5EF4-FFF2-40B4-BE49-F238E27FC236}">
                <a16:creationId xmlns:a16="http://schemas.microsoft.com/office/drawing/2014/main" id="{4B9D8F96-BF74-4120-9CD9-B3DDA954F3B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84523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DABA3-3659-42BB-8656-E57466C3136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9E3FBBE-BB39-4B40-A4DF-2A969B4FBC5B}"/>
              </a:ext>
            </a:extLst>
          </p:cNvPr>
          <p:cNvGraphicFramePr>
            <a:graphicFrameLocks noGrp="1"/>
          </p:cNvGraphicFramePr>
          <p:nvPr>
            <p:ph type="tbl" sz="quarter" idx="13"/>
            <p:extLst>
              <p:ext uri="{D42A27DB-BD31-4B8C-83A1-F6EECF244321}">
                <p14:modId xmlns:p14="http://schemas.microsoft.com/office/powerpoint/2010/main" val="1996161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6719403"/>
                    </a:ext>
                  </a:extLst>
                </a:gridCol>
                <a:gridCol w="658368">
                  <a:extLst>
                    <a:ext uri="{9D8B030D-6E8A-4147-A177-3AD203B41FA5}">
                      <a16:colId xmlns:a16="http://schemas.microsoft.com/office/drawing/2014/main" val="497717150"/>
                    </a:ext>
                  </a:extLst>
                </a:gridCol>
                <a:gridCol w="658368">
                  <a:extLst>
                    <a:ext uri="{9D8B030D-6E8A-4147-A177-3AD203B41FA5}">
                      <a16:colId xmlns:a16="http://schemas.microsoft.com/office/drawing/2014/main" val="3367034732"/>
                    </a:ext>
                  </a:extLst>
                </a:gridCol>
                <a:gridCol w="658368">
                  <a:extLst>
                    <a:ext uri="{9D8B030D-6E8A-4147-A177-3AD203B41FA5}">
                      <a16:colId xmlns:a16="http://schemas.microsoft.com/office/drawing/2014/main" val="1863378022"/>
                    </a:ext>
                  </a:extLst>
                </a:gridCol>
                <a:gridCol w="658368">
                  <a:extLst>
                    <a:ext uri="{9D8B030D-6E8A-4147-A177-3AD203B41FA5}">
                      <a16:colId xmlns:a16="http://schemas.microsoft.com/office/drawing/2014/main" val="2489054590"/>
                    </a:ext>
                  </a:extLst>
                </a:gridCol>
                <a:gridCol w="658368">
                  <a:extLst>
                    <a:ext uri="{9D8B030D-6E8A-4147-A177-3AD203B41FA5}">
                      <a16:colId xmlns:a16="http://schemas.microsoft.com/office/drawing/2014/main" val="47191580"/>
                    </a:ext>
                  </a:extLst>
                </a:gridCol>
                <a:gridCol w="658368">
                  <a:extLst>
                    <a:ext uri="{9D8B030D-6E8A-4147-A177-3AD203B41FA5}">
                      <a16:colId xmlns:a16="http://schemas.microsoft.com/office/drawing/2014/main" val="2847962243"/>
                    </a:ext>
                  </a:extLst>
                </a:gridCol>
                <a:gridCol w="658368">
                  <a:extLst>
                    <a:ext uri="{9D8B030D-6E8A-4147-A177-3AD203B41FA5}">
                      <a16:colId xmlns:a16="http://schemas.microsoft.com/office/drawing/2014/main" val="3172949546"/>
                    </a:ext>
                  </a:extLst>
                </a:gridCol>
                <a:gridCol w="658368">
                  <a:extLst>
                    <a:ext uri="{9D8B030D-6E8A-4147-A177-3AD203B41FA5}">
                      <a16:colId xmlns:a16="http://schemas.microsoft.com/office/drawing/2014/main" val="943257166"/>
                    </a:ext>
                  </a:extLst>
                </a:gridCol>
                <a:gridCol w="658368">
                  <a:extLst>
                    <a:ext uri="{9D8B030D-6E8A-4147-A177-3AD203B41FA5}">
                      <a16:colId xmlns:a16="http://schemas.microsoft.com/office/drawing/2014/main" val="10993790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89109465"/>
                  </a:ext>
                </a:extLst>
              </a:tr>
              <a:tr h="370840">
                <a:tc>
                  <a:txBody>
                    <a:bodyPr/>
                    <a:lstStyle/>
                    <a:p>
                      <a:r>
                        <a:rPr lang="en-US" sz="1000"/>
                        <a:t>phlyinsurance</a:t>
                      </a:r>
                    </a:p>
                  </a:txBody>
                  <a:tcPr/>
                </a:tc>
                <a:tc>
                  <a:txBody>
                    <a:bodyPr/>
                    <a:lstStyle/>
                    <a:p>
                      <a:r>
                        <a:rPr lang="en-US" sz="1000"/>
                        <a:t>2045</a:t>
                      </a:r>
                    </a:p>
                  </a:txBody>
                  <a:tcPr/>
                </a:tc>
                <a:tc>
                  <a:txBody>
                    <a:bodyPr/>
                    <a:lstStyle/>
                    <a:p>
                      <a:r>
                        <a:rPr lang="en-US" sz="1000"/>
                        <a:t>72</a:t>
                      </a:r>
                    </a:p>
                  </a:txBody>
                  <a:tcPr/>
                </a:tc>
                <a:tc>
                  <a:txBody>
                    <a:bodyPr/>
                    <a:lstStyle/>
                    <a:p>
                      <a:r>
                        <a:rPr lang="en-US" sz="1000"/>
                        <a:t>7</a:t>
                      </a:r>
                    </a:p>
                  </a:txBody>
                  <a:tcPr/>
                </a:tc>
                <a:tc>
                  <a:txBody>
                    <a:bodyPr/>
                    <a:lstStyle/>
                    <a:p>
                      <a:r>
                        <a:rPr lang="en-US" sz="1000"/>
                        <a:t>0</a:t>
                      </a:r>
                    </a:p>
                  </a:txBody>
                  <a:tcPr/>
                </a:tc>
                <a:tc>
                  <a:txBody>
                    <a:bodyPr/>
                    <a:lstStyle/>
                    <a:p>
                      <a:r>
                        <a:rPr lang="en-US" sz="1000"/>
                        <a:t>3</a:t>
                      </a:r>
                    </a:p>
                  </a:txBody>
                  <a:tcPr/>
                </a:tc>
                <a:tc>
                  <a:txBody>
                    <a:bodyPr/>
                    <a:lstStyle/>
                    <a:p>
                      <a:r>
                        <a:rPr lang="en-US" sz="1000"/>
                        <a:t>10</a:t>
                      </a:r>
                    </a:p>
                  </a:txBody>
                  <a:tcPr/>
                </a:tc>
                <a:tc>
                  <a:txBody>
                    <a:bodyPr/>
                    <a:lstStyle/>
                    <a:p>
                      <a:r>
                        <a:rPr lang="en-US" sz="1000"/>
                        <a:t>573</a:t>
                      </a:r>
                    </a:p>
                  </a:txBody>
                  <a:tcPr/>
                </a:tc>
                <a:tc>
                  <a:txBody>
                    <a:bodyPr/>
                    <a:lstStyle/>
                    <a:p>
                      <a:r>
                        <a:rPr lang="en-US" sz="1000"/>
                        <a:t>13</a:t>
                      </a:r>
                    </a:p>
                  </a:txBody>
                  <a:tcPr/>
                </a:tc>
                <a:tc>
                  <a:txBody>
                    <a:bodyPr/>
                    <a:lstStyle/>
                    <a:p>
                      <a:r>
                        <a:rPr lang="en-US" sz="1000"/>
                        <a:t>2.9169 %</a:t>
                      </a:r>
                    </a:p>
                  </a:txBody>
                  <a:tcPr/>
                </a:tc>
                <a:extLst>
                  <a:ext uri="{0D108BD9-81ED-4DB2-BD59-A6C34878D82A}">
                    <a16:rowId xmlns:a16="http://schemas.microsoft.com/office/drawing/2014/main" val="2507848962"/>
                  </a:ext>
                </a:extLst>
              </a:tr>
            </a:tbl>
          </a:graphicData>
        </a:graphic>
      </p:graphicFrame>
      <p:sp>
        <p:nvSpPr>
          <p:cNvPr id="4" name="Text Placeholder 3">
            <a:extLst>
              <a:ext uri="{FF2B5EF4-FFF2-40B4-BE49-F238E27FC236}">
                <a16:creationId xmlns:a16="http://schemas.microsoft.com/office/drawing/2014/main" id="{31D9EF29-E934-4C18-A70A-7BC2EAB1884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88273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7093A-CBBB-43F1-A914-359F4016FB0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F4EA8948-2E00-41E8-BA93-F8766AE22EE8}"/>
              </a:ext>
            </a:extLst>
          </p:cNvPr>
          <p:cNvGraphicFramePr>
            <a:graphicFrameLocks noGrp="1"/>
          </p:cNvGraphicFramePr>
          <p:nvPr>
            <p:ph type="chart" sz="quarter" idx="13"/>
            <p:extLst>
              <p:ext uri="{D42A27DB-BD31-4B8C-83A1-F6EECF244321}">
                <p14:modId xmlns:p14="http://schemas.microsoft.com/office/powerpoint/2010/main" val="1916156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CAD4D-B1BF-4A1C-A556-9690C8C9673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AEDE7E7-2802-4AB0-9333-17838FB2B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184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621B8-EDE9-46EB-8710-5558466701F3}"/>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9A900F49-B5EE-4779-A088-AEC754B845A7}"/>
              </a:ext>
            </a:extLst>
          </p:cNvPr>
          <p:cNvGraphicFramePr>
            <a:graphicFrameLocks noGrp="1"/>
          </p:cNvGraphicFramePr>
          <p:nvPr>
            <p:ph type="chart" sz="quarter" idx="13"/>
            <p:extLst>
              <p:ext uri="{D42A27DB-BD31-4B8C-83A1-F6EECF244321}">
                <p14:modId xmlns:p14="http://schemas.microsoft.com/office/powerpoint/2010/main" val="794005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CF21D2-3F85-4BA5-873C-F6258E1ED42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76A27FA-A662-41C1-AF62-C4A6CFFA21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855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CFCFA-74CC-4E31-8D53-FD0DE938C5B1}"/>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4BBCD59E-8E81-471E-8290-BAA700972859}"/>
              </a:ext>
            </a:extLst>
          </p:cNvPr>
          <p:cNvGraphicFramePr>
            <a:graphicFrameLocks noGrp="1"/>
          </p:cNvGraphicFramePr>
          <p:nvPr>
            <p:ph type="chart" sz="quarter" idx="13"/>
            <p:extLst>
              <p:ext uri="{D42A27DB-BD31-4B8C-83A1-F6EECF244321}">
                <p14:modId xmlns:p14="http://schemas.microsoft.com/office/powerpoint/2010/main" val="1919683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B500F-61A1-4AE7-AA33-D2093D13384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65BF6B4-081A-49AF-BACC-D03FC80A9F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876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1B60B-0235-4640-B94D-E76E334B86B0}"/>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04BE1651-2D88-4A2D-A5C8-8A584B621E01}"/>
              </a:ext>
            </a:extLst>
          </p:cNvPr>
          <p:cNvGraphicFramePr>
            <a:graphicFrameLocks noGrp="1"/>
          </p:cNvGraphicFramePr>
          <p:nvPr>
            <p:ph type="tbl" sz="quarter" idx="13"/>
            <p:extLst>
              <p:ext uri="{D42A27DB-BD31-4B8C-83A1-F6EECF244321}">
                <p14:modId xmlns:p14="http://schemas.microsoft.com/office/powerpoint/2010/main" val="329155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0946301"/>
                    </a:ext>
                  </a:extLst>
                </a:gridCol>
                <a:gridCol w="1810512">
                  <a:extLst>
                    <a:ext uri="{9D8B030D-6E8A-4147-A177-3AD203B41FA5}">
                      <a16:colId xmlns:a16="http://schemas.microsoft.com/office/drawing/2014/main" val="2691700637"/>
                    </a:ext>
                  </a:extLst>
                </a:gridCol>
                <a:gridCol w="822960">
                  <a:extLst>
                    <a:ext uri="{9D8B030D-6E8A-4147-A177-3AD203B41FA5}">
                      <a16:colId xmlns:a16="http://schemas.microsoft.com/office/drawing/2014/main" val="1258863182"/>
                    </a:ext>
                  </a:extLst>
                </a:gridCol>
                <a:gridCol w="822960">
                  <a:extLst>
                    <a:ext uri="{9D8B030D-6E8A-4147-A177-3AD203B41FA5}">
                      <a16:colId xmlns:a16="http://schemas.microsoft.com/office/drawing/2014/main" val="772157597"/>
                    </a:ext>
                  </a:extLst>
                </a:gridCol>
                <a:gridCol w="822960">
                  <a:extLst>
                    <a:ext uri="{9D8B030D-6E8A-4147-A177-3AD203B41FA5}">
                      <a16:colId xmlns:a16="http://schemas.microsoft.com/office/drawing/2014/main" val="1956198741"/>
                    </a:ext>
                  </a:extLst>
                </a:gridCol>
                <a:gridCol w="822960">
                  <a:extLst>
                    <a:ext uri="{9D8B030D-6E8A-4147-A177-3AD203B41FA5}">
                      <a16:colId xmlns:a16="http://schemas.microsoft.com/office/drawing/2014/main" val="1932516013"/>
                    </a:ext>
                  </a:extLst>
                </a:gridCol>
                <a:gridCol w="822960">
                  <a:extLst>
                    <a:ext uri="{9D8B030D-6E8A-4147-A177-3AD203B41FA5}">
                      <a16:colId xmlns:a16="http://schemas.microsoft.com/office/drawing/2014/main" val="5488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382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- 2020-08-12 15:42:08</a:t>
                      </a:r>
                      <a:r>
                        <a:rPr kumimoji="0" lang="en-US" sz="1000" b="0" i="0" u="none" strike="noStrike" kern="1200" cap="none" spc="0" normalizeH="0" baseline="0" noProof="0">
                          <a:ln>
                            <a:noFill/>
                          </a:ln>
                          <a:solidFill>
                            <a:prstClr val="black"/>
                          </a:solidFill>
                          <a:effectLst/>
                          <a:uLnTx/>
                          <a:uFillTx/>
                          <a:latin typeface="+mn-lt"/>
                          <a:ea typeface="+mn-ea"/>
                          <a:cs typeface="+mn-cs"/>
                        </a:rPr>
                        <a:t>
 We’re #thankful for #leadership across PHLY and the #hardwork exhibited by everyone on our team. Our CEO Bob O’Leary shares his perspective on leading during the #pandemic in this Carrier Management article ➡️ 𝐡𝐭𝐭𝐩𝐬://𝐛𝐢𝐭.𝐥𝐲/𝟑𝟎𝐐𝐤𝐔𝐙𝐞 ⬅️ #TEAMPHLY is #InThisTogether. #coronavirus #covid19 #stayhome #workingfromhome #teamwork #perspectives #insurance #insurancework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https://www.instagram.com/p/CDzScyJHaMc/media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1968483"/>
                  </a:ext>
                </a:extLst>
              </a:tr>
            </a:tbl>
          </a:graphicData>
        </a:graphic>
      </p:graphicFrame>
      <p:sp>
        <p:nvSpPr>
          <p:cNvPr id="4" name="Text Placeholder 3">
            <a:extLst>
              <a:ext uri="{FF2B5EF4-FFF2-40B4-BE49-F238E27FC236}">
                <a16:creationId xmlns:a16="http://schemas.microsoft.com/office/drawing/2014/main" id="{DD51A9D3-9B9C-4417-9F7F-5F9887DE440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819479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496C-69AD-4368-8AC4-1BCED3AD281F}"/>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C1669EBB-2BBC-4BAE-9759-C66C13A7915E}"/>
              </a:ext>
            </a:extLst>
          </p:cNvPr>
          <p:cNvGraphicFramePr>
            <a:graphicFrameLocks noGrp="1"/>
          </p:cNvGraphicFramePr>
          <p:nvPr>
            <p:ph type="tbl" sz="quarter" idx="13"/>
            <p:extLst>
              <p:ext uri="{D42A27DB-BD31-4B8C-83A1-F6EECF244321}">
                <p14:modId xmlns:p14="http://schemas.microsoft.com/office/powerpoint/2010/main" val="152533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87344086"/>
                    </a:ext>
                  </a:extLst>
                </a:gridCol>
                <a:gridCol w="1810512">
                  <a:extLst>
                    <a:ext uri="{9D8B030D-6E8A-4147-A177-3AD203B41FA5}">
                      <a16:colId xmlns:a16="http://schemas.microsoft.com/office/drawing/2014/main" val="2783495894"/>
                    </a:ext>
                  </a:extLst>
                </a:gridCol>
                <a:gridCol w="822960">
                  <a:extLst>
                    <a:ext uri="{9D8B030D-6E8A-4147-A177-3AD203B41FA5}">
                      <a16:colId xmlns:a16="http://schemas.microsoft.com/office/drawing/2014/main" val="1199730550"/>
                    </a:ext>
                  </a:extLst>
                </a:gridCol>
                <a:gridCol w="822960">
                  <a:extLst>
                    <a:ext uri="{9D8B030D-6E8A-4147-A177-3AD203B41FA5}">
                      <a16:colId xmlns:a16="http://schemas.microsoft.com/office/drawing/2014/main" val="1030903170"/>
                    </a:ext>
                  </a:extLst>
                </a:gridCol>
                <a:gridCol w="822960">
                  <a:extLst>
                    <a:ext uri="{9D8B030D-6E8A-4147-A177-3AD203B41FA5}">
                      <a16:colId xmlns:a16="http://schemas.microsoft.com/office/drawing/2014/main" val="1224731825"/>
                    </a:ext>
                  </a:extLst>
                </a:gridCol>
                <a:gridCol w="822960">
                  <a:extLst>
                    <a:ext uri="{9D8B030D-6E8A-4147-A177-3AD203B41FA5}">
                      <a16:colId xmlns:a16="http://schemas.microsoft.com/office/drawing/2014/main" val="3983852305"/>
                    </a:ext>
                  </a:extLst>
                </a:gridCol>
                <a:gridCol w="822960">
                  <a:extLst>
                    <a:ext uri="{9D8B030D-6E8A-4147-A177-3AD203B41FA5}">
                      <a16:colId xmlns:a16="http://schemas.microsoft.com/office/drawing/2014/main" val="3241540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301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- 2020-08-14 12:26:04</a:t>
                      </a:r>
                      <a:r>
                        <a:rPr kumimoji="0" lang="en-US" sz="1000" b="0" i="0" u="none" strike="noStrike" kern="1200" cap="none" spc="0" normalizeH="0" baseline="0" noProof="0">
                          <a:ln>
                            <a:noFill/>
                          </a:ln>
                          <a:solidFill>
                            <a:prstClr val="black"/>
                          </a:solidFill>
                          <a:effectLst/>
                          <a:uLnTx/>
                          <a:uFillTx/>
                          <a:latin typeface="+mn-lt"/>
                          <a:ea typeface="+mn-ea"/>
                          <a:cs typeface="+mn-cs"/>
                        </a:rPr>
                        <a:t>
 Thanks to our agent and broker partners for making us an Insurance Business America Five Star Carrier! 🙌 We’re honored to have achieved “All-Star Carrier” status by earning a five-star score in all eight categories ➡️ 𝐡𝐭𝐭𝐩𝐬://𝐛𝐢𝐭.𝐥𝐲/𝟑𝐠𝟏𝐰𝐱𝐑𝟕 ⬅️ #TEAMPHLY #thankyou #fivestars #insurance #insurancecompany #success #businessgoals #insurancelife #insurancework #propertyandcasualty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https://www.instagram.com/p/CD4FmddHgFK/media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440567"/>
                  </a:ext>
                </a:extLst>
              </a:tr>
            </a:tbl>
          </a:graphicData>
        </a:graphic>
      </p:graphicFrame>
      <p:sp>
        <p:nvSpPr>
          <p:cNvPr id="4" name="Text Placeholder 3">
            <a:extLst>
              <a:ext uri="{FF2B5EF4-FFF2-40B4-BE49-F238E27FC236}">
                <a16:creationId xmlns:a16="http://schemas.microsoft.com/office/drawing/2014/main" id="{ED58BD27-0E57-4B97-B079-BD2FB4C29BD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968556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45BA-8C53-441B-99A7-067A3BFB9378}"/>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B84937F8-9468-41B5-821A-5C28ABE7226A}"/>
              </a:ext>
            </a:extLst>
          </p:cNvPr>
          <p:cNvGraphicFramePr>
            <a:graphicFrameLocks noGrp="1"/>
          </p:cNvGraphicFramePr>
          <p:nvPr>
            <p:ph type="tbl" sz="quarter" idx="13"/>
            <p:extLst>
              <p:ext uri="{D42A27DB-BD31-4B8C-83A1-F6EECF244321}">
                <p14:modId xmlns:p14="http://schemas.microsoft.com/office/powerpoint/2010/main" val="245094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91897608"/>
                    </a:ext>
                  </a:extLst>
                </a:gridCol>
                <a:gridCol w="1810512">
                  <a:extLst>
                    <a:ext uri="{9D8B030D-6E8A-4147-A177-3AD203B41FA5}">
                      <a16:colId xmlns:a16="http://schemas.microsoft.com/office/drawing/2014/main" val="1228169522"/>
                    </a:ext>
                  </a:extLst>
                </a:gridCol>
                <a:gridCol w="822960">
                  <a:extLst>
                    <a:ext uri="{9D8B030D-6E8A-4147-A177-3AD203B41FA5}">
                      <a16:colId xmlns:a16="http://schemas.microsoft.com/office/drawing/2014/main" val="2545269359"/>
                    </a:ext>
                  </a:extLst>
                </a:gridCol>
                <a:gridCol w="822960">
                  <a:extLst>
                    <a:ext uri="{9D8B030D-6E8A-4147-A177-3AD203B41FA5}">
                      <a16:colId xmlns:a16="http://schemas.microsoft.com/office/drawing/2014/main" val="2389641109"/>
                    </a:ext>
                  </a:extLst>
                </a:gridCol>
                <a:gridCol w="822960">
                  <a:extLst>
                    <a:ext uri="{9D8B030D-6E8A-4147-A177-3AD203B41FA5}">
                      <a16:colId xmlns:a16="http://schemas.microsoft.com/office/drawing/2014/main" val="3034995914"/>
                    </a:ext>
                  </a:extLst>
                </a:gridCol>
                <a:gridCol w="822960">
                  <a:extLst>
                    <a:ext uri="{9D8B030D-6E8A-4147-A177-3AD203B41FA5}">
                      <a16:colId xmlns:a16="http://schemas.microsoft.com/office/drawing/2014/main" val="4070324882"/>
                    </a:ext>
                  </a:extLst>
                </a:gridCol>
                <a:gridCol w="822960">
                  <a:extLst>
                    <a:ext uri="{9D8B030D-6E8A-4147-A177-3AD203B41FA5}">
                      <a16:colId xmlns:a16="http://schemas.microsoft.com/office/drawing/2014/main" val="3201202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22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- 2020-08-11 16:26:28</a:t>
                      </a:r>
                      <a:r>
                        <a:rPr kumimoji="0" lang="en-US" sz="1000" b="0" i="0" u="none" strike="noStrike" kern="1200" cap="none" spc="0" normalizeH="0" baseline="0" noProof="0">
                          <a:ln>
                            <a:noFill/>
                          </a:ln>
                          <a:solidFill>
                            <a:prstClr val="black"/>
                          </a:solidFill>
                          <a:effectLst/>
                          <a:uLnTx/>
                          <a:uFillTx/>
                          <a:latin typeface="+mn-lt"/>
                          <a:ea typeface="+mn-ea"/>
                          <a:cs typeface="+mn-cs"/>
                        </a:rPr>
                        <a:t>
 #TEAMPHLY recently partnered with the sundayloveproject, a #nonprofit based in the #Philadelphia area, to help feed the #homeless. PHLY employees made and delivered 805 sandwiches! 💙 #sundayloveproject #inthistogether #covid19 #feedingthehomeless #volunteerwork #communityservice #givingback #philly #insurance #goodcauses #insurancegivesback #nonprofits #nonprofitsofinstagram #csr #nfp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https://www.instagram.com/p/CDwytG8nuNo/media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14:08:53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29837341"/>
                  </a:ext>
                </a:extLst>
              </a:tr>
            </a:tbl>
          </a:graphicData>
        </a:graphic>
      </p:graphicFrame>
      <p:sp>
        <p:nvSpPr>
          <p:cNvPr id="4" name="Text Placeholder 3">
            <a:extLst>
              <a:ext uri="{FF2B5EF4-FFF2-40B4-BE49-F238E27FC236}">
                <a16:creationId xmlns:a16="http://schemas.microsoft.com/office/drawing/2014/main" id="{3670094A-601B-496B-9DAD-7101B36E233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2341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4C8B2-4565-410A-A4A5-3B30313C5895}"/>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C9B2BA3-4E5E-4FA9-BB02-8E44723FE7BD}"/>
              </a:ext>
            </a:extLst>
          </p:cNvPr>
          <p:cNvGraphicFramePr>
            <a:graphicFrameLocks noGrp="1"/>
          </p:cNvGraphicFramePr>
          <p:nvPr>
            <p:ph type="tbl" sz="quarter" idx="13"/>
            <p:extLst>
              <p:ext uri="{D42A27DB-BD31-4B8C-83A1-F6EECF244321}">
                <p14:modId xmlns:p14="http://schemas.microsoft.com/office/powerpoint/2010/main" val="3321808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567186"/>
                    </a:ext>
                  </a:extLst>
                </a:gridCol>
                <a:gridCol w="1810512">
                  <a:extLst>
                    <a:ext uri="{9D8B030D-6E8A-4147-A177-3AD203B41FA5}">
                      <a16:colId xmlns:a16="http://schemas.microsoft.com/office/drawing/2014/main" val="3306953510"/>
                    </a:ext>
                  </a:extLst>
                </a:gridCol>
                <a:gridCol w="822960">
                  <a:extLst>
                    <a:ext uri="{9D8B030D-6E8A-4147-A177-3AD203B41FA5}">
                      <a16:colId xmlns:a16="http://schemas.microsoft.com/office/drawing/2014/main" val="108780355"/>
                    </a:ext>
                  </a:extLst>
                </a:gridCol>
                <a:gridCol w="822960">
                  <a:extLst>
                    <a:ext uri="{9D8B030D-6E8A-4147-A177-3AD203B41FA5}">
                      <a16:colId xmlns:a16="http://schemas.microsoft.com/office/drawing/2014/main" val="3821837419"/>
                    </a:ext>
                  </a:extLst>
                </a:gridCol>
                <a:gridCol w="822960">
                  <a:extLst>
                    <a:ext uri="{9D8B030D-6E8A-4147-A177-3AD203B41FA5}">
                      <a16:colId xmlns:a16="http://schemas.microsoft.com/office/drawing/2014/main" val="2227166072"/>
                    </a:ext>
                  </a:extLst>
                </a:gridCol>
                <a:gridCol w="822960">
                  <a:extLst>
                    <a:ext uri="{9D8B030D-6E8A-4147-A177-3AD203B41FA5}">
                      <a16:colId xmlns:a16="http://schemas.microsoft.com/office/drawing/2014/main" val="4212675784"/>
                    </a:ext>
                  </a:extLst>
                </a:gridCol>
                <a:gridCol w="822960">
                  <a:extLst>
                    <a:ext uri="{9D8B030D-6E8A-4147-A177-3AD203B41FA5}">
                      <a16:colId xmlns:a16="http://schemas.microsoft.com/office/drawing/2014/main" val="110386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925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- 2020-08-31 13:45:59</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aspects of our culture that make #PHLY a #greatplacetowork! This month, we’re shining the spotlight on Jackie Hunter, who works in our #Underwriting Department, as she shares why she loves being part of our team. 🙌
Enter this link into your web browser to learn more about #TEAMPHLY ➡️ 𝗯𝗶𝘁.𝗹𝘆/𝗣𝗛𝗟𝗬𝗖𝗮𝗿𝗲𝗲𝗿𝘀 ⬅️ #insurance #employeespotlight #careermotivation #businessgoals #supportive #instajobs #insurancecareers #companyculture #workenvironment  #insurancelife #insurancework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https://www.instagram.com/p/CEkAQp-HWBm/media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1081179"/>
                  </a:ext>
                </a:extLst>
              </a:tr>
            </a:tbl>
          </a:graphicData>
        </a:graphic>
      </p:graphicFrame>
      <p:sp>
        <p:nvSpPr>
          <p:cNvPr id="4" name="Text Placeholder 3">
            <a:extLst>
              <a:ext uri="{FF2B5EF4-FFF2-40B4-BE49-F238E27FC236}">
                <a16:creationId xmlns:a16="http://schemas.microsoft.com/office/drawing/2014/main" id="{7C1E7B73-576F-4A73-817D-C1D7B465590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253583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FC769-E5F3-4087-A3C7-E69E7C6F7E0D}"/>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CB02EAB8-3FEF-41C6-9164-5B00211C661E}"/>
              </a:ext>
            </a:extLst>
          </p:cNvPr>
          <p:cNvGraphicFramePr>
            <a:graphicFrameLocks noGrp="1"/>
          </p:cNvGraphicFramePr>
          <p:nvPr>
            <p:ph type="tbl" sz="quarter" idx="13"/>
            <p:extLst>
              <p:ext uri="{D42A27DB-BD31-4B8C-83A1-F6EECF244321}">
                <p14:modId xmlns:p14="http://schemas.microsoft.com/office/powerpoint/2010/main" val="4173734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121117"/>
                    </a:ext>
                  </a:extLst>
                </a:gridCol>
                <a:gridCol w="1810512">
                  <a:extLst>
                    <a:ext uri="{9D8B030D-6E8A-4147-A177-3AD203B41FA5}">
                      <a16:colId xmlns:a16="http://schemas.microsoft.com/office/drawing/2014/main" val="1715652302"/>
                    </a:ext>
                  </a:extLst>
                </a:gridCol>
                <a:gridCol w="822960">
                  <a:extLst>
                    <a:ext uri="{9D8B030D-6E8A-4147-A177-3AD203B41FA5}">
                      <a16:colId xmlns:a16="http://schemas.microsoft.com/office/drawing/2014/main" val="76014233"/>
                    </a:ext>
                  </a:extLst>
                </a:gridCol>
                <a:gridCol w="822960">
                  <a:extLst>
                    <a:ext uri="{9D8B030D-6E8A-4147-A177-3AD203B41FA5}">
                      <a16:colId xmlns:a16="http://schemas.microsoft.com/office/drawing/2014/main" val="3959500340"/>
                    </a:ext>
                  </a:extLst>
                </a:gridCol>
                <a:gridCol w="822960">
                  <a:extLst>
                    <a:ext uri="{9D8B030D-6E8A-4147-A177-3AD203B41FA5}">
                      <a16:colId xmlns:a16="http://schemas.microsoft.com/office/drawing/2014/main" val="1740247217"/>
                    </a:ext>
                  </a:extLst>
                </a:gridCol>
                <a:gridCol w="822960">
                  <a:extLst>
                    <a:ext uri="{9D8B030D-6E8A-4147-A177-3AD203B41FA5}">
                      <a16:colId xmlns:a16="http://schemas.microsoft.com/office/drawing/2014/main" val="645305563"/>
                    </a:ext>
                  </a:extLst>
                </a:gridCol>
                <a:gridCol w="822960">
                  <a:extLst>
                    <a:ext uri="{9D8B030D-6E8A-4147-A177-3AD203B41FA5}">
                      <a16:colId xmlns:a16="http://schemas.microsoft.com/office/drawing/2014/main" val="122864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189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- 2020-08-06 12:17:41</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20th consecutive year! We appreciate the continued support of our employees, business partners, and customers who help make these achievements possible. 👏 #TEAMPHLY #wardstop50 #awardwinner #insurance #insurancecompany #success #businessgoals #insurancelife #insurancework #propertyandcasualty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https://www.instagram.com/p/CDjeSF-lQro/media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4974914"/>
                  </a:ext>
                </a:extLst>
              </a:tr>
            </a:tbl>
          </a:graphicData>
        </a:graphic>
      </p:graphicFrame>
      <p:sp>
        <p:nvSpPr>
          <p:cNvPr id="4" name="Text Placeholder 3">
            <a:extLst>
              <a:ext uri="{FF2B5EF4-FFF2-40B4-BE49-F238E27FC236}">
                <a16:creationId xmlns:a16="http://schemas.microsoft.com/office/drawing/2014/main" id="{E9850DF9-25DB-424E-955C-185DC69D250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292036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1449</Words>
  <Application>Microsoft Office PowerPoint</Application>
  <PresentationFormat>On-screen Show (4:3)</PresentationFormat>
  <Paragraphs>535</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4</vt:lpstr>
      <vt:lpstr>Twitter Own and Retweeted Tweets Table | Philadelphia Insurance - 2 of 4</vt:lpstr>
      <vt:lpstr>Twitter Own and Retweeted Tweets Table | Philadelphia Insurance - 3 of 4</vt:lpstr>
      <vt:lpstr>Twitter Own and Retweeted Tweets Table | Philadelphia Insurance - 4 of 4</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2020-09-09T12:32:09Z</dcterms:created>
  <dcterms:modified xsi:type="dcterms:W3CDTF">2020-09-09T12:32:55Z</dcterms:modified>
</cp:coreProperties>
</file>