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44044</c:v>
                </c:pt>
              </c:numCache>
            </c:numRef>
          </c:cat>
          <c:val>
            <c:numRef>
              <c:f>Sheet1!$B$2</c:f>
              <c:numCache>
                <c:formatCode>General</c:formatCode>
                <c:ptCount val="1"/>
                <c:pt idx="0">
                  <c:v>1752</c:v>
                </c:pt>
              </c:numCache>
            </c:numRef>
          </c:val>
          <c:extLst>
            <c:ext xmlns:c16="http://schemas.microsoft.com/office/drawing/2014/chart" uri="{C3380CC4-5D6E-409C-BE32-E72D297353CC}">
              <c16:uniqueId val="{00000000-2C2B-4A36-82F5-E493EEA4F35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44044</c:v>
                </c:pt>
              </c:numCache>
            </c:numRef>
          </c:cat>
          <c:val>
            <c:numRef>
              <c:f>Sheet1!$C$2</c:f>
              <c:numCache>
                <c:formatCode>General</c:formatCode>
                <c:ptCount val="1"/>
                <c:pt idx="0">
                  <c:v>2554</c:v>
                </c:pt>
              </c:numCache>
            </c:numRef>
          </c:val>
          <c:extLst>
            <c:ext xmlns:c16="http://schemas.microsoft.com/office/drawing/2014/chart" uri="{C3380CC4-5D6E-409C-BE32-E72D297353CC}">
              <c16:uniqueId val="{00000001-2C2B-4A36-82F5-E493EEA4F35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44044</c:v>
                </c:pt>
              </c:numCache>
            </c:numRef>
          </c:cat>
          <c:val>
            <c:numRef>
              <c:f>Sheet1!$D$2</c:f>
              <c:numCache>
                <c:formatCode>General</c:formatCode>
                <c:ptCount val="1"/>
                <c:pt idx="0">
                  <c:v>2982</c:v>
                </c:pt>
              </c:numCache>
            </c:numRef>
          </c:val>
          <c:extLst>
            <c:ext xmlns:c16="http://schemas.microsoft.com/office/drawing/2014/chart" uri="{C3380CC4-5D6E-409C-BE32-E72D297353CC}">
              <c16:uniqueId val="{00000002-2C2B-4A36-82F5-E493EEA4F35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44044</c:v>
                </c:pt>
              </c:numCache>
            </c:numRef>
          </c:cat>
          <c:val>
            <c:numRef>
              <c:f>Sheet1!$E$2</c:f>
              <c:numCache>
                <c:formatCode>General</c:formatCode>
                <c:ptCount val="1"/>
                <c:pt idx="0">
                  <c:v>1199</c:v>
                </c:pt>
              </c:numCache>
            </c:numRef>
          </c:val>
          <c:extLst>
            <c:ext xmlns:c16="http://schemas.microsoft.com/office/drawing/2014/chart" uri="{C3380CC4-5D6E-409C-BE32-E72D297353CC}">
              <c16:uniqueId val="{00000003-2C2B-4A36-82F5-E493EEA4F35E}"/>
            </c:ext>
          </c:extLst>
        </c:ser>
        <c:dLbls>
          <c:showLegendKey val="0"/>
          <c:showVal val="0"/>
          <c:showCatName val="0"/>
          <c:showSerName val="0"/>
          <c:showPercent val="0"/>
          <c:showBubbleSize val="0"/>
        </c:dLbls>
        <c:gapWidth val="219"/>
        <c:overlap val="-27"/>
        <c:axId val="304164200"/>
        <c:axId val="304164528"/>
      </c:barChart>
      <c:dateAx>
        <c:axId val="30416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164528"/>
        <c:crosses val="autoZero"/>
        <c:auto val="1"/>
        <c:lblOffset val="100"/>
        <c:baseTimeUnit val="days"/>
      </c:dateAx>
      <c:valAx>
        <c:axId val="30416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16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5</c:v>
                </c:pt>
                <c:pt idx="2">
                  <c:v>-4</c:v>
                </c:pt>
                <c:pt idx="3">
                  <c:v>2</c:v>
                </c:pt>
                <c:pt idx="4">
                  <c:v>-1</c:v>
                </c:pt>
                <c:pt idx="5">
                  <c:v>-1</c:v>
                </c:pt>
                <c:pt idx="6">
                  <c:v>3</c:v>
                </c:pt>
                <c:pt idx="7">
                  <c:v>40</c:v>
                </c:pt>
                <c:pt idx="8">
                  <c:v>1</c:v>
                </c:pt>
              </c:numCache>
            </c:numRef>
          </c:val>
          <c:extLst>
            <c:ext xmlns:c16="http://schemas.microsoft.com/office/drawing/2014/chart" uri="{C3380CC4-5D6E-409C-BE32-E72D297353CC}">
              <c16:uniqueId val="{00000000-C0F9-4F73-87F0-E31A8535750B}"/>
            </c:ext>
          </c:extLst>
        </c:ser>
        <c:dLbls>
          <c:showLegendKey val="0"/>
          <c:showVal val="0"/>
          <c:showCatName val="0"/>
          <c:showSerName val="0"/>
          <c:showPercent val="0"/>
          <c:showBubbleSize val="0"/>
        </c:dLbls>
        <c:gapWidth val="219"/>
        <c:overlap val="-27"/>
        <c:axId val="303434672"/>
        <c:axId val="303437296"/>
      </c:barChart>
      <c:dateAx>
        <c:axId val="303434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37296"/>
        <c:crosses val="autoZero"/>
        <c:auto val="1"/>
        <c:lblOffset val="100"/>
        <c:baseTimeUnit val="months"/>
      </c:dateAx>
      <c:valAx>
        <c:axId val="30343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3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16</c:v>
                </c:pt>
                <c:pt idx="1">
                  <c:v>15</c:v>
                </c:pt>
                <c:pt idx="2">
                  <c:v>13</c:v>
                </c:pt>
                <c:pt idx="3">
                  <c:v>13</c:v>
                </c:pt>
                <c:pt idx="4">
                  <c:v>17</c:v>
                </c:pt>
                <c:pt idx="5">
                  <c:v>21</c:v>
                </c:pt>
                <c:pt idx="6">
                  <c:v>10</c:v>
                </c:pt>
                <c:pt idx="7">
                  <c:v>23</c:v>
                </c:pt>
                <c:pt idx="8">
                  <c:v>8</c:v>
                </c:pt>
                <c:pt idx="9">
                  <c:v>0</c:v>
                </c:pt>
                <c:pt idx="10">
                  <c:v>0</c:v>
                </c:pt>
                <c:pt idx="11">
                  <c:v>0</c:v>
                </c:pt>
              </c:numCache>
            </c:numRef>
          </c:val>
          <c:extLst>
            <c:ext xmlns:c16="http://schemas.microsoft.com/office/drawing/2014/chart" uri="{C3380CC4-5D6E-409C-BE32-E72D297353CC}">
              <c16:uniqueId val="{00000000-321C-445D-9F61-10CE9A7582B5}"/>
            </c:ext>
          </c:extLst>
        </c:ser>
        <c:dLbls>
          <c:showLegendKey val="0"/>
          <c:showVal val="0"/>
          <c:showCatName val="0"/>
          <c:showSerName val="0"/>
          <c:showPercent val="0"/>
          <c:showBubbleSize val="0"/>
        </c:dLbls>
        <c:gapWidth val="219"/>
        <c:overlap val="-27"/>
        <c:axId val="307283448"/>
        <c:axId val="307285088"/>
      </c:barChart>
      <c:dateAx>
        <c:axId val="307283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85088"/>
        <c:crosses val="autoZero"/>
        <c:auto val="1"/>
        <c:lblOffset val="100"/>
        <c:baseTimeUnit val="months"/>
      </c:dateAx>
      <c:valAx>
        <c:axId val="30728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8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323</c:v>
                </c:pt>
                <c:pt idx="1">
                  <c:v>207</c:v>
                </c:pt>
                <c:pt idx="2">
                  <c:v>130</c:v>
                </c:pt>
                <c:pt idx="3">
                  <c:v>123</c:v>
                </c:pt>
                <c:pt idx="4">
                  <c:v>252</c:v>
                </c:pt>
                <c:pt idx="5">
                  <c:v>70</c:v>
                </c:pt>
                <c:pt idx="6">
                  <c:v>127</c:v>
                </c:pt>
                <c:pt idx="7">
                  <c:v>373</c:v>
                </c:pt>
                <c:pt idx="8">
                  <c:v>8</c:v>
                </c:pt>
                <c:pt idx="9">
                  <c:v>0</c:v>
                </c:pt>
                <c:pt idx="10">
                  <c:v>0</c:v>
                </c:pt>
                <c:pt idx="11">
                  <c:v>0</c:v>
                </c:pt>
              </c:numCache>
            </c:numRef>
          </c:val>
          <c:extLst>
            <c:ext xmlns:c16="http://schemas.microsoft.com/office/drawing/2014/chart" uri="{C3380CC4-5D6E-409C-BE32-E72D297353CC}">
              <c16:uniqueId val="{00000000-EC4E-4089-89DB-C96E845D7B01}"/>
            </c:ext>
          </c:extLst>
        </c:ser>
        <c:dLbls>
          <c:showLegendKey val="0"/>
          <c:showVal val="0"/>
          <c:showCatName val="0"/>
          <c:showSerName val="0"/>
          <c:showPercent val="0"/>
          <c:showBubbleSize val="0"/>
        </c:dLbls>
        <c:gapWidth val="219"/>
        <c:overlap val="-27"/>
        <c:axId val="49481184"/>
        <c:axId val="49484136"/>
      </c:barChart>
      <c:catAx>
        <c:axId val="4948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4136"/>
        <c:crosses val="autoZero"/>
        <c:auto val="1"/>
        <c:lblAlgn val="ctr"/>
        <c:lblOffset val="100"/>
        <c:noMultiLvlLbl val="0"/>
      </c:catAx>
      <c:valAx>
        <c:axId val="4948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8063</c:v>
                </c:pt>
                <c:pt idx="2">
                  <c:v>4786</c:v>
                </c:pt>
                <c:pt idx="3">
                  <c:v>3938</c:v>
                </c:pt>
                <c:pt idx="4">
                  <c:v>5729</c:v>
                </c:pt>
                <c:pt idx="5">
                  <c:v>3229</c:v>
                </c:pt>
                <c:pt idx="6">
                  <c:v>5979</c:v>
                </c:pt>
                <c:pt idx="7">
                  <c:v>9887</c:v>
                </c:pt>
                <c:pt idx="8">
                  <c:v>67</c:v>
                </c:pt>
              </c:numCache>
            </c:numRef>
          </c:val>
          <c:extLst>
            <c:ext xmlns:c16="http://schemas.microsoft.com/office/drawing/2014/chart" uri="{C3380CC4-5D6E-409C-BE32-E72D297353CC}">
              <c16:uniqueId val="{00000000-61BE-49A6-B341-111B7B09263A}"/>
            </c:ext>
          </c:extLst>
        </c:ser>
        <c:dLbls>
          <c:showLegendKey val="0"/>
          <c:showVal val="0"/>
          <c:showCatName val="0"/>
          <c:showSerName val="0"/>
          <c:showPercent val="0"/>
          <c:showBubbleSize val="0"/>
        </c:dLbls>
        <c:gapWidth val="219"/>
        <c:overlap val="-27"/>
        <c:axId val="49486104"/>
        <c:axId val="49478560"/>
      </c:barChart>
      <c:dateAx>
        <c:axId val="4948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78560"/>
        <c:crosses val="autoZero"/>
        <c:auto val="1"/>
        <c:lblOffset val="100"/>
        <c:baseTimeUnit val="months"/>
      </c:dateAx>
      <c:valAx>
        <c:axId val="4947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10</c:v>
                </c:pt>
                <c:pt idx="2">
                  <c:v>-10</c:v>
                </c:pt>
                <c:pt idx="3">
                  <c:v>5</c:v>
                </c:pt>
                <c:pt idx="4">
                  <c:v>-20</c:v>
                </c:pt>
                <c:pt idx="5">
                  <c:v>0</c:v>
                </c:pt>
                <c:pt idx="6">
                  <c:v>-2</c:v>
                </c:pt>
                <c:pt idx="7">
                  <c:v>5</c:v>
                </c:pt>
                <c:pt idx="8">
                  <c:v>-2</c:v>
                </c:pt>
              </c:numCache>
            </c:numRef>
          </c:val>
          <c:extLst>
            <c:ext xmlns:c16="http://schemas.microsoft.com/office/drawing/2014/chart" uri="{C3380CC4-5D6E-409C-BE32-E72D297353CC}">
              <c16:uniqueId val="{00000000-3D50-454C-9A5A-8FE9BE9A53E8}"/>
            </c:ext>
          </c:extLst>
        </c:ser>
        <c:dLbls>
          <c:showLegendKey val="0"/>
          <c:showVal val="0"/>
          <c:showCatName val="0"/>
          <c:showSerName val="0"/>
          <c:showPercent val="0"/>
          <c:showBubbleSize val="0"/>
        </c:dLbls>
        <c:gapWidth val="219"/>
        <c:overlap val="-27"/>
        <c:axId val="313863384"/>
        <c:axId val="313857808"/>
      </c:barChart>
      <c:dateAx>
        <c:axId val="31386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57808"/>
        <c:crosses val="autoZero"/>
        <c:auto val="1"/>
        <c:lblOffset val="100"/>
        <c:baseTimeUnit val="months"/>
      </c:dateAx>
      <c:valAx>
        <c:axId val="31385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6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4</c:v>
                </c:pt>
                <c:pt idx="2">
                  <c:v>1</c:v>
                </c:pt>
                <c:pt idx="3">
                  <c:v>1</c:v>
                </c:pt>
                <c:pt idx="4">
                  <c:v>2</c:v>
                </c:pt>
                <c:pt idx="5">
                  <c:v>2</c:v>
                </c:pt>
                <c:pt idx="6">
                  <c:v>1</c:v>
                </c:pt>
                <c:pt idx="7">
                  <c:v>1</c:v>
                </c:pt>
                <c:pt idx="8">
                  <c:v>0</c:v>
                </c:pt>
                <c:pt idx="9">
                  <c:v>0</c:v>
                </c:pt>
                <c:pt idx="10">
                  <c:v>0</c:v>
                </c:pt>
                <c:pt idx="11">
                  <c:v>0</c:v>
                </c:pt>
              </c:numCache>
            </c:numRef>
          </c:val>
          <c:extLst>
            <c:ext xmlns:c16="http://schemas.microsoft.com/office/drawing/2014/chart" uri="{C3380CC4-5D6E-409C-BE32-E72D297353CC}">
              <c16:uniqueId val="{00000000-8BAA-4A7B-AD9B-BB4CF91A44FC}"/>
            </c:ext>
          </c:extLst>
        </c:ser>
        <c:dLbls>
          <c:showLegendKey val="0"/>
          <c:showVal val="0"/>
          <c:showCatName val="0"/>
          <c:showSerName val="0"/>
          <c:showPercent val="0"/>
          <c:showBubbleSize val="0"/>
        </c:dLbls>
        <c:gapWidth val="219"/>
        <c:overlap val="-27"/>
        <c:axId val="313861416"/>
        <c:axId val="313863056"/>
      </c:barChart>
      <c:dateAx>
        <c:axId val="313861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63056"/>
        <c:crosses val="autoZero"/>
        <c:auto val="1"/>
        <c:lblOffset val="100"/>
        <c:baseTimeUnit val="months"/>
      </c:dateAx>
      <c:valAx>
        <c:axId val="31386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6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31</c:v>
                </c:pt>
                <c:pt idx="1">
                  <c:v>100</c:v>
                </c:pt>
                <c:pt idx="2">
                  <c:v>10</c:v>
                </c:pt>
                <c:pt idx="3">
                  <c:v>15</c:v>
                </c:pt>
                <c:pt idx="4">
                  <c:v>30</c:v>
                </c:pt>
                <c:pt idx="5">
                  <c:v>9</c:v>
                </c:pt>
                <c:pt idx="6">
                  <c:v>15</c:v>
                </c:pt>
                <c:pt idx="7">
                  <c:v>26</c:v>
                </c:pt>
                <c:pt idx="8">
                  <c:v>0</c:v>
                </c:pt>
                <c:pt idx="9">
                  <c:v>0</c:v>
                </c:pt>
                <c:pt idx="10">
                  <c:v>0</c:v>
                </c:pt>
                <c:pt idx="11">
                  <c:v>0</c:v>
                </c:pt>
              </c:numCache>
            </c:numRef>
          </c:val>
          <c:extLst>
            <c:ext xmlns:c16="http://schemas.microsoft.com/office/drawing/2014/chart" uri="{C3380CC4-5D6E-409C-BE32-E72D297353CC}">
              <c16:uniqueId val="{00000000-472B-4F02-8264-B0453DF34BE3}"/>
            </c:ext>
          </c:extLst>
        </c:ser>
        <c:dLbls>
          <c:showLegendKey val="0"/>
          <c:showVal val="0"/>
          <c:showCatName val="0"/>
          <c:showSerName val="0"/>
          <c:showPercent val="0"/>
          <c:showBubbleSize val="0"/>
        </c:dLbls>
        <c:gapWidth val="219"/>
        <c:overlap val="-27"/>
        <c:axId val="261433312"/>
        <c:axId val="261430360"/>
      </c:barChart>
      <c:catAx>
        <c:axId val="26143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430360"/>
        <c:crosses val="autoZero"/>
        <c:auto val="1"/>
        <c:lblAlgn val="ctr"/>
        <c:lblOffset val="100"/>
        <c:noMultiLvlLbl val="0"/>
      </c:catAx>
      <c:valAx>
        <c:axId val="26143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43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208</c:v>
                </c:pt>
                <c:pt idx="2">
                  <c:v>161</c:v>
                </c:pt>
                <c:pt idx="3">
                  <c:v>198</c:v>
                </c:pt>
                <c:pt idx="4">
                  <c:v>228</c:v>
                </c:pt>
                <c:pt idx="5">
                  <c:v>115</c:v>
                </c:pt>
                <c:pt idx="6">
                  <c:v>130</c:v>
                </c:pt>
                <c:pt idx="7">
                  <c:v>79</c:v>
                </c:pt>
                <c:pt idx="8">
                  <c:v>3</c:v>
                </c:pt>
              </c:numCache>
            </c:numRef>
          </c:val>
          <c:extLst>
            <c:ext xmlns:c16="http://schemas.microsoft.com/office/drawing/2014/chart" uri="{C3380CC4-5D6E-409C-BE32-E72D297353CC}">
              <c16:uniqueId val="{00000000-C61D-4458-9164-5A7A614089BF}"/>
            </c:ext>
          </c:extLst>
        </c:ser>
        <c:dLbls>
          <c:showLegendKey val="0"/>
          <c:showVal val="0"/>
          <c:showCatName val="0"/>
          <c:showSerName val="0"/>
          <c:showPercent val="0"/>
          <c:showBubbleSize val="0"/>
        </c:dLbls>
        <c:gapWidth val="219"/>
        <c:overlap val="-27"/>
        <c:axId val="359685400"/>
        <c:axId val="359683432"/>
      </c:barChart>
      <c:dateAx>
        <c:axId val="35968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83432"/>
        <c:crosses val="autoZero"/>
        <c:auto val="1"/>
        <c:lblOffset val="100"/>
        <c:baseTimeUnit val="months"/>
      </c:dateAx>
      <c:valAx>
        <c:axId val="35968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8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2020-01</c:v>
                </c:pt>
                <c:pt idx="1">
                  <c:v>2020-02</c:v>
                </c:pt>
                <c:pt idx="2">
                  <c:v>2020-03</c:v>
                </c:pt>
                <c:pt idx="3">
                  <c:v>2020-04</c:v>
                </c:pt>
                <c:pt idx="4">
                  <c:v>2020-05</c:v>
                </c:pt>
                <c:pt idx="5">
                  <c:v>2020-06</c:v>
                </c:pt>
                <c:pt idx="6">
                  <c:v>2020-07</c:v>
                </c:pt>
                <c:pt idx="7">
                  <c:v>2020-08</c:v>
                </c:pt>
              </c:strCache>
            </c:strRef>
          </c:cat>
          <c:val>
            <c:numRef>
              <c:f>Sheet1!$B$2:$B$9</c:f>
              <c:numCache>
                <c:formatCode>General</c:formatCode>
                <c:ptCount val="8"/>
                <c:pt idx="0">
                  <c:v>68</c:v>
                </c:pt>
                <c:pt idx="1">
                  <c:v>31</c:v>
                </c:pt>
                <c:pt idx="2">
                  <c:v>31</c:v>
                </c:pt>
                <c:pt idx="3">
                  <c:v>34</c:v>
                </c:pt>
                <c:pt idx="4">
                  <c:v>52</c:v>
                </c:pt>
                <c:pt idx="5">
                  <c:v>53</c:v>
                </c:pt>
                <c:pt idx="6">
                  <c:v>37</c:v>
                </c:pt>
                <c:pt idx="7">
                  <c:v>41</c:v>
                </c:pt>
              </c:numCache>
            </c:numRef>
          </c:val>
          <c:extLst>
            <c:ext xmlns:c16="http://schemas.microsoft.com/office/drawing/2014/chart" uri="{C3380CC4-5D6E-409C-BE32-E72D297353CC}">
              <c16:uniqueId val="{00000000-93DE-43C6-843D-5842CC58ECF2}"/>
            </c:ext>
          </c:extLst>
        </c:ser>
        <c:dLbls>
          <c:showLegendKey val="0"/>
          <c:showVal val="0"/>
          <c:showCatName val="0"/>
          <c:showSerName val="0"/>
          <c:showPercent val="0"/>
          <c:showBubbleSize val="0"/>
        </c:dLbls>
        <c:gapWidth val="219"/>
        <c:overlap val="-27"/>
        <c:axId val="359690648"/>
        <c:axId val="359690320"/>
      </c:barChart>
      <c:catAx>
        <c:axId val="359690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90320"/>
        <c:crosses val="autoZero"/>
        <c:auto val="1"/>
        <c:lblAlgn val="ctr"/>
        <c:lblOffset val="100"/>
        <c:noMultiLvlLbl val="0"/>
      </c:catAx>
      <c:valAx>
        <c:axId val="35969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9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2020-01</c:v>
                </c:pt>
                <c:pt idx="1">
                  <c:v>2020-02</c:v>
                </c:pt>
                <c:pt idx="2">
                  <c:v>2020-03</c:v>
                </c:pt>
                <c:pt idx="3">
                  <c:v>2020-04</c:v>
                </c:pt>
                <c:pt idx="4">
                  <c:v>2020-05</c:v>
                </c:pt>
                <c:pt idx="5">
                  <c:v>2020-06</c:v>
                </c:pt>
                <c:pt idx="6">
                  <c:v>2020-07</c:v>
                </c:pt>
                <c:pt idx="7">
                  <c:v>2020-08</c:v>
                </c:pt>
              </c:strCache>
            </c:strRef>
          </c:cat>
          <c:val>
            <c:numRef>
              <c:f>Sheet1!$B$2:$B$9</c:f>
              <c:numCache>
                <c:formatCode>General</c:formatCode>
                <c:ptCount val="8"/>
                <c:pt idx="0">
                  <c:v>411</c:v>
                </c:pt>
                <c:pt idx="1">
                  <c:v>341</c:v>
                </c:pt>
                <c:pt idx="2">
                  <c:v>191</c:v>
                </c:pt>
                <c:pt idx="3">
                  <c:v>69</c:v>
                </c:pt>
                <c:pt idx="4">
                  <c:v>368</c:v>
                </c:pt>
                <c:pt idx="5">
                  <c:v>53</c:v>
                </c:pt>
                <c:pt idx="6">
                  <c:v>188</c:v>
                </c:pt>
                <c:pt idx="7">
                  <c:v>208</c:v>
                </c:pt>
              </c:numCache>
            </c:numRef>
          </c:val>
          <c:extLst>
            <c:ext xmlns:c16="http://schemas.microsoft.com/office/drawing/2014/chart" uri="{C3380CC4-5D6E-409C-BE32-E72D297353CC}">
              <c16:uniqueId val="{00000000-197D-4778-B21A-7B1E8D151F82}"/>
            </c:ext>
          </c:extLst>
        </c:ser>
        <c:dLbls>
          <c:showLegendKey val="0"/>
          <c:showVal val="0"/>
          <c:showCatName val="0"/>
          <c:showSerName val="0"/>
          <c:showPercent val="0"/>
          <c:showBubbleSize val="0"/>
        </c:dLbls>
        <c:gapWidth val="219"/>
        <c:overlap val="-27"/>
        <c:axId val="359692616"/>
        <c:axId val="359692944"/>
      </c:barChart>
      <c:catAx>
        <c:axId val="35969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92944"/>
        <c:crosses val="autoZero"/>
        <c:auto val="1"/>
        <c:lblAlgn val="ctr"/>
        <c:lblOffset val="100"/>
        <c:noMultiLvlLbl val="0"/>
      </c:catAx>
      <c:valAx>
        <c:axId val="35969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9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58</c:v>
                </c:pt>
                <c:pt idx="3">
                  <c:v>1</c:v>
                </c:pt>
                <c:pt idx="4">
                  <c:v>-3</c:v>
                </c:pt>
                <c:pt idx="5">
                  <c:v>-3</c:v>
                </c:pt>
                <c:pt idx="6">
                  <c:v>-2</c:v>
                </c:pt>
                <c:pt idx="7">
                  <c:v>10</c:v>
                </c:pt>
                <c:pt idx="8">
                  <c:v>0</c:v>
                </c:pt>
              </c:numCache>
            </c:numRef>
          </c:val>
          <c:extLst>
            <c:ext xmlns:c16="http://schemas.microsoft.com/office/drawing/2014/chart" uri="{C3380CC4-5D6E-409C-BE32-E72D297353CC}">
              <c16:uniqueId val="{00000000-A0C0-4B8B-8347-97CB4DFA6E70}"/>
            </c:ext>
          </c:extLst>
        </c:ser>
        <c:dLbls>
          <c:showLegendKey val="0"/>
          <c:showVal val="0"/>
          <c:showCatName val="0"/>
          <c:showSerName val="0"/>
          <c:showPercent val="0"/>
          <c:showBubbleSize val="0"/>
        </c:dLbls>
        <c:gapWidth val="219"/>
        <c:overlap val="-27"/>
        <c:axId val="372643504"/>
        <c:axId val="372633992"/>
      </c:barChart>
      <c:dateAx>
        <c:axId val="37264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33992"/>
        <c:crosses val="autoZero"/>
        <c:auto val="1"/>
        <c:lblOffset val="100"/>
        <c:baseTimeUnit val="months"/>
      </c:dateAx>
      <c:valAx>
        <c:axId val="37263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4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39</c:v>
                </c:pt>
                <c:pt idx="2">
                  <c:v>101</c:v>
                </c:pt>
                <c:pt idx="3">
                  <c:v>35</c:v>
                </c:pt>
                <c:pt idx="4">
                  <c:v>45</c:v>
                </c:pt>
                <c:pt idx="5">
                  <c:v>50</c:v>
                </c:pt>
                <c:pt idx="6">
                  <c:v>32</c:v>
                </c:pt>
                <c:pt idx="7">
                  <c:v>35</c:v>
                </c:pt>
                <c:pt idx="8">
                  <c:v>34</c:v>
                </c:pt>
                <c:pt idx="9">
                  <c:v>0</c:v>
                </c:pt>
                <c:pt idx="10">
                  <c:v>0</c:v>
                </c:pt>
                <c:pt idx="11">
                  <c:v>0</c:v>
                </c:pt>
              </c:numCache>
            </c:numRef>
          </c:val>
          <c:extLst>
            <c:ext xmlns:c16="http://schemas.microsoft.com/office/drawing/2014/chart" uri="{C3380CC4-5D6E-409C-BE32-E72D297353CC}">
              <c16:uniqueId val="{00000000-BE31-4F2A-A711-C7CC7D69E844}"/>
            </c:ext>
          </c:extLst>
        </c:ser>
        <c:dLbls>
          <c:showLegendKey val="0"/>
          <c:showVal val="0"/>
          <c:showCatName val="0"/>
          <c:showSerName val="0"/>
          <c:showPercent val="0"/>
          <c:showBubbleSize val="0"/>
        </c:dLbls>
        <c:gapWidth val="219"/>
        <c:overlap val="-27"/>
        <c:axId val="372634648"/>
        <c:axId val="372642192"/>
      </c:barChart>
      <c:dateAx>
        <c:axId val="372634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42192"/>
        <c:crosses val="autoZero"/>
        <c:auto val="1"/>
        <c:lblOffset val="100"/>
        <c:baseTimeUnit val="months"/>
      </c:dateAx>
      <c:valAx>
        <c:axId val="37264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3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503</c:v>
                </c:pt>
                <c:pt idx="1">
                  <c:v>354</c:v>
                </c:pt>
                <c:pt idx="2">
                  <c:v>713</c:v>
                </c:pt>
                <c:pt idx="3">
                  <c:v>286</c:v>
                </c:pt>
                <c:pt idx="4">
                  <c:v>504</c:v>
                </c:pt>
                <c:pt idx="5">
                  <c:v>202</c:v>
                </c:pt>
                <c:pt idx="6">
                  <c:v>327</c:v>
                </c:pt>
                <c:pt idx="7">
                  <c:v>318</c:v>
                </c:pt>
                <c:pt idx="8">
                  <c:v>34</c:v>
                </c:pt>
                <c:pt idx="9">
                  <c:v>0</c:v>
                </c:pt>
                <c:pt idx="10">
                  <c:v>0</c:v>
                </c:pt>
                <c:pt idx="11">
                  <c:v>0</c:v>
                </c:pt>
              </c:numCache>
            </c:numRef>
          </c:val>
          <c:extLst>
            <c:ext xmlns:c16="http://schemas.microsoft.com/office/drawing/2014/chart" uri="{C3380CC4-5D6E-409C-BE32-E72D297353CC}">
              <c16:uniqueId val="{00000000-9DC2-4F52-AA48-16D03E9BD1C3}"/>
            </c:ext>
          </c:extLst>
        </c:ser>
        <c:dLbls>
          <c:showLegendKey val="0"/>
          <c:showVal val="0"/>
          <c:showCatName val="0"/>
          <c:showSerName val="0"/>
          <c:showPercent val="0"/>
          <c:showBubbleSize val="0"/>
        </c:dLbls>
        <c:gapWidth val="219"/>
        <c:overlap val="-27"/>
        <c:axId val="372635632"/>
        <c:axId val="372639568"/>
      </c:barChart>
      <c:catAx>
        <c:axId val="37263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39568"/>
        <c:crosses val="autoZero"/>
        <c:auto val="1"/>
        <c:lblAlgn val="ctr"/>
        <c:lblOffset val="100"/>
        <c:noMultiLvlLbl val="0"/>
      </c:catAx>
      <c:valAx>
        <c:axId val="37263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3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207C6-F110-4D95-860E-F5080960D0CE}"/>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66E13FB5-75ED-4D2F-BB13-6D5C1DF1A87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97711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8B14C-8B34-4D81-81B9-BA052524532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E858354A-D690-4FC8-B477-F8BFEE57ECBC}"/>
              </a:ext>
            </a:extLst>
          </p:cNvPr>
          <p:cNvGraphicFramePr>
            <a:graphicFrameLocks noGrp="1"/>
          </p:cNvGraphicFramePr>
          <p:nvPr>
            <p:ph type="chart" sz="quarter" idx="13"/>
            <p:extLst>
              <p:ext uri="{D42A27DB-BD31-4B8C-83A1-F6EECF244321}">
                <p14:modId xmlns:p14="http://schemas.microsoft.com/office/powerpoint/2010/main" val="971425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9A662B-124B-4DEC-88F9-99981C7775CB}"/>
              </a:ext>
            </a:extLst>
          </p:cNvPr>
          <p:cNvSpPr>
            <a:spLocks noGrp="1"/>
          </p:cNvSpPr>
          <p:nvPr>
            <p:ph type="body" sz="quarter" idx="14"/>
          </p:nvPr>
        </p:nvSpPr>
        <p:spPr/>
        <p:txBody>
          <a:bodyPr/>
          <a:lstStyle/>
          <a:p>
            <a:r>
              <a:rPr lang="en-US"/>
              <a:t>08/01/2020 - 08/31/2020</a:t>
            </a:r>
          </a:p>
        </p:txBody>
      </p:sp>
      <p:sp>
        <p:nvSpPr>
          <p:cNvPr id="5" name="Footer Placeholder 4">
            <a:extLst>
              <a:ext uri="{FF2B5EF4-FFF2-40B4-BE49-F238E27FC236}">
                <a16:creationId xmlns:a16="http://schemas.microsoft.com/office/drawing/2014/main" id="{CD1FB12F-0D25-434C-8688-ECDFFCD7EE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7042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A9D99-196A-46A8-99AB-D7BF4EC739D3}"/>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69897671-56C2-47BC-9D57-D21476214B69}"/>
              </a:ext>
            </a:extLst>
          </p:cNvPr>
          <p:cNvGraphicFramePr>
            <a:graphicFrameLocks noGrp="1"/>
          </p:cNvGraphicFramePr>
          <p:nvPr>
            <p:ph type="tbl" sz="quarter" idx="13"/>
            <p:extLst>
              <p:ext uri="{D42A27DB-BD31-4B8C-83A1-F6EECF244321}">
                <p14:modId xmlns:p14="http://schemas.microsoft.com/office/powerpoint/2010/main" val="737478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11606868"/>
                    </a:ext>
                  </a:extLst>
                </a:gridCol>
                <a:gridCol w="740664">
                  <a:extLst>
                    <a:ext uri="{9D8B030D-6E8A-4147-A177-3AD203B41FA5}">
                      <a16:colId xmlns:a16="http://schemas.microsoft.com/office/drawing/2014/main" val="4091822165"/>
                    </a:ext>
                  </a:extLst>
                </a:gridCol>
                <a:gridCol w="740664">
                  <a:extLst>
                    <a:ext uri="{9D8B030D-6E8A-4147-A177-3AD203B41FA5}">
                      <a16:colId xmlns:a16="http://schemas.microsoft.com/office/drawing/2014/main" val="414456443"/>
                    </a:ext>
                  </a:extLst>
                </a:gridCol>
                <a:gridCol w="740664">
                  <a:extLst>
                    <a:ext uri="{9D8B030D-6E8A-4147-A177-3AD203B41FA5}">
                      <a16:colId xmlns:a16="http://schemas.microsoft.com/office/drawing/2014/main" val="2190641798"/>
                    </a:ext>
                  </a:extLst>
                </a:gridCol>
                <a:gridCol w="740664">
                  <a:extLst>
                    <a:ext uri="{9D8B030D-6E8A-4147-A177-3AD203B41FA5}">
                      <a16:colId xmlns:a16="http://schemas.microsoft.com/office/drawing/2014/main" val="6929997"/>
                    </a:ext>
                  </a:extLst>
                </a:gridCol>
                <a:gridCol w="740664">
                  <a:extLst>
                    <a:ext uri="{9D8B030D-6E8A-4147-A177-3AD203B41FA5}">
                      <a16:colId xmlns:a16="http://schemas.microsoft.com/office/drawing/2014/main" val="175014656"/>
                    </a:ext>
                  </a:extLst>
                </a:gridCol>
                <a:gridCol w="740664">
                  <a:extLst>
                    <a:ext uri="{9D8B030D-6E8A-4147-A177-3AD203B41FA5}">
                      <a16:colId xmlns:a16="http://schemas.microsoft.com/office/drawing/2014/main" val="1523162861"/>
                    </a:ext>
                  </a:extLst>
                </a:gridCol>
                <a:gridCol w="740664">
                  <a:extLst>
                    <a:ext uri="{9D8B030D-6E8A-4147-A177-3AD203B41FA5}">
                      <a16:colId xmlns:a16="http://schemas.microsoft.com/office/drawing/2014/main" val="1162360279"/>
                    </a:ext>
                  </a:extLst>
                </a:gridCol>
                <a:gridCol w="740664">
                  <a:extLst>
                    <a:ext uri="{9D8B030D-6E8A-4147-A177-3AD203B41FA5}">
                      <a16:colId xmlns:a16="http://schemas.microsoft.com/office/drawing/2014/main" val="1603443658"/>
                    </a:ext>
                  </a:extLst>
                </a:gridCol>
                <a:gridCol w="740664">
                  <a:extLst>
                    <a:ext uri="{9D8B030D-6E8A-4147-A177-3AD203B41FA5}">
                      <a16:colId xmlns:a16="http://schemas.microsoft.com/office/drawing/2014/main" val="399431196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20516749"/>
                  </a:ext>
                </a:extLst>
              </a:tr>
              <a:tr h="370840">
                <a:tc>
                  <a:txBody>
                    <a:bodyPr/>
                    <a:lstStyle/>
                    <a:p>
                      <a:r>
                        <a:rPr lang="en-US" sz="1000"/>
                        <a:t>First Insurance Company of Hawaii, LTD</a:t>
                      </a:r>
                    </a:p>
                  </a:txBody>
                  <a:tcPr/>
                </a:tc>
                <a:tc>
                  <a:txBody>
                    <a:bodyPr/>
                    <a:lstStyle/>
                    <a:p>
                      <a:r>
                        <a:rPr lang="en-US" sz="1000"/>
                        <a:t>1752</a:t>
                      </a:r>
                    </a:p>
                  </a:txBody>
                  <a:tcPr/>
                </a:tc>
                <a:tc>
                  <a:txBody>
                    <a:bodyPr/>
                    <a:lstStyle/>
                    <a:p>
                      <a:r>
                        <a:rPr lang="en-US" sz="1000"/>
                        <a:t>40</a:t>
                      </a:r>
                    </a:p>
                  </a:txBody>
                  <a:tcPr/>
                </a:tc>
                <a:tc>
                  <a:txBody>
                    <a:bodyPr/>
                    <a:lstStyle/>
                    <a:p>
                      <a:r>
                        <a:rPr lang="en-US" sz="1000"/>
                        <a:t>15</a:t>
                      </a:r>
                    </a:p>
                  </a:txBody>
                  <a:tcPr/>
                </a:tc>
                <a:tc>
                  <a:txBody>
                    <a:bodyPr/>
                    <a:lstStyle/>
                    <a:p>
                      <a:r>
                        <a:rPr lang="en-US" sz="1000"/>
                        <a:t>272</a:t>
                      </a:r>
                    </a:p>
                  </a:txBody>
                  <a:tcPr/>
                </a:tc>
                <a:tc>
                  <a:txBody>
                    <a:bodyPr/>
                    <a:lstStyle/>
                    <a:p>
                      <a:r>
                        <a:rPr lang="en-US" sz="1000"/>
                        <a:t>85</a:t>
                      </a:r>
                    </a:p>
                  </a:txBody>
                  <a:tcPr/>
                </a:tc>
                <a:tc>
                  <a:txBody>
                    <a:bodyPr/>
                    <a:lstStyle/>
                    <a:p>
                      <a:r>
                        <a:rPr lang="en-US" sz="1000"/>
                        <a:t>16</a:t>
                      </a:r>
                    </a:p>
                  </a:txBody>
                  <a:tcPr/>
                </a:tc>
                <a:tc>
                  <a:txBody>
                    <a:bodyPr/>
                    <a:lstStyle/>
                    <a:p>
                      <a:r>
                        <a:rPr lang="en-US" sz="1000"/>
                        <a:t>0</a:t>
                      </a:r>
                    </a:p>
                  </a:txBody>
                  <a:tcPr/>
                </a:tc>
                <a:tc>
                  <a:txBody>
                    <a:bodyPr/>
                    <a:lstStyle/>
                    <a:p>
                      <a:r>
                        <a:rPr lang="en-US" sz="1000"/>
                        <a:t>1.4357 %</a:t>
                      </a:r>
                    </a:p>
                  </a:txBody>
                  <a:tcPr/>
                </a:tc>
                <a:tc>
                  <a:txBody>
                    <a:bodyPr/>
                    <a:lstStyle/>
                    <a:p>
                      <a:r>
                        <a:rPr lang="en-US" sz="1000"/>
                        <a:t>0.0 %</a:t>
                      </a:r>
                    </a:p>
                  </a:txBody>
                  <a:tcPr/>
                </a:tc>
                <a:extLst>
                  <a:ext uri="{0D108BD9-81ED-4DB2-BD59-A6C34878D82A}">
                    <a16:rowId xmlns:a16="http://schemas.microsoft.com/office/drawing/2014/main" val="3733030521"/>
                  </a:ext>
                </a:extLst>
              </a:tr>
            </a:tbl>
          </a:graphicData>
        </a:graphic>
      </p:graphicFrame>
      <p:sp>
        <p:nvSpPr>
          <p:cNvPr id="4" name="Text Placeholder 3">
            <a:extLst>
              <a:ext uri="{FF2B5EF4-FFF2-40B4-BE49-F238E27FC236}">
                <a16:creationId xmlns:a16="http://schemas.microsoft.com/office/drawing/2014/main" id="{243027C9-59E9-4BD4-B541-979D5D8C98B6}"/>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660747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41DD8-2FAC-4161-BAC7-361C93167C42}"/>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CB09EFB-BB6B-4BA6-AA72-B8987B448AC5}"/>
              </a:ext>
            </a:extLst>
          </p:cNvPr>
          <p:cNvGraphicFramePr>
            <a:graphicFrameLocks noGrp="1"/>
          </p:cNvGraphicFramePr>
          <p:nvPr>
            <p:ph type="chart" sz="quarter" idx="13"/>
            <p:extLst>
              <p:ext uri="{D42A27DB-BD31-4B8C-83A1-F6EECF244321}">
                <p14:modId xmlns:p14="http://schemas.microsoft.com/office/powerpoint/2010/main" val="380991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93E67B-4F0D-441B-96C5-C312AE9344A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21DC554-1C1A-4895-BBF7-5DE5A855AE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9005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3E1D7-083E-48F0-848F-F878710FD9B6}"/>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0B78532D-EA9E-4621-B496-DE61B7C4934E}"/>
              </a:ext>
            </a:extLst>
          </p:cNvPr>
          <p:cNvGraphicFramePr>
            <a:graphicFrameLocks noGrp="1"/>
          </p:cNvGraphicFramePr>
          <p:nvPr>
            <p:ph type="chart" sz="quarter" idx="13"/>
            <p:extLst>
              <p:ext uri="{D42A27DB-BD31-4B8C-83A1-F6EECF244321}">
                <p14:modId xmlns:p14="http://schemas.microsoft.com/office/powerpoint/2010/main" val="1113498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096924-318F-4B62-90DA-8833EBD7E98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C9CEF92-D934-4F68-973A-82F992AFA6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8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D7CA3-4F35-4FA1-A5CF-AFF01C9400F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21A5DB12-FBD2-43BF-90F6-B741585D0E2E}"/>
              </a:ext>
            </a:extLst>
          </p:cNvPr>
          <p:cNvGraphicFramePr>
            <a:graphicFrameLocks noGrp="1"/>
          </p:cNvGraphicFramePr>
          <p:nvPr>
            <p:ph type="chart" sz="quarter" idx="13"/>
            <p:extLst>
              <p:ext uri="{D42A27DB-BD31-4B8C-83A1-F6EECF244321}">
                <p14:modId xmlns:p14="http://schemas.microsoft.com/office/powerpoint/2010/main" val="3198086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BF9CA1-F1F1-4BD7-8C13-E01DDC690F5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86747D6-9C6F-4B93-A52E-84787B2DE9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3143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D8C82-D60D-43AC-9E24-F29370007078}"/>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37DF1D38-43BF-4CFD-BF26-9A60E3BBC489}"/>
              </a:ext>
            </a:extLst>
          </p:cNvPr>
          <p:cNvGraphicFramePr>
            <a:graphicFrameLocks noGrp="1"/>
          </p:cNvGraphicFramePr>
          <p:nvPr>
            <p:ph type="chart" sz="quarter" idx="13"/>
            <p:extLst>
              <p:ext uri="{D42A27DB-BD31-4B8C-83A1-F6EECF244321}">
                <p14:modId xmlns:p14="http://schemas.microsoft.com/office/powerpoint/2010/main" val="3872707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EDE430-59B0-4D26-AFF2-2A3BF75A296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0347EFA-B8CE-4167-B00F-E1636C847E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81189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9D34B-9F75-4F65-A5D5-75B97F60E580}"/>
              </a:ext>
            </a:extLst>
          </p:cNvPr>
          <p:cNvSpPr>
            <a:spLocks noGrp="1"/>
          </p:cNvSpPr>
          <p:nvPr>
            <p:ph type="title"/>
          </p:nvPr>
        </p:nvSpPr>
        <p:spPr/>
        <p:txBody>
          <a:bodyPr/>
          <a:lstStyle/>
          <a:p>
            <a:r>
              <a:rPr lang="en-US"/>
              <a:t>Facebook Own Posts Table | FICOH - 1 of 2</a:t>
            </a:r>
          </a:p>
        </p:txBody>
      </p:sp>
      <p:graphicFrame>
        <p:nvGraphicFramePr>
          <p:cNvPr id="5" name="Table Placeholder 4">
            <a:extLst>
              <a:ext uri="{FF2B5EF4-FFF2-40B4-BE49-F238E27FC236}">
                <a16:creationId xmlns:a16="http://schemas.microsoft.com/office/drawing/2014/main" id="{8DAF6B09-FDD6-4313-8317-89719383AA8D}"/>
              </a:ext>
            </a:extLst>
          </p:cNvPr>
          <p:cNvGraphicFramePr>
            <a:graphicFrameLocks noGrp="1"/>
          </p:cNvGraphicFramePr>
          <p:nvPr>
            <p:ph type="tbl" sz="quarter" idx="13"/>
            <p:extLst>
              <p:ext uri="{D42A27DB-BD31-4B8C-83A1-F6EECF244321}">
                <p14:modId xmlns:p14="http://schemas.microsoft.com/office/powerpoint/2010/main" val="3777265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81980575"/>
                    </a:ext>
                  </a:extLst>
                </a:gridCol>
                <a:gridCol w="740664">
                  <a:extLst>
                    <a:ext uri="{9D8B030D-6E8A-4147-A177-3AD203B41FA5}">
                      <a16:colId xmlns:a16="http://schemas.microsoft.com/office/drawing/2014/main" val="2699714893"/>
                    </a:ext>
                  </a:extLst>
                </a:gridCol>
                <a:gridCol w="740664">
                  <a:extLst>
                    <a:ext uri="{9D8B030D-6E8A-4147-A177-3AD203B41FA5}">
                      <a16:colId xmlns:a16="http://schemas.microsoft.com/office/drawing/2014/main" val="2020433864"/>
                    </a:ext>
                  </a:extLst>
                </a:gridCol>
                <a:gridCol w="740664">
                  <a:extLst>
                    <a:ext uri="{9D8B030D-6E8A-4147-A177-3AD203B41FA5}">
                      <a16:colId xmlns:a16="http://schemas.microsoft.com/office/drawing/2014/main" val="1009979136"/>
                    </a:ext>
                  </a:extLst>
                </a:gridCol>
                <a:gridCol w="740664">
                  <a:extLst>
                    <a:ext uri="{9D8B030D-6E8A-4147-A177-3AD203B41FA5}">
                      <a16:colId xmlns:a16="http://schemas.microsoft.com/office/drawing/2014/main" val="386541499"/>
                    </a:ext>
                  </a:extLst>
                </a:gridCol>
                <a:gridCol w="740664">
                  <a:extLst>
                    <a:ext uri="{9D8B030D-6E8A-4147-A177-3AD203B41FA5}">
                      <a16:colId xmlns:a16="http://schemas.microsoft.com/office/drawing/2014/main" val="898008827"/>
                    </a:ext>
                  </a:extLst>
                </a:gridCol>
                <a:gridCol w="740664">
                  <a:extLst>
                    <a:ext uri="{9D8B030D-6E8A-4147-A177-3AD203B41FA5}">
                      <a16:colId xmlns:a16="http://schemas.microsoft.com/office/drawing/2014/main" val="1469805082"/>
                    </a:ext>
                  </a:extLst>
                </a:gridCol>
                <a:gridCol w="740664">
                  <a:extLst>
                    <a:ext uri="{9D8B030D-6E8A-4147-A177-3AD203B41FA5}">
                      <a16:colId xmlns:a16="http://schemas.microsoft.com/office/drawing/2014/main" val="711304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5667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- 2020-08-03 14:00:01</a:t>
                      </a:r>
                      <a:r>
                        <a:rPr kumimoji="0" lang="en-US" sz="1000" b="0" i="0" u="none" strike="noStrike" kern="1200" cap="none" spc="0" normalizeH="0" baseline="0" noProof="0">
                          <a:ln>
                            <a:noFill/>
                          </a:ln>
                          <a:solidFill>
                            <a:prstClr val="black"/>
                          </a:solidFill>
                          <a:effectLst/>
                          <a:uLnTx/>
                          <a:uFillTx/>
                          <a:latin typeface="+mn-lt"/>
                          <a:ea typeface="+mn-ea"/>
                          <a:cs typeface="+mn-cs"/>
                        </a:rPr>
                        <a:t>
 We're in the thick of hurricane season...are you prepared?  
Enter our #FirstTrackStormReadyGiveaway to win an exclusive FICOH Hurricane Kit, packed with essentials you’ll need for the unexpected.
HERE’S HOW TO ENTER: 
1) Like this contest post
2) Like our Facebook page (@FirstInsHI)
3) Tag a friend in the comment section of this post and tell us one thing you do to prepare for hurricane season before 5 pm on Friday, August 14. 
No purchase necessary to enter. Click the link for contest rules and details: https://www.ficoh.com/firsttrack-storm-ready-giveaway/
#Contest #Giveaway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0800931"/>
                  </a:ext>
                </a:extLst>
              </a:tr>
            </a:tbl>
          </a:graphicData>
        </a:graphic>
      </p:graphicFrame>
      <p:sp>
        <p:nvSpPr>
          <p:cNvPr id="4" name="Text Placeholder 3">
            <a:extLst>
              <a:ext uri="{FF2B5EF4-FFF2-40B4-BE49-F238E27FC236}">
                <a16:creationId xmlns:a16="http://schemas.microsoft.com/office/drawing/2014/main" id="{FE4B0F2E-D931-4D6F-94B8-FE95E8E82463}"/>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66323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08479-53A8-4467-9901-9182B781A8B2}"/>
              </a:ext>
            </a:extLst>
          </p:cNvPr>
          <p:cNvSpPr>
            <a:spLocks noGrp="1"/>
          </p:cNvSpPr>
          <p:nvPr>
            <p:ph type="title"/>
          </p:nvPr>
        </p:nvSpPr>
        <p:spPr/>
        <p:txBody>
          <a:bodyPr/>
          <a:lstStyle/>
          <a:p>
            <a:r>
              <a:rPr lang="en-US"/>
              <a:t>Facebook Own Posts Table | FICOH - 2 of 2</a:t>
            </a:r>
          </a:p>
        </p:txBody>
      </p:sp>
      <p:graphicFrame>
        <p:nvGraphicFramePr>
          <p:cNvPr id="5" name="Table Placeholder 4">
            <a:extLst>
              <a:ext uri="{FF2B5EF4-FFF2-40B4-BE49-F238E27FC236}">
                <a16:creationId xmlns:a16="http://schemas.microsoft.com/office/drawing/2014/main" id="{AF37CD97-0534-46B3-987B-23AD9C1AC487}"/>
              </a:ext>
            </a:extLst>
          </p:cNvPr>
          <p:cNvGraphicFramePr>
            <a:graphicFrameLocks noGrp="1"/>
          </p:cNvGraphicFramePr>
          <p:nvPr>
            <p:ph type="tbl" sz="quarter" idx="13"/>
            <p:extLst>
              <p:ext uri="{D42A27DB-BD31-4B8C-83A1-F6EECF244321}">
                <p14:modId xmlns:p14="http://schemas.microsoft.com/office/powerpoint/2010/main" val="2442523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10259627"/>
                    </a:ext>
                  </a:extLst>
                </a:gridCol>
                <a:gridCol w="740664">
                  <a:extLst>
                    <a:ext uri="{9D8B030D-6E8A-4147-A177-3AD203B41FA5}">
                      <a16:colId xmlns:a16="http://schemas.microsoft.com/office/drawing/2014/main" val="1151141907"/>
                    </a:ext>
                  </a:extLst>
                </a:gridCol>
                <a:gridCol w="740664">
                  <a:extLst>
                    <a:ext uri="{9D8B030D-6E8A-4147-A177-3AD203B41FA5}">
                      <a16:colId xmlns:a16="http://schemas.microsoft.com/office/drawing/2014/main" val="2022571527"/>
                    </a:ext>
                  </a:extLst>
                </a:gridCol>
                <a:gridCol w="740664">
                  <a:extLst>
                    <a:ext uri="{9D8B030D-6E8A-4147-A177-3AD203B41FA5}">
                      <a16:colId xmlns:a16="http://schemas.microsoft.com/office/drawing/2014/main" val="3396136732"/>
                    </a:ext>
                  </a:extLst>
                </a:gridCol>
                <a:gridCol w="740664">
                  <a:extLst>
                    <a:ext uri="{9D8B030D-6E8A-4147-A177-3AD203B41FA5}">
                      <a16:colId xmlns:a16="http://schemas.microsoft.com/office/drawing/2014/main" val="1351875475"/>
                    </a:ext>
                  </a:extLst>
                </a:gridCol>
                <a:gridCol w="740664">
                  <a:extLst>
                    <a:ext uri="{9D8B030D-6E8A-4147-A177-3AD203B41FA5}">
                      <a16:colId xmlns:a16="http://schemas.microsoft.com/office/drawing/2014/main" val="516880462"/>
                    </a:ext>
                  </a:extLst>
                </a:gridCol>
                <a:gridCol w="740664">
                  <a:extLst>
                    <a:ext uri="{9D8B030D-6E8A-4147-A177-3AD203B41FA5}">
                      <a16:colId xmlns:a16="http://schemas.microsoft.com/office/drawing/2014/main" val="2041092472"/>
                    </a:ext>
                  </a:extLst>
                </a:gridCol>
                <a:gridCol w="740664">
                  <a:extLst>
                    <a:ext uri="{9D8B030D-6E8A-4147-A177-3AD203B41FA5}">
                      <a16:colId xmlns:a16="http://schemas.microsoft.com/office/drawing/2014/main" val="3946291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256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- 2020-08-11 21:30:14</a:t>
                      </a:r>
                      <a:r>
                        <a:rPr kumimoji="0" lang="en-US" sz="1000" b="0" i="0" u="none" strike="noStrike" kern="1200" cap="none" spc="0" normalizeH="0" baseline="0" noProof="0">
                          <a:ln>
                            <a:noFill/>
                          </a:ln>
                          <a:solidFill>
                            <a:prstClr val="black"/>
                          </a:solidFill>
                          <a:effectLst/>
                          <a:uLnTx/>
                          <a:uFillTx/>
                          <a:latin typeface="+mn-lt"/>
                          <a:ea typeface="+mn-ea"/>
                          <a:cs typeface="+mn-cs"/>
                        </a:rPr>
                        <a:t>
 Today, FICOH turns 109! Mahalo to our associates, agency partners, customers, and community for their continued support over the years. Here’s to the next 109.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399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- 2020-08-05 19:00:59</a:t>
                      </a:r>
                      <a:r>
                        <a:rPr kumimoji="0" lang="en-US" sz="1000" b="0" i="0" u="none" strike="noStrike" kern="1200" cap="none" spc="0" normalizeH="0" baseline="0" noProof="0">
                          <a:ln>
                            <a:noFill/>
                          </a:ln>
                          <a:solidFill>
                            <a:prstClr val="black"/>
                          </a:solidFill>
                          <a:effectLst/>
                          <a:uLnTx/>
                          <a:uFillTx/>
                          <a:latin typeface="+mn-lt"/>
                          <a:ea typeface="+mn-ea"/>
                          <a:cs typeface="+mn-cs"/>
                        </a:rPr>
                        <a:t>
 Every quarter, First Insurance recognizes an associate who epitomizes our core values and demonstrates excellent customer service. Donald Q. of our Claims department was selected as our 2nd Quarter Kupono Award winner. Donald has been helping customers while working from home for the past several months. Here he is with his award and two nieces! Congratulations! #teamficoh is lucky to have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8203838"/>
                  </a:ext>
                </a:extLst>
              </a:tr>
            </a:tbl>
          </a:graphicData>
        </a:graphic>
      </p:graphicFrame>
      <p:sp>
        <p:nvSpPr>
          <p:cNvPr id="4" name="Text Placeholder 3">
            <a:extLst>
              <a:ext uri="{FF2B5EF4-FFF2-40B4-BE49-F238E27FC236}">
                <a16:creationId xmlns:a16="http://schemas.microsoft.com/office/drawing/2014/main" id="{560B7256-C875-40F0-99F8-F552B537BAB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148614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3A246-75F7-46FE-B37A-B53CE77D1738}"/>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E8A453F-D899-4F42-AED1-948E6D57338E}"/>
              </a:ext>
            </a:extLst>
          </p:cNvPr>
          <p:cNvGraphicFramePr>
            <a:graphicFrameLocks noGrp="1"/>
          </p:cNvGraphicFramePr>
          <p:nvPr>
            <p:ph type="tbl" sz="quarter" idx="13"/>
            <p:extLst>
              <p:ext uri="{D42A27DB-BD31-4B8C-83A1-F6EECF244321}">
                <p14:modId xmlns:p14="http://schemas.microsoft.com/office/powerpoint/2010/main" val="1244130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21664705"/>
                    </a:ext>
                  </a:extLst>
                </a:gridCol>
                <a:gridCol w="411480">
                  <a:extLst>
                    <a:ext uri="{9D8B030D-6E8A-4147-A177-3AD203B41FA5}">
                      <a16:colId xmlns:a16="http://schemas.microsoft.com/office/drawing/2014/main" val="432608623"/>
                    </a:ext>
                  </a:extLst>
                </a:gridCol>
                <a:gridCol w="411480">
                  <a:extLst>
                    <a:ext uri="{9D8B030D-6E8A-4147-A177-3AD203B41FA5}">
                      <a16:colId xmlns:a16="http://schemas.microsoft.com/office/drawing/2014/main" val="2286027938"/>
                    </a:ext>
                  </a:extLst>
                </a:gridCol>
                <a:gridCol w="411480">
                  <a:extLst>
                    <a:ext uri="{9D8B030D-6E8A-4147-A177-3AD203B41FA5}">
                      <a16:colId xmlns:a16="http://schemas.microsoft.com/office/drawing/2014/main" val="2328524073"/>
                    </a:ext>
                  </a:extLst>
                </a:gridCol>
                <a:gridCol w="411480">
                  <a:extLst>
                    <a:ext uri="{9D8B030D-6E8A-4147-A177-3AD203B41FA5}">
                      <a16:colId xmlns:a16="http://schemas.microsoft.com/office/drawing/2014/main" val="3022031756"/>
                    </a:ext>
                  </a:extLst>
                </a:gridCol>
                <a:gridCol w="411480">
                  <a:extLst>
                    <a:ext uri="{9D8B030D-6E8A-4147-A177-3AD203B41FA5}">
                      <a16:colId xmlns:a16="http://schemas.microsoft.com/office/drawing/2014/main" val="283580311"/>
                    </a:ext>
                  </a:extLst>
                </a:gridCol>
                <a:gridCol w="411480">
                  <a:extLst>
                    <a:ext uri="{9D8B030D-6E8A-4147-A177-3AD203B41FA5}">
                      <a16:colId xmlns:a16="http://schemas.microsoft.com/office/drawing/2014/main" val="39250102"/>
                    </a:ext>
                  </a:extLst>
                </a:gridCol>
                <a:gridCol w="411480">
                  <a:extLst>
                    <a:ext uri="{9D8B030D-6E8A-4147-A177-3AD203B41FA5}">
                      <a16:colId xmlns:a16="http://schemas.microsoft.com/office/drawing/2014/main" val="1543614003"/>
                    </a:ext>
                  </a:extLst>
                </a:gridCol>
                <a:gridCol w="411480">
                  <a:extLst>
                    <a:ext uri="{9D8B030D-6E8A-4147-A177-3AD203B41FA5}">
                      <a16:colId xmlns:a16="http://schemas.microsoft.com/office/drawing/2014/main" val="3376111337"/>
                    </a:ext>
                  </a:extLst>
                </a:gridCol>
                <a:gridCol w="411480">
                  <a:extLst>
                    <a:ext uri="{9D8B030D-6E8A-4147-A177-3AD203B41FA5}">
                      <a16:colId xmlns:a16="http://schemas.microsoft.com/office/drawing/2014/main" val="2161751712"/>
                    </a:ext>
                  </a:extLst>
                </a:gridCol>
                <a:gridCol w="411480">
                  <a:extLst>
                    <a:ext uri="{9D8B030D-6E8A-4147-A177-3AD203B41FA5}">
                      <a16:colId xmlns:a16="http://schemas.microsoft.com/office/drawing/2014/main" val="1285027788"/>
                    </a:ext>
                  </a:extLst>
                </a:gridCol>
                <a:gridCol w="411480">
                  <a:extLst>
                    <a:ext uri="{9D8B030D-6E8A-4147-A177-3AD203B41FA5}">
                      <a16:colId xmlns:a16="http://schemas.microsoft.com/office/drawing/2014/main" val="3411558608"/>
                    </a:ext>
                  </a:extLst>
                </a:gridCol>
                <a:gridCol w="411480">
                  <a:extLst>
                    <a:ext uri="{9D8B030D-6E8A-4147-A177-3AD203B41FA5}">
                      <a16:colId xmlns:a16="http://schemas.microsoft.com/office/drawing/2014/main" val="3277337899"/>
                    </a:ext>
                  </a:extLst>
                </a:gridCol>
                <a:gridCol w="411480">
                  <a:extLst>
                    <a:ext uri="{9D8B030D-6E8A-4147-A177-3AD203B41FA5}">
                      <a16:colId xmlns:a16="http://schemas.microsoft.com/office/drawing/2014/main" val="31254848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97404898"/>
                  </a:ext>
                </a:extLst>
              </a:tr>
              <a:tr h="370840">
                <a:tc>
                  <a:txBody>
                    <a:bodyPr/>
                    <a:lstStyle/>
                    <a:p>
                      <a:r>
                        <a:rPr lang="en-US" sz="1000"/>
                        <a:t>First Insurance HI</a:t>
                      </a:r>
                    </a:p>
                  </a:txBody>
                  <a:tcPr/>
                </a:tc>
                <a:tc>
                  <a:txBody>
                    <a:bodyPr/>
                    <a:lstStyle/>
                    <a:p>
                      <a:r>
                        <a:rPr lang="en-US" sz="1000"/>
                        <a:t>1199</a:t>
                      </a:r>
                    </a:p>
                  </a:txBody>
                  <a:tcPr/>
                </a:tc>
                <a:tc>
                  <a:txBody>
                    <a:bodyPr/>
                    <a:lstStyle/>
                    <a:p>
                      <a:r>
                        <a:rPr lang="en-US" sz="1000"/>
                        <a:t>5</a:t>
                      </a:r>
                    </a:p>
                  </a:txBody>
                  <a:tcPr/>
                </a:tc>
                <a:tc>
                  <a:txBody>
                    <a:bodyPr/>
                    <a:lstStyle/>
                    <a:p>
                      <a:r>
                        <a:rPr lang="en-US" sz="1000"/>
                        <a:t>25</a:t>
                      </a:r>
                    </a:p>
                  </a:txBody>
                  <a:tcPr/>
                </a:tc>
                <a:tc>
                  <a:txBody>
                    <a:bodyPr/>
                    <a:lstStyle/>
                    <a:p>
                      <a:r>
                        <a:rPr lang="en-US" sz="1000"/>
                        <a:t>17</a:t>
                      </a:r>
                    </a:p>
                  </a:txBody>
                  <a:tcPr/>
                </a:tc>
                <a:tc>
                  <a:txBody>
                    <a:bodyPr/>
                    <a:lstStyle/>
                    <a:p>
                      <a:r>
                        <a:rPr lang="en-US" sz="1000"/>
                        <a:t>4</a:t>
                      </a:r>
                    </a:p>
                  </a:txBody>
                  <a:tcPr/>
                </a:tc>
                <a:tc>
                  <a:txBody>
                    <a:bodyPr/>
                    <a:lstStyle/>
                    <a:p>
                      <a:r>
                        <a:rPr lang="en-US" sz="1000"/>
                        <a:t>4</a:t>
                      </a:r>
                    </a:p>
                  </a:txBody>
                  <a:tcPr/>
                </a:tc>
                <a:tc>
                  <a:txBody>
                    <a:bodyPr/>
                    <a:lstStyle/>
                    <a:p>
                      <a:r>
                        <a:rPr lang="en-US" sz="1000"/>
                        <a:t>3</a:t>
                      </a:r>
                    </a:p>
                  </a:txBody>
                  <a:tcPr/>
                </a:tc>
                <a:tc>
                  <a:txBody>
                    <a:bodyPr/>
                    <a:lstStyle/>
                    <a:p>
                      <a:r>
                        <a:rPr lang="en-US" sz="1000"/>
                        <a:t>3</a:t>
                      </a:r>
                    </a:p>
                  </a:txBody>
                  <a:tcPr/>
                </a:tc>
                <a:tc>
                  <a:txBody>
                    <a:bodyPr/>
                    <a:lstStyle/>
                    <a:p>
                      <a:r>
                        <a:rPr lang="en-US" sz="1000"/>
                        <a:t>21</a:t>
                      </a:r>
                    </a:p>
                  </a:txBody>
                  <a:tcPr/>
                </a:tc>
                <a:tc>
                  <a:txBody>
                    <a:bodyPr/>
                    <a:lstStyle/>
                    <a:p>
                      <a:r>
                        <a:rPr lang="en-US" sz="1000"/>
                        <a:t>2</a:t>
                      </a:r>
                    </a:p>
                  </a:txBody>
                  <a:tcPr/>
                </a:tc>
                <a:tc>
                  <a:txBody>
                    <a:bodyPr/>
                    <a:lstStyle/>
                    <a:p>
                      <a:r>
                        <a:rPr lang="en-US" sz="1000"/>
                        <a:t>3</a:t>
                      </a:r>
                    </a:p>
                  </a:txBody>
                  <a:tcPr/>
                </a:tc>
                <a:tc>
                  <a:txBody>
                    <a:bodyPr/>
                    <a:lstStyle/>
                    <a:p>
                      <a:r>
                        <a:rPr lang="en-US" sz="1000"/>
                        <a:t>0.1279 %</a:t>
                      </a:r>
                    </a:p>
                  </a:txBody>
                  <a:tcPr/>
                </a:tc>
                <a:tc>
                  <a:txBody>
                    <a:bodyPr/>
                    <a:lstStyle/>
                    <a:p>
                      <a:r>
                        <a:rPr lang="en-US" sz="1000"/>
                        <a:t>0.0 %</a:t>
                      </a:r>
                    </a:p>
                  </a:txBody>
                  <a:tcPr/>
                </a:tc>
                <a:extLst>
                  <a:ext uri="{0D108BD9-81ED-4DB2-BD59-A6C34878D82A}">
                    <a16:rowId xmlns:a16="http://schemas.microsoft.com/office/drawing/2014/main" val="364601836"/>
                  </a:ext>
                </a:extLst>
              </a:tr>
            </a:tbl>
          </a:graphicData>
        </a:graphic>
      </p:graphicFrame>
      <p:sp>
        <p:nvSpPr>
          <p:cNvPr id="4" name="Text Placeholder 3">
            <a:extLst>
              <a:ext uri="{FF2B5EF4-FFF2-40B4-BE49-F238E27FC236}">
                <a16:creationId xmlns:a16="http://schemas.microsoft.com/office/drawing/2014/main" id="{0C5881E4-5F60-4D51-9DFC-006E6D99FB3B}"/>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66545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29989-1A3E-4A8D-AF6A-172D7F1200EC}"/>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EB97C4CA-9D6B-4CDA-886A-8AB6BA968A82}"/>
              </a:ext>
            </a:extLst>
          </p:cNvPr>
          <p:cNvGraphicFramePr>
            <a:graphicFrameLocks noGrp="1"/>
          </p:cNvGraphicFramePr>
          <p:nvPr>
            <p:ph type="chart" sz="quarter" idx="13"/>
            <p:extLst>
              <p:ext uri="{D42A27DB-BD31-4B8C-83A1-F6EECF244321}">
                <p14:modId xmlns:p14="http://schemas.microsoft.com/office/powerpoint/2010/main" val="3772442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B62C10-990E-46B1-B861-F65EFBA953C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CFFFD31-0FBF-4EC8-9D9D-2BAC4AF5A7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7345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099D0-AA7A-40DE-BC62-57A93FDF3AB2}"/>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3C2A787C-E5D3-4F24-A1EB-1191CC0FF8FD}"/>
              </a:ext>
            </a:extLst>
          </p:cNvPr>
          <p:cNvGraphicFramePr>
            <a:graphicFrameLocks noGrp="1"/>
          </p:cNvGraphicFramePr>
          <p:nvPr>
            <p:ph type="chart" sz="quarter" idx="13"/>
            <p:extLst>
              <p:ext uri="{D42A27DB-BD31-4B8C-83A1-F6EECF244321}">
                <p14:modId xmlns:p14="http://schemas.microsoft.com/office/powerpoint/2010/main" val="3837814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3E309F-AFB2-423E-A3CA-349A8BB7D89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C740076-1AB1-447A-95E0-09652E82E9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7758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030F-A34E-4E2A-8B7B-34FD3A2E785F}"/>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ECA6A6F9-DCB2-48F0-93EF-57A1AC2BC287}"/>
              </a:ext>
            </a:extLst>
          </p:cNvPr>
          <p:cNvGraphicFramePr>
            <a:graphicFrameLocks noGrp="1"/>
          </p:cNvGraphicFramePr>
          <p:nvPr>
            <p:ph type="chart" sz="quarter" idx="13"/>
            <p:extLst>
              <p:ext uri="{D42A27DB-BD31-4B8C-83A1-F6EECF244321}">
                <p14:modId xmlns:p14="http://schemas.microsoft.com/office/powerpoint/2010/main" val="1877866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6F42DB-080D-43DF-9CB3-43F01744CDB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28A1036-120F-4E8F-9223-91E04F3B3F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8992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C603B-D4EC-4777-A3D6-97A2DC506F69}"/>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3883AB5A-6BB0-4D6E-BE8F-23A68AD5E65F}"/>
              </a:ext>
            </a:extLst>
          </p:cNvPr>
          <p:cNvGraphicFramePr>
            <a:graphicFrameLocks noGrp="1"/>
          </p:cNvGraphicFramePr>
          <p:nvPr>
            <p:ph type="tbl" sz="quarter" idx="13"/>
            <p:extLst>
              <p:ext uri="{D42A27DB-BD31-4B8C-83A1-F6EECF244321}">
                <p14:modId xmlns:p14="http://schemas.microsoft.com/office/powerpoint/2010/main" val="2267639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33751700"/>
                    </a:ext>
                  </a:extLst>
                </a:gridCol>
                <a:gridCol w="411480">
                  <a:extLst>
                    <a:ext uri="{9D8B030D-6E8A-4147-A177-3AD203B41FA5}">
                      <a16:colId xmlns:a16="http://schemas.microsoft.com/office/drawing/2014/main" val="3857695350"/>
                    </a:ext>
                  </a:extLst>
                </a:gridCol>
                <a:gridCol w="905256">
                  <a:extLst>
                    <a:ext uri="{9D8B030D-6E8A-4147-A177-3AD203B41FA5}">
                      <a16:colId xmlns:a16="http://schemas.microsoft.com/office/drawing/2014/main" val="4076752524"/>
                    </a:ext>
                  </a:extLst>
                </a:gridCol>
                <a:gridCol w="905256">
                  <a:extLst>
                    <a:ext uri="{9D8B030D-6E8A-4147-A177-3AD203B41FA5}">
                      <a16:colId xmlns:a16="http://schemas.microsoft.com/office/drawing/2014/main" val="2181950247"/>
                    </a:ext>
                  </a:extLst>
                </a:gridCol>
                <a:gridCol w="905256">
                  <a:extLst>
                    <a:ext uri="{9D8B030D-6E8A-4147-A177-3AD203B41FA5}">
                      <a16:colId xmlns:a16="http://schemas.microsoft.com/office/drawing/2014/main" val="2023128527"/>
                    </a:ext>
                  </a:extLst>
                </a:gridCol>
                <a:gridCol w="905256">
                  <a:extLst>
                    <a:ext uri="{9D8B030D-6E8A-4147-A177-3AD203B41FA5}">
                      <a16:colId xmlns:a16="http://schemas.microsoft.com/office/drawing/2014/main" val="1749311216"/>
                    </a:ext>
                  </a:extLst>
                </a:gridCol>
                <a:gridCol w="905256">
                  <a:extLst>
                    <a:ext uri="{9D8B030D-6E8A-4147-A177-3AD203B41FA5}">
                      <a16:colId xmlns:a16="http://schemas.microsoft.com/office/drawing/2014/main" val="2341744884"/>
                    </a:ext>
                  </a:extLst>
                </a:gridCol>
                <a:gridCol w="905256">
                  <a:extLst>
                    <a:ext uri="{9D8B030D-6E8A-4147-A177-3AD203B41FA5}">
                      <a16:colId xmlns:a16="http://schemas.microsoft.com/office/drawing/2014/main" val="132486318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547051059"/>
                  </a:ext>
                </a:extLst>
              </a:tr>
              <a:tr h="370840">
                <a:tc>
                  <a:txBody>
                    <a:bodyPr/>
                    <a:lstStyle/>
                    <a:p>
                      <a:r>
                        <a:rPr lang="en-US" sz="1000" b="1"/>
                        <a:t>@FirstInsHI - 2020-08-14 19:39:46</a:t>
                      </a:r>
                      <a:r>
                        <a:rPr lang="en-US" sz="1000"/>
                        <a:t>
 Happy #AlohaFriday! Have a safe weekend.
Photo by Lance K. of our Commercial Underwriting department. https://t.co/kWsaZ5XXKn</a:t>
                      </a:r>
                    </a:p>
                  </a:txBody>
                  <a:tcPr/>
                </a:tc>
                <a:tc>
                  <a:txBody>
                    <a:bodyPr/>
                    <a:lstStyle/>
                    <a:p>
                      <a:r>
                        <a:rPr lang="en-US" sz="1000"/>
                        <a:t>09/01/2020 14:10:57</a:t>
                      </a:r>
                    </a:p>
                  </a:txBody>
                  <a:tcPr/>
                </a:tc>
                <a:tc>
                  <a:txBody>
                    <a:bodyPr/>
                    <a:lstStyle/>
                    <a:p>
                      <a:r>
                        <a:rPr lang="en-US" sz="1000"/>
                        <a:t>No</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0.4170 %</a:t>
                      </a:r>
                    </a:p>
                  </a:txBody>
                  <a:tcPr/>
                </a:tc>
                <a:extLst>
                  <a:ext uri="{0D108BD9-81ED-4DB2-BD59-A6C34878D82A}">
                    <a16:rowId xmlns:a16="http://schemas.microsoft.com/office/drawing/2014/main" val="1944855462"/>
                  </a:ext>
                </a:extLst>
              </a:tr>
              <a:tr h="370840">
                <a:tc>
                  <a:txBody>
                    <a:bodyPr/>
                    <a:lstStyle/>
                    <a:p>
                      <a:r>
                        <a:rPr lang="en-US" sz="1000" b="1"/>
                        <a:t>@FirstInsHI - 2020-08-17 19:19:01</a:t>
                      </a:r>
                      <a:r>
                        <a:rPr lang="en-US" sz="1000"/>
                        <a:t>
 Happy #NationalNonprofitDay! Mahalo to these amazing organizations, and all #nonprofits, for making our world a better place. We are grateful for our nonprofit partners and their commitment to serving those in need. https://t.co/2BCkQuSXRN</a:t>
                      </a:r>
                    </a:p>
                  </a:txBody>
                  <a:tcPr/>
                </a:tc>
                <a:tc>
                  <a:txBody>
                    <a:bodyPr/>
                    <a:lstStyle/>
                    <a:p>
                      <a:r>
                        <a:rPr lang="en-US" sz="1000"/>
                        <a:t>08/18/2020 20:08:43</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5</a:t>
                      </a:r>
                    </a:p>
                  </a:txBody>
                  <a:tcPr/>
                </a:tc>
                <a:tc>
                  <a:txBody>
                    <a:bodyPr/>
                    <a:lstStyle/>
                    <a:p>
                      <a:r>
                        <a:rPr lang="en-US" sz="1000"/>
                        <a:t>0.4170 %</a:t>
                      </a:r>
                    </a:p>
                  </a:txBody>
                  <a:tcPr/>
                </a:tc>
                <a:extLst>
                  <a:ext uri="{0D108BD9-81ED-4DB2-BD59-A6C34878D82A}">
                    <a16:rowId xmlns:a16="http://schemas.microsoft.com/office/drawing/2014/main" val="544860316"/>
                  </a:ext>
                </a:extLst>
              </a:tr>
              <a:tr h="370840">
                <a:tc>
                  <a:txBody>
                    <a:bodyPr/>
                    <a:lstStyle/>
                    <a:p>
                      <a:r>
                        <a:rPr lang="en-US" sz="1000" b="1"/>
                        <a:t>@FirstInsHI - 2020-08-11 20:18:38</a:t>
                      </a:r>
                      <a:r>
                        <a:rPr lang="en-US" sz="1000"/>
                        <a:t>
 Today, FICOH turns 109! Mahalo to our associates, agency partners, customers, and community for the continued support over the years. Here’s to the next 109. #teamficoh https://t.co/PdMMaPP3DF</a:t>
                      </a:r>
                    </a:p>
                  </a:txBody>
                  <a:tcPr/>
                </a:tc>
                <a:tc>
                  <a:txBody>
                    <a:bodyPr/>
                    <a:lstStyle/>
                    <a:p>
                      <a:r>
                        <a:rPr lang="en-US" sz="1000"/>
                        <a:t>08/12/2020 02:10:20</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0.2504 %</a:t>
                      </a:r>
                    </a:p>
                  </a:txBody>
                  <a:tcPr/>
                </a:tc>
                <a:extLst>
                  <a:ext uri="{0D108BD9-81ED-4DB2-BD59-A6C34878D82A}">
                    <a16:rowId xmlns:a16="http://schemas.microsoft.com/office/drawing/2014/main" val="792498137"/>
                  </a:ext>
                </a:extLst>
              </a:tr>
            </a:tbl>
          </a:graphicData>
        </a:graphic>
      </p:graphicFrame>
      <p:sp>
        <p:nvSpPr>
          <p:cNvPr id="4" name="Text Placeholder 3">
            <a:extLst>
              <a:ext uri="{FF2B5EF4-FFF2-40B4-BE49-F238E27FC236}">
                <a16:creationId xmlns:a16="http://schemas.microsoft.com/office/drawing/2014/main" id="{FAE6D2F3-D061-4D9F-AD5D-B977876A343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511358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9A48A-A874-4349-B10A-12EC51BA57C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726873E2-0E19-4BD3-915F-1CD5D57B6DA4}"/>
              </a:ext>
            </a:extLst>
          </p:cNvPr>
          <p:cNvGraphicFramePr>
            <a:graphicFrameLocks noGrp="1"/>
          </p:cNvGraphicFramePr>
          <p:nvPr>
            <p:ph type="tbl" sz="quarter" idx="13"/>
            <p:extLst>
              <p:ext uri="{D42A27DB-BD31-4B8C-83A1-F6EECF244321}">
                <p14:modId xmlns:p14="http://schemas.microsoft.com/office/powerpoint/2010/main" val="3980137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98497940"/>
                    </a:ext>
                  </a:extLst>
                </a:gridCol>
                <a:gridCol w="411480">
                  <a:extLst>
                    <a:ext uri="{9D8B030D-6E8A-4147-A177-3AD203B41FA5}">
                      <a16:colId xmlns:a16="http://schemas.microsoft.com/office/drawing/2014/main" val="2639055927"/>
                    </a:ext>
                  </a:extLst>
                </a:gridCol>
                <a:gridCol w="411480">
                  <a:extLst>
                    <a:ext uri="{9D8B030D-6E8A-4147-A177-3AD203B41FA5}">
                      <a16:colId xmlns:a16="http://schemas.microsoft.com/office/drawing/2014/main" val="433784072"/>
                    </a:ext>
                  </a:extLst>
                </a:gridCol>
                <a:gridCol w="411480">
                  <a:extLst>
                    <a:ext uri="{9D8B030D-6E8A-4147-A177-3AD203B41FA5}">
                      <a16:colId xmlns:a16="http://schemas.microsoft.com/office/drawing/2014/main" val="1686104171"/>
                    </a:ext>
                  </a:extLst>
                </a:gridCol>
                <a:gridCol w="411480">
                  <a:extLst>
                    <a:ext uri="{9D8B030D-6E8A-4147-A177-3AD203B41FA5}">
                      <a16:colId xmlns:a16="http://schemas.microsoft.com/office/drawing/2014/main" val="3785455454"/>
                    </a:ext>
                  </a:extLst>
                </a:gridCol>
                <a:gridCol w="411480">
                  <a:extLst>
                    <a:ext uri="{9D8B030D-6E8A-4147-A177-3AD203B41FA5}">
                      <a16:colId xmlns:a16="http://schemas.microsoft.com/office/drawing/2014/main" val="3809906931"/>
                    </a:ext>
                  </a:extLst>
                </a:gridCol>
                <a:gridCol w="411480">
                  <a:extLst>
                    <a:ext uri="{9D8B030D-6E8A-4147-A177-3AD203B41FA5}">
                      <a16:colId xmlns:a16="http://schemas.microsoft.com/office/drawing/2014/main" val="3546269166"/>
                    </a:ext>
                  </a:extLst>
                </a:gridCol>
                <a:gridCol w="411480">
                  <a:extLst>
                    <a:ext uri="{9D8B030D-6E8A-4147-A177-3AD203B41FA5}">
                      <a16:colId xmlns:a16="http://schemas.microsoft.com/office/drawing/2014/main" val="2924991118"/>
                    </a:ext>
                  </a:extLst>
                </a:gridCol>
                <a:gridCol w="411480">
                  <a:extLst>
                    <a:ext uri="{9D8B030D-6E8A-4147-A177-3AD203B41FA5}">
                      <a16:colId xmlns:a16="http://schemas.microsoft.com/office/drawing/2014/main" val="103182520"/>
                    </a:ext>
                  </a:extLst>
                </a:gridCol>
                <a:gridCol w="411480">
                  <a:extLst>
                    <a:ext uri="{9D8B030D-6E8A-4147-A177-3AD203B41FA5}">
                      <a16:colId xmlns:a16="http://schemas.microsoft.com/office/drawing/2014/main" val="2457728901"/>
                    </a:ext>
                  </a:extLst>
                </a:gridCol>
                <a:gridCol w="411480">
                  <a:extLst>
                    <a:ext uri="{9D8B030D-6E8A-4147-A177-3AD203B41FA5}">
                      <a16:colId xmlns:a16="http://schemas.microsoft.com/office/drawing/2014/main" val="2936459686"/>
                    </a:ext>
                  </a:extLst>
                </a:gridCol>
                <a:gridCol w="411480">
                  <a:extLst>
                    <a:ext uri="{9D8B030D-6E8A-4147-A177-3AD203B41FA5}">
                      <a16:colId xmlns:a16="http://schemas.microsoft.com/office/drawing/2014/main" val="94640504"/>
                    </a:ext>
                  </a:extLst>
                </a:gridCol>
                <a:gridCol w="411480">
                  <a:extLst>
                    <a:ext uri="{9D8B030D-6E8A-4147-A177-3AD203B41FA5}">
                      <a16:colId xmlns:a16="http://schemas.microsoft.com/office/drawing/2014/main" val="267957223"/>
                    </a:ext>
                  </a:extLst>
                </a:gridCol>
                <a:gridCol w="411480">
                  <a:extLst>
                    <a:ext uri="{9D8B030D-6E8A-4147-A177-3AD203B41FA5}">
                      <a16:colId xmlns:a16="http://schemas.microsoft.com/office/drawing/2014/main" val="2685846565"/>
                    </a:ext>
                  </a:extLst>
                </a:gridCol>
                <a:gridCol w="411480">
                  <a:extLst>
                    <a:ext uri="{9D8B030D-6E8A-4147-A177-3AD203B41FA5}">
                      <a16:colId xmlns:a16="http://schemas.microsoft.com/office/drawing/2014/main" val="3215256050"/>
                    </a:ext>
                  </a:extLst>
                </a:gridCol>
                <a:gridCol w="411480">
                  <a:extLst>
                    <a:ext uri="{9D8B030D-6E8A-4147-A177-3AD203B41FA5}">
                      <a16:colId xmlns:a16="http://schemas.microsoft.com/office/drawing/2014/main" val="963471169"/>
                    </a:ext>
                  </a:extLst>
                </a:gridCol>
                <a:gridCol w="411480">
                  <a:extLst>
                    <a:ext uri="{9D8B030D-6E8A-4147-A177-3AD203B41FA5}">
                      <a16:colId xmlns:a16="http://schemas.microsoft.com/office/drawing/2014/main" val="39129773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53344760"/>
                  </a:ext>
                </a:extLst>
              </a:tr>
              <a:tr h="370840">
                <a:tc>
                  <a:txBody>
                    <a:bodyPr/>
                    <a:lstStyle/>
                    <a:p>
                      <a:r>
                        <a:rPr lang="en-US" sz="1000"/>
                        <a:t>First Insurance Company of Hawaii</a:t>
                      </a:r>
                    </a:p>
                  </a:txBody>
                  <a:tcPr/>
                </a:tc>
                <a:tc>
                  <a:txBody>
                    <a:bodyPr/>
                    <a:lstStyle/>
                    <a:p>
                      <a:r>
                        <a:rPr lang="en-US" sz="1000"/>
                        <a:t>2982</a:t>
                      </a:r>
                    </a:p>
                  </a:txBody>
                  <a:tcPr/>
                </a:tc>
                <a:tc>
                  <a:txBody>
                    <a:bodyPr/>
                    <a:lstStyle/>
                    <a:p>
                      <a:r>
                        <a:rPr lang="en-US" sz="1000"/>
                        <a:t>79</a:t>
                      </a:r>
                    </a:p>
                  </a:txBody>
                  <a:tcPr/>
                </a:tc>
                <a:tc>
                  <a:txBody>
                    <a:bodyPr/>
                    <a:lstStyle/>
                    <a:p>
                      <a:r>
                        <a:rPr lang="en-US" sz="1000"/>
                        <a:t>5</a:t>
                      </a:r>
                    </a:p>
                  </a:txBody>
                  <a:tcPr/>
                </a:tc>
                <a:tc>
                  <a:txBody>
                    <a:bodyPr/>
                    <a:lstStyle/>
                    <a:p>
                      <a:r>
                        <a:rPr lang="en-US" sz="1000"/>
                        <a:t>199</a:t>
                      </a:r>
                    </a:p>
                  </a:txBody>
                  <a:tcPr/>
                </a:tc>
                <a:tc>
                  <a:txBody>
                    <a:bodyPr/>
                    <a:lstStyle/>
                    <a:p>
                      <a:r>
                        <a:rPr lang="en-US" sz="1000"/>
                        <a:t>39.8</a:t>
                      </a:r>
                    </a:p>
                  </a:txBody>
                  <a:tcPr/>
                </a:tc>
                <a:tc>
                  <a:txBody>
                    <a:bodyPr/>
                    <a:lstStyle/>
                    <a:p>
                      <a:r>
                        <a:rPr lang="en-US" sz="1000"/>
                        <a:t>7</a:t>
                      </a:r>
                    </a:p>
                  </a:txBody>
                  <a:tcPr/>
                </a:tc>
                <a:tc>
                  <a:txBody>
                    <a:bodyPr/>
                    <a:lstStyle/>
                    <a:p>
                      <a:r>
                        <a:rPr lang="en-US" sz="1000"/>
                        <a:t>1.4</a:t>
                      </a:r>
                    </a:p>
                  </a:txBody>
                  <a:tcPr/>
                </a:tc>
                <a:tc>
                  <a:txBody>
                    <a:bodyPr/>
                    <a:lstStyle/>
                    <a:p>
                      <a:r>
                        <a:rPr lang="en-US" sz="1000"/>
                        <a:t>2</a:t>
                      </a:r>
                    </a:p>
                  </a:txBody>
                  <a:tcPr/>
                </a:tc>
                <a:tc>
                  <a:txBody>
                    <a:bodyPr/>
                    <a:lstStyle/>
                    <a:p>
                      <a:r>
                        <a:rPr lang="en-US" sz="1000"/>
                        <a:t>0.4</a:t>
                      </a:r>
                    </a:p>
                  </a:txBody>
                  <a:tcPr/>
                </a:tc>
                <a:tc>
                  <a:txBody>
                    <a:bodyPr/>
                    <a:lstStyle/>
                    <a:p>
                      <a:r>
                        <a:rPr lang="en-US" sz="1000"/>
                        <a:t>276</a:t>
                      </a:r>
                    </a:p>
                  </a:txBody>
                  <a:tcPr/>
                </a:tc>
                <a:tc>
                  <a:txBody>
                    <a:bodyPr/>
                    <a:lstStyle/>
                    <a:p>
                      <a:r>
                        <a:rPr lang="en-US" sz="1000"/>
                        <a:t>55.2</a:t>
                      </a:r>
                    </a:p>
                  </a:txBody>
                  <a:tcPr/>
                </a:tc>
                <a:tc>
                  <a:txBody>
                    <a:bodyPr/>
                    <a:lstStyle/>
                    <a:p>
                      <a:r>
                        <a:rPr lang="en-US" sz="1000"/>
                        <a:t>7668</a:t>
                      </a:r>
                    </a:p>
                  </a:txBody>
                  <a:tcPr/>
                </a:tc>
                <a:tc>
                  <a:txBody>
                    <a:bodyPr/>
                    <a:lstStyle/>
                    <a:p>
                      <a:r>
                        <a:rPr lang="en-US" sz="1000"/>
                        <a:t>1533.6</a:t>
                      </a:r>
                    </a:p>
                  </a:txBody>
                  <a:tcPr/>
                </a:tc>
                <a:tc>
                  <a:txBody>
                    <a:bodyPr/>
                    <a:lstStyle/>
                    <a:p>
                      <a:r>
                        <a:rPr lang="en-US" sz="1000"/>
                        <a:t>0.064323209844697 %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421445709"/>
                  </a:ext>
                </a:extLst>
              </a:tr>
            </a:tbl>
          </a:graphicData>
        </a:graphic>
      </p:graphicFrame>
      <p:sp>
        <p:nvSpPr>
          <p:cNvPr id="4" name="Text Placeholder 3">
            <a:extLst>
              <a:ext uri="{FF2B5EF4-FFF2-40B4-BE49-F238E27FC236}">
                <a16:creationId xmlns:a16="http://schemas.microsoft.com/office/drawing/2014/main" id="{E99377EB-9182-4767-BB7A-8F405221FA6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081112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62263-B012-4B30-966A-3BAED14A1E1E}"/>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B7A55064-939C-4375-A552-5AD1876D22DD}"/>
              </a:ext>
            </a:extLst>
          </p:cNvPr>
          <p:cNvGraphicFramePr>
            <a:graphicFrameLocks noGrp="1"/>
          </p:cNvGraphicFramePr>
          <p:nvPr>
            <p:ph type="chart" sz="quarter" idx="13"/>
            <p:extLst>
              <p:ext uri="{D42A27DB-BD31-4B8C-83A1-F6EECF244321}">
                <p14:modId xmlns:p14="http://schemas.microsoft.com/office/powerpoint/2010/main" val="3598703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DBF878-2149-4D0B-A3F4-C1564A4BD6D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3BBC8D3-C18D-4639-8DA6-C4919F28D2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7984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2FB77-3B6B-4796-BE64-FD3BF44E6C0C}"/>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F8A13357-B1EB-44B6-A46F-71E07591C15A}"/>
              </a:ext>
            </a:extLst>
          </p:cNvPr>
          <p:cNvGraphicFramePr>
            <a:graphicFrameLocks noGrp="1"/>
          </p:cNvGraphicFramePr>
          <p:nvPr>
            <p:ph type="chart" sz="quarter" idx="13"/>
            <p:extLst>
              <p:ext uri="{D42A27DB-BD31-4B8C-83A1-F6EECF244321}">
                <p14:modId xmlns:p14="http://schemas.microsoft.com/office/powerpoint/2010/main" val="3360080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A2B712-B1CA-4A3E-B4DD-241E810364E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48B5CC9-398D-4297-A04D-D86F71F4A9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1073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C8DCA-0343-4662-9EA0-8517D12A4BB4}"/>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E288A3A4-6C83-49D8-8153-3C3E57B4D414}"/>
              </a:ext>
            </a:extLst>
          </p:cNvPr>
          <p:cNvGraphicFramePr>
            <a:graphicFrameLocks noGrp="1"/>
          </p:cNvGraphicFramePr>
          <p:nvPr>
            <p:ph type="chart" sz="quarter" idx="13"/>
            <p:extLst>
              <p:ext uri="{D42A27DB-BD31-4B8C-83A1-F6EECF244321}">
                <p14:modId xmlns:p14="http://schemas.microsoft.com/office/powerpoint/2010/main" val="1810816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42784E-F626-49ED-9F46-6692BF4F5E2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F0FEB85-9C45-453D-BABC-33F727F146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153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8478-46E4-49A2-9F7E-C1046D7DD648}"/>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FFC0C12F-4593-45B0-B7DD-F24759F52056}"/>
              </a:ext>
            </a:extLst>
          </p:cNvPr>
          <p:cNvGraphicFramePr>
            <a:graphicFrameLocks noGrp="1"/>
          </p:cNvGraphicFramePr>
          <p:nvPr>
            <p:ph type="tbl" sz="quarter" idx="13"/>
            <p:extLst>
              <p:ext uri="{D42A27DB-BD31-4B8C-83A1-F6EECF244321}">
                <p14:modId xmlns:p14="http://schemas.microsoft.com/office/powerpoint/2010/main" val="4250571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72454905"/>
                    </a:ext>
                  </a:extLst>
                </a:gridCol>
                <a:gridCol w="1069847">
                  <a:extLst>
                    <a:ext uri="{9D8B030D-6E8A-4147-A177-3AD203B41FA5}">
                      <a16:colId xmlns:a16="http://schemas.microsoft.com/office/drawing/2014/main" val="547521693"/>
                    </a:ext>
                  </a:extLst>
                </a:gridCol>
                <a:gridCol w="740664">
                  <a:extLst>
                    <a:ext uri="{9D8B030D-6E8A-4147-A177-3AD203B41FA5}">
                      <a16:colId xmlns:a16="http://schemas.microsoft.com/office/drawing/2014/main" val="2323972926"/>
                    </a:ext>
                  </a:extLst>
                </a:gridCol>
                <a:gridCol w="493776">
                  <a:extLst>
                    <a:ext uri="{9D8B030D-6E8A-4147-A177-3AD203B41FA5}">
                      <a16:colId xmlns:a16="http://schemas.microsoft.com/office/drawing/2014/main" val="469795672"/>
                    </a:ext>
                  </a:extLst>
                </a:gridCol>
                <a:gridCol w="493776">
                  <a:extLst>
                    <a:ext uri="{9D8B030D-6E8A-4147-A177-3AD203B41FA5}">
                      <a16:colId xmlns:a16="http://schemas.microsoft.com/office/drawing/2014/main" val="3633685763"/>
                    </a:ext>
                  </a:extLst>
                </a:gridCol>
                <a:gridCol w="493776">
                  <a:extLst>
                    <a:ext uri="{9D8B030D-6E8A-4147-A177-3AD203B41FA5}">
                      <a16:colId xmlns:a16="http://schemas.microsoft.com/office/drawing/2014/main" val="2674309494"/>
                    </a:ext>
                  </a:extLst>
                </a:gridCol>
                <a:gridCol w="493776">
                  <a:extLst>
                    <a:ext uri="{9D8B030D-6E8A-4147-A177-3AD203B41FA5}">
                      <a16:colId xmlns:a16="http://schemas.microsoft.com/office/drawing/2014/main" val="2483868625"/>
                    </a:ext>
                  </a:extLst>
                </a:gridCol>
                <a:gridCol w="493776">
                  <a:extLst>
                    <a:ext uri="{9D8B030D-6E8A-4147-A177-3AD203B41FA5}">
                      <a16:colId xmlns:a16="http://schemas.microsoft.com/office/drawing/2014/main" val="2456089173"/>
                    </a:ext>
                  </a:extLst>
                </a:gridCol>
                <a:gridCol w="493776">
                  <a:extLst>
                    <a:ext uri="{9D8B030D-6E8A-4147-A177-3AD203B41FA5}">
                      <a16:colId xmlns:a16="http://schemas.microsoft.com/office/drawing/2014/main" val="2817837088"/>
                    </a:ext>
                  </a:extLst>
                </a:gridCol>
                <a:gridCol w="493776">
                  <a:extLst>
                    <a:ext uri="{9D8B030D-6E8A-4147-A177-3AD203B41FA5}">
                      <a16:colId xmlns:a16="http://schemas.microsoft.com/office/drawing/2014/main" val="2885683941"/>
                    </a:ext>
                  </a:extLst>
                </a:gridCol>
                <a:gridCol w="493776">
                  <a:extLst>
                    <a:ext uri="{9D8B030D-6E8A-4147-A177-3AD203B41FA5}">
                      <a16:colId xmlns:a16="http://schemas.microsoft.com/office/drawing/2014/main" val="1835524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97001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- 2020-08-11 20:30:54</a:t>
                      </a:r>
                      <a:r>
                        <a:rPr kumimoji="0" lang="en-US" sz="1000" b="0" i="0" u="none" strike="noStrike" kern="1200" cap="none" spc="0" normalizeH="0" baseline="0" noProof="0">
                          <a:ln>
                            <a:noFill/>
                          </a:ln>
                          <a:solidFill>
                            <a:prstClr val="black"/>
                          </a:solidFill>
                          <a:effectLst/>
                          <a:uLnTx/>
                          <a:uFillTx/>
                          <a:latin typeface="+mn-lt"/>
                          <a:ea typeface="+mn-ea"/>
                          <a:cs typeface="+mn-cs"/>
                        </a:rPr>
                        <a:t>
  Today, FICOH turns 109! Mahalo to our associates, agency partners, customers, and community for their continued support over the years. Here’s to the next 109.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https://media-exp1.licdn.com/dms/image/C5622AQFgPdTcbiT8mA/feedshare-shrink_1280-alternative/0?e=1602115200&amp;v=beta&amp;t=tI87IYTGJ3FHPPk2P_9WSnKlN6XasaTMT1QnB1CybHo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08:08:34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0.056127221702526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8746775"/>
                  </a:ext>
                </a:extLst>
              </a:tr>
            </a:tbl>
          </a:graphicData>
        </a:graphic>
      </p:graphicFrame>
      <p:sp>
        <p:nvSpPr>
          <p:cNvPr id="4" name="Text Placeholder 3">
            <a:extLst>
              <a:ext uri="{FF2B5EF4-FFF2-40B4-BE49-F238E27FC236}">
                <a16:creationId xmlns:a16="http://schemas.microsoft.com/office/drawing/2014/main" id="{95CA6DBF-4C20-48A4-B750-2CD8B01A6F8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065308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92098-3A90-4AAD-9C78-CB2FECAD890A}"/>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3B835D4C-CAFA-471C-8EF6-73B1EF2B32C8}"/>
              </a:ext>
            </a:extLst>
          </p:cNvPr>
          <p:cNvGraphicFramePr>
            <a:graphicFrameLocks noGrp="1"/>
          </p:cNvGraphicFramePr>
          <p:nvPr>
            <p:ph type="tbl" sz="quarter" idx="13"/>
            <p:extLst>
              <p:ext uri="{D42A27DB-BD31-4B8C-83A1-F6EECF244321}">
                <p14:modId xmlns:p14="http://schemas.microsoft.com/office/powerpoint/2010/main" val="2750404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79151979"/>
                    </a:ext>
                  </a:extLst>
                </a:gridCol>
                <a:gridCol w="1069847">
                  <a:extLst>
                    <a:ext uri="{9D8B030D-6E8A-4147-A177-3AD203B41FA5}">
                      <a16:colId xmlns:a16="http://schemas.microsoft.com/office/drawing/2014/main" val="1947750500"/>
                    </a:ext>
                  </a:extLst>
                </a:gridCol>
                <a:gridCol w="740664">
                  <a:extLst>
                    <a:ext uri="{9D8B030D-6E8A-4147-A177-3AD203B41FA5}">
                      <a16:colId xmlns:a16="http://schemas.microsoft.com/office/drawing/2014/main" val="805363373"/>
                    </a:ext>
                  </a:extLst>
                </a:gridCol>
                <a:gridCol w="493776">
                  <a:extLst>
                    <a:ext uri="{9D8B030D-6E8A-4147-A177-3AD203B41FA5}">
                      <a16:colId xmlns:a16="http://schemas.microsoft.com/office/drawing/2014/main" val="3476095058"/>
                    </a:ext>
                  </a:extLst>
                </a:gridCol>
                <a:gridCol w="493776">
                  <a:extLst>
                    <a:ext uri="{9D8B030D-6E8A-4147-A177-3AD203B41FA5}">
                      <a16:colId xmlns:a16="http://schemas.microsoft.com/office/drawing/2014/main" val="771925296"/>
                    </a:ext>
                  </a:extLst>
                </a:gridCol>
                <a:gridCol w="493776">
                  <a:extLst>
                    <a:ext uri="{9D8B030D-6E8A-4147-A177-3AD203B41FA5}">
                      <a16:colId xmlns:a16="http://schemas.microsoft.com/office/drawing/2014/main" val="1310993249"/>
                    </a:ext>
                  </a:extLst>
                </a:gridCol>
                <a:gridCol w="493776">
                  <a:extLst>
                    <a:ext uri="{9D8B030D-6E8A-4147-A177-3AD203B41FA5}">
                      <a16:colId xmlns:a16="http://schemas.microsoft.com/office/drawing/2014/main" val="2165141061"/>
                    </a:ext>
                  </a:extLst>
                </a:gridCol>
                <a:gridCol w="493776">
                  <a:extLst>
                    <a:ext uri="{9D8B030D-6E8A-4147-A177-3AD203B41FA5}">
                      <a16:colId xmlns:a16="http://schemas.microsoft.com/office/drawing/2014/main" val="2339821107"/>
                    </a:ext>
                  </a:extLst>
                </a:gridCol>
                <a:gridCol w="493776">
                  <a:extLst>
                    <a:ext uri="{9D8B030D-6E8A-4147-A177-3AD203B41FA5}">
                      <a16:colId xmlns:a16="http://schemas.microsoft.com/office/drawing/2014/main" val="4025157609"/>
                    </a:ext>
                  </a:extLst>
                </a:gridCol>
                <a:gridCol w="493776">
                  <a:extLst>
                    <a:ext uri="{9D8B030D-6E8A-4147-A177-3AD203B41FA5}">
                      <a16:colId xmlns:a16="http://schemas.microsoft.com/office/drawing/2014/main" val="3072821046"/>
                    </a:ext>
                  </a:extLst>
                </a:gridCol>
                <a:gridCol w="493776">
                  <a:extLst>
                    <a:ext uri="{9D8B030D-6E8A-4147-A177-3AD203B41FA5}">
                      <a16:colId xmlns:a16="http://schemas.microsoft.com/office/drawing/2014/main" val="3318385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34092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- 2020-08-28 16:20:41</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welcome our new Shidler College of Business, University of Hawai'i at Mānoa fall interns! 
For the first time ever, the program will be run 100% remote. Over the next few months, Lydia, Mark, and Skyla will rotate (virtually) through our various departments, collaborate on a business project, and conclude with a formal presentation to FICOH leaders mid-December. 
Lydia Jun, Mark Ushiroda, Skyla Clark
University of Hawaii at Manoa
#intern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https://media-exp1.licdn.com/dms/image/C5622AQGLWTOsf3Eqqw/feedshare-shrink_1280-alternative/0?e=1602115200&amp;v=beta&amp;t=QcB-qudstX40caMOiozYkBxibTDQKQthzpojhck4Oq8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08:08:34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0.063602790315962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3277201"/>
                  </a:ext>
                </a:extLst>
              </a:tr>
            </a:tbl>
          </a:graphicData>
        </a:graphic>
      </p:graphicFrame>
      <p:sp>
        <p:nvSpPr>
          <p:cNvPr id="4" name="Text Placeholder 3">
            <a:extLst>
              <a:ext uri="{FF2B5EF4-FFF2-40B4-BE49-F238E27FC236}">
                <a16:creationId xmlns:a16="http://schemas.microsoft.com/office/drawing/2014/main" id="{C53E2510-7016-470D-B9E6-F535E256339F}"/>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848487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89D9B-B944-4A80-A373-72AC68B34985}"/>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A70D670B-30D6-4E50-991A-2954F2EF4589}"/>
              </a:ext>
            </a:extLst>
          </p:cNvPr>
          <p:cNvGraphicFramePr>
            <a:graphicFrameLocks noGrp="1"/>
          </p:cNvGraphicFramePr>
          <p:nvPr>
            <p:ph type="tbl" sz="quarter" idx="13"/>
            <p:extLst>
              <p:ext uri="{D42A27DB-BD31-4B8C-83A1-F6EECF244321}">
                <p14:modId xmlns:p14="http://schemas.microsoft.com/office/powerpoint/2010/main" val="792757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46148451"/>
                    </a:ext>
                  </a:extLst>
                </a:gridCol>
                <a:gridCol w="1069847">
                  <a:extLst>
                    <a:ext uri="{9D8B030D-6E8A-4147-A177-3AD203B41FA5}">
                      <a16:colId xmlns:a16="http://schemas.microsoft.com/office/drawing/2014/main" val="2083653085"/>
                    </a:ext>
                  </a:extLst>
                </a:gridCol>
                <a:gridCol w="740664">
                  <a:extLst>
                    <a:ext uri="{9D8B030D-6E8A-4147-A177-3AD203B41FA5}">
                      <a16:colId xmlns:a16="http://schemas.microsoft.com/office/drawing/2014/main" val="1761583506"/>
                    </a:ext>
                  </a:extLst>
                </a:gridCol>
                <a:gridCol w="493776">
                  <a:extLst>
                    <a:ext uri="{9D8B030D-6E8A-4147-A177-3AD203B41FA5}">
                      <a16:colId xmlns:a16="http://schemas.microsoft.com/office/drawing/2014/main" val="1224006720"/>
                    </a:ext>
                  </a:extLst>
                </a:gridCol>
                <a:gridCol w="493776">
                  <a:extLst>
                    <a:ext uri="{9D8B030D-6E8A-4147-A177-3AD203B41FA5}">
                      <a16:colId xmlns:a16="http://schemas.microsoft.com/office/drawing/2014/main" val="2319356571"/>
                    </a:ext>
                  </a:extLst>
                </a:gridCol>
                <a:gridCol w="493776">
                  <a:extLst>
                    <a:ext uri="{9D8B030D-6E8A-4147-A177-3AD203B41FA5}">
                      <a16:colId xmlns:a16="http://schemas.microsoft.com/office/drawing/2014/main" val="3008577329"/>
                    </a:ext>
                  </a:extLst>
                </a:gridCol>
                <a:gridCol w="493776">
                  <a:extLst>
                    <a:ext uri="{9D8B030D-6E8A-4147-A177-3AD203B41FA5}">
                      <a16:colId xmlns:a16="http://schemas.microsoft.com/office/drawing/2014/main" val="1080721473"/>
                    </a:ext>
                  </a:extLst>
                </a:gridCol>
                <a:gridCol w="493776">
                  <a:extLst>
                    <a:ext uri="{9D8B030D-6E8A-4147-A177-3AD203B41FA5}">
                      <a16:colId xmlns:a16="http://schemas.microsoft.com/office/drawing/2014/main" val="3424425660"/>
                    </a:ext>
                  </a:extLst>
                </a:gridCol>
                <a:gridCol w="493776">
                  <a:extLst>
                    <a:ext uri="{9D8B030D-6E8A-4147-A177-3AD203B41FA5}">
                      <a16:colId xmlns:a16="http://schemas.microsoft.com/office/drawing/2014/main" val="270890026"/>
                    </a:ext>
                  </a:extLst>
                </a:gridCol>
                <a:gridCol w="493776">
                  <a:extLst>
                    <a:ext uri="{9D8B030D-6E8A-4147-A177-3AD203B41FA5}">
                      <a16:colId xmlns:a16="http://schemas.microsoft.com/office/drawing/2014/main" val="2932773729"/>
                    </a:ext>
                  </a:extLst>
                </a:gridCol>
                <a:gridCol w="493776">
                  <a:extLst>
                    <a:ext uri="{9D8B030D-6E8A-4147-A177-3AD203B41FA5}">
                      <a16:colId xmlns:a16="http://schemas.microsoft.com/office/drawing/2014/main" val="1633621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78624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- 2020-08-05 17:46:34</a:t>
                      </a:r>
                      <a:r>
                        <a:rPr kumimoji="0" lang="en-US" sz="1000" b="0" i="0" u="none" strike="noStrike" kern="1200" cap="none" spc="0" normalizeH="0" baseline="0" noProof="0">
                          <a:ln>
                            <a:noFill/>
                          </a:ln>
                          <a:solidFill>
                            <a:prstClr val="black"/>
                          </a:solidFill>
                          <a:effectLst/>
                          <a:uLnTx/>
                          <a:uFillTx/>
                          <a:latin typeface="+mn-lt"/>
                          <a:ea typeface="+mn-ea"/>
                          <a:cs typeface="+mn-cs"/>
                        </a:rPr>
                        <a:t>
  Every quarter, First Insurance recognizes an associate who epitomizes our core values and demonstrates excellent customer service. Donald Q. of our Claims department was selected as our 2nd Quarter Kupono Award winner. Donald has been helping customers while working from home for the past several months. Here he is with his award and two nieces! Congratulations! #teamficoh is lucky to have you!
#customerservice #employeerecognition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https://media-exp1.licdn.com/dms/image/C5622AQF2FoFFEyDd_A/feedshare-shrink_800-alternative/0?e=1602115200&amp;v=beta&amp;t=1TaW7YwdUz5HGttmiba7MiuDU5xNhliHrXxXar082Ps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08:08:34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0.060802833530106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7335608"/>
                  </a:ext>
                </a:extLst>
              </a:tr>
            </a:tbl>
          </a:graphicData>
        </a:graphic>
      </p:graphicFrame>
      <p:sp>
        <p:nvSpPr>
          <p:cNvPr id="4" name="Text Placeholder 3">
            <a:extLst>
              <a:ext uri="{FF2B5EF4-FFF2-40B4-BE49-F238E27FC236}">
                <a16:creationId xmlns:a16="http://schemas.microsoft.com/office/drawing/2014/main" id="{42803842-078D-4F3D-ACE8-8CC264C507F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430898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DD95F-9C27-4011-9437-84360E7E11FD}"/>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911E91F4-AFF0-4C86-AA28-425B5D532AD5}"/>
              </a:ext>
            </a:extLst>
          </p:cNvPr>
          <p:cNvGraphicFramePr>
            <a:graphicFrameLocks noGrp="1"/>
          </p:cNvGraphicFramePr>
          <p:nvPr>
            <p:ph type="tbl" sz="quarter" idx="13"/>
            <p:extLst>
              <p:ext uri="{D42A27DB-BD31-4B8C-83A1-F6EECF244321}">
                <p14:modId xmlns:p14="http://schemas.microsoft.com/office/powerpoint/2010/main" val="3457233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2322399"/>
                    </a:ext>
                  </a:extLst>
                </a:gridCol>
                <a:gridCol w="658368">
                  <a:extLst>
                    <a:ext uri="{9D8B030D-6E8A-4147-A177-3AD203B41FA5}">
                      <a16:colId xmlns:a16="http://schemas.microsoft.com/office/drawing/2014/main" val="3721504265"/>
                    </a:ext>
                  </a:extLst>
                </a:gridCol>
                <a:gridCol w="658368">
                  <a:extLst>
                    <a:ext uri="{9D8B030D-6E8A-4147-A177-3AD203B41FA5}">
                      <a16:colId xmlns:a16="http://schemas.microsoft.com/office/drawing/2014/main" val="404533702"/>
                    </a:ext>
                  </a:extLst>
                </a:gridCol>
                <a:gridCol w="658368">
                  <a:extLst>
                    <a:ext uri="{9D8B030D-6E8A-4147-A177-3AD203B41FA5}">
                      <a16:colId xmlns:a16="http://schemas.microsoft.com/office/drawing/2014/main" val="3791598663"/>
                    </a:ext>
                  </a:extLst>
                </a:gridCol>
                <a:gridCol w="658368">
                  <a:extLst>
                    <a:ext uri="{9D8B030D-6E8A-4147-A177-3AD203B41FA5}">
                      <a16:colId xmlns:a16="http://schemas.microsoft.com/office/drawing/2014/main" val="3073291516"/>
                    </a:ext>
                  </a:extLst>
                </a:gridCol>
                <a:gridCol w="658368">
                  <a:extLst>
                    <a:ext uri="{9D8B030D-6E8A-4147-A177-3AD203B41FA5}">
                      <a16:colId xmlns:a16="http://schemas.microsoft.com/office/drawing/2014/main" val="1898312335"/>
                    </a:ext>
                  </a:extLst>
                </a:gridCol>
                <a:gridCol w="658368">
                  <a:extLst>
                    <a:ext uri="{9D8B030D-6E8A-4147-A177-3AD203B41FA5}">
                      <a16:colId xmlns:a16="http://schemas.microsoft.com/office/drawing/2014/main" val="2467476564"/>
                    </a:ext>
                  </a:extLst>
                </a:gridCol>
                <a:gridCol w="658368">
                  <a:extLst>
                    <a:ext uri="{9D8B030D-6E8A-4147-A177-3AD203B41FA5}">
                      <a16:colId xmlns:a16="http://schemas.microsoft.com/office/drawing/2014/main" val="277529213"/>
                    </a:ext>
                  </a:extLst>
                </a:gridCol>
                <a:gridCol w="658368">
                  <a:extLst>
                    <a:ext uri="{9D8B030D-6E8A-4147-A177-3AD203B41FA5}">
                      <a16:colId xmlns:a16="http://schemas.microsoft.com/office/drawing/2014/main" val="1380618234"/>
                    </a:ext>
                  </a:extLst>
                </a:gridCol>
                <a:gridCol w="658368">
                  <a:extLst>
                    <a:ext uri="{9D8B030D-6E8A-4147-A177-3AD203B41FA5}">
                      <a16:colId xmlns:a16="http://schemas.microsoft.com/office/drawing/2014/main" val="35184436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82059480"/>
                  </a:ext>
                </a:extLst>
              </a:tr>
              <a:tr h="370840">
                <a:tc>
                  <a:txBody>
                    <a:bodyPr/>
                    <a:lstStyle/>
                    <a:p>
                      <a:r>
                        <a:rPr lang="en-US" sz="1000"/>
                        <a:t>firstinshi</a:t>
                      </a:r>
                    </a:p>
                  </a:txBody>
                  <a:tcPr/>
                </a:tc>
                <a:tc>
                  <a:txBody>
                    <a:bodyPr/>
                    <a:lstStyle/>
                    <a:p>
                      <a:r>
                        <a:rPr lang="en-US" sz="1000"/>
                        <a:t>2554</a:t>
                      </a:r>
                    </a:p>
                  </a:txBody>
                  <a:tcPr/>
                </a:tc>
                <a:tc>
                  <a:txBody>
                    <a:bodyPr/>
                    <a:lstStyle/>
                    <a:p>
                      <a:r>
                        <a:rPr lang="en-US" sz="1000"/>
                        <a:t>10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9</a:t>
                      </a:r>
                    </a:p>
                  </a:txBody>
                  <a:tcPr/>
                </a:tc>
                <a:tc>
                  <a:txBody>
                    <a:bodyPr/>
                    <a:lstStyle/>
                    <a:p>
                      <a:r>
                        <a:rPr lang="en-US" sz="1000"/>
                        <a:t>314</a:t>
                      </a:r>
                    </a:p>
                  </a:txBody>
                  <a:tcPr/>
                </a:tc>
                <a:tc>
                  <a:txBody>
                    <a:bodyPr/>
                    <a:lstStyle/>
                    <a:p>
                      <a:r>
                        <a:rPr lang="en-US" sz="1000"/>
                        <a:t>4</a:t>
                      </a:r>
                    </a:p>
                  </a:txBody>
                  <a:tcPr/>
                </a:tc>
                <a:tc>
                  <a:txBody>
                    <a:bodyPr/>
                    <a:lstStyle/>
                    <a:p>
                      <a:r>
                        <a:rPr lang="en-US" sz="1000"/>
                        <a:t>1.3862 %</a:t>
                      </a:r>
                    </a:p>
                  </a:txBody>
                  <a:tcPr/>
                </a:tc>
                <a:extLst>
                  <a:ext uri="{0D108BD9-81ED-4DB2-BD59-A6C34878D82A}">
                    <a16:rowId xmlns:a16="http://schemas.microsoft.com/office/drawing/2014/main" val="3145796575"/>
                  </a:ext>
                </a:extLst>
              </a:tr>
            </a:tbl>
          </a:graphicData>
        </a:graphic>
      </p:graphicFrame>
      <p:sp>
        <p:nvSpPr>
          <p:cNvPr id="4" name="Text Placeholder 3">
            <a:extLst>
              <a:ext uri="{FF2B5EF4-FFF2-40B4-BE49-F238E27FC236}">
                <a16:creationId xmlns:a16="http://schemas.microsoft.com/office/drawing/2014/main" id="{252E1D8C-3B7D-4FDA-8C3E-FF85A2E3E16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678652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0B43C-B5D4-4D75-B3AF-BAD5E3522C65}"/>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D2E19750-0AE8-4415-881B-56FAAF461521}"/>
              </a:ext>
            </a:extLst>
          </p:cNvPr>
          <p:cNvGraphicFramePr>
            <a:graphicFrameLocks noGrp="1"/>
          </p:cNvGraphicFramePr>
          <p:nvPr>
            <p:ph type="chart" sz="quarter" idx="13"/>
            <p:extLst>
              <p:ext uri="{D42A27DB-BD31-4B8C-83A1-F6EECF244321}">
                <p14:modId xmlns:p14="http://schemas.microsoft.com/office/powerpoint/2010/main" val="2991132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DB9B5A-DA80-49BE-A024-30F09537342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7A7D922-D0F6-49F8-B928-05B9C77575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4684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FA563-A9BA-4151-A5B9-9B94660E5CFD}"/>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032BDB7F-9624-4412-9B87-FDE822B77E46}"/>
              </a:ext>
            </a:extLst>
          </p:cNvPr>
          <p:cNvGraphicFramePr>
            <a:graphicFrameLocks noGrp="1"/>
          </p:cNvGraphicFramePr>
          <p:nvPr>
            <p:ph type="chart" sz="quarter" idx="13"/>
            <p:extLst>
              <p:ext uri="{D42A27DB-BD31-4B8C-83A1-F6EECF244321}">
                <p14:modId xmlns:p14="http://schemas.microsoft.com/office/powerpoint/2010/main" val="3671524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3DB70F-3C2D-462C-80BA-E2646F59F30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20B4075-B493-4D50-88D1-4ED72A97CB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2362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226BE-6D22-4BFB-8A6B-9A7C53F88F34}"/>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C0B4F492-BB28-461D-942B-B030D8F858D6}"/>
              </a:ext>
            </a:extLst>
          </p:cNvPr>
          <p:cNvGraphicFramePr>
            <a:graphicFrameLocks noGrp="1"/>
          </p:cNvGraphicFramePr>
          <p:nvPr>
            <p:ph type="chart" sz="quarter" idx="13"/>
            <p:extLst>
              <p:ext uri="{D42A27DB-BD31-4B8C-83A1-F6EECF244321}">
                <p14:modId xmlns:p14="http://schemas.microsoft.com/office/powerpoint/2010/main" val="1586210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97DEC4-3256-481F-8B92-95B7FE4D448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5743578-DDF0-4E35-BEA5-5FEDB6D994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9583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94B0D-52E4-45DC-A370-5BC1C6E9372A}"/>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0AF0B704-BE16-4ADF-B2D3-46821FA08AFB}"/>
              </a:ext>
            </a:extLst>
          </p:cNvPr>
          <p:cNvGraphicFramePr>
            <a:graphicFrameLocks noGrp="1"/>
          </p:cNvGraphicFramePr>
          <p:nvPr>
            <p:ph type="tbl" sz="quarter" idx="13"/>
            <p:extLst>
              <p:ext uri="{D42A27DB-BD31-4B8C-83A1-F6EECF244321}">
                <p14:modId xmlns:p14="http://schemas.microsoft.com/office/powerpoint/2010/main" val="439860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05357927"/>
                    </a:ext>
                  </a:extLst>
                </a:gridCol>
                <a:gridCol w="987552">
                  <a:extLst>
                    <a:ext uri="{9D8B030D-6E8A-4147-A177-3AD203B41FA5}">
                      <a16:colId xmlns:a16="http://schemas.microsoft.com/office/drawing/2014/main" val="828787653"/>
                    </a:ext>
                  </a:extLst>
                </a:gridCol>
                <a:gridCol w="987552">
                  <a:extLst>
                    <a:ext uri="{9D8B030D-6E8A-4147-A177-3AD203B41FA5}">
                      <a16:colId xmlns:a16="http://schemas.microsoft.com/office/drawing/2014/main" val="1850608823"/>
                    </a:ext>
                  </a:extLst>
                </a:gridCol>
                <a:gridCol w="987552">
                  <a:extLst>
                    <a:ext uri="{9D8B030D-6E8A-4147-A177-3AD203B41FA5}">
                      <a16:colId xmlns:a16="http://schemas.microsoft.com/office/drawing/2014/main" val="4038662338"/>
                    </a:ext>
                  </a:extLst>
                </a:gridCol>
                <a:gridCol w="987552">
                  <a:extLst>
                    <a:ext uri="{9D8B030D-6E8A-4147-A177-3AD203B41FA5}">
                      <a16:colId xmlns:a16="http://schemas.microsoft.com/office/drawing/2014/main" val="4195246987"/>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477764252"/>
                  </a:ext>
                </a:extLst>
              </a:tr>
              <a:tr h="370840">
                <a:tc>
                  <a:txBody>
                    <a:bodyPr/>
                    <a:lstStyle/>
                    <a:p>
                      <a:r>
                        <a:rPr lang="en-US" sz="1000" b="1"/>
                        <a:t>firstinshi - 2020-08-05 21:20:38</a:t>
                      </a:r>
                      <a:r>
                        <a:rPr lang="en-US" sz="1000"/>
                        <a:t>
 Every quarter, First Insurance recognizes an associate who epitomizes our core values and demonstrates excellent customer service. Donald Q. of our Claims department was selected as our 2nd Quarter Kupono Award winner. Donald has been helping customers while working from home for the past several months. Here he is with his award and two nieces! #teamficoh</a:t>
                      </a:r>
                    </a:p>
                  </a:txBody>
                  <a:tcPr/>
                </a:tc>
                <a:tc>
                  <a:txBody>
                    <a:bodyPr/>
                    <a:lstStyle/>
                    <a:p>
                      <a:r>
                        <a:rPr lang="en-US" sz="1000"/>
                        <a:t>45</a:t>
                      </a:r>
                    </a:p>
                  </a:txBody>
                  <a:tcPr/>
                </a:tc>
                <a:tc>
                  <a:txBody>
                    <a:bodyPr/>
                    <a:lstStyle/>
                    <a:p>
                      <a:r>
                        <a:rPr lang="en-US" sz="1000"/>
                        <a:t>2</a:t>
                      </a:r>
                    </a:p>
                  </a:txBody>
                  <a:tcPr/>
                </a:tc>
                <a:tc>
                  <a:txBody>
                    <a:bodyPr/>
                    <a:lstStyle/>
                    <a:p>
                      <a:r>
                        <a:rPr lang="en-US" sz="1000"/>
                        <a:t>1.8439 %</a:t>
                      </a:r>
                    </a:p>
                  </a:txBody>
                  <a:tcPr/>
                </a:tc>
                <a:tc>
                  <a:txBody>
                    <a:bodyPr/>
                    <a:lstStyle/>
                    <a:p>
                      <a:r>
                        <a:rPr lang="en-US" sz="1000"/>
                        <a:t>Image</a:t>
                      </a:r>
                    </a:p>
                  </a:txBody>
                  <a:tcPr/>
                </a:tc>
                <a:extLst>
                  <a:ext uri="{0D108BD9-81ED-4DB2-BD59-A6C34878D82A}">
                    <a16:rowId xmlns:a16="http://schemas.microsoft.com/office/drawing/2014/main" val="730088900"/>
                  </a:ext>
                </a:extLst>
              </a:tr>
              <a:tr h="370840">
                <a:tc>
                  <a:txBody>
                    <a:bodyPr/>
                    <a:lstStyle/>
                    <a:p>
                      <a:r>
                        <a:rPr lang="en-US" sz="1000" b="1"/>
                        <a:t>firstinshi - 2020-08-11 21:45:10</a:t>
                      </a:r>
                      <a:r>
                        <a:rPr lang="en-US" sz="1000"/>
                        <a:t>
 Today, FICOH turns 109! Mahalo to our associates, agency partners, customers, and community for their continued support over the years. Here’s to the next 109. #teamficoh</a:t>
                      </a:r>
                    </a:p>
                  </a:txBody>
                  <a:tcPr/>
                </a:tc>
                <a:tc>
                  <a:txBody>
                    <a:bodyPr/>
                    <a:lstStyle/>
                    <a:p>
                      <a:r>
                        <a:rPr lang="en-US" sz="1000"/>
                        <a:t>46</a:t>
                      </a:r>
                    </a:p>
                  </a:txBody>
                  <a:tcPr/>
                </a:tc>
                <a:tc>
                  <a:txBody>
                    <a:bodyPr/>
                    <a:lstStyle/>
                    <a:p>
                      <a:r>
                        <a:rPr lang="en-US" sz="1000"/>
                        <a:t>1</a:t>
                      </a:r>
                    </a:p>
                  </a:txBody>
                  <a:tcPr/>
                </a:tc>
                <a:tc>
                  <a:txBody>
                    <a:bodyPr/>
                    <a:lstStyle/>
                    <a:p>
                      <a:r>
                        <a:rPr lang="en-US" sz="1000"/>
                        <a:t>1.8439 %</a:t>
                      </a:r>
                    </a:p>
                  </a:txBody>
                  <a:tcPr/>
                </a:tc>
                <a:tc>
                  <a:txBody>
                    <a:bodyPr/>
                    <a:lstStyle/>
                    <a:p>
                      <a:r>
                        <a:rPr lang="en-US" sz="1000"/>
                        <a:t>Image</a:t>
                      </a:r>
                    </a:p>
                  </a:txBody>
                  <a:tcPr/>
                </a:tc>
                <a:extLst>
                  <a:ext uri="{0D108BD9-81ED-4DB2-BD59-A6C34878D82A}">
                    <a16:rowId xmlns:a16="http://schemas.microsoft.com/office/drawing/2014/main" val="342161744"/>
                  </a:ext>
                </a:extLst>
              </a:tr>
              <a:tr h="370840">
                <a:tc>
                  <a:txBody>
                    <a:bodyPr/>
                    <a:lstStyle/>
                    <a:p>
                      <a:r>
                        <a:rPr lang="en-US" sz="1000" b="1"/>
                        <a:t>firstinshi - 2020-08-28 18:09:04</a:t>
                      </a:r>
                      <a:r>
                        <a:rPr lang="en-US" sz="1000"/>
                        <a:t>
 We’re excited to welcome our new shidlercollege fall interns! For the first time ever, the program will be run 100% remotely. Over the next few months, Lydia, Mark, and Skyla will rotate (virtually) through our various departments, collaborate on a business project, and conclude with a formal presentation to FICOH leaders mid-December.
#internship #insurancecareers</a:t>
                      </a:r>
                    </a:p>
                  </a:txBody>
                  <a:tcPr/>
                </a:tc>
                <a:tc>
                  <a:txBody>
                    <a:bodyPr/>
                    <a:lstStyle/>
                    <a:p>
                      <a:r>
                        <a:rPr lang="en-US" sz="1000"/>
                        <a:t>40</a:t>
                      </a:r>
                    </a:p>
                  </a:txBody>
                  <a:tcPr/>
                </a:tc>
                <a:tc>
                  <a:txBody>
                    <a:bodyPr/>
                    <a:lstStyle/>
                    <a:p>
                      <a:r>
                        <a:rPr lang="en-US" sz="1000"/>
                        <a:t>0</a:t>
                      </a:r>
                    </a:p>
                  </a:txBody>
                  <a:tcPr/>
                </a:tc>
                <a:tc>
                  <a:txBody>
                    <a:bodyPr/>
                    <a:lstStyle/>
                    <a:p>
                      <a:r>
                        <a:rPr lang="en-US" sz="1000"/>
                        <a:t>1.5668 %</a:t>
                      </a:r>
                    </a:p>
                  </a:txBody>
                  <a:tcPr/>
                </a:tc>
                <a:tc>
                  <a:txBody>
                    <a:bodyPr/>
                    <a:lstStyle/>
                    <a:p>
                      <a:r>
                        <a:rPr lang="en-US" sz="1000"/>
                        <a:t>Image</a:t>
                      </a:r>
                    </a:p>
                  </a:txBody>
                  <a:tcPr/>
                </a:tc>
                <a:extLst>
                  <a:ext uri="{0D108BD9-81ED-4DB2-BD59-A6C34878D82A}">
                    <a16:rowId xmlns:a16="http://schemas.microsoft.com/office/drawing/2014/main" val="3831114605"/>
                  </a:ext>
                </a:extLst>
              </a:tr>
            </a:tbl>
          </a:graphicData>
        </a:graphic>
      </p:graphicFrame>
      <p:sp>
        <p:nvSpPr>
          <p:cNvPr id="4" name="Text Placeholder 3">
            <a:extLst>
              <a:ext uri="{FF2B5EF4-FFF2-40B4-BE49-F238E27FC236}">
                <a16:creationId xmlns:a16="http://schemas.microsoft.com/office/drawing/2014/main" id="{C365B313-9ABC-47D7-AD24-83D1F580C9E8}"/>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383900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5C8A6-6D23-4CFA-A7D4-82349D80DA5A}"/>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F21C69E5-C3DB-4302-9B1A-87DABBD0B8A1}"/>
              </a:ext>
            </a:extLst>
          </p:cNvPr>
          <p:cNvGraphicFramePr>
            <a:graphicFrameLocks noGrp="1"/>
          </p:cNvGraphicFramePr>
          <p:nvPr>
            <p:ph type="tbl" sz="quarter" idx="13"/>
            <p:extLst>
              <p:ext uri="{D42A27DB-BD31-4B8C-83A1-F6EECF244321}">
                <p14:modId xmlns:p14="http://schemas.microsoft.com/office/powerpoint/2010/main" val="4094040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952525543"/>
                    </a:ext>
                  </a:extLst>
                </a:gridCol>
                <a:gridCol w="658368">
                  <a:extLst>
                    <a:ext uri="{9D8B030D-6E8A-4147-A177-3AD203B41FA5}">
                      <a16:colId xmlns:a16="http://schemas.microsoft.com/office/drawing/2014/main" val="531366259"/>
                    </a:ext>
                  </a:extLst>
                </a:gridCol>
                <a:gridCol w="658368">
                  <a:extLst>
                    <a:ext uri="{9D8B030D-6E8A-4147-A177-3AD203B41FA5}">
                      <a16:colId xmlns:a16="http://schemas.microsoft.com/office/drawing/2014/main" val="535310354"/>
                    </a:ext>
                  </a:extLst>
                </a:gridCol>
                <a:gridCol w="329184">
                  <a:extLst>
                    <a:ext uri="{9D8B030D-6E8A-4147-A177-3AD203B41FA5}">
                      <a16:colId xmlns:a16="http://schemas.microsoft.com/office/drawing/2014/main" val="3225926609"/>
                    </a:ext>
                  </a:extLst>
                </a:gridCol>
                <a:gridCol w="329184">
                  <a:extLst>
                    <a:ext uri="{9D8B030D-6E8A-4147-A177-3AD203B41FA5}">
                      <a16:colId xmlns:a16="http://schemas.microsoft.com/office/drawing/2014/main" val="3141736958"/>
                    </a:ext>
                  </a:extLst>
                </a:gridCol>
                <a:gridCol w="658368">
                  <a:extLst>
                    <a:ext uri="{9D8B030D-6E8A-4147-A177-3AD203B41FA5}">
                      <a16:colId xmlns:a16="http://schemas.microsoft.com/office/drawing/2014/main" val="2695566503"/>
                    </a:ext>
                  </a:extLst>
                </a:gridCol>
                <a:gridCol w="658368">
                  <a:extLst>
                    <a:ext uri="{9D8B030D-6E8A-4147-A177-3AD203B41FA5}">
                      <a16:colId xmlns:a16="http://schemas.microsoft.com/office/drawing/2014/main" val="1350007599"/>
                    </a:ext>
                  </a:extLst>
                </a:gridCol>
                <a:gridCol w="658368">
                  <a:extLst>
                    <a:ext uri="{9D8B030D-6E8A-4147-A177-3AD203B41FA5}">
                      <a16:colId xmlns:a16="http://schemas.microsoft.com/office/drawing/2014/main" val="1623074826"/>
                    </a:ext>
                  </a:extLst>
                </a:gridCol>
                <a:gridCol w="658368">
                  <a:extLst>
                    <a:ext uri="{9D8B030D-6E8A-4147-A177-3AD203B41FA5}">
                      <a16:colId xmlns:a16="http://schemas.microsoft.com/office/drawing/2014/main" val="3024830270"/>
                    </a:ext>
                  </a:extLst>
                </a:gridCol>
                <a:gridCol w="658368">
                  <a:extLst>
                    <a:ext uri="{9D8B030D-6E8A-4147-A177-3AD203B41FA5}">
                      <a16:colId xmlns:a16="http://schemas.microsoft.com/office/drawing/2014/main" val="4213812075"/>
                    </a:ext>
                  </a:extLst>
                </a:gridCol>
                <a:gridCol w="658368">
                  <a:extLst>
                    <a:ext uri="{9D8B030D-6E8A-4147-A177-3AD203B41FA5}">
                      <a16:colId xmlns:a16="http://schemas.microsoft.com/office/drawing/2014/main" val="3706900318"/>
                    </a:ext>
                  </a:extLst>
                </a:gridCol>
                <a:gridCol w="658368">
                  <a:extLst>
                    <a:ext uri="{9D8B030D-6E8A-4147-A177-3AD203B41FA5}">
                      <a16:colId xmlns:a16="http://schemas.microsoft.com/office/drawing/2014/main" val="119885475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027047363"/>
                  </a:ext>
                </a:extLst>
              </a:tr>
              <a:tr h="370840">
                <a:tc>
                  <a:txBody>
                    <a:bodyPr/>
                    <a:lstStyle/>
                    <a:p>
                      <a:r>
                        <a:rPr lang="en-US" sz="1000"/>
                        <a:t>firstinshi</a:t>
                      </a:r>
                    </a:p>
                  </a:txBody>
                  <a:tcPr/>
                </a:tc>
                <a:tc>
                  <a:txBody>
                    <a:bodyPr/>
                    <a:lstStyle/>
                    <a:p>
                      <a:r>
                        <a:rPr lang="en-US" sz="1000"/>
                        <a:t>22</a:t>
                      </a:r>
                    </a:p>
                  </a:txBody>
                  <a:tcPr/>
                </a:tc>
                <a:tc>
                  <a:txBody>
                    <a:bodyPr/>
                    <a:lstStyle/>
                    <a:p>
                      <a:r>
                        <a:rPr lang="en-US" sz="1000"/>
                        <a:t>0.6751</a:t>
                      </a:r>
                    </a:p>
                  </a:txBody>
                  <a:tcPr/>
                </a:tc>
                <a:tc>
                  <a:txBody>
                    <a:bodyPr/>
                    <a:lstStyle/>
                    <a:p>
                      <a:r>
                        <a:rPr lang="en-US" sz="1000"/>
                        <a:t>8.23</a:t>
                      </a:r>
                    </a:p>
                  </a:txBody>
                  <a:tcPr/>
                </a:tc>
                <a:tc>
                  <a:txBody>
                    <a:bodyPr/>
                    <a:lstStyle/>
                    <a:p>
                      <a:r>
                        <a:rPr lang="en-US" sz="1000"/>
                        <a:t>0.00</a:t>
                      </a:r>
                    </a:p>
                  </a:txBody>
                  <a:tcPr/>
                </a:tc>
                <a:tc>
                  <a:txBody>
                    <a:bodyPr/>
                    <a:lstStyle/>
                    <a:p>
                      <a:r>
                        <a:rPr lang="en-US" sz="1000"/>
                        <a:t>78.64</a:t>
                      </a:r>
                    </a:p>
                  </a:txBody>
                  <a:tcPr/>
                </a:tc>
                <a:tc>
                  <a:txBody>
                    <a:bodyPr/>
                    <a:lstStyle/>
                    <a:p>
                      <a:r>
                        <a:rPr lang="en-US" sz="1000"/>
                        <a:t>67.64</a:t>
                      </a:r>
                    </a:p>
                  </a:txBody>
                  <a:tcPr/>
                </a:tc>
                <a:tc>
                  <a:txBody>
                    <a:bodyPr/>
                    <a:lstStyle/>
                    <a:p>
                      <a:r>
                        <a:rPr lang="en-US" sz="1000"/>
                        <a:t>45.82</a:t>
                      </a:r>
                    </a:p>
                  </a:txBody>
                  <a:tcPr/>
                </a:tc>
                <a:tc>
                  <a:txBody>
                    <a:bodyPr/>
                    <a:lstStyle/>
                    <a:p>
                      <a:r>
                        <a:rPr lang="en-US" sz="1000"/>
                        <a:t>45.82</a:t>
                      </a:r>
                    </a:p>
                  </a:txBody>
                  <a:tcPr/>
                </a:tc>
                <a:tc>
                  <a:txBody>
                    <a:bodyPr/>
                    <a:lstStyle/>
                    <a:p>
                      <a:r>
                        <a:rPr lang="en-US" sz="1000"/>
                        <a:t>1730</a:t>
                      </a:r>
                    </a:p>
                  </a:txBody>
                  <a:tcPr/>
                </a:tc>
                <a:tc>
                  <a:txBody>
                    <a:bodyPr/>
                    <a:lstStyle/>
                    <a:p>
                      <a:r>
                        <a:rPr lang="en-US" sz="1000"/>
                        <a:t>181</a:t>
                      </a:r>
                    </a:p>
                  </a:txBody>
                  <a:tcPr/>
                </a:tc>
                <a:tc>
                  <a:txBody>
                    <a:bodyPr/>
                    <a:lstStyle/>
                    <a:p>
                      <a:r>
                        <a:rPr lang="en-US" sz="1000"/>
                        <a:t>1008</a:t>
                      </a:r>
                    </a:p>
                  </a:txBody>
                  <a:tcPr/>
                </a:tc>
                <a:extLst>
                  <a:ext uri="{0D108BD9-81ED-4DB2-BD59-A6C34878D82A}">
                    <a16:rowId xmlns:a16="http://schemas.microsoft.com/office/drawing/2014/main" val="566845436"/>
                  </a:ext>
                </a:extLst>
              </a:tr>
            </a:tbl>
          </a:graphicData>
        </a:graphic>
      </p:graphicFrame>
      <p:sp>
        <p:nvSpPr>
          <p:cNvPr id="4" name="Text Placeholder 3">
            <a:extLst>
              <a:ext uri="{FF2B5EF4-FFF2-40B4-BE49-F238E27FC236}">
                <a16:creationId xmlns:a16="http://schemas.microsoft.com/office/drawing/2014/main" id="{622CA125-4077-4F86-9887-E06B8F4CE30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671080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DB656-3CA1-4AFD-95DB-CAE07AA25779}"/>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A25A0142-4372-4718-A943-EEFDAA1D0C3A}"/>
              </a:ext>
            </a:extLst>
          </p:cNvPr>
          <p:cNvGraphicFramePr>
            <a:graphicFrameLocks noGrp="1"/>
          </p:cNvGraphicFramePr>
          <p:nvPr>
            <p:ph type="tbl" sz="quarter" idx="13"/>
            <p:extLst>
              <p:ext uri="{D42A27DB-BD31-4B8C-83A1-F6EECF244321}">
                <p14:modId xmlns:p14="http://schemas.microsoft.com/office/powerpoint/2010/main" val="390333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30880568"/>
                    </a:ext>
                  </a:extLst>
                </a:gridCol>
                <a:gridCol w="1316736">
                  <a:extLst>
                    <a:ext uri="{9D8B030D-6E8A-4147-A177-3AD203B41FA5}">
                      <a16:colId xmlns:a16="http://schemas.microsoft.com/office/drawing/2014/main" val="453955943"/>
                    </a:ext>
                  </a:extLst>
                </a:gridCol>
                <a:gridCol w="658368">
                  <a:extLst>
                    <a:ext uri="{9D8B030D-6E8A-4147-A177-3AD203B41FA5}">
                      <a16:colId xmlns:a16="http://schemas.microsoft.com/office/drawing/2014/main" val="1359574523"/>
                    </a:ext>
                  </a:extLst>
                </a:gridCol>
                <a:gridCol w="658368">
                  <a:extLst>
                    <a:ext uri="{9D8B030D-6E8A-4147-A177-3AD203B41FA5}">
                      <a16:colId xmlns:a16="http://schemas.microsoft.com/office/drawing/2014/main" val="3556706841"/>
                    </a:ext>
                  </a:extLst>
                </a:gridCol>
                <a:gridCol w="658368">
                  <a:extLst>
                    <a:ext uri="{9D8B030D-6E8A-4147-A177-3AD203B41FA5}">
                      <a16:colId xmlns:a16="http://schemas.microsoft.com/office/drawing/2014/main" val="260665201"/>
                    </a:ext>
                  </a:extLst>
                </a:gridCol>
                <a:gridCol w="658368">
                  <a:extLst>
                    <a:ext uri="{9D8B030D-6E8A-4147-A177-3AD203B41FA5}">
                      <a16:colId xmlns:a16="http://schemas.microsoft.com/office/drawing/2014/main" val="3801613967"/>
                    </a:ext>
                  </a:extLst>
                </a:gridCol>
                <a:gridCol w="658368">
                  <a:extLst>
                    <a:ext uri="{9D8B030D-6E8A-4147-A177-3AD203B41FA5}">
                      <a16:colId xmlns:a16="http://schemas.microsoft.com/office/drawing/2014/main" val="3117005556"/>
                    </a:ext>
                  </a:extLst>
                </a:gridCol>
                <a:gridCol w="658368">
                  <a:extLst>
                    <a:ext uri="{9D8B030D-6E8A-4147-A177-3AD203B41FA5}">
                      <a16:colId xmlns:a16="http://schemas.microsoft.com/office/drawing/2014/main" val="3216734567"/>
                    </a:ext>
                  </a:extLst>
                </a:gridCol>
                <a:gridCol w="658368">
                  <a:extLst>
                    <a:ext uri="{9D8B030D-6E8A-4147-A177-3AD203B41FA5}">
                      <a16:colId xmlns:a16="http://schemas.microsoft.com/office/drawing/2014/main" val="84510812"/>
                    </a:ext>
                  </a:extLst>
                </a:gridCol>
                <a:gridCol w="658368">
                  <a:extLst>
                    <a:ext uri="{9D8B030D-6E8A-4147-A177-3AD203B41FA5}">
                      <a16:colId xmlns:a16="http://schemas.microsoft.com/office/drawing/2014/main" val="961925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96011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- 2020-08-28 18:09:22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https://scontent-iad3-1.cdninstagram.com/v/t51.29350-15/118377403_664972661043923_344053043628858627_n.jpg?_nc_cat=111&amp;_nc_sid=8ae9d6&amp;_nc_ohc=cY3McdOqiAwAX-HgUlo&amp;_nc_ht=scontent-iad3-1.cdninstagram.com&amp;oh=a21a12c203b724bc37fc6f7dc977236f&amp;oe=5F6F32F9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08/29/2020 18:00:38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65814932"/>
                  </a:ext>
                </a:extLst>
              </a:tr>
            </a:tbl>
          </a:graphicData>
        </a:graphic>
      </p:graphicFrame>
      <p:sp>
        <p:nvSpPr>
          <p:cNvPr id="4" name="Text Placeholder 3">
            <a:extLst>
              <a:ext uri="{FF2B5EF4-FFF2-40B4-BE49-F238E27FC236}">
                <a16:creationId xmlns:a16="http://schemas.microsoft.com/office/drawing/2014/main" id="{98987733-D1C4-44A8-AF1F-7EB6ED78F017}"/>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349382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12446-E7E1-4418-BD35-65FF4E99B542}"/>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5F329880-140D-4B06-9A62-215F6FCF6CAC}"/>
              </a:ext>
            </a:extLst>
          </p:cNvPr>
          <p:cNvGraphicFramePr>
            <a:graphicFrameLocks noGrp="1"/>
          </p:cNvGraphicFramePr>
          <p:nvPr>
            <p:ph type="tbl" sz="quarter" idx="13"/>
            <p:extLst>
              <p:ext uri="{D42A27DB-BD31-4B8C-83A1-F6EECF244321}">
                <p14:modId xmlns:p14="http://schemas.microsoft.com/office/powerpoint/2010/main" val="189582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29700156"/>
                    </a:ext>
                  </a:extLst>
                </a:gridCol>
                <a:gridCol w="1316736">
                  <a:extLst>
                    <a:ext uri="{9D8B030D-6E8A-4147-A177-3AD203B41FA5}">
                      <a16:colId xmlns:a16="http://schemas.microsoft.com/office/drawing/2014/main" val="3078239645"/>
                    </a:ext>
                  </a:extLst>
                </a:gridCol>
                <a:gridCol w="658368">
                  <a:extLst>
                    <a:ext uri="{9D8B030D-6E8A-4147-A177-3AD203B41FA5}">
                      <a16:colId xmlns:a16="http://schemas.microsoft.com/office/drawing/2014/main" val="4056240136"/>
                    </a:ext>
                  </a:extLst>
                </a:gridCol>
                <a:gridCol w="658368">
                  <a:extLst>
                    <a:ext uri="{9D8B030D-6E8A-4147-A177-3AD203B41FA5}">
                      <a16:colId xmlns:a16="http://schemas.microsoft.com/office/drawing/2014/main" val="3688360066"/>
                    </a:ext>
                  </a:extLst>
                </a:gridCol>
                <a:gridCol w="658368">
                  <a:extLst>
                    <a:ext uri="{9D8B030D-6E8A-4147-A177-3AD203B41FA5}">
                      <a16:colId xmlns:a16="http://schemas.microsoft.com/office/drawing/2014/main" val="2996368320"/>
                    </a:ext>
                  </a:extLst>
                </a:gridCol>
                <a:gridCol w="658368">
                  <a:extLst>
                    <a:ext uri="{9D8B030D-6E8A-4147-A177-3AD203B41FA5}">
                      <a16:colId xmlns:a16="http://schemas.microsoft.com/office/drawing/2014/main" val="2576647963"/>
                    </a:ext>
                  </a:extLst>
                </a:gridCol>
                <a:gridCol w="658368">
                  <a:extLst>
                    <a:ext uri="{9D8B030D-6E8A-4147-A177-3AD203B41FA5}">
                      <a16:colId xmlns:a16="http://schemas.microsoft.com/office/drawing/2014/main" val="129624943"/>
                    </a:ext>
                  </a:extLst>
                </a:gridCol>
                <a:gridCol w="658368">
                  <a:extLst>
                    <a:ext uri="{9D8B030D-6E8A-4147-A177-3AD203B41FA5}">
                      <a16:colId xmlns:a16="http://schemas.microsoft.com/office/drawing/2014/main" val="961321123"/>
                    </a:ext>
                  </a:extLst>
                </a:gridCol>
                <a:gridCol w="658368">
                  <a:extLst>
                    <a:ext uri="{9D8B030D-6E8A-4147-A177-3AD203B41FA5}">
                      <a16:colId xmlns:a16="http://schemas.microsoft.com/office/drawing/2014/main" val="1731748232"/>
                    </a:ext>
                  </a:extLst>
                </a:gridCol>
                <a:gridCol w="658368">
                  <a:extLst>
                    <a:ext uri="{9D8B030D-6E8A-4147-A177-3AD203B41FA5}">
                      <a16:colId xmlns:a16="http://schemas.microsoft.com/office/drawing/2014/main" val="4188908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0039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- 2020-08-28 17:50:43</a:t>
                      </a:r>
                      <a:r>
                        <a:rPr kumimoji="0" lang="en-US" sz="1000" b="0" i="0" u="none" strike="noStrike" kern="1200" cap="none" spc="0" normalizeH="0" baseline="0" noProof="0">
                          <a:ln>
                            <a:noFill/>
                          </a:ln>
                          <a:solidFill>
                            <a:prstClr val="black"/>
                          </a:solidFill>
                          <a:effectLst/>
                          <a:uLnTx/>
                          <a:uFillTx/>
                          <a:latin typeface="+mn-lt"/>
                          <a:ea typeface="+mn-ea"/>
                          <a:cs typeface="+mn-cs"/>
                        </a:rPr>
                        <a:t>
 Our associates are enjoying lunch from @rainbowdrivein today!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https://scontent-iad3-1.cdninstagram.com/v/t51.29350-15/118700720_640293646893317_4803426942404099636_n.jpg?_nc_cat=101&amp;_nc_sid=8ae9d6&amp;_nc_ohc=25TpL819vvQAX85-Pdf&amp;_nc_ht=scontent-iad3-1.cdninstagram.com&amp;oh=61800d5422264890966bb676cd97706a&amp;oe=5F70F150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08/29/2020 17:30:31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31680827"/>
                  </a:ext>
                </a:extLst>
              </a:tr>
            </a:tbl>
          </a:graphicData>
        </a:graphic>
      </p:graphicFrame>
      <p:sp>
        <p:nvSpPr>
          <p:cNvPr id="4" name="Text Placeholder 3">
            <a:extLst>
              <a:ext uri="{FF2B5EF4-FFF2-40B4-BE49-F238E27FC236}">
                <a16:creationId xmlns:a16="http://schemas.microsoft.com/office/drawing/2014/main" id="{55DD8602-71B1-41D7-9479-78FF10F31348}"/>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757830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611B5-A40D-4E94-952F-F4E5AB8D68DB}"/>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580838CB-A26D-4711-91AC-8B77238E4941}"/>
              </a:ext>
            </a:extLst>
          </p:cNvPr>
          <p:cNvGraphicFramePr>
            <a:graphicFrameLocks noGrp="1"/>
          </p:cNvGraphicFramePr>
          <p:nvPr>
            <p:ph type="tbl" sz="quarter" idx="13"/>
            <p:extLst>
              <p:ext uri="{D42A27DB-BD31-4B8C-83A1-F6EECF244321}">
                <p14:modId xmlns:p14="http://schemas.microsoft.com/office/powerpoint/2010/main" val="1062314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44318572"/>
                    </a:ext>
                  </a:extLst>
                </a:gridCol>
                <a:gridCol w="1316736">
                  <a:extLst>
                    <a:ext uri="{9D8B030D-6E8A-4147-A177-3AD203B41FA5}">
                      <a16:colId xmlns:a16="http://schemas.microsoft.com/office/drawing/2014/main" val="2478968319"/>
                    </a:ext>
                  </a:extLst>
                </a:gridCol>
                <a:gridCol w="658368">
                  <a:extLst>
                    <a:ext uri="{9D8B030D-6E8A-4147-A177-3AD203B41FA5}">
                      <a16:colId xmlns:a16="http://schemas.microsoft.com/office/drawing/2014/main" val="975038203"/>
                    </a:ext>
                  </a:extLst>
                </a:gridCol>
                <a:gridCol w="658368">
                  <a:extLst>
                    <a:ext uri="{9D8B030D-6E8A-4147-A177-3AD203B41FA5}">
                      <a16:colId xmlns:a16="http://schemas.microsoft.com/office/drawing/2014/main" val="605487052"/>
                    </a:ext>
                  </a:extLst>
                </a:gridCol>
                <a:gridCol w="658368">
                  <a:extLst>
                    <a:ext uri="{9D8B030D-6E8A-4147-A177-3AD203B41FA5}">
                      <a16:colId xmlns:a16="http://schemas.microsoft.com/office/drawing/2014/main" val="3089163229"/>
                    </a:ext>
                  </a:extLst>
                </a:gridCol>
                <a:gridCol w="658368">
                  <a:extLst>
                    <a:ext uri="{9D8B030D-6E8A-4147-A177-3AD203B41FA5}">
                      <a16:colId xmlns:a16="http://schemas.microsoft.com/office/drawing/2014/main" val="1535761645"/>
                    </a:ext>
                  </a:extLst>
                </a:gridCol>
                <a:gridCol w="658368">
                  <a:extLst>
                    <a:ext uri="{9D8B030D-6E8A-4147-A177-3AD203B41FA5}">
                      <a16:colId xmlns:a16="http://schemas.microsoft.com/office/drawing/2014/main" val="1831143209"/>
                    </a:ext>
                  </a:extLst>
                </a:gridCol>
                <a:gridCol w="658368">
                  <a:extLst>
                    <a:ext uri="{9D8B030D-6E8A-4147-A177-3AD203B41FA5}">
                      <a16:colId xmlns:a16="http://schemas.microsoft.com/office/drawing/2014/main" val="3641060538"/>
                    </a:ext>
                  </a:extLst>
                </a:gridCol>
                <a:gridCol w="658368">
                  <a:extLst>
                    <a:ext uri="{9D8B030D-6E8A-4147-A177-3AD203B41FA5}">
                      <a16:colId xmlns:a16="http://schemas.microsoft.com/office/drawing/2014/main" val="16947935"/>
                    </a:ext>
                  </a:extLst>
                </a:gridCol>
                <a:gridCol w="658368">
                  <a:extLst>
                    <a:ext uri="{9D8B030D-6E8A-4147-A177-3AD203B41FA5}">
                      <a16:colId xmlns:a16="http://schemas.microsoft.com/office/drawing/2014/main" val="228157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1113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- 2020-08-27 22:12:38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118471138_1504882856378724_683121752980556976_n.jpg?_nc_cat=107&amp;_nc_sid=8ae9d6&amp;_nc_ohc=704Z4oZkgLkAX9dIOMS&amp;_nc_oc=AQkmMqwxrCZTLXhs6gVwND5HtQcqmtexkMdYNmAiAKVkB7xRsfp9OO_3C1lcB-rg-qs&amp;_nc_ht=scontent-iad3-1.cdninstagram.com&amp;oh=1b9ae72ed5dc57286c93caee945b9e32&amp;oe=5F6E4C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08/28/2020 22:00:49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135648961"/>
                  </a:ext>
                </a:extLst>
              </a:tr>
            </a:tbl>
          </a:graphicData>
        </a:graphic>
      </p:graphicFrame>
      <p:sp>
        <p:nvSpPr>
          <p:cNvPr id="4" name="Text Placeholder 3">
            <a:extLst>
              <a:ext uri="{FF2B5EF4-FFF2-40B4-BE49-F238E27FC236}">
                <a16:creationId xmlns:a16="http://schemas.microsoft.com/office/drawing/2014/main" id="{AB0E256B-33E1-4938-8CFD-55650E079C0A}"/>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604647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09D04-04E9-41D0-86E2-54E6BE8565F8}"/>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E5880013-1AC4-4510-801F-8B75BC20B95C}"/>
              </a:ext>
            </a:extLst>
          </p:cNvPr>
          <p:cNvGraphicFramePr>
            <a:graphicFrameLocks noGrp="1"/>
          </p:cNvGraphicFramePr>
          <p:nvPr>
            <p:ph type="tbl" sz="quarter" idx="13"/>
            <p:extLst>
              <p:ext uri="{D42A27DB-BD31-4B8C-83A1-F6EECF244321}">
                <p14:modId xmlns:p14="http://schemas.microsoft.com/office/powerpoint/2010/main" val="2315457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76075714"/>
                    </a:ext>
                  </a:extLst>
                </a:gridCol>
                <a:gridCol w="1316736">
                  <a:extLst>
                    <a:ext uri="{9D8B030D-6E8A-4147-A177-3AD203B41FA5}">
                      <a16:colId xmlns:a16="http://schemas.microsoft.com/office/drawing/2014/main" val="3871864657"/>
                    </a:ext>
                  </a:extLst>
                </a:gridCol>
                <a:gridCol w="658368">
                  <a:extLst>
                    <a:ext uri="{9D8B030D-6E8A-4147-A177-3AD203B41FA5}">
                      <a16:colId xmlns:a16="http://schemas.microsoft.com/office/drawing/2014/main" val="702429896"/>
                    </a:ext>
                  </a:extLst>
                </a:gridCol>
                <a:gridCol w="658368">
                  <a:extLst>
                    <a:ext uri="{9D8B030D-6E8A-4147-A177-3AD203B41FA5}">
                      <a16:colId xmlns:a16="http://schemas.microsoft.com/office/drawing/2014/main" val="1391798433"/>
                    </a:ext>
                  </a:extLst>
                </a:gridCol>
                <a:gridCol w="658368">
                  <a:extLst>
                    <a:ext uri="{9D8B030D-6E8A-4147-A177-3AD203B41FA5}">
                      <a16:colId xmlns:a16="http://schemas.microsoft.com/office/drawing/2014/main" val="1527689896"/>
                    </a:ext>
                  </a:extLst>
                </a:gridCol>
                <a:gridCol w="658368">
                  <a:extLst>
                    <a:ext uri="{9D8B030D-6E8A-4147-A177-3AD203B41FA5}">
                      <a16:colId xmlns:a16="http://schemas.microsoft.com/office/drawing/2014/main" val="3387405292"/>
                    </a:ext>
                  </a:extLst>
                </a:gridCol>
                <a:gridCol w="658368">
                  <a:extLst>
                    <a:ext uri="{9D8B030D-6E8A-4147-A177-3AD203B41FA5}">
                      <a16:colId xmlns:a16="http://schemas.microsoft.com/office/drawing/2014/main" val="4027984902"/>
                    </a:ext>
                  </a:extLst>
                </a:gridCol>
                <a:gridCol w="658368">
                  <a:extLst>
                    <a:ext uri="{9D8B030D-6E8A-4147-A177-3AD203B41FA5}">
                      <a16:colId xmlns:a16="http://schemas.microsoft.com/office/drawing/2014/main" val="1376414141"/>
                    </a:ext>
                  </a:extLst>
                </a:gridCol>
                <a:gridCol w="658368">
                  <a:extLst>
                    <a:ext uri="{9D8B030D-6E8A-4147-A177-3AD203B41FA5}">
                      <a16:colId xmlns:a16="http://schemas.microsoft.com/office/drawing/2014/main" val="2453011147"/>
                    </a:ext>
                  </a:extLst>
                </a:gridCol>
                <a:gridCol w="658368">
                  <a:extLst>
                    <a:ext uri="{9D8B030D-6E8A-4147-A177-3AD203B41FA5}">
                      <a16:colId xmlns:a16="http://schemas.microsoft.com/office/drawing/2014/main" val="3638233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24770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- 2020-08-27 22:12:26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https://scontent-iad3-1.cdninstagram.com/v/t51.29350-15/118456769_600903800791184_7594633074232638035_n.jpg?_nc_cat=105&amp;_nc_sid=8ae9d6&amp;_nc_ohc=6qKBGL1JIckAX_83sum&amp;_nc_ht=scontent-iad3-1.cdninstagram.com&amp;oh=4b7ff4a6b5cb224e34c5c9e86a93ba0c&amp;oe=5F6FAF2F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08/28/2020 22:00:49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54764290"/>
                  </a:ext>
                </a:extLst>
              </a:tr>
            </a:tbl>
          </a:graphicData>
        </a:graphic>
      </p:graphicFrame>
      <p:sp>
        <p:nvSpPr>
          <p:cNvPr id="4" name="Text Placeholder 3">
            <a:extLst>
              <a:ext uri="{FF2B5EF4-FFF2-40B4-BE49-F238E27FC236}">
                <a16:creationId xmlns:a16="http://schemas.microsoft.com/office/drawing/2014/main" id="{A4DFF236-ADCC-4FDB-881D-124F40D90FB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501665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08726-72E8-4DEC-BBD4-2057ADD23EAB}"/>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21F867F0-D446-4E85-803B-176A8D70293E}"/>
              </a:ext>
            </a:extLst>
          </p:cNvPr>
          <p:cNvGraphicFramePr>
            <a:graphicFrameLocks noGrp="1"/>
          </p:cNvGraphicFramePr>
          <p:nvPr>
            <p:ph type="tbl" sz="quarter" idx="13"/>
            <p:extLst>
              <p:ext uri="{D42A27DB-BD31-4B8C-83A1-F6EECF244321}">
                <p14:modId xmlns:p14="http://schemas.microsoft.com/office/powerpoint/2010/main" val="2733110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71129484"/>
                    </a:ext>
                  </a:extLst>
                </a:gridCol>
                <a:gridCol w="1316736">
                  <a:extLst>
                    <a:ext uri="{9D8B030D-6E8A-4147-A177-3AD203B41FA5}">
                      <a16:colId xmlns:a16="http://schemas.microsoft.com/office/drawing/2014/main" val="3647557060"/>
                    </a:ext>
                  </a:extLst>
                </a:gridCol>
                <a:gridCol w="658368">
                  <a:extLst>
                    <a:ext uri="{9D8B030D-6E8A-4147-A177-3AD203B41FA5}">
                      <a16:colId xmlns:a16="http://schemas.microsoft.com/office/drawing/2014/main" val="4268330729"/>
                    </a:ext>
                  </a:extLst>
                </a:gridCol>
                <a:gridCol w="658368">
                  <a:extLst>
                    <a:ext uri="{9D8B030D-6E8A-4147-A177-3AD203B41FA5}">
                      <a16:colId xmlns:a16="http://schemas.microsoft.com/office/drawing/2014/main" val="2662286336"/>
                    </a:ext>
                  </a:extLst>
                </a:gridCol>
                <a:gridCol w="658368">
                  <a:extLst>
                    <a:ext uri="{9D8B030D-6E8A-4147-A177-3AD203B41FA5}">
                      <a16:colId xmlns:a16="http://schemas.microsoft.com/office/drawing/2014/main" val="3756142467"/>
                    </a:ext>
                  </a:extLst>
                </a:gridCol>
                <a:gridCol w="658368">
                  <a:extLst>
                    <a:ext uri="{9D8B030D-6E8A-4147-A177-3AD203B41FA5}">
                      <a16:colId xmlns:a16="http://schemas.microsoft.com/office/drawing/2014/main" val="2510000541"/>
                    </a:ext>
                  </a:extLst>
                </a:gridCol>
                <a:gridCol w="658368">
                  <a:extLst>
                    <a:ext uri="{9D8B030D-6E8A-4147-A177-3AD203B41FA5}">
                      <a16:colId xmlns:a16="http://schemas.microsoft.com/office/drawing/2014/main" val="2091326196"/>
                    </a:ext>
                  </a:extLst>
                </a:gridCol>
                <a:gridCol w="658368">
                  <a:extLst>
                    <a:ext uri="{9D8B030D-6E8A-4147-A177-3AD203B41FA5}">
                      <a16:colId xmlns:a16="http://schemas.microsoft.com/office/drawing/2014/main" val="2484430229"/>
                    </a:ext>
                  </a:extLst>
                </a:gridCol>
                <a:gridCol w="658368">
                  <a:extLst>
                    <a:ext uri="{9D8B030D-6E8A-4147-A177-3AD203B41FA5}">
                      <a16:colId xmlns:a16="http://schemas.microsoft.com/office/drawing/2014/main" val="4148095009"/>
                    </a:ext>
                  </a:extLst>
                </a:gridCol>
                <a:gridCol w="658368">
                  <a:extLst>
                    <a:ext uri="{9D8B030D-6E8A-4147-A177-3AD203B41FA5}">
                      <a16:colId xmlns:a16="http://schemas.microsoft.com/office/drawing/2014/main" val="2743415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3469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- 2020-08-26 21:59:52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https://scontent-iad3-1.cdninstagram.com/v/t51.36329-15/118308307_142369527528226_7737907466042454141_n.jpg?_nc_cat=102&amp;_nc_sid=8ae9d6&amp;_nc_ohc=c1wjxbSrFE0AX8xXh26&amp;_nc_ht=scontent-iad3-1.cdninstagram.com&amp;oh=677327d710be243775fed592dc069508&amp;oe=5F6EF651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08/27/2020 21:30:40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60119695"/>
                  </a:ext>
                </a:extLst>
              </a:tr>
            </a:tbl>
          </a:graphicData>
        </a:graphic>
      </p:graphicFrame>
      <p:sp>
        <p:nvSpPr>
          <p:cNvPr id="4" name="Text Placeholder 3">
            <a:extLst>
              <a:ext uri="{FF2B5EF4-FFF2-40B4-BE49-F238E27FC236}">
                <a16:creationId xmlns:a16="http://schemas.microsoft.com/office/drawing/2014/main" id="{924776C4-C771-4C43-A5A7-B13FFE324A45}"/>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8337051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1340</Words>
  <Application>Microsoft Office PowerPoint</Application>
  <PresentationFormat>On-screen Show (4:3)</PresentationFormat>
  <Paragraphs>462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 - 1 of 2</vt:lpstr>
      <vt:lpstr>Facebook Own Posts Table | FICOH - 2 of 2</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2020-09-04T14:29:31Z</dcterms:created>
  <dcterms:modified xsi:type="dcterms:W3CDTF">2020-09-04T14:30:10Z</dcterms:modified>
</cp:coreProperties>
</file>