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44013</c:v>
                </c:pt>
              </c:numCache>
            </c:numRef>
          </c:cat>
          <c:val>
            <c:numRef>
              <c:f>Sheet1!$B$2</c:f>
              <c:numCache>
                <c:formatCode>General</c:formatCode>
                <c:ptCount val="1"/>
                <c:pt idx="0">
                  <c:v>84</c:v>
                </c:pt>
              </c:numCache>
            </c:numRef>
          </c:val>
          <c:extLst>
            <c:ext xmlns:c16="http://schemas.microsoft.com/office/drawing/2014/chart" uri="{C3380CC4-5D6E-409C-BE32-E72D297353CC}">
              <c16:uniqueId val="{00000000-B165-4B2E-A91A-B6CA376B296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44013</c:v>
                </c:pt>
              </c:numCache>
            </c:numRef>
          </c:cat>
          <c:val>
            <c:numRef>
              <c:f>Sheet1!$C$2</c:f>
              <c:numCache>
                <c:formatCode>General</c:formatCode>
                <c:ptCount val="1"/>
                <c:pt idx="0">
                  <c:v>434</c:v>
                </c:pt>
              </c:numCache>
            </c:numRef>
          </c:val>
          <c:extLst>
            <c:ext xmlns:c16="http://schemas.microsoft.com/office/drawing/2014/chart" uri="{C3380CC4-5D6E-409C-BE32-E72D297353CC}">
              <c16:uniqueId val="{00000001-B165-4B2E-A91A-B6CA376B296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44013</c:v>
                </c:pt>
              </c:numCache>
            </c:numRef>
          </c:cat>
          <c:val>
            <c:numRef>
              <c:f>Sheet1!$D$2</c:f>
              <c:numCache>
                <c:formatCode>General</c:formatCode>
                <c:ptCount val="1"/>
                <c:pt idx="0">
                  <c:v>5384</c:v>
                </c:pt>
              </c:numCache>
            </c:numRef>
          </c:val>
          <c:extLst>
            <c:ext xmlns:c16="http://schemas.microsoft.com/office/drawing/2014/chart" uri="{C3380CC4-5D6E-409C-BE32-E72D297353CC}">
              <c16:uniqueId val="{00000002-B165-4B2E-A91A-B6CA376B296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44013</c:v>
                </c:pt>
              </c:numCache>
            </c:numRef>
          </c:cat>
          <c:val>
            <c:numRef>
              <c:f>Sheet1!$E$2</c:f>
              <c:numCache>
                <c:formatCode>General</c:formatCode>
                <c:ptCount val="1"/>
                <c:pt idx="0">
                  <c:v>188</c:v>
                </c:pt>
              </c:numCache>
            </c:numRef>
          </c:val>
          <c:extLst>
            <c:ext xmlns:c16="http://schemas.microsoft.com/office/drawing/2014/chart" uri="{C3380CC4-5D6E-409C-BE32-E72D297353CC}">
              <c16:uniqueId val="{00000003-B165-4B2E-A91A-B6CA376B296B}"/>
            </c:ext>
          </c:extLst>
        </c:ser>
        <c:dLbls>
          <c:showLegendKey val="0"/>
          <c:showVal val="0"/>
          <c:showCatName val="0"/>
          <c:showSerName val="0"/>
          <c:showPercent val="0"/>
          <c:showBubbleSize val="0"/>
        </c:dLbls>
        <c:gapWidth val="219"/>
        <c:overlap val="-27"/>
        <c:axId val="294100056"/>
        <c:axId val="294102352"/>
      </c:barChart>
      <c:dateAx>
        <c:axId val="29410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2352"/>
        <c:crosses val="autoZero"/>
        <c:auto val="1"/>
        <c:lblOffset val="100"/>
        <c:baseTimeUnit val="days"/>
      </c:dateAx>
      <c:valAx>
        <c:axId val="29410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1</c:v>
                </c:pt>
                <c:pt idx="2">
                  <c:v>0</c:v>
                </c:pt>
                <c:pt idx="3">
                  <c:v>0</c:v>
                </c:pt>
                <c:pt idx="4">
                  <c:v>-1</c:v>
                </c:pt>
                <c:pt idx="5">
                  <c:v>-1</c:v>
                </c:pt>
                <c:pt idx="6">
                  <c:v>-1</c:v>
                </c:pt>
                <c:pt idx="7">
                  <c:v>-3</c:v>
                </c:pt>
              </c:numCache>
            </c:numRef>
          </c:val>
          <c:extLst>
            <c:ext xmlns:c16="http://schemas.microsoft.com/office/drawing/2014/chart" uri="{C3380CC4-5D6E-409C-BE32-E72D297353CC}">
              <c16:uniqueId val="{00000000-55A2-4CC0-B8C5-4AEB88DE00DA}"/>
            </c:ext>
          </c:extLst>
        </c:ser>
        <c:dLbls>
          <c:showLegendKey val="0"/>
          <c:showVal val="0"/>
          <c:showCatName val="0"/>
          <c:showSerName val="0"/>
          <c:showPercent val="0"/>
          <c:showBubbleSize val="0"/>
        </c:dLbls>
        <c:gapWidth val="219"/>
        <c:overlap val="-27"/>
        <c:axId val="298911896"/>
        <c:axId val="298906648"/>
      </c:barChart>
      <c:dateAx>
        <c:axId val="29891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6648"/>
        <c:crosses val="autoZero"/>
        <c:auto val="1"/>
        <c:lblOffset val="100"/>
        <c:baseTimeUnit val="months"/>
      </c:dateAx>
      <c:valAx>
        <c:axId val="29890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1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0</c:v>
                </c:pt>
                <c:pt idx="2">
                  <c:v>0</c:v>
                </c:pt>
                <c:pt idx="3">
                  <c:v>0</c:v>
                </c:pt>
                <c:pt idx="4">
                  <c:v>2</c:v>
                </c:pt>
                <c:pt idx="5">
                  <c:v>0</c:v>
                </c:pt>
                <c:pt idx="6">
                  <c:v>5</c:v>
                </c:pt>
                <c:pt idx="7">
                  <c:v>2</c:v>
                </c:pt>
                <c:pt idx="8">
                  <c:v>0</c:v>
                </c:pt>
                <c:pt idx="9">
                  <c:v>0</c:v>
                </c:pt>
                <c:pt idx="10">
                  <c:v>0</c:v>
                </c:pt>
                <c:pt idx="11">
                  <c:v>0</c:v>
                </c:pt>
              </c:numCache>
            </c:numRef>
          </c:val>
          <c:extLst>
            <c:ext xmlns:c16="http://schemas.microsoft.com/office/drawing/2014/chart" uri="{C3380CC4-5D6E-409C-BE32-E72D297353CC}">
              <c16:uniqueId val="{00000000-8EAC-43FD-BE53-E2AA7AA78F2B}"/>
            </c:ext>
          </c:extLst>
        </c:ser>
        <c:dLbls>
          <c:showLegendKey val="0"/>
          <c:showVal val="0"/>
          <c:showCatName val="0"/>
          <c:showSerName val="0"/>
          <c:showPercent val="0"/>
          <c:showBubbleSize val="0"/>
        </c:dLbls>
        <c:gapWidth val="219"/>
        <c:overlap val="-27"/>
        <c:axId val="298912880"/>
        <c:axId val="298909928"/>
      </c:barChart>
      <c:dateAx>
        <c:axId val="29891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9928"/>
        <c:crosses val="autoZero"/>
        <c:auto val="1"/>
        <c:lblOffset val="100"/>
        <c:baseTimeUnit val="months"/>
      </c:dateAx>
      <c:valAx>
        <c:axId val="29890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1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0</c:v>
                </c:pt>
                <c:pt idx="1">
                  <c:v>0</c:v>
                </c:pt>
                <c:pt idx="2">
                  <c:v>0</c:v>
                </c:pt>
                <c:pt idx="3">
                  <c:v>0</c:v>
                </c:pt>
                <c:pt idx="4">
                  <c:v>2</c:v>
                </c:pt>
                <c:pt idx="5">
                  <c:v>0</c:v>
                </c:pt>
                <c:pt idx="6">
                  <c:v>10</c:v>
                </c:pt>
                <c:pt idx="7">
                  <c:v>4</c:v>
                </c:pt>
                <c:pt idx="8">
                  <c:v>0</c:v>
                </c:pt>
                <c:pt idx="9">
                  <c:v>0</c:v>
                </c:pt>
                <c:pt idx="10">
                  <c:v>0</c:v>
                </c:pt>
                <c:pt idx="11">
                  <c:v>0</c:v>
                </c:pt>
              </c:numCache>
            </c:numRef>
          </c:val>
          <c:extLst>
            <c:ext xmlns:c16="http://schemas.microsoft.com/office/drawing/2014/chart" uri="{C3380CC4-5D6E-409C-BE32-E72D297353CC}">
              <c16:uniqueId val="{00000000-6FC4-40A0-9EEA-821299F37000}"/>
            </c:ext>
          </c:extLst>
        </c:ser>
        <c:dLbls>
          <c:showLegendKey val="0"/>
          <c:showVal val="0"/>
          <c:showCatName val="0"/>
          <c:showSerName val="0"/>
          <c:showPercent val="0"/>
          <c:showBubbleSize val="0"/>
        </c:dLbls>
        <c:gapWidth val="219"/>
        <c:overlap val="-27"/>
        <c:axId val="254646168"/>
        <c:axId val="254646496"/>
      </c:barChart>
      <c:catAx>
        <c:axId val="25464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46496"/>
        <c:crosses val="autoZero"/>
        <c:auto val="1"/>
        <c:lblAlgn val="ctr"/>
        <c:lblOffset val="100"/>
        <c:noMultiLvlLbl val="0"/>
      </c:catAx>
      <c:valAx>
        <c:axId val="25464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130</c:v>
                </c:pt>
                <c:pt idx="1">
                  <c:v>111</c:v>
                </c:pt>
                <c:pt idx="2">
                  <c:v>72</c:v>
                </c:pt>
                <c:pt idx="3">
                  <c:v>40</c:v>
                </c:pt>
                <c:pt idx="4">
                  <c:v>21</c:v>
                </c:pt>
                <c:pt idx="5">
                  <c:v>43</c:v>
                </c:pt>
                <c:pt idx="6">
                  <c:v>17</c:v>
                </c:pt>
                <c:pt idx="7">
                  <c:v>22</c:v>
                </c:pt>
              </c:numCache>
            </c:numRef>
          </c:val>
          <c:extLst>
            <c:ext xmlns:c16="http://schemas.microsoft.com/office/drawing/2014/chart" uri="{C3380CC4-5D6E-409C-BE32-E72D297353CC}">
              <c16:uniqueId val="{00000000-FF95-4852-A871-4A18E62BD611}"/>
            </c:ext>
          </c:extLst>
        </c:ser>
        <c:dLbls>
          <c:showLegendKey val="0"/>
          <c:showVal val="0"/>
          <c:showCatName val="0"/>
          <c:showSerName val="0"/>
          <c:showPercent val="0"/>
          <c:showBubbleSize val="0"/>
        </c:dLbls>
        <c:gapWidth val="219"/>
        <c:overlap val="-27"/>
        <c:axId val="301715528"/>
        <c:axId val="301716512"/>
      </c:barChart>
      <c:dateAx>
        <c:axId val="30171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16512"/>
        <c:crosses val="autoZero"/>
        <c:auto val="1"/>
        <c:lblOffset val="100"/>
        <c:baseTimeUnit val="months"/>
      </c:dateAx>
      <c:valAx>
        <c:axId val="30171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1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31</c:v>
                </c:pt>
                <c:pt idx="1">
                  <c:v>59</c:v>
                </c:pt>
                <c:pt idx="2">
                  <c:v>15</c:v>
                </c:pt>
                <c:pt idx="3">
                  <c:v>37</c:v>
                </c:pt>
                <c:pt idx="4">
                  <c:v>16</c:v>
                </c:pt>
                <c:pt idx="5">
                  <c:v>20</c:v>
                </c:pt>
                <c:pt idx="6">
                  <c:v>32</c:v>
                </c:pt>
                <c:pt idx="7">
                  <c:v>29</c:v>
                </c:pt>
              </c:numCache>
            </c:numRef>
          </c:val>
          <c:extLst>
            <c:ext xmlns:c16="http://schemas.microsoft.com/office/drawing/2014/chart" uri="{C3380CC4-5D6E-409C-BE32-E72D297353CC}">
              <c16:uniqueId val="{00000000-E567-402F-A9DB-46A2AD5B3AF0}"/>
            </c:ext>
          </c:extLst>
        </c:ser>
        <c:dLbls>
          <c:showLegendKey val="0"/>
          <c:showVal val="0"/>
          <c:showCatName val="0"/>
          <c:showSerName val="0"/>
          <c:showPercent val="0"/>
          <c:showBubbleSize val="0"/>
        </c:dLbls>
        <c:gapWidth val="219"/>
        <c:overlap val="-27"/>
        <c:axId val="306289312"/>
        <c:axId val="306290624"/>
      </c:barChart>
      <c:catAx>
        <c:axId val="30628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90624"/>
        <c:crosses val="autoZero"/>
        <c:auto val="1"/>
        <c:lblAlgn val="ctr"/>
        <c:lblOffset val="100"/>
        <c:noMultiLvlLbl val="0"/>
      </c:catAx>
      <c:valAx>
        <c:axId val="30629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8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93</c:v>
                </c:pt>
                <c:pt idx="1">
                  <c:v>238</c:v>
                </c:pt>
                <c:pt idx="2">
                  <c:v>30</c:v>
                </c:pt>
                <c:pt idx="3">
                  <c:v>189</c:v>
                </c:pt>
                <c:pt idx="4">
                  <c:v>49</c:v>
                </c:pt>
                <c:pt idx="5">
                  <c:v>61</c:v>
                </c:pt>
                <c:pt idx="6">
                  <c:v>129</c:v>
                </c:pt>
                <c:pt idx="7">
                  <c:v>58</c:v>
                </c:pt>
              </c:numCache>
            </c:numRef>
          </c:val>
          <c:extLst>
            <c:ext xmlns:c16="http://schemas.microsoft.com/office/drawing/2014/chart" uri="{C3380CC4-5D6E-409C-BE32-E72D297353CC}">
              <c16:uniqueId val="{00000000-3282-4F46-ADA6-3B25AF0BAB0D}"/>
            </c:ext>
          </c:extLst>
        </c:ser>
        <c:dLbls>
          <c:showLegendKey val="0"/>
          <c:showVal val="0"/>
          <c:showCatName val="0"/>
          <c:showSerName val="0"/>
          <c:showPercent val="0"/>
          <c:showBubbleSize val="0"/>
        </c:dLbls>
        <c:gapWidth val="219"/>
        <c:overlap val="-27"/>
        <c:axId val="306290952"/>
        <c:axId val="306291280"/>
      </c:barChart>
      <c:catAx>
        <c:axId val="30629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91280"/>
        <c:crosses val="autoZero"/>
        <c:auto val="1"/>
        <c:lblAlgn val="ctr"/>
        <c:lblOffset val="100"/>
        <c:noMultiLvlLbl val="0"/>
      </c:catAx>
      <c:valAx>
        <c:axId val="30629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9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pt idx="2">
                  <c:v>7</c:v>
                </c:pt>
                <c:pt idx="3">
                  <c:v>6</c:v>
                </c:pt>
                <c:pt idx="4">
                  <c:v>1</c:v>
                </c:pt>
                <c:pt idx="5">
                  <c:v>1</c:v>
                </c:pt>
                <c:pt idx="6">
                  <c:v>-5</c:v>
                </c:pt>
                <c:pt idx="7">
                  <c:v>3</c:v>
                </c:pt>
              </c:numCache>
            </c:numRef>
          </c:val>
          <c:extLst>
            <c:ext xmlns:c16="http://schemas.microsoft.com/office/drawing/2014/chart" uri="{C3380CC4-5D6E-409C-BE32-E72D297353CC}">
              <c16:uniqueId val="{00000000-7B3E-499A-8D9C-C3B48C9B0E8B}"/>
            </c:ext>
          </c:extLst>
        </c:ser>
        <c:dLbls>
          <c:showLegendKey val="0"/>
          <c:showVal val="0"/>
          <c:showCatName val="0"/>
          <c:showSerName val="0"/>
          <c:showPercent val="0"/>
          <c:showBubbleSize val="0"/>
        </c:dLbls>
        <c:gapWidth val="219"/>
        <c:overlap val="-27"/>
        <c:axId val="385549784"/>
        <c:axId val="385551096"/>
      </c:barChart>
      <c:dateAx>
        <c:axId val="38554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51096"/>
        <c:crosses val="autoZero"/>
        <c:auto val="1"/>
        <c:lblOffset val="100"/>
        <c:baseTimeUnit val="months"/>
      </c:dateAx>
      <c:valAx>
        <c:axId val="38555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4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29</c:v>
                </c:pt>
                <c:pt idx="1">
                  <c:v>37</c:v>
                </c:pt>
                <c:pt idx="2">
                  <c:v>23</c:v>
                </c:pt>
                <c:pt idx="3">
                  <c:v>34</c:v>
                </c:pt>
                <c:pt idx="4">
                  <c:v>31</c:v>
                </c:pt>
                <c:pt idx="5">
                  <c:v>25</c:v>
                </c:pt>
                <c:pt idx="6">
                  <c:v>22</c:v>
                </c:pt>
                <c:pt idx="7">
                  <c:v>26</c:v>
                </c:pt>
                <c:pt idx="8">
                  <c:v>0</c:v>
                </c:pt>
                <c:pt idx="9">
                  <c:v>0</c:v>
                </c:pt>
                <c:pt idx="10">
                  <c:v>0</c:v>
                </c:pt>
                <c:pt idx="11">
                  <c:v>0</c:v>
                </c:pt>
              </c:numCache>
            </c:numRef>
          </c:val>
          <c:extLst>
            <c:ext xmlns:c16="http://schemas.microsoft.com/office/drawing/2014/chart" uri="{C3380CC4-5D6E-409C-BE32-E72D297353CC}">
              <c16:uniqueId val="{00000000-EBC6-47EE-B2A5-6E33FF91A95E}"/>
            </c:ext>
          </c:extLst>
        </c:ser>
        <c:dLbls>
          <c:showLegendKey val="0"/>
          <c:showVal val="0"/>
          <c:showCatName val="0"/>
          <c:showSerName val="0"/>
          <c:showPercent val="0"/>
          <c:showBubbleSize val="0"/>
        </c:dLbls>
        <c:gapWidth val="219"/>
        <c:overlap val="-27"/>
        <c:axId val="385547488"/>
        <c:axId val="385552408"/>
      </c:barChart>
      <c:dateAx>
        <c:axId val="38554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52408"/>
        <c:crosses val="autoZero"/>
        <c:auto val="1"/>
        <c:lblOffset val="100"/>
        <c:baseTimeUnit val="months"/>
      </c:dateAx>
      <c:valAx>
        <c:axId val="38555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4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89</c:v>
                </c:pt>
                <c:pt idx="1">
                  <c:v>112</c:v>
                </c:pt>
                <c:pt idx="2">
                  <c:v>46</c:v>
                </c:pt>
                <c:pt idx="3">
                  <c:v>171</c:v>
                </c:pt>
                <c:pt idx="4">
                  <c:v>125</c:v>
                </c:pt>
                <c:pt idx="5">
                  <c:v>103</c:v>
                </c:pt>
                <c:pt idx="6">
                  <c:v>68</c:v>
                </c:pt>
                <c:pt idx="7">
                  <c:v>106</c:v>
                </c:pt>
                <c:pt idx="8">
                  <c:v>0</c:v>
                </c:pt>
                <c:pt idx="9">
                  <c:v>0</c:v>
                </c:pt>
                <c:pt idx="10">
                  <c:v>0</c:v>
                </c:pt>
                <c:pt idx="11">
                  <c:v>0</c:v>
                </c:pt>
              </c:numCache>
            </c:numRef>
          </c:val>
          <c:extLst>
            <c:ext xmlns:c16="http://schemas.microsoft.com/office/drawing/2014/chart" uri="{C3380CC4-5D6E-409C-BE32-E72D297353CC}">
              <c16:uniqueId val="{00000000-8F2D-4826-8033-25810D517ED7}"/>
            </c:ext>
          </c:extLst>
        </c:ser>
        <c:dLbls>
          <c:showLegendKey val="0"/>
          <c:showVal val="0"/>
          <c:showCatName val="0"/>
          <c:showSerName val="0"/>
          <c:showPercent val="0"/>
          <c:showBubbleSize val="0"/>
        </c:dLbls>
        <c:gapWidth val="219"/>
        <c:overlap val="-27"/>
        <c:axId val="385559296"/>
        <c:axId val="385562248"/>
      </c:barChart>
      <c:catAx>
        <c:axId val="38555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62248"/>
        <c:crosses val="autoZero"/>
        <c:auto val="1"/>
        <c:lblAlgn val="ctr"/>
        <c:lblOffset val="100"/>
        <c:noMultiLvlLbl val="0"/>
      </c:catAx>
      <c:valAx>
        <c:axId val="3855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5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8</c:v>
                </c:pt>
                <c:pt idx="2">
                  <c:v>1</c:v>
                </c:pt>
                <c:pt idx="3">
                  <c:v>0</c:v>
                </c:pt>
                <c:pt idx="4">
                  <c:v>1</c:v>
                </c:pt>
                <c:pt idx="5">
                  <c:v>2</c:v>
                </c:pt>
                <c:pt idx="6">
                  <c:v>3</c:v>
                </c:pt>
                <c:pt idx="7">
                  <c:v>4</c:v>
                </c:pt>
              </c:numCache>
            </c:numRef>
          </c:val>
          <c:extLst>
            <c:ext xmlns:c16="http://schemas.microsoft.com/office/drawing/2014/chart" uri="{C3380CC4-5D6E-409C-BE32-E72D297353CC}">
              <c16:uniqueId val="{00000000-D765-4ACE-8C10-4BB4B132354A}"/>
            </c:ext>
          </c:extLst>
        </c:ser>
        <c:dLbls>
          <c:showLegendKey val="0"/>
          <c:showVal val="0"/>
          <c:showCatName val="0"/>
          <c:showSerName val="0"/>
          <c:showPercent val="0"/>
          <c:showBubbleSize val="0"/>
        </c:dLbls>
        <c:gapWidth val="219"/>
        <c:overlap val="-27"/>
        <c:axId val="414595864"/>
        <c:axId val="414598160"/>
      </c:barChart>
      <c:dateAx>
        <c:axId val="41459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98160"/>
        <c:crosses val="autoZero"/>
        <c:auto val="1"/>
        <c:lblOffset val="100"/>
        <c:baseTimeUnit val="months"/>
      </c:dateAx>
      <c:valAx>
        <c:axId val="41459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9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0</c:v>
                </c:pt>
                <c:pt idx="3">
                  <c:v>3</c:v>
                </c:pt>
                <c:pt idx="4">
                  <c:v>3</c:v>
                </c:pt>
                <c:pt idx="5">
                  <c:v>7</c:v>
                </c:pt>
                <c:pt idx="6">
                  <c:v>11</c:v>
                </c:pt>
                <c:pt idx="7">
                  <c:v>9</c:v>
                </c:pt>
                <c:pt idx="8">
                  <c:v>0</c:v>
                </c:pt>
                <c:pt idx="9">
                  <c:v>0</c:v>
                </c:pt>
                <c:pt idx="10">
                  <c:v>0</c:v>
                </c:pt>
                <c:pt idx="11">
                  <c:v>0</c:v>
                </c:pt>
              </c:numCache>
            </c:numRef>
          </c:val>
          <c:extLst>
            <c:ext xmlns:c16="http://schemas.microsoft.com/office/drawing/2014/chart" uri="{C3380CC4-5D6E-409C-BE32-E72D297353CC}">
              <c16:uniqueId val="{00000000-9FAE-4C02-B314-BE31C4A1E81E}"/>
            </c:ext>
          </c:extLst>
        </c:ser>
        <c:dLbls>
          <c:showLegendKey val="0"/>
          <c:showVal val="0"/>
          <c:showCatName val="0"/>
          <c:showSerName val="0"/>
          <c:showPercent val="0"/>
          <c:showBubbleSize val="0"/>
        </c:dLbls>
        <c:gapWidth val="219"/>
        <c:overlap val="-27"/>
        <c:axId val="414598488"/>
        <c:axId val="414598816"/>
      </c:barChart>
      <c:dateAx>
        <c:axId val="41459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98816"/>
        <c:crosses val="autoZero"/>
        <c:auto val="1"/>
        <c:lblOffset val="100"/>
        <c:baseTimeUnit val="months"/>
      </c:dateAx>
      <c:valAx>
        <c:axId val="41459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9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c:v>
                </c:pt>
                <c:pt idx="1">
                  <c:v>15</c:v>
                </c:pt>
                <c:pt idx="2">
                  <c:v>0</c:v>
                </c:pt>
                <c:pt idx="3">
                  <c:v>11</c:v>
                </c:pt>
                <c:pt idx="4">
                  <c:v>7</c:v>
                </c:pt>
                <c:pt idx="5">
                  <c:v>16</c:v>
                </c:pt>
                <c:pt idx="6">
                  <c:v>34</c:v>
                </c:pt>
                <c:pt idx="7">
                  <c:v>28</c:v>
                </c:pt>
                <c:pt idx="8">
                  <c:v>0</c:v>
                </c:pt>
                <c:pt idx="9">
                  <c:v>0</c:v>
                </c:pt>
                <c:pt idx="10">
                  <c:v>0</c:v>
                </c:pt>
                <c:pt idx="11">
                  <c:v>0</c:v>
                </c:pt>
              </c:numCache>
            </c:numRef>
          </c:val>
          <c:extLst>
            <c:ext xmlns:c16="http://schemas.microsoft.com/office/drawing/2014/chart" uri="{C3380CC4-5D6E-409C-BE32-E72D297353CC}">
              <c16:uniqueId val="{00000000-EC64-4056-BBB6-176EB7C2D89F}"/>
            </c:ext>
          </c:extLst>
        </c:ser>
        <c:dLbls>
          <c:showLegendKey val="0"/>
          <c:showVal val="0"/>
          <c:showCatName val="0"/>
          <c:showSerName val="0"/>
          <c:showPercent val="0"/>
          <c:showBubbleSize val="0"/>
        </c:dLbls>
        <c:gapWidth val="219"/>
        <c:overlap val="-27"/>
        <c:axId val="414609968"/>
        <c:axId val="414611608"/>
      </c:barChart>
      <c:catAx>
        <c:axId val="41460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11608"/>
        <c:crosses val="autoZero"/>
        <c:auto val="1"/>
        <c:lblAlgn val="ctr"/>
        <c:lblOffset val="100"/>
        <c:noMultiLvlLbl val="0"/>
      </c:catAx>
      <c:valAx>
        <c:axId val="41461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60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EE473-946C-4BA0-B397-1DBF92CAD380}"/>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2845725C-4DEA-43F2-8D98-01A1EFBF9E7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4451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89D1-F978-4ED2-AAE6-54A8FB767D2D}"/>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1B7605F-03B7-475B-86B2-7F54C2128B2E}"/>
              </a:ext>
            </a:extLst>
          </p:cNvPr>
          <p:cNvGraphicFramePr>
            <a:graphicFrameLocks noGrp="1"/>
          </p:cNvGraphicFramePr>
          <p:nvPr>
            <p:ph type="chart" sz="quarter" idx="13"/>
            <p:extLst>
              <p:ext uri="{D42A27DB-BD31-4B8C-83A1-F6EECF244321}">
                <p14:modId xmlns:p14="http://schemas.microsoft.com/office/powerpoint/2010/main" val="578323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128A3-9021-426F-8D25-410654A6B811}"/>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29C1131-77F1-4067-ACD1-E314703E3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518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2354-9AB5-4957-96BD-8DDE225C0DF5}"/>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609789D8-F1BF-4E90-A5D7-2BE49CFBDA89}"/>
              </a:ext>
            </a:extLst>
          </p:cNvPr>
          <p:cNvGraphicFramePr>
            <a:graphicFrameLocks noGrp="1"/>
          </p:cNvGraphicFramePr>
          <p:nvPr>
            <p:ph type="tbl" sz="quarter" idx="13"/>
            <p:extLst>
              <p:ext uri="{D42A27DB-BD31-4B8C-83A1-F6EECF244321}">
                <p14:modId xmlns:p14="http://schemas.microsoft.com/office/powerpoint/2010/main" val="70072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90659698"/>
                    </a:ext>
                  </a:extLst>
                </a:gridCol>
                <a:gridCol w="411480">
                  <a:extLst>
                    <a:ext uri="{9D8B030D-6E8A-4147-A177-3AD203B41FA5}">
                      <a16:colId xmlns:a16="http://schemas.microsoft.com/office/drawing/2014/main" val="3742757144"/>
                    </a:ext>
                  </a:extLst>
                </a:gridCol>
                <a:gridCol w="411480">
                  <a:extLst>
                    <a:ext uri="{9D8B030D-6E8A-4147-A177-3AD203B41FA5}">
                      <a16:colId xmlns:a16="http://schemas.microsoft.com/office/drawing/2014/main" val="2280823906"/>
                    </a:ext>
                  </a:extLst>
                </a:gridCol>
                <a:gridCol w="411480">
                  <a:extLst>
                    <a:ext uri="{9D8B030D-6E8A-4147-A177-3AD203B41FA5}">
                      <a16:colId xmlns:a16="http://schemas.microsoft.com/office/drawing/2014/main" val="36892937"/>
                    </a:ext>
                  </a:extLst>
                </a:gridCol>
                <a:gridCol w="411480">
                  <a:extLst>
                    <a:ext uri="{9D8B030D-6E8A-4147-A177-3AD203B41FA5}">
                      <a16:colId xmlns:a16="http://schemas.microsoft.com/office/drawing/2014/main" val="3885967642"/>
                    </a:ext>
                  </a:extLst>
                </a:gridCol>
                <a:gridCol w="411480">
                  <a:extLst>
                    <a:ext uri="{9D8B030D-6E8A-4147-A177-3AD203B41FA5}">
                      <a16:colId xmlns:a16="http://schemas.microsoft.com/office/drawing/2014/main" val="3779669552"/>
                    </a:ext>
                  </a:extLst>
                </a:gridCol>
                <a:gridCol w="411480">
                  <a:extLst>
                    <a:ext uri="{9D8B030D-6E8A-4147-A177-3AD203B41FA5}">
                      <a16:colId xmlns:a16="http://schemas.microsoft.com/office/drawing/2014/main" val="3634423596"/>
                    </a:ext>
                  </a:extLst>
                </a:gridCol>
                <a:gridCol w="411480">
                  <a:extLst>
                    <a:ext uri="{9D8B030D-6E8A-4147-A177-3AD203B41FA5}">
                      <a16:colId xmlns:a16="http://schemas.microsoft.com/office/drawing/2014/main" val="1479707549"/>
                    </a:ext>
                  </a:extLst>
                </a:gridCol>
                <a:gridCol w="411480">
                  <a:extLst>
                    <a:ext uri="{9D8B030D-6E8A-4147-A177-3AD203B41FA5}">
                      <a16:colId xmlns:a16="http://schemas.microsoft.com/office/drawing/2014/main" val="3939922317"/>
                    </a:ext>
                  </a:extLst>
                </a:gridCol>
                <a:gridCol w="411480">
                  <a:extLst>
                    <a:ext uri="{9D8B030D-6E8A-4147-A177-3AD203B41FA5}">
                      <a16:colId xmlns:a16="http://schemas.microsoft.com/office/drawing/2014/main" val="4182479002"/>
                    </a:ext>
                  </a:extLst>
                </a:gridCol>
                <a:gridCol w="411480">
                  <a:extLst>
                    <a:ext uri="{9D8B030D-6E8A-4147-A177-3AD203B41FA5}">
                      <a16:colId xmlns:a16="http://schemas.microsoft.com/office/drawing/2014/main" val="4163998927"/>
                    </a:ext>
                  </a:extLst>
                </a:gridCol>
                <a:gridCol w="411480">
                  <a:extLst>
                    <a:ext uri="{9D8B030D-6E8A-4147-A177-3AD203B41FA5}">
                      <a16:colId xmlns:a16="http://schemas.microsoft.com/office/drawing/2014/main" val="807833087"/>
                    </a:ext>
                  </a:extLst>
                </a:gridCol>
                <a:gridCol w="411480">
                  <a:extLst>
                    <a:ext uri="{9D8B030D-6E8A-4147-A177-3AD203B41FA5}">
                      <a16:colId xmlns:a16="http://schemas.microsoft.com/office/drawing/2014/main" val="2424523278"/>
                    </a:ext>
                  </a:extLst>
                </a:gridCol>
                <a:gridCol w="411480">
                  <a:extLst>
                    <a:ext uri="{9D8B030D-6E8A-4147-A177-3AD203B41FA5}">
                      <a16:colId xmlns:a16="http://schemas.microsoft.com/office/drawing/2014/main" val="4478373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1621335"/>
                  </a:ext>
                </a:extLst>
              </a:tr>
              <a:tr h="370840">
                <a:tc>
                  <a:txBody>
                    <a:bodyPr/>
                    <a:lstStyle/>
                    <a:p>
                      <a:r>
                        <a:rPr lang="en-US" sz="1000"/>
                        <a:t>TMNA Services</a:t>
                      </a:r>
                    </a:p>
                  </a:txBody>
                  <a:tcPr/>
                </a:tc>
                <a:tc>
                  <a:txBody>
                    <a:bodyPr/>
                    <a:lstStyle/>
                    <a:p>
                      <a:r>
                        <a:rPr lang="en-US" sz="1000"/>
                        <a:t>188</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2.6596 %</a:t>
                      </a:r>
                    </a:p>
                  </a:txBody>
                  <a:tcPr/>
                </a:tc>
                <a:tc>
                  <a:txBody>
                    <a:bodyPr/>
                    <a:lstStyle/>
                    <a:p>
                      <a:r>
                        <a:rPr lang="en-US" sz="1000"/>
                        <a:t>0.0 %</a:t>
                      </a:r>
                    </a:p>
                  </a:txBody>
                  <a:tcPr/>
                </a:tc>
                <a:extLst>
                  <a:ext uri="{0D108BD9-81ED-4DB2-BD59-A6C34878D82A}">
                    <a16:rowId xmlns:a16="http://schemas.microsoft.com/office/drawing/2014/main" val="936549456"/>
                  </a:ext>
                </a:extLst>
              </a:tr>
            </a:tbl>
          </a:graphicData>
        </a:graphic>
      </p:graphicFrame>
      <p:sp>
        <p:nvSpPr>
          <p:cNvPr id="4" name="Text Placeholder 3">
            <a:extLst>
              <a:ext uri="{FF2B5EF4-FFF2-40B4-BE49-F238E27FC236}">
                <a16:creationId xmlns:a16="http://schemas.microsoft.com/office/drawing/2014/main" id="{514A96B6-1FBF-434D-8A3E-F62B1D00E6D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182678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BCBF2-724B-45FD-B822-694D83CF62F6}"/>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B7394D9-F6F2-4EF3-B70C-4D67F3C306EB}"/>
              </a:ext>
            </a:extLst>
          </p:cNvPr>
          <p:cNvGraphicFramePr>
            <a:graphicFrameLocks noGrp="1"/>
          </p:cNvGraphicFramePr>
          <p:nvPr>
            <p:ph type="chart" sz="quarter" idx="13"/>
            <p:extLst>
              <p:ext uri="{D42A27DB-BD31-4B8C-83A1-F6EECF244321}">
                <p14:modId xmlns:p14="http://schemas.microsoft.com/office/powerpoint/2010/main" val="2791476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784C00-D931-4986-B81A-FFC21D4D5C5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DD11273-1D6C-4D89-A879-9C604FEFB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79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A08C2-F204-4EB3-A54A-8A1F24FA9DC7}"/>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AD0D4012-E3BF-44C5-88B6-D9359446C14A}"/>
              </a:ext>
            </a:extLst>
          </p:cNvPr>
          <p:cNvGraphicFramePr>
            <a:graphicFrameLocks noGrp="1"/>
          </p:cNvGraphicFramePr>
          <p:nvPr>
            <p:ph type="chart" sz="quarter" idx="13"/>
            <p:extLst>
              <p:ext uri="{D42A27DB-BD31-4B8C-83A1-F6EECF244321}">
                <p14:modId xmlns:p14="http://schemas.microsoft.com/office/powerpoint/2010/main" val="1689642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277E1-BFD1-47BE-B6E1-3C3EFD9415D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E17219D-7EC5-4B2E-A817-26CF8C7025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747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419BB-CFF1-4772-BF2D-A2830F537E5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4F6CE7AA-18D6-4B42-A3C3-AB8524F4787A}"/>
              </a:ext>
            </a:extLst>
          </p:cNvPr>
          <p:cNvGraphicFramePr>
            <a:graphicFrameLocks noGrp="1"/>
          </p:cNvGraphicFramePr>
          <p:nvPr>
            <p:ph type="chart" sz="quarter" idx="13"/>
            <p:extLst>
              <p:ext uri="{D42A27DB-BD31-4B8C-83A1-F6EECF244321}">
                <p14:modId xmlns:p14="http://schemas.microsoft.com/office/powerpoint/2010/main" val="4046399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CC358-A06F-4B92-BDBE-7D8965FCB01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550AE6F-2866-42E9-9CD0-293517A66D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4024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A2F5-E21F-42F5-A1B4-87BBA1D05CD5}"/>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4C2B8CF5-7063-483B-AE6C-F8E27C51B52E}"/>
              </a:ext>
            </a:extLst>
          </p:cNvPr>
          <p:cNvGraphicFramePr>
            <a:graphicFrameLocks noGrp="1"/>
          </p:cNvGraphicFramePr>
          <p:nvPr>
            <p:ph type="tbl" sz="quarter" idx="13"/>
            <p:extLst>
              <p:ext uri="{D42A27DB-BD31-4B8C-83A1-F6EECF244321}">
                <p14:modId xmlns:p14="http://schemas.microsoft.com/office/powerpoint/2010/main" val="1392571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37915373"/>
                    </a:ext>
                  </a:extLst>
                </a:gridCol>
                <a:gridCol w="411480">
                  <a:extLst>
                    <a:ext uri="{9D8B030D-6E8A-4147-A177-3AD203B41FA5}">
                      <a16:colId xmlns:a16="http://schemas.microsoft.com/office/drawing/2014/main" val="2239264820"/>
                    </a:ext>
                  </a:extLst>
                </a:gridCol>
                <a:gridCol w="905256">
                  <a:extLst>
                    <a:ext uri="{9D8B030D-6E8A-4147-A177-3AD203B41FA5}">
                      <a16:colId xmlns:a16="http://schemas.microsoft.com/office/drawing/2014/main" val="3474869513"/>
                    </a:ext>
                  </a:extLst>
                </a:gridCol>
                <a:gridCol w="905256">
                  <a:extLst>
                    <a:ext uri="{9D8B030D-6E8A-4147-A177-3AD203B41FA5}">
                      <a16:colId xmlns:a16="http://schemas.microsoft.com/office/drawing/2014/main" val="3839241516"/>
                    </a:ext>
                  </a:extLst>
                </a:gridCol>
                <a:gridCol w="905256">
                  <a:extLst>
                    <a:ext uri="{9D8B030D-6E8A-4147-A177-3AD203B41FA5}">
                      <a16:colId xmlns:a16="http://schemas.microsoft.com/office/drawing/2014/main" val="2976720953"/>
                    </a:ext>
                  </a:extLst>
                </a:gridCol>
                <a:gridCol w="905256">
                  <a:extLst>
                    <a:ext uri="{9D8B030D-6E8A-4147-A177-3AD203B41FA5}">
                      <a16:colId xmlns:a16="http://schemas.microsoft.com/office/drawing/2014/main" val="3677049937"/>
                    </a:ext>
                  </a:extLst>
                </a:gridCol>
                <a:gridCol w="905256">
                  <a:extLst>
                    <a:ext uri="{9D8B030D-6E8A-4147-A177-3AD203B41FA5}">
                      <a16:colId xmlns:a16="http://schemas.microsoft.com/office/drawing/2014/main" val="1925097284"/>
                    </a:ext>
                  </a:extLst>
                </a:gridCol>
                <a:gridCol w="905256">
                  <a:extLst>
                    <a:ext uri="{9D8B030D-6E8A-4147-A177-3AD203B41FA5}">
                      <a16:colId xmlns:a16="http://schemas.microsoft.com/office/drawing/2014/main" val="124516720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288848222"/>
                  </a:ext>
                </a:extLst>
              </a:tr>
              <a:tr h="370840">
                <a:tc>
                  <a:txBody>
                    <a:bodyPr/>
                    <a:lstStyle/>
                    <a:p>
                      <a:r>
                        <a:rPr lang="en-US" sz="1000" b="1"/>
                        <a:t>@TMNA_Services - 2020-07-02 09:34:32</a:t>
                      </a:r>
                      <a:r>
                        <a:rPr lang="en-US" sz="1000"/>
                        <a:t>
 TMNA Services will be closing today at 3pm and remain closed until Monday in observance of the 4th of July holiday. We wish you and your family a safe and enjoyable weekend. https://t.co/f9bGxP2Llt</a:t>
                      </a:r>
                    </a:p>
                  </a:txBody>
                  <a:tcPr/>
                </a:tc>
                <a:tc>
                  <a:txBody>
                    <a:bodyPr/>
                    <a:lstStyle/>
                    <a:p>
                      <a:r>
                        <a:rPr lang="en-US" sz="1000"/>
                        <a:t>07/11/2020 08:09:27</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3.1746 %</a:t>
                      </a:r>
                    </a:p>
                  </a:txBody>
                  <a:tcPr/>
                </a:tc>
                <a:extLst>
                  <a:ext uri="{0D108BD9-81ED-4DB2-BD59-A6C34878D82A}">
                    <a16:rowId xmlns:a16="http://schemas.microsoft.com/office/drawing/2014/main" val="860994580"/>
                  </a:ext>
                </a:extLst>
              </a:tr>
              <a:tr h="370840">
                <a:tc>
                  <a:txBody>
                    <a:bodyPr/>
                    <a:lstStyle/>
                    <a:p>
                      <a:r>
                        <a:rPr lang="en-US" sz="1000" b="1"/>
                        <a:t>@TMNA_Services - 2020-07-28 14:29:58</a:t>
                      </a:r>
                      <a:r>
                        <a:rPr lang="en-US" sz="1000"/>
                        <a:t>
 TMNA Services Monthly CSR is Hearing Loss of America.
@HLAA America (HLAA) is the nation’s leading nonprofit organization for people with hearing loss. HLAA opens the world of communication through information, education, support and advocacy. https://t.co/NGG726GGse</a:t>
                      </a:r>
                    </a:p>
                  </a:txBody>
                  <a:tcPr/>
                </a:tc>
                <a:tc>
                  <a:txBody>
                    <a:bodyPr/>
                    <a:lstStyle/>
                    <a:p>
                      <a:r>
                        <a:rPr lang="en-US" sz="1000"/>
                        <a:t>07/29/2020 02:09:46</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2.1277 %</a:t>
                      </a:r>
                    </a:p>
                  </a:txBody>
                  <a:tcPr/>
                </a:tc>
                <a:extLst>
                  <a:ext uri="{0D108BD9-81ED-4DB2-BD59-A6C34878D82A}">
                    <a16:rowId xmlns:a16="http://schemas.microsoft.com/office/drawing/2014/main" val="953109084"/>
                  </a:ext>
                </a:extLst>
              </a:tr>
            </a:tbl>
          </a:graphicData>
        </a:graphic>
      </p:graphicFrame>
      <p:sp>
        <p:nvSpPr>
          <p:cNvPr id="4" name="Text Placeholder 3">
            <a:extLst>
              <a:ext uri="{FF2B5EF4-FFF2-40B4-BE49-F238E27FC236}">
                <a16:creationId xmlns:a16="http://schemas.microsoft.com/office/drawing/2014/main" id="{0E83F24C-A4C0-4A7B-A3E6-3572349DF86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349236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03988-19DE-4A01-B280-11E562CDE79C}"/>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C72BEA01-7183-4F9D-BE8D-602D1C281280}"/>
              </a:ext>
            </a:extLst>
          </p:cNvPr>
          <p:cNvGraphicFramePr>
            <a:graphicFrameLocks noGrp="1"/>
          </p:cNvGraphicFramePr>
          <p:nvPr>
            <p:ph type="tbl" sz="quarter" idx="13"/>
            <p:extLst>
              <p:ext uri="{D42A27DB-BD31-4B8C-83A1-F6EECF244321}">
                <p14:modId xmlns:p14="http://schemas.microsoft.com/office/powerpoint/2010/main" val="357257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33628224"/>
                    </a:ext>
                  </a:extLst>
                </a:gridCol>
                <a:gridCol w="411480">
                  <a:extLst>
                    <a:ext uri="{9D8B030D-6E8A-4147-A177-3AD203B41FA5}">
                      <a16:colId xmlns:a16="http://schemas.microsoft.com/office/drawing/2014/main" val="1202473431"/>
                    </a:ext>
                  </a:extLst>
                </a:gridCol>
                <a:gridCol w="411480">
                  <a:extLst>
                    <a:ext uri="{9D8B030D-6E8A-4147-A177-3AD203B41FA5}">
                      <a16:colId xmlns:a16="http://schemas.microsoft.com/office/drawing/2014/main" val="3492877894"/>
                    </a:ext>
                  </a:extLst>
                </a:gridCol>
                <a:gridCol w="411480">
                  <a:extLst>
                    <a:ext uri="{9D8B030D-6E8A-4147-A177-3AD203B41FA5}">
                      <a16:colId xmlns:a16="http://schemas.microsoft.com/office/drawing/2014/main" val="2653020294"/>
                    </a:ext>
                  </a:extLst>
                </a:gridCol>
                <a:gridCol w="411480">
                  <a:extLst>
                    <a:ext uri="{9D8B030D-6E8A-4147-A177-3AD203B41FA5}">
                      <a16:colId xmlns:a16="http://schemas.microsoft.com/office/drawing/2014/main" val="1859192477"/>
                    </a:ext>
                  </a:extLst>
                </a:gridCol>
                <a:gridCol w="411480">
                  <a:extLst>
                    <a:ext uri="{9D8B030D-6E8A-4147-A177-3AD203B41FA5}">
                      <a16:colId xmlns:a16="http://schemas.microsoft.com/office/drawing/2014/main" val="1809395206"/>
                    </a:ext>
                  </a:extLst>
                </a:gridCol>
                <a:gridCol w="411480">
                  <a:extLst>
                    <a:ext uri="{9D8B030D-6E8A-4147-A177-3AD203B41FA5}">
                      <a16:colId xmlns:a16="http://schemas.microsoft.com/office/drawing/2014/main" val="1341344515"/>
                    </a:ext>
                  </a:extLst>
                </a:gridCol>
                <a:gridCol w="411480">
                  <a:extLst>
                    <a:ext uri="{9D8B030D-6E8A-4147-A177-3AD203B41FA5}">
                      <a16:colId xmlns:a16="http://schemas.microsoft.com/office/drawing/2014/main" val="4068539315"/>
                    </a:ext>
                  </a:extLst>
                </a:gridCol>
                <a:gridCol w="411480">
                  <a:extLst>
                    <a:ext uri="{9D8B030D-6E8A-4147-A177-3AD203B41FA5}">
                      <a16:colId xmlns:a16="http://schemas.microsoft.com/office/drawing/2014/main" val="3775793615"/>
                    </a:ext>
                  </a:extLst>
                </a:gridCol>
                <a:gridCol w="411480">
                  <a:extLst>
                    <a:ext uri="{9D8B030D-6E8A-4147-A177-3AD203B41FA5}">
                      <a16:colId xmlns:a16="http://schemas.microsoft.com/office/drawing/2014/main" val="289835661"/>
                    </a:ext>
                  </a:extLst>
                </a:gridCol>
                <a:gridCol w="411480">
                  <a:extLst>
                    <a:ext uri="{9D8B030D-6E8A-4147-A177-3AD203B41FA5}">
                      <a16:colId xmlns:a16="http://schemas.microsoft.com/office/drawing/2014/main" val="3280736206"/>
                    </a:ext>
                  </a:extLst>
                </a:gridCol>
                <a:gridCol w="411480">
                  <a:extLst>
                    <a:ext uri="{9D8B030D-6E8A-4147-A177-3AD203B41FA5}">
                      <a16:colId xmlns:a16="http://schemas.microsoft.com/office/drawing/2014/main" val="1203119515"/>
                    </a:ext>
                  </a:extLst>
                </a:gridCol>
                <a:gridCol w="411480">
                  <a:extLst>
                    <a:ext uri="{9D8B030D-6E8A-4147-A177-3AD203B41FA5}">
                      <a16:colId xmlns:a16="http://schemas.microsoft.com/office/drawing/2014/main" val="3706248150"/>
                    </a:ext>
                  </a:extLst>
                </a:gridCol>
                <a:gridCol w="411480">
                  <a:extLst>
                    <a:ext uri="{9D8B030D-6E8A-4147-A177-3AD203B41FA5}">
                      <a16:colId xmlns:a16="http://schemas.microsoft.com/office/drawing/2014/main" val="2333034013"/>
                    </a:ext>
                  </a:extLst>
                </a:gridCol>
                <a:gridCol w="411480">
                  <a:extLst>
                    <a:ext uri="{9D8B030D-6E8A-4147-A177-3AD203B41FA5}">
                      <a16:colId xmlns:a16="http://schemas.microsoft.com/office/drawing/2014/main" val="3637979145"/>
                    </a:ext>
                  </a:extLst>
                </a:gridCol>
                <a:gridCol w="411480">
                  <a:extLst>
                    <a:ext uri="{9D8B030D-6E8A-4147-A177-3AD203B41FA5}">
                      <a16:colId xmlns:a16="http://schemas.microsoft.com/office/drawing/2014/main" val="3703536617"/>
                    </a:ext>
                  </a:extLst>
                </a:gridCol>
                <a:gridCol w="411480">
                  <a:extLst>
                    <a:ext uri="{9D8B030D-6E8A-4147-A177-3AD203B41FA5}">
                      <a16:colId xmlns:a16="http://schemas.microsoft.com/office/drawing/2014/main" val="20519360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276147188"/>
                  </a:ext>
                </a:extLst>
              </a:tr>
              <a:tr h="370840">
                <a:tc>
                  <a:txBody>
                    <a:bodyPr/>
                    <a:lstStyle/>
                    <a:p>
                      <a:r>
                        <a:rPr lang="en-US" sz="1000"/>
                        <a:t>TMNA Services</a:t>
                      </a:r>
                    </a:p>
                  </a:txBody>
                  <a:tcPr/>
                </a:tc>
                <a:tc>
                  <a:txBody>
                    <a:bodyPr/>
                    <a:lstStyle/>
                    <a:p>
                      <a:r>
                        <a:rPr lang="en-US" sz="1000"/>
                        <a:t>5384</a:t>
                      </a:r>
                    </a:p>
                  </a:txBody>
                  <a:tcPr/>
                </a:tc>
                <a:tc>
                  <a:txBody>
                    <a:bodyPr/>
                    <a:lstStyle/>
                    <a:p>
                      <a:r>
                        <a:rPr lang="en-US" sz="1000"/>
                        <a:t>17</a:t>
                      </a:r>
                    </a:p>
                  </a:txBody>
                  <a:tcPr/>
                </a:tc>
                <a:tc>
                  <a:txBody>
                    <a:bodyPr/>
                    <a:lstStyle/>
                    <a:p>
                      <a:r>
                        <a:rPr lang="en-US" sz="1000"/>
                        <a:t>4</a:t>
                      </a:r>
                    </a:p>
                  </a:txBody>
                  <a:tcPr/>
                </a:tc>
                <a:tc>
                  <a:txBody>
                    <a:bodyPr/>
                    <a:lstStyle/>
                    <a:p>
                      <a:r>
                        <a:rPr lang="en-US" sz="1000"/>
                        <a:t>127</a:t>
                      </a:r>
                    </a:p>
                  </a:txBody>
                  <a:tcPr/>
                </a:tc>
                <a:tc>
                  <a:txBody>
                    <a:bodyPr/>
                    <a:lstStyle/>
                    <a:p>
                      <a:r>
                        <a:rPr lang="en-US" sz="1000"/>
                        <a:t>31.75</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0.5</a:t>
                      </a:r>
                    </a:p>
                  </a:txBody>
                  <a:tcPr/>
                </a:tc>
                <a:tc>
                  <a:txBody>
                    <a:bodyPr/>
                    <a:lstStyle/>
                    <a:p>
                      <a:r>
                        <a:rPr lang="en-US" sz="1000"/>
                        <a:t>215</a:t>
                      </a:r>
                    </a:p>
                  </a:txBody>
                  <a:tcPr/>
                </a:tc>
                <a:tc>
                  <a:txBody>
                    <a:bodyPr/>
                    <a:lstStyle/>
                    <a:p>
                      <a:r>
                        <a:rPr lang="en-US" sz="1000"/>
                        <a:t>53.75</a:t>
                      </a:r>
                    </a:p>
                  </a:txBody>
                  <a:tcPr/>
                </a:tc>
                <a:tc>
                  <a:txBody>
                    <a:bodyPr/>
                    <a:lstStyle/>
                    <a:p>
                      <a:r>
                        <a:rPr lang="en-US" sz="1000"/>
                        <a:t>5957</a:t>
                      </a:r>
                    </a:p>
                  </a:txBody>
                  <a:tcPr/>
                </a:tc>
                <a:tc>
                  <a:txBody>
                    <a:bodyPr/>
                    <a:lstStyle/>
                    <a:p>
                      <a:r>
                        <a:rPr lang="en-US" sz="1000"/>
                        <a:t>1489.25</a:t>
                      </a:r>
                    </a:p>
                  </a:txBody>
                  <a:tcPr/>
                </a:tc>
                <a:tc>
                  <a:txBody>
                    <a:bodyPr/>
                    <a:lstStyle/>
                    <a:p>
                      <a:r>
                        <a:rPr lang="en-US" sz="1000"/>
                        <a:t>0.054150972628472 %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251256297"/>
                  </a:ext>
                </a:extLst>
              </a:tr>
            </a:tbl>
          </a:graphicData>
        </a:graphic>
      </p:graphicFrame>
      <p:sp>
        <p:nvSpPr>
          <p:cNvPr id="4" name="Text Placeholder 3">
            <a:extLst>
              <a:ext uri="{FF2B5EF4-FFF2-40B4-BE49-F238E27FC236}">
                <a16:creationId xmlns:a16="http://schemas.microsoft.com/office/drawing/2014/main" id="{A99BF1D0-B377-4BD9-897B-ADCC15C47B3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10734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D5A5-D939-412D-97E0-FE9986498A67}"/>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00961D50-4005-444B-81E1-951DB413203E}"/>
              </a:ext>
            </a:extLst>
          </p:cNvPr>
          <p:cNvGraphicFramePr>
            <a:graphicFrameLocks noGrp="1"/>
          </p:cNvGraphicFramePr>
          <p:nvPr>
            <p:ph type="chart" sz="quarter" idx="13"/>
            <p:extLst>
              <p:ext uri="{D42A27DB-BD31-4B8C-83A1-F6EECF244321}">
                <p14:modId xmlns:p14="http://schemas.microsoft.com/office/powerpoint/2010/main" val="291371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EA70A6-5D91-49BB-B4E6-1D4D1D2236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C5875F5-0151-444F-9F88-AAD06BB7F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701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9BF6-851B-4505-AE19-4E2DAA12EE3B}"/>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D361EB08-5BB4-4E6C-98F7-F1C60564AF2B}"/>
              </a:ext>
            </a:extLst>
          </p:cNvPr>
          <p:cNvGraphicFramePr>
            <a:graphicFrameLocks noGrp="1"/>
          </p:cNvGraphicFramePr>
          <p:nvPr>
            <p:ph type="chart" sz="quarter" idx="13"/>
            <p:extLst>
              <p:ext uri="{D42A27DB-BD31-4B8C-83A1-F6EECF244321}">
                <p14:modId xmlns:p14="http://schemas.microsoft.com/office/powerpoint/2010/main" val="1535470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523E2-531F-478D-B80D-0530A7F8751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CFBD386-85EF-4649-9F7A-02084B2A7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245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7702-B079-45C4-BBD7-2C1982B6CF10}"/>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58CEC34F-D29E-41F4-8165-0A110EBFC9E9}"/>
              </a:ext>
            </a:extLst>
          </p:cNvPr>
          <p:cNvGraphicFramePr>
            <a:graphicFrameLocks noGrp="1"/>
          </p:cNvGraphicFramePr>
          <p:nvPr>
            <p:ph type="chart" sz="quarter" idx="13"/>
            <p:extLst>
              <p:ext uri="{D42A27DB-BD31-4B8C-83A1-F6EECF244321}">
                <p14:modId xmlns:p14="http://schemas.microsoft.com/office/powerpoint/2010/main" val="1223347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3F7AD-06E1-4FA7-AD30-50A105653C1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8256C5C-6110-437C-A600-80414F4A8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768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E603-0C92-4051-A819-4519D8746A3D}"/>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537D4ED3-2828-4C21-A927-5DE07FD0135B}"/>
              </a:ext>
            </a:extLst>
          </p:cNvPr>
          <p:cNvGraphicFramePr>
            <a:graphicFrameLocks noGrp="1"/>
          </p:cNvGraphicFramePr>
          <p:nvPr>
            <p:ph type="tbl" sz="quarter" idx="13"/>
            <p:extLst>
              <p:ext uri="{D42A27DB-BD31-4B8C-83A1-F6EECF244321}">
                <p14:modId xmlns:p14="http://schemas.microsoft.com/office/powerpoint/2010/main" val="91363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84647241"/>
                    </a:ext>
                  </a:extLst>
                </a:gridCol>
                <a:gridCol w="1069847">
                  <a:extLst>
                    <a:ext uri="{9D8B030D-6E8A-4147-A177-3AD203B41FA5}">
                      <a16:colId xmlns:a16="http://schemas.microsoft.com/office/drawing/2014/main" val="1440241806"/>
                    </a:ext>
                  </a:extLst>
                </a:gridCol>
                <a:gridCol w="740664">
                  <a:extLst>
                    <a:ext uri="{9D8B030D-6E8A-4147-A177-3AD203B41FA5}">
                      <a16:colId xmlns:a16="http://schemas.microsoft.com/office/drawing/2014/main" val="3267906327"/>
                    </a:ext>
                  </a:extLst>
                </a:gridCol>
                <a:gridCol w="493776">
                  <a:extLst>
                    <a:ext uri="{9D8B030D-6E8A-4147-A177-3AD203B41FA5}">
                      <a16:colId xmlns:a16="http://schemas.microsoft.com/office/drawing/2014/main" val="1472562216"/>
                    </a:ext>
                  </a:extLst>
                </a:gridCol>
                <a:gridCol w="493776">
                  <a:extLst>
                    <a:ext uri="{9D8B030D-6E8A-4147-A177-3AD203B41FA5}">
                      <a16:colId xmlns:a16="http://schemas.microsoft.com/office/drawing/2014/main" val="3135160993"/>
                    </a:ext>
                  </a:extLst>
                </a:gridCol>
                <a:gridCol w="493776">
                  <a:extLst>
                    <a:ext uri="{9D8B030D-6E8A-4147-A177-3AD203B41FA5}">
                      <a16:colId xmlns:a16="http://schemas.microsoft.com/office/drawing/2014/main" val="2685141011"/>
                    </a:ext>
                  </a:extLst>
                </a:gridCol>
                <a:gridCol w="493776">
                  <a:extLst>
                    <a:ext uri="{9D8B030D-6E8A-4147-A177-3AD203B41FA5}">
                      <a16:colId xmlns:a16="http://schemas.microsoft.com/office/drawing/2014/main" val="2812036623"/>
                    </a:ext>
                  </a:extLst>
                </a:gridCol>
                <a:gridCol w="493776">
                  <a:extLst>
                    <a:ext uri="{9D8B030D-6E8A-4147-A177-3AD203B41FA5}">
                      <a16:colId xmlns:a16="http://schemas.microsoft.com/office/drawing/2014/main" val="3516580918"/>
                    </a:ext>
                  </a:extLst>
                </a:gridCol>
                <a:gridCol w="493776">
                  <a:extLst>
                    <a:ext uri="{9D8B030D-6E8A-4147-A177-3AD203B41FA5}">
                      <a16:colId xmlns:a16="http://schemas.microsoft.com/office/drawing/2014/main" val="3859392757"/>
                    </a:ext>
                  </a:extLst>
                </a:gridCol>
                <a:gridCol w="493776">
                  <a:extLst>
                    <a:ext uri="{9D8B030D-6E8A-4147-A177-3AD203B41FA5}">
                      <a16:colId xmlns:a16="http://schemas.microsoft.com/office/drawing/2014/main" val="2387678234"/>
                    </a:ext>
                  </a:extLst>
                </a:gridCol>
                <a:gridCol w="493776">
                  <a:extLst>
                    <a:ext uri="{9D8B030D-6E8A-4147-A177-3AD203B41FA5}">
                      <a16:colId xmlns:a16="http://schemas.microsoft.com/office/drawing/2014/main" val="427846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5516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- 2020-07-21 10:22:10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is proud to support Special Olympics Pennsylvania in many ways throughout the year and was the presenting sponsor of their Leprechaun Run for the 5th year in a row! This year’s run was virtual, so participants had the opportunity to complete a 7-mile, 5-mile, or 2-mile run/walk in whatever space they wished and attend a live Facebook celebration on July 10th! Thanks to our employees for participating and fundraising for this amazing cause! #LeprechaunRun  #experiencetmnas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https://media-exp1.licdn.com/dms/image/C5622AQE29LVKEcGWGA/feedshare-shrink_800/0?e=1601510400&amp;v=beta&amp;t=TPwvr_AvgpQgeifuM4ZQq7MhJtcy4Hudf7ONyxCJ4Fg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14:08:38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5347607"/>
                  </a:ext>
                </a:extLst>
              </a:tr>
            </a:tbl>
          </a:graphicData>
        </a:graphic>
      </p:graphicFrame>
      <p:sp>
        <p:nvSpPr>
          <p:cNvPr id="4" name="Text Placeholder 3">
            <a:extLst>
              <a:ext uri="{FF2B5EF4-FFF2-40B4-BE49-F238E27FC236}">
                <a16:creationId xmlns:a16="http://schemas.microsoft.com/office/drawing/2014/main" id="{220E10CB-1063-4294-A892-B593AC8B211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844364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4842D-AF19-406D-8364-2640C78195C2}"/>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5FE6DED1-4CBF-4D18-B651-167CC9C093C7}"/>
              </a:ext>
            </a:extLst>
          </p:cNvPr>
          <p:cNvGraphicFramePr>
            <a:graphicFrameLocks noGrp="1"/>
          </p:cNvGraphicFramePr>
          <p:nvPr>
            <p:ph type="tbl" sz="quarter" idx="13"/>
            <p:extLst>
              <p:ext uri="{D42A27DB-BD31-4B8C-83A1-F6EECF244321}">
                <p14:modId xmlns:p14="http://schemas.microsoft.com/office/powerpoint/2010/main" val="78143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7619639"/>
                    </a:ext>
                  </a:extLst>
                </a:gridCol>
                <a:gridCol w="1069847">
                  <a:extLst>
                    <a:ext uri="{9D8B030D-6E8A-4147-A177-3AD203B41FA5}">
                      <a16:colId xmlns:a16="http://schemas.microsoft.com/office/drawing/2014/main" val="805832068"/>
                    </a:ext>
                  </a:extLst>
                </a:gridCol>
                <a:gridCol w="740664">
                  <a:extLst>
                    <a:ext uri="{9D8B030D-6E8A-4147-A177-3AD203B41FA5}">
                      <a16:colId xmlns:a16="http://schemas.microsoft.com/office/drawing/2014/main" val="2283694937"/>
                    </a:ext>
                  </a:extLst>
                </a:gridCol>
                <a:gridCol w="493776">
                  <a:extLst>
                    <a:ext uri="{9D8B030D-6E8A-4147-A177-3AD203B41FA5}">
                      <a16:colId xmlns:a16="http://schemas.microsoft.com/office/drawing/2014/main" val="4076654510"/>
                    </a:ext>
                  </a:extLst>
                </a:gridCol>
                <a:gridCol w="493776">
                  <a:extLst>
                    <a:ext uri="{9D8B030D-6E8A-4147-A177-3AD203B41FA5}">
                      <a16:colId xmlns:a16="http://schemas.microsoft.com/office/drawing/2014/main" val="3085733525"/>
                    </a:ext>
                  </a:extLst>
                </a:gridCol>
                <a:gridCol w="493776">
                  <a:extLst>
                    <a:ext uri="{9D8B030D-6E8A-4147-A177-3AD203B41FA5}">
                      <a16:colId xmlns:a16="http://schemas.microsoft.com/office/drawing/2014/main" val="3189399204"/>
                    </a:ext>
                  </a:extLst>
                </a:gridCol>
                <a:gridCol w="493776">
                  <a:extLst>
                    <a:ext uri="{9D8B030D-6E8A-4147-A177-3AD203B41FA5}">
                      <a16:colId xmlns:a16="http://schemas.microsoft.com/office/drawing/2014/main" val="1570422409"/>
                    </a:ext>
                  </a:extLst>
                </a:gridCol>
                <a:gridCol w="493776">
                  <a:extLst>
                    <a:ext uri="{9D8B030D-6E8A-4147-A177-3AD203B41FA5}">
                      <a16:colId xmlns:a16="http://schemas.microsoft.com/office/drawing/2014/main" val="1863302856"/>
                    </a:ext>
                  </a:extLst>
                </a:gridCol>
                <a:gridCol w="493776">
                  <a:extLst>
                    <a:ext uri="{9D8B030D-6E8A-4147-A177-3AD203B41FA5}">
                      <a16:colId xmlns:a16="http://schemas.microsoft.com/office/drawing/2014/main" val="3237074666"/>
                    </a:ext>
                  </a:extLst>
                </a:gridCol>
                <a:gridCol w="493776">
                  <a:extLst>
                    <a:ext uri="{9D8B030D-6E8A-4147-A177-3AD203B41FA5}">
                      <a16:colId xmlns:a16="http://schemas.microsoft.com/office/drawing/2014/main" val="1879765041"/>
                    </a:ext>
                  </a:extLst>
                </a:gridCol>
                <a:gridCol w="493776">
                  <a:extLst>
                    <a:ext uri="{9D8B030D-6E8A-4147-A177-3AD203B41FA5}">
                      <a16:colId xmlns:a16="http://schemas.microsoft.com/office/drawing/2014/main" val="247661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8009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- 2020-07-02 09:27:10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closing today at 3pm and remain closed until Monday in observance of the 4th of July holiday. We wish you and your family a safe and enjoyable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https://media-exp1.licdn.com/dms/image/C5622AQGUKlOLRM3eew/feedshare-shrink_1280/0?e=1601510400&amp;v=beta&amp;t=G5mXL4x4ARK5cPOvRXVvL6_XGC7SljGdXn-BiciNJlc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14:08:38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0.048016701461378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8706916"/>
                  </a:ext>
                </a:extLst>
              </a:tr>
            </a:tbl>
          </a:graphicData>
        </a:graphic>
      </p:graphicFrame>
      <p:sp>
        <p:nvSpPr>
          <p:cNvPr id="4" name="Text Placeholder 3">
            <a:extLst>
              <a:ext uri="{FF2B5EF4-FFF2-40B4-BE49-F238E27FC236}">
                <a16:creationId xmlns:a16="http://schemas.microsoft.com/office/drawing/2014/main" id="{8F9D9E25-A4FE-4F6C-B694-5456E7A373D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00135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B5E3-C2AB-4EDF-A1D2-D379B7555416}"/>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4FCA2926-5509-4174-AD48-DED1ABCCCB22}"/>
              </a:ext>
            </a:extLst>
          </p:cNvPr>
          <p:cNvGraphicFramePr>
            <a:graphicFrameLocks noGrp="1"/>
          </p:cNvGraphicFramePr>
          <p:nvPr>
            <p:ph type="tbl" sz="quarter" idx="13"/>
            <p:extLst>
              <p:ext uri="{D42A27DB-BD31-4B8C-83A1-F6EECF244321}">
                <p14:modId xmlns:p14="http://schemas.microsoft.com/office/powerpoint/2010/main" val="176513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4624408"/>
                    </a:ext>
                  </a:extLst>
                </a:gridCol>
                <a:gridCol w="1069847">
                  <a:extLst>
                    <a:ext uri="{9D8B030D-6E8A-4147-A177-3AD203B41FA5}">
                      <a16:colId xmlns:a16="http://schemas.microsoft.com/office/drawing/2014/main" val="1191559960"/>
                    </a:ext>
                  </a:extLst>
                </a:gridCol>
                <a:gridCol w="740664">
                  <a:extLst>
                    <a:ext uri="{9D8B030D-6E8A-4147-A177-3AD203B41FA5}">
                      <a16:colId xmlns:a16="http://schemas.microsoft.com/office/drawing/2014/main" val="397548519"/>
                    </a:ext>
                  </a:extLst>
                </a:gridCol>
                <a:gridCol w="493776">
                  <a:extLst>
                    <a:ext uri="{9D8B030D-6E8A-4147-A177-3AD203B41FA5}">
                      <a16:colId xmlns:a16="http://schemas.microsoft.com/office/drawing/2014/main" val="4090198173"/>
                    </a:ext>
                  </a:extLst>
                </a:gridCol>
                <a:gridCol w="493776">
                  <a:extLst>
                    <a:ext uri="{9D8B030D-6E8A-4147-A177-3AD203B41FA5}">
                      <a16:colId xmlns:a16="http://schemas.microsoft.com/office/drawing/2014/main" val="4083921875"/>
                    </a:ext>
                  </a:extLst>
                </a:gridCol>
                <a:gridCol w="493776">
                  <a:extLst>
                    <a:ext uri="{9D8B030D-6E8A-4147-A177-3AD203B41FA5}">
                      <a16:colId xmlns:a16="http://schemas.microsoft.com/office/drawing/2014/main" val="3762517721"/>
                    </a:ext>
                  </a:extLst>
                </a:gridCol>
                <a:gridCol w="493776">
                  <a:extLst>
                    <a:ext uri="{9D8B030D-6E8A-4147-A177-3AD203B41FA5}">
                      <a16:colId xmlns:a16="http://schemas.microsoft.com/office/drawing/2014/main" val="548559457"/>
                    </a:ext>
                  </a:extLst>
                </a:gridCol>
                <a:gridCol w="493776">
                  <a:extLst>
                    <a:ext uri="{9D8B030D-6E8A-4147-A177-3AD203B41FA5}">
                      <a16:colId xmlns:a16="http://schemas.microsoft.com/office/drawing/2014/main" val="492858034"/>
                    </a:ext>
                  </a:extLst>
                </a:gridCol>
                <a:gridCol w="493776">
                  <a:extLst>
                    <a:ext uri="{9D8B030D-6E8A-4147-A177-3AD203B41FA5}">
                      <a16:colId xmlns:a16="http://schemas.microsoft.com/office/drawing/2014/main" val="1896349187"/>
                    </a:ext>
                  </a:extLst>
                </a:gridCol>
                <a:gridCol w="493776">
                  <a:extLst>
                    <a:ext uri="{9D8B030D-6E8A-4147-A177-3AD203B41FA5}">
                      <a16:colId xmlns:a16="http://schemas.microsoft.com/office/drawing/2014/main" val="3915546496"/>
                    </a:ext>
                  </a:extLst>
                </a:gridCol>
                <a:gridCol w="493776">
                  <a:extLst>
                    <a:ext uri="{9D8B030D-6E8A-4147-A177-3AD203B41FA5}">
                      <a16:colId xmlns:a16="http://schemas.microsoft.com/office/drawing/2014/main" val="54834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9501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- 2020-07-31 14:53:59</a:t>
                      </a:r>
                      <a:r>
                        <a:rPr kumimoji="0" lang="en-US" sz="1000" b="0" i="0" u="none" strike="noStrike" kern="1200" cap="none" spc="0" normalizeH="0" baseline="0" noProof="0">
                          <a:ln>
                            <a:noFill/>
                          </a:ln>
                          <a:solidFill>
                            <a:prstClr val="black"/>
                          </a:solidFill>
                          <a:effectLst/>
                          <a:uLnTx/>
                          <a:uFillTx/>
                          <a:latin typeface="+mn-lt"/>
                          <a:ea typeface="+mn-ea"/>
                          <a:cs typeface="+mn-cs"/>
                        </a:rPr>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https://media-exp1.licdn.com/dms/image/C5622AQHkOTLpwkf8Ow/feedshare-shrink_800-alternative/0?e=1601510400&amp;v=beta&amp;t=WUSlechd-ZNb18Bo0q34GgwYYZFeMv9R2OIVfsKy7KE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14:08:38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0.049767750497678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6777150"/>
                  </a:ext>
                </a:extLst>
              </a:tr>
            </a:tbl>
          </a:graphicData>
        </a:graphic>
      </p:graphicFrame>
      <p:sp>
        <p:nvSpPr>
          <p:cNvPr id="4" name="Text Placeholder 3">
            <a:extLst>
              <a:ext uri="{FF2B5EF4-FFF2-40B4-BE49-F238E27FC236}">
                <a16:creationId xmlns:a16="http://schemas.microsoft.com/office/drawing/2014/main" id="{ECCCE8D8-8164-49C2-A34F-5EC8DA92DD5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02941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954C-A9DC-4D53-9A58-A2F5F2A8FA8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FC3BD13A-874E-45C7-946E-334721EBE9C2}"/>
              </a:ext>
            </a:extLst>
          </p:cNvPr>
          <p:cNvGraphicFramePr>
            <a:graphicFrameLocks noGrp="1"/>
          </p:cNvGraphicFramePr>
          <p:nvPr>
            <p:ph type="tbl" sz="quarter" idx="13"/>
            <p:extLst>
              <p:ext uri="{D42A27DB-BD31-4B8C-83A1-F6EECF244321}">
                <p14:modId xmlns:p14="http://schemas.microsoft.com/office/powerpoint/2010/main" val="778629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0085055"/>
                    </a:ext>
                  </a:extLst>
                </a:gridCol>
                <a:gridCol w="658368">
                  <a:extLst>
                    <a:ext uri="{9D8B030D-6E8A-4147-A177-3AD203B41FA5}">
                      <a16:colId xmlns:a16="http://schemas.microsoft.com/office/drawing/2014/main" val="3196286130"/>
                    </a:ext>
                  </a:extLst>
                </a:gridCol>
                <a:gridCol w="658368">
                  <a:extLst>
                    <a:ext uri="{9D8B030D-6E8A-4147-A177-3AD203B41FA5}">
                      <a16:colId xmlns:a16="http://schemas.microsoft.com/office/drawing/2014/main" val="4114997063"/>
                    </a:ext>
                  </a:extLst>
                </a:gridCol>
                <a:gridCol w="658368">
                  <a:extLst>
                    <a:ext uri="{9D8B030D-6E8A-4147-A177-3AD203B41FA5}">
                      <a16:colId xmlns:a16="http://schemas.microsoft.com/office/drawing/2014/main" val="2218708475"/>
                    </a:ext>
                  </a:extLst>
                </a:gridCol>
                <a:gridCol w="658368">
                  <a:extLst>
                    <a:ext uri="{9D8B030D-6E8A-4147-A177-3AD203B41FA5}">
                      <a16:colId xmlns:a16="http://schemas.microsoft.com/office/drawing/2014/main" val="3880458580"/>
                    </a:ext>
                  </a:extLst>
                </a:gridCol>
                <a:gridCol w="658368">
                  <a:extLst>
                    <a:ext uri="{9D8B030D-6E8A-4147-A177-3AD203B41FA5}">
                      <a16:colId xmlns:a16="http://schemas.microsoft.com/office/drawing/2014/main" val="2622378650"/>
                    </a:ext>
                  </a:extLst>
                </a:gridCol>
                <a:gridCol w="658368">
                  <a:extLst>
                    <a:ext uri="{9D8B030D-6E8A-4147-A177-3AD203B41FA5}">
                      <a16:colId xmlns:a16="http://schemas.microsoft.com/office/drawing/2014/main" val="423650458"/>
                    </a:ext>
                  </a:extLst>
                </a:gridCol>
                <a:gridCol w="658368">
                  <a:extLst>
                    <a:ext uri="{9D8B030D-6E8A-4147-A177-3AD203B41FA5}">
                      <a16:colId xmlns:a16="http://schemas.microsoft.com/office/drawing/2014/main" val="1486860579"/>
                    </a:ext>
                  </a:extLst>
                </a:gridCol>
                <a:gridCol w="658368">
                  <a:extLst>
                    <a:ext uri="{9D8B030D-6E8A-4147-A177-3AD203B41FA5}">
                      <a16:colId xmlns:a16="http://schemas.microsoft.com/office/drawing/2014/main" val="123278036"/>
                    </a:ext>
                  </a:extLst>
                </a:gridCol>
                <a:gridCol w="658368">
                  <a:extLst>
                    <a:ext uri="{9D8B030D-6E8A-4147-A177-3AD203B41FA5}">
                      <a16:colId xmlns:a16="http://schemas.microsoft.com/office/drawing/2014/main" val="27179814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56103490"/>
                  </a:ext>
                </a:extLst>
              </a:tr>
              <a:tr h="370840">
                <a:tc>
                  <a:txBody>
                    <a:bodyPr/>
                    <a:lstStyle/>
                    <a:p>
                      <a:r>
                        <a:rPr lang="en-US" sz="1000"/>
                        <a:t>tmna_services</a:t>
                      </a:r>
                    </a:p>
                  </a:txBody>
                  <a:tcPr/>
                </a:tc>
                <a:tc>
                  <a:txBody>
                    <a:bodyPr/>
                    <a:lstStyle/>
                    <a:p>
                      <a:r>
                        <a:rPr lang="en-US" sz="1000"/>
                        <a:t>434</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66</a:t>
                      </a:r>
                    </a:p>
                  </a:txBody>
                  <a:tcPr/>
                </a:tc>
                <a:tc>
                  <a:txBody>
                    <a:bodyPr/>
                    <a:lstStyle/>
                    <a:p>
                      <a:r>
                        <a:rPr lang="en-US" sz="1000"/>
                        <a:t>2</a:t>
                      </a:r>
                    </a:p>
                  </a:txBody>
                  <a:tcPr/>
                </a:tc>
                <a:tc>
                  <a:txBody>
                    <a:bodyPr/>
                    <a:lstStyle/>
                    <a:p>
                      <a:r>
                        <a:rPr lang="en-US" sz="1000"/>
                        <a:t>5.1988 %</a:t>
                      </a:r>
                    </a:p>
                  </a:txBody>
                  <a:tcPr/>
                </a:tc>
                <a:extLst>
                  <a:ext uri="{0D108BD9-81ED-4DB2-BD59-A6C34878D82A}">
                    <a16:rowId xmlns:a16="http://schemas.microsoft.com/office/drawing/2014/main" val="1453848943"/>
                  </a:ext>
                </a:extLst>
              </a:tr>
            </a:tbl>
          </a:graphicData>
        </a:graphic>
      </p:graphicFrame>
      <p:sp>
        <p:nvSpPr>
          <p:cNvPr id="4" name="Text Placeholder 3">
            <a:extLst>
              <a:ext uri="{FF2B5EF4-FFF2-40B4-BE49-F238E27FC236}">
                <a16:creationId xmlns:a16="http://schemas.microsoft.com/office/drawing/2014/main" id="{A15B765D-FE86-4DCE-9DC1-D1C394647E6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4762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1A0B-8B6F-4E1B-8560-F8C76FC6E1BC}"/>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A746E675-1E75-4085-AD47-1BF57277AF6E}"/>
              </a:ext>
            </a:extLst>
          </p:cNvPr>
          <p:cNvGraphicFramePr>
            <a:graphicFrameLocks noGrp="1"/>
          </p:cNvGraphicFramePr>
          <p:nvPr>
            <p:ph type="chart" sz="quarter" idx="13"/>
            <p:extLst>
              <p:ext uri="{D42A27DB-BD31-4B8C-83A1-F6EECF244321}">
                <p14:modId xmlns:p14="http://schemas.microsoft.com/office/powerpoint/2010/main" val="2657402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8EFF9-38A6-4A58-BE1C-8F4DC95330E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F33BBA1-4F34-4C81-95DD-E9BDA10AE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464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CA22-859E-462E-9AEA-247B5FF569A9}"/>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4C1CA759-0B0C-4E36-86BA-9ADACB966B3F}"/>
              </a:ext>
            </a:extLst>
          </p:cNvPr>
          <p:cNvGraphicFramePr>
            <a:graphicFrameLocks noGrp="1"/>
          </p:cNvGraphicFramePr>
          <p:nvPr>
            <p:ph type="chart" sz="quarter" idx="13"/>
            <p:extLst>
              <p:ext uri="{D42A27DB-BD31-4B8C-83A1-F6EECF244321}">
                <p14:modId xmlns:p14="http://schemas.microsoft.com/office/powerpoint/2010/main" val="2432117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EB462B-0879-4CF3-A21B-6D858C1824F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85E6CDB-99E3-49C7-9295-ACCA0A1B39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2436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B5F7-25FE-4212-99B8-C4CF1E6075A4}"/>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B2B610B6-8E9D-4D1F-8CEA-1F9FF971CFE6}"/>
              </a:ext>
            </a:extLst>
          </p:cNvPr>
          <p:cNvGraphicFramePr>
            <a:graphicFrameLocks noGrp="1"/>
          </p:cNvGraphicFramePr>
          <p:nvPr>
            <p:ph type="chart" sz="quarter" idx="13"/>
            <p:extLst>
              <p:ext uri="{D42A27DB-BD31-4B8C-83A1-F6EECF244321}">
                <p14:modId xmlns:p14="http://schemas.microsoft.com/office/powerpoint/2010/main" val="135699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3DCEB0-96CF-46E2-8D13-9F5246FE836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290F957-D313-41A9-96F4-9C8089174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124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1E43F-1114-4DD1-9892-6160D9715272}"/>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D6A2BF30-4A55-48F6-8AEB-CA3BB3B9FFE4}"/>
              </a:ext>
            </a:extLst>
          </p:cNvPr>
          <p:cNvGraphicFramePr>
            <a:graphicFrameLocks noGrp="1"/>
          </p:cNvGraphicFramePr>
          <p:nvPr>
            <p:ph type="tbl" sz="quarter" idx="13"/>
            <p:extLst>
              <p:ext uri="{D42A27DB-BD31-4B8C-83A1-F6EECF244321}">
                <p14:modId xmlns:p14="http://schemas.microsoft.com/office/powerpoint/2010/main" val="276960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4981837"/>
                    </a:ext>
                  </a:extLst>
                </a:gridCol>
                <a:gridCol w="987552">
                  <a:extLst>
                    <a:ext uri="{9D8B030D-6E8A-4147-A177-3AD203B41FA5}">
                      <a16:colId xmlns:a16="http://schemas.microsoft.com/office/drawing/2014/main" val="1281382884"/>
                    </a:ext>
                  </a:extLst>
                </a:gridCol>
                <a:gridCol w="987552">
                  <a:extLst>
                    <a:ext uri="{9D8B030D-6E8A-4147-A177-3AD203B41FA5}">
                      <a16:colId xmlns:a16="http://schemas.microsoft.com/office/drawing/2014/main" val="2061248767"/>
                    </a:ext>
                  </a:extLst>
                </a:gridCol>
                <a:gridCol w="987552">
                  <a:extLst>
                    <a:ext uri="{9D8B030D-6E8A-4147-A177-3AD203B41FA5}">
                      <a16:colId xmlns:a16="http://schemas.microsoft.com/office/drawing/2014/main" val="2839943498"/>
                    </a:ext>
                  </a:extLst>
                </a:gridCol>
                <a:gridCol w="987552">
                  <a:extLst>
                    <a:ext uri="{9D8B030D-6E8A-4147-A177-3AD203B41FA5}">
                      <a16:colId xmlns:a16="http://schemas.microsoft.com/office/drawing/2014/main" val="155018141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69852484"/>
                  </a:ext>
                </a:extLst>
              </a:tr>
              <a:tr h="370840">
                <a:tc>
                  <a:txBody>
                    <a:bodyPr/>
                    <a:lstStyle/>
                    <a:p>
                      <a:r>
                        <a:rPr lang="en-US" sz="1000" b="1"/>
                        <a:t>tmna_services - 2020-07-31 14:58:30</a:t>
                      </a:r>
                      <a:r>
                        <a:rPr lang="en-US" sz="1000"/>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r>
                        <a:rPr lang="en-US" sz="1000"/>
                        <a:t>26</a:t>
                      </a:r>
                    </a:p>
                  </a:txBody>
                  <a:tcPr/>
                </a:tc>
                <a:tc>
                  <a:txBody>
                    <a:bodyPr/>
                    <a:lstStyle/>
                    <a:p>
                      <a:r>
                        <a:rPr lang="en-US" sz="1000"/>
                        <a:t>1</a:t>
                      </a:r>
                    </a:p>
                  </a:txBody>
                  <a:tcPr/>
                </a:tc>
                <a:tc>
                  <a:txBody>
                    <a:bodyPr/>
                    <a:lstStyle/>
                    <a:p>
                      <a:r>
                        <a:rPr lang="en-US" sz="1000"/>
                        <a:t>6.2212 %</a:t>
                      </a:r>
                    </a:p>
                  </a:txBody>
                  <a:tcPr/>
                </a:tc>
                <a:tc>
                  <a:txBody>
                    <a:bodyPr/>
                    <a:lstStyle/>
                    <a:p>
                      <a:r>
                        <a:rPr lang="en-US" sz="1000"/>
                        <a:t>Carousel</a:t>
                      </a:r>
                    </a:p>
                  </a:txBody>
                  <a:tcPr/>
                </a:tc>
                <a:extLst>
                  <a:ext uri="{0D108BD9-81ED-4DB2-BD59-A6C34878D82A}">
                    <a16:rowId xmlns:a16="http://schemas.microsoft.com/office/drawing/2014/main" val="467369054"/>
                  </a:ext>
                </a:extLst>
              </a:tr>
              <a:tr h="370840">
                <a:tc>
                  <a:txBody>
                    <a:bodyPr/>
                    <a:lstStyle/>
                    <a:p>
                      <a:r>
                        <a:rPr lang="en-US" sz="1000" b="1"/>
                        <a:t>tmna_services - 2020-07-02 09:29:24</a:t>
                      </a:r>
                      <a:r>
                        <a:rPr lang="en-US" sz="1000"/>
                        <a:t>
 TMNA Services will be closing today at 3pm and remain closed until Monday in observance of the 4th of July holiday. We wish you and your family a safe and enjoyable weekend.</a:t>
                      </a:r>
                    </a:p>
                  </a:txBody>
                  <a:tcPr/>
                </a:tc>
                <a:tc>
                  <a:txBody>
                    <a:bodyPr/>
                    <a:lstStyle/>
                    <a:p>
                      <a:r>
                        <a:rPr lang="en-US" sz="1000"/>
                        <a:t>22</a:t>
                      </a:r>
                    </a:p>
                  </a:txBody>
                  <a:tcPr/>
                </a:tc>
                <a:tc>
                  <a:txBody>
                    <a:bodyPr/>
                    <a:lstStyle/>
                    <a:p>
                      <a:r>
                        <a:rPr lang="en-US" sz="1000"/>
                        <a:t>1</a:t>
                      </a:r>
                    </a:p>
                  </a:txBody>
                  <a:tcPr/>
                </a:tc>
                <a:tc>
                  <a:txBody>
                    <a:bodyPr/>
                    <a:lstStyle/>
                    <a:p>
                      <a:r>
                        <a:rPr lang="en-US" sz="1000"/>
                        <a:t>5.2511 %</a:t>
                      </a:r>
                    </a:p>
                  </a:txBody>
                  <a:tcPr/>
                </a:tc>
                <a:tc>
                  <a:txBody>
                    <a:bodyPr/>
                    <a:lstStyle/>
                    <a:p>
                      <a:r>
                        <a:rPr lang="en-US" sz="1000"/>
                        <a:t>Image</a:t>
                      </a:r>
                    </a:p>
                  </a:txBody>
                  <a:tcPr/>
                </a:tc>
                <a:extLst>
                  <a:ext uri="{0D108BD9-81ED-4DB2-BD59-A6C34878D82A}">
                    <a16:rowId xmlns:a16="http://schemas.microsoft.com/office/drawing/2014/main" val="4044330024"/>
                  </a:ext>
                </a:extLst>
              </a:tr>
              <a:tr h="370840">
                <a:tc>
                  <a:txBody>
                    <a:bodyPr/>
                    <a:lstStyle/>
                    <a:p>
                      <a:r>
                        <a:rPr lang="en-US" sz="1000" b="1"/>
                        <a:t>tmna_services - 2020-07-28 14:34:34</a:t>
                      </a:r>
                      <a:r>
                        <a:rPr lang="en-US" sz="1000"/>
                        <a:t>
 TMNA Services Monthly CSR is Hearing Loss Association of America.
hearinglossassociation of America (HLAA) is the nation’s leading nonprofit organization for people with hearing loss. HLAA opens the world of communication through information, education, support and advocacy. In 2006, HLAA started Walk4Hearing to help raise awareness about hearing loss and raise money to do programs and services for people with hearing loss – nationally and locally. There are 20 walks across the country. Locally, Walk4Hearing is on Sunday October 18th at The Navy Yard. Register and join the fun!
#hlaa #walk4Hearing #cochlearimplant #cochlearimplants #hearingaid #hearingaids #screenURhearing</a:t>
                      </a:r>
                    </a:p>
                  </a:txBody>
                  <a:tcPr/>
                </a:tc>
                <a:tc>
                  <a:txBody>
                    <a:bodyPr/>
                    <a:lstStyle/>
                    <a:p>
                      <a:r>
                        <a:rPr lang="en-US" sz="1000"/>
                        <a:t>18</a:t>
                      </a:r>
                    </a:p>
                  </a:txBody>
                  <a:tcPr/>
                </a:tc>
                <a:tc>
                  <a:txBody>
                    <a:bodyPr/>
                    <a:lstStyle/>
                    <a:p>
                      <a:r>
                        <a:rPr lang="en-US" sz="1000"/>
                        <a:t>0</a:t>
                      </a:r>
                    </a:p>
                  </a:txBody>
                  <a:tcPr/>
                </a:tc>
                <a:tc>
                  <a:txBody>
                    <a:bodyPr/>
                    <a:lstStyle/>
                    <a:p>
                      <a:r>
                        <a:rPr lang="en-US" sz="1000"/>
                        <a:t>4.1284 %</a:t>
                      </a:r>
                    </a:p>
                  </a:txBody>
                  <a:tcPr/>
                </a:tc>
                <a:tc>
                  <a:txBody>
                    <a:bodyPr/>
                    <a:lstStyle/>
                    <a:p>
                      <a:r>
                        <a:rPr lang="en-US" sz="1000"/>
                        <a:t>Image</a:t>
                      </a:r>
                    </a:p>
                  </a:txBody>
                  <a:tcPr/>
                </a:tc>
                <a:extLst>
                  <a:ext uri="{0D108BD9-81ED-4DB2-BD59-A6C34878D82A}">
                    <a16:rowId xmlns:a16="http://schemas.microsoft.com/office/drawing/2014/main" val="1228528102"/>
                  </a:ext>
                </a:extLst>
              </a:tr>
            </a:tbl>
          </a:graphicData>
        </a:graphic>
      </p:graphicFrame>
      <p:sp>
        <p:nvSpPr>
          <p:cNvPr id="4" name="Text Placeholder 3">
            <a:extLst>
              <a:ext uri="{FF2B5EF4-FFF2-40B4-BE49-F238E27FC236}">
                <a16:creationId xmlns:a16="http://schemas.microsoft.com/office/drawing/2014/main" id="{644565E6-6EA0-410A-AD55-06062A808F8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8864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580DB-86E6-4A69-A340-32874DE2CD7A}"/>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68BAC45E-AA1A-48E1-A020-B7C4B2222698}"/>
              </a:ext>
            </a:extLst>
          </p:cNvPr>
          <p:cNvGraphicFramePr>
            <a:graphicFrameLocks noGrp="1"/>
          </p:cNvGraphicFramePr>
          <p:nvPr>
            <p:ph type="tbl" sz="quarter" idx="13"/>
            <p:extLst>
              <p:ext uri="{D42A27DB-BD31-4B8C-83A1-F6EECF244321}">
                <p14:modId xmlns:p14="http://schemas.microsoft.com/office/powerpoint/2010/main" val="271515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340072481"/>
                    </a:ext>
                  </a:extLst>
                </a:gridCol>
                <a:gridCol w="493776">
                  <a:extLst>
                    <a:ext uri="{9D8B030D-6E8A-4147-A177-3AD203B41FA5}">
                      <a16:colId xmlns:a16="http://schemas.microsoft.com/office/drawing/2014/main" val="4242791507"/>
                    </a:ext>
                  </a:extLst>
                </a:gridCol>
                <a:gridCol w="246888">
                  <a:extLst>
                    <a:ext uri="{9D8B030D-6E8A-4147-A177-3AD203B41FA5}">
                      <a16:colId xmlns:a16="http://schemas.microsoft.com/office/drawing/2014/main" val="1823641821"/>
                    </a:ext>
                  </a:extLst>
                </a:gridCol>
                <a:gridCol w="246888">
                  <a:extLst>
                    <a:ext uri="{9D8B030D-6E8A-4147-A177-3AD203B41FA5}">
                      <a16:colId xmlns:a16="http://schemas.microsoft.com/office/drawing/2014/main" val="2063054518"/>
                    </a:ext>
                  </a:extLst>
                </a:gridCol>
                <a:gridCol w="246888">
                  <a:extLst>
                    <a:ext uri="{9D8B030D-6E8A-4147-A177-3AD203B41FA5}">
                      <a16:colId xmlns:a16="http://schemas.microsoft.com/office/drawing/2014/main" val="435656155"/>
                    </a:ext>
                  </a:extLst>
                </a:gridCol>
                <a:gridCol w="246888">
                  <a:extLst>
                    <a:ext uri="{9D8B030D-6E8A-4147-A177-3AD203B41FA5}">
                      <a16:colId xmlns:a16="http://schemas.microsoft.com/office/drawing/2014/main" val="3117337496"/>
                    </a:ext>
                  </a:extLst>
                </a:gridCol>
                <a:gridCol w="246888">
                  <a:extLst>
                    <a:ext uri="{9D8B030D-6E8A-4147-A177-3AD203B41FA5}">
                      <a16:colId xmlns:a16="http://schemas.microsoft.com/office/drawing/2014/main" val="58506278"/>
                    </a:ext>
                  </a:extLst>
                </a:gridCol>
                <a:gridCol w="246888">
                  <a:extLst>
                    <a:ext uri="{9D8B030D-6E8A-4147-A177-3AD203B41FA5}">
                      <a16:colId xmlns:a16="http://schemas.microsoft.com/office/drawing/2014/main" val="934532902"/>
                    </a:ext>
                  </a:extLst>
                </a:gridCol>
                <a:gridCol w="246888">
                  <a:extLst>
                    <a:ext uri="{9D8B030D-6E8A-4147-A177-3AD203B41FA5}">
                      <a16:colId xmlns:a16="http://schemas.microsoft.com/office/drawing/2014/main" val="297747693"/>
                    </a:ext>
                  </a:extLst>
                </a:gridCol>
                <a:gridCol w="246888">
                  <a:extLst>
                    <a:ext uri="{9D8B030D-6E8A-4147-A177-3AD203B41FA5}">
                      <a16:colId xmlns:a16="http://schemas.microsoft.com/office/drawing/2014/main" val="74603166"/>
                    </a:ext>
                  </a:extLst>
                </a:gridCol>
                <a:gridCol w="246888">
                  <a:extLst>
                    <a:ext uri="{9D8B030D-6E8A-4147-A177-3AD203B41FA5}">
                      <a16:colId xmlns:a16="http://schemas.microsoft.com/office/drawing/2014/main" val="1419888862"/>
                    </a:ext>
                  </a:extLst>
                </a:gridCol>
                <a:gridCol w="246888">
                  <a:extLst>
                    <a:ext uri="{9D8B030D-6E8A-4147-A177-3AD203B41FA5}">
                      <a16:colId xmlns:a16="http://schemas.microsoft.com/office/drawing/2014/main" val="1016218347"/>
                    </a:ext>
                  </a:extLst>
                </a:gridCol>
                <a:gridCol w="246888">
                  <a:extLst>
                    <a:ext uri="{9D8B030D-6E8A-4147-A177-3AD203B41FA5}">
                      <a16:colId xmlns:a16="http://schemas.microsoft.com/office/drawing/2014/main" val="600911867"/>
                    </a:ext>
                  </a:extLst>
                </a:gridCol>
                <a:gridCol w="246888">
                  <a:extLst>
                    <a:ext uri="{9D8B030D-6E8A-4147-A177-3AD203B41FA5}">
                      <a16:colId xmlns:a16="http://schemas.microsoft.com/office/drawing/2014/main" val="1821615483"/>
                    </a:ext>
                  </a:extLst>
                </a:gridCol>
                <a:gridCol w="246888">
                  <a:extLst>
                    <a:ext uri="{9D8B030D-6E8A-4147-A177-3AD203B41FA5}">
                      <a16:colId xmlns:a16="http://schemas.microsoft.com/office/drawing/2014/main" val="2937436649"/>
                    </a:ext>
                  </a:extLst>
                </a:gridCol>
                <a:gridCol w="246888">
                  <a:extLst>
                    <a:ext uri="{9D8B030D-6E8A-4147-A177-3AD203B41FA5}">
                      <a16:colId xmlns:a16="http://schemas.microsoft.com/office/drawing/2014/main" val="468131720"/>
                    </a:ext>
                  </a:extLst>
                </a:gridCol>
                <a:gridCol w="246888">
                  <a:extLst>
                    <a:ext uri="{9D8B030D-6E8A-4147-A177-3AD203B41FA5}">
                      <a16:colId xmlns:a16="http://schemas.microsoft.com/office/drawing/2014/main" val="2908822712"/>
                    </a:ext>
                  </a:extLst>
                </a:gridCol>
                <a:gridCol w="246888">
                  <a:extLst>
                    <a:ext uri="{9D8B030D-6E8A-4147-A177-3AD203B41FA5}">
                      <a16:colId xmlns:a16="http://schemas.microsoft.com/office/drawing/2014/main" val="747024807"/>
                    </a:ext>
                  </a:extLst>
                </a:gridCol>
                <a:gridCol w="246888">
                  <a:extLst>
                    <a:ext uri="{9D8B030D-6E8A-4147-A177-3AD203B41FA5}">
                      <a16:colId xmlns:a16="http://schemas.microsoft.com/office/drawing/2014/main" val="1448081559"/>
                    </a:ext>
                  </a:extLst>
                </a:gridCol>
                <a:gridCol w="246888">
                  <a:extLst>
                    <a:ext uri="{9D8B030D-6E8A-4147-A177-3AD203B41FA5}">
                      <a16:colId xmlns:a16="http://schemas.microsoft.com/office/drawing/2014/main" val="716772037"/>
                    </a:ext>
                  </a:extLst>
                </a:gridCol>
                <a:gridCol w="246888">
                  <a:extLst>
                    <a:ext uri="{9D8B030D-6E8A-4147-A177-3AD203B41FA5}">
                      <a16:colId xmlns:a16="http://schemas.microsoft.com/office/drawing/2014/main" val="2290776587"/>
                    </a:ext>
                  </a:extLst>
                </a:gridCol>
                <a:gridCol w="246888">
                  <a:extLst>
                    <a:ext uri="{9D8B030D-6E8A-4147-A177-3AD203B41FA5}">
                      <a16:colId xmlns:a16="http://schemas.microsoft.com/office/drawing/2014/main" val="2639066146"/>
                    </a:ext>
                  </a:extLst>
                </a:gridCol>
                <a:gridCol w="246888">
                  <a:extLst>
                    <a:ext uri="{9D8B030D-6E8A-4147-A177-3AD203B41FA5}">
                      <a16:colId xmlns:a16="http://schemas.microsoft.com/office/drawing/2014/main" val="3464255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08490127"/>
                  </a:ext>
                </a:extLst>
              </a:tr>
              <a:tr h="370840">
                <a:tc>
                  <a:txBody>
                    <a:bodyPr/>
                    <a:lstStyle/>
                    <a:p>
                      <a:r>
                        <a:rPr lang="en-US" sz="1000"/>
                        <a:t>TMNAS</a:t>
                      </a:r>
                    </a:p>
                  </a:txBody>
                  <a:tcPr/>
                </a:tc>
                <a:tc>
                  <a:txBody>
                    <a:bodyPr/>
                    <a:lstStyle/>
                    <a:p>
                      <a:r>
                        <a:rPr lang="en-US" sz="1000"/>
                        <a:t>84</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0</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13.8211 %</a:t>
                      </a:r>
                    </a:p>
                  </a:txBody>
                  <a:tcPr/>
                </a:tc>
                <a:tc>
                  <a:txBody>
                    <a:bodyPr/>
                    <a:lstStyle/>
                    <a:p>
                      <a:r>
                        <a:rPr lang="en-US" sz="1000"/>
                        <a:t>0.0 %</a:t>
                      </a:r>
                    </a:p>
                  </a:txBody>
                  <a:tcPr/>
                </a:tc>
                <a:extLst>
                  <a:ext uri="{0D108BD9-81ED-4DB2-BD59-A6C34878D82A}">
                    <a16:rowId xmlns:a16="http://schemas.microsoft.com/office/drawing/2014/main" val="2429529406"/>
                  </a:ext>
                </a:extLst>
              </a:tr>
            </a:tbl>
          </a:graphicData>
        </a:graphic>
      </p:graphicFrame>
      <p:sp>
        <p:nvSpPr>
          <p:cNvPr id="4" name="Text Placeholder 3">
            <a:extLst>
              <a:ext uri="{FF2B5EF4-FFF2-40B4-BE49-F238E27FC236}">
                <a16:creationId xmlns:a16="http://schemas.microsoft.com/office/drawing/2014/main" id="{A654F96A-F403-4BF3-B45B-C8A96B76F05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829277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D603-6192-4CD0-8056-010D40111637}"/>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B12AFEBD-EB19-4630-A7A4-318DFEED2D88}"/>
              </a:ext>
            </a:extLst>
          </p:cNvPr>
          <p:cNvGraphicFramePr>
            <a:graphicFrameLocks noGrp="1"/>
          </p:cNvGraphicFramePr>
          <p:nvPr>
            <p:ph type="tbl" sz="quarter" idx="13"/>
            <p:extLst>
              <p:ext uri="{D42A27DB-BD31-4B8C-83A1-F6EECF244321}">
                <p14:modId xmlns:p14="http://schemas.microsoft.com/office/powerpoint/2010/main" val="312032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74913332"/>
                    </a:ext>
                  </a:extLst>
                </a:gridCol>
                <a:gridCol w="905256">
                  <a:extLst>
                    <a:ext uri="{9D8B030D-6E8A-4147-A177-3AD203B41FA5}">
                      <a16:colId xmlns:a16="http://schemas.microsoft.com/office/drawing/2014/main" val="3213171685"/>
                    </a:ext>
                  </a:extLst>
                </a:gridCol>
                <a:gridCol w="658368">
                  <a:extLst>
                    <a:ext uri="{9D8B030D-6E8A-4147-A177-3AD203B41FA5}">
                      <a16:colId xmlns:a16="http://schemas.microsoft.com/office/drawing/2014/main" val="3512918655"/>
                    </a:ext>
                  </a:extLst>
                </a:gridCol>
                <a:gridCol w="329184">
                  <a:extLst>
                    <a:ext uri="{9D8B030D-6E8A-4147-A177-3AD203B41FA5}">
                      <a16:colId xmlns:a16="http://schemas.microsoft.com/office/drawing/2014/main" val="2601769878"/>
                    </a:ext>
                  </a:extLst>
                </a:gridCol>
                <a:gridCol w="329184">
                  <a:extLst>
                    <a:ext uri="{9D8B030D-6E8A-4147-A177-3AD203B41FA5}">
                      <a16:colId xmlns:a16="http://schemas.microsoft.com/office/drawing/2014/main" val="2104116340"/>
                    </a:ext>
                  </a:extLst>
                </a:gridCol>
                <a:gridCol w="329184">
                  <a:extLst>
                    <a:ext uri="{9D8B030D-6E8A-4147-A177-3AD203B41FA5}">
                      <a16:colId xmlns:a16="http://schemas.microsoft.com/office/drawing/2014/main" val="1854904381"/>
                    </a:ext>
                  </a:extLst>
                </a:gridCol>
                <a:gridCol w="329184">
                  <a:extLst>
                    <a:ext uri="{9D8B030D-6E8A-4147-A177-3AD203B41FA5}">
                      <a16:colId xmlns:a16="http://schemas.microsoft.com/office/drawing/2014/main" val="2422243127"/>
                    </a:ext>
                  </a:extLst>
                </a:gridCol>
                <a:gridCol w="329184">
                  <a:extLst>
                    <a:ext uri="{9D8B030D-6E8A-4147-A177-3AD203B41FA5}">
                      <a16:colId xmlns:a16="http://schemas.microsoft.com/office/drawing/2014/main" val="3893956638"/>
                    </a:ext>
                  </a:extLst>
                </a:gridCol>
                <a:gridCol w="329184">
                  <a:extLst>
                    <a:ext uri="{9D8B030D-6E8A-4147-A177-3AD203B41FA5}">
                      <a16:colId xmlns:a16="http://schemas.microsoft.com/office/drawing/2014/main" val="2209689542"/>
                    </a:ext>
                  </a:extLst>
                </a:gridCol>
                <a:gridCol w="329184">
                  <a:extLst>
                    <a:ext uri="{9D8B030D-6E8A-4147-A177-3AD203B41FA5}">
                      <a16:colId xmlns:a16="http://schemas.microsoft.com/office/drawing/2014/main" val="381895750"/>
                    </a:ext>
                  </a:extLst>
                </a:gridCol>
                <a:gridCol w="329184">
                  <a:extLst>
                    <a:ext uri="{9D8B030D-6E8A-4147-A177-3AD203B41FA5}">
                      <a16:colId xmlns:a16="http://schemas.microsoft.com/office/drawing/2014/main" val="921103273"/>
                    </a:ext>
                  </a:extLst>
                </a:gridCol>
                <a:gridCol w="329184">
                  <a:extLst>
                    <a:ext uri="{9D8B030D-6E8A-4147-A177-3AD203B41FA5}">
                      <a16:colId xmlns:a16="http://schemas.microsoft.com/office/drawing/2014/main" val="2749945332"/>
                    </a:ext>
                  </a:extLst>
                </a:gridCol>
                <a:gridCol w="329184">
                  <a:extLst>
                    <a:ext uri="{9D8B030D-6E8A-4147-A177-3AD203B41FA5}">
                      <a16:colId xmlns:a16="http://schemas.microsoft.com/office/drawing/2014/main" val="2137073748"/>
                    </a:ext>
                  </a:extLst>
                </a:gridCol>
                <a:gridCol w="329184">
                  <a:extLst>
                    <a:ext uri="{9D8B030D-6E8A-4147-A177-3AD203B41FA5}">
                      <a16:colId xmlns:a16="http://schemas.microsoft.com/office/drawing/2014/main" val="4096343615"/>
                    </a:ext>
                  </a:extLst>
                </a:gridCol>
                <a:gridCol w="329184">
                  <a:extLst>
                    <a:ext uri="{9D8B030D-6E8A-4147-A177-3AD203B41FA5}">
                      <a16:colId xmlns:a16="http://schemas.microsoft.com/office/drawing/2014/main" val="2114365431"/>
                    </a:ext>
                  </a:extLst>
                </a:gridCol>
                <a:gridCol w="329184">
                  <a:extLst>
                    <a:ext uri="{9D8B030D-6E8A-4147-A177-3AD203B41FA5}">
                      <a16:colId xmlns:a16="http://schemas.microsoft.com/office/drawing/2014/main" val="24274095"/>
                    </a:ext>
                  </a:extLst>
                </a:gridCol>
                <a:gridCol w="329184">
                  <a:extLst>
                    <a:ext uri="{9D8B030D-6E8A-4147-A177-3AD203B41FA5}">
                      <a16:colId xmlns:a16="http://schemas.microsoft.com/office/drawing/2014/main" val="3434557950"/>
                    </a:ext>
                  </a:extLst>
                </a:gridCol>
                <a:gridCol w="329184">
                  <a:extLst>
                    <a:ext uri="{9D8B030D-6E8A-4147-A177-3AD203B41FA5}">
                      <a16:colId xmlns:a16="http://schemas.microsoft.com/office/drawing/2014/main" val="269045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2164369"/>
                  </a:ext>
                </a:extLst>
              </a:tr>
            </a:tbl>
          </a:graphicData>
        </a:graphic>
      </p:graphicFrame>
      <p:sp>
        <p:nvSpPr>
          <p:cNvPr id="4" name="Text Placeholder 3">
            <a:extLst>
              <a:ext uri="{FF2B5EF4-FFF2-40B4-BE49-F238E27FC236}">
                <a16:creationId xmlns:a16="http://schemas.microsoft.com/office/drawing/2014/main" id="{9BCDC10C-0D3C-4642-947A-F6F85146A64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28948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0E158-5562-4D23-A457-E5899EFEDB18}"/>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1D20A961-1BED-4E5A-9606-191362AD13D5}"/>
              </a:ext>
            </a:extLst>
          </p:cNvPr>
          <p:cNvGraphicFramePr>
            <a:graphicFrameLocks noGrp="1"/>
          </p:cNvGraphicFramePr>
          <p:nvPr>
            <p:ph type="tbl" sz="quarter" idx="13"/>
            <p:extLst>
              <p:ext uri="{D42A27DB-BD31-4B8C-83A1-F6EECF244321}">
                <p14:modId xmlns:p14="http://schemas.microsoft.com/office/powerpoint/2010/main" val="131915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10870015"/>
                    </a:ext>
                  </a:extLst>
                </a:gridCol>
                <a:gridCol w="905256">
                  <a:extLst>
                    <a:ext uri="{9D8B030D-6E8A-4147-A177-3AD203B41FA5}">
                      <a16:colId xmlns:a16="http://schemas.microsoft.com/office/drawing/2014/main" val="2318545294"/>
                    </a:ext>
                  </a:extLst>
                </a:gridCol>
                <a:gridCol w="658368">
                  <a:extLst>
                    <a:ext uri="{9D8B030D-6E8A-4147-A177-3AD203B41FA5}">
                      <a16:colId xmlns:a16="http://schemas.microsoft.com/office/drawing/2014/main" val="819669635"/>
                    </a:ext>
                  </a:extLst>
                </a:gridCol>
                <a:gridCol w="329184">
                  <a:extLst>
                    <a:ext uri="{9D8B030D-6E8A-4147-A177-3AD203B41FA5}">
                      <a16:colId xmlns:a16="http://schemas.microsoft.com/office/drawing/2014/main" val="1577798166"/>
                    </a:ext>
                  </a:extLst>
                </a:gridCol>
                <a:gridCol w="329184">
                  <a:extLst>
                    <a:ext uri="{9D8B030D-6E8A-4147-A177-3AD203B41FA5}">
                      <a16:colId xmlns:a16="http://schemas.microsoft.com/office/drawing/2014/main" val="3499998253"/>
                    </a:ext>
                  </a:extLst>
                </a:gridCol>
                <a:gridCol w="329184">
                  <a:extLst>
                    <a:ext uri="{9D8B030D-6E8A-4147-A177-3AD203B41FA5}">
                      <a16:colId xmlns:a16="http://schemas.microsoft.com/office/drawing/2014/main" val="1185820672"/>
                    </a:ext>
                  </a:extLst>
                </a:gridCol>
                <a:gridCol w="329184">
                  <a:extLst>
                    <a:ext uri="{9D8B030D-6E8A-4147-A177-3AD203B41FA5}">
                      <a16:colId xmlns:a16="http://schemas.microsoft.com/office/drawing/2014/main" val="4292991179"/>
                    </a:ext>
                  </a:extLst>
                </a:gridCol>
                <a:gridCol w="329184">
                  <a:extLst>
                    <a:ext uri="{9D8B030D-6E8A-4147-A177-3AD203B41FA5}">
                      <a16:colId xmlns:a16="http://schemas.microsoft.com/office/drawing/2014/main" val="1523640845"/>
                    </a:ext>
                  </a:extLst>
                </a:gridCol>
                <a:gridCol w="329184">
                  <a:extLst>
                    <a:ext uri="{9D8B030D-6E8A-4147-A177-3AD203B41FA5}">
                      <a16:colId xmlns:a16="http://schemas.microsoft.com/office/drawing/2014/main" val="3236109841"/>
                    </a:ext>
                  </a:extLst>
                </a:gridCol>
                <a:gridCol w="329184">
                  <a:extLst>
                    <a:ext uri="{9D8B030D-6E8A-4147-A177-3AD203B41FA5}">
                      <a16:colId xmlns:a16="http://schemas.microsoft.com/office/drawing/2014/main" val="3576930338"/>
                    </a:ext>
                  </a:extLst>
                </a:gridCol>
                <a:gridCol w="329184">
                  <a:extLst>
                    <a:ext uri="{9D8B030D-6E8A-4147-A177-3AD203B41FA5}">
                      <a16:colId xmlns:a16="http://schemas.microsoft.com/office/drawing/2014/main" val="1270349247"/>
                    </a:ext>
                  </a:extLst>
                </a:gridCol>
                <a:gridCol w="329184">
                  <a:extLst>
                    <a:ext uri="{9D8B030D-6E8A-4147-A177-3AD203B41FA5}">
                      <a16:colId xmlns:a16="http://schemas.microsoft.com/office/drawing/2014/main" val="3157692168"/>
                    </a:ext>
                  </a:extLst>
                </a:gridCol>
                <a:gridCol w="329184">
                  <a:extLst>
                    <a:ext uri="{9D8B030D-6E8A-4147-A177-3AD203B41FA5}">
                      <a16:colId xmlns:a16="http://schemas.microsoft.com/office/drawing/2014/main" val="2513212570"/>
                    </a:ext>
                  </a:extLst>
                </a:gridCol>
                <a:gridCol w="329184">
                  <a:extLst>
                    <a:ext uri="{9D8B030D-6E8A-4147-A177-3AD203B41FA5}">
                      <a16:colId xmlns:a16="http://schemas.microsoft.com/office/drawing/2014/main" val="3026170150"/>
                    </a:ext>
                  </a:extLst>
                </a:gridCol>
                <a:gridCol w="329184">
                  <a:extLst>
                    <a:ext uri="{9D8B030D-6E8A-4147-A177-3AD203B41FA5}">
                      <a16:colId xmlns:a16="http://schemas.microsoft.com/office/drawing/2014/main" val="112323314"/>
                    </a:ext>
                  </a:extLst>
                </a:gridCol>
                <a:gridCol w="329184">
                  <a:extLst>
                    <a:ext uri="{9D8B030D-6E8A-4147-A177-3AD203B41FA5}">
                      <a16:colId xmlns:a16="http://schemas.microsoft.com/office/drawing/2014/main" val="1296881860"/>
                    </a:ext>
                  </a:extLst>
                </a:gridCol>
                <a:gridCol w="329184">
                  <a:extLst>
                    <a:ext uri="{9D8B030D-6E8A-4147-A177-3AD203B41FA5}">
                      <a16:colId xmlns:a16="http://schemas.microsoft.com/office/drawing/2014/main" val="3585827262"/>
                    </a:ext>
                  </a:extLst>
                </a:gridCol>
                <a:gridCol w="329184">
                  <a:extLst>
                    <a:ext uri="{9D8B030D-6E8A-4147-A177-3AD203B41FA5}">
                      <a16:colId xmlns:a16="http://schemas.microsoft.com/office/drawing/2014/main" val="198112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666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- 2020-07-28 14:24:32</a:t>
                      </a:r>
                      <a:r>
                        <a:rPr kumimoji="0" lang="en-US" sz="1000" b="0" i="0" u="none" strike="noStrike" kern="1200" cap="none" spc="0" normalizeH="0" baseline="0" noProof="0">
                          <a:ln>
                            <a:noFill/>
                          </a:ln>
                          <a:solidFill>
                            <a:prstClr val="black"/>
                          </a:solidFill>
                          <a:effectLst/>
                          <a:uLnTx/>
                          <a:uFillTx/>
                          <a:latin typeface="+mn-lt"/>
                          <a:ea typeface="+mn-ea"/>
                          <a:cs typeface="+mn-cs"/>
                        </a:rPr>
                        <a:t>
 TMNA Services Monthly CSR is Hearing Loss Association of America (Official Page)
Hearing Loss Association of America (HLAA) is the nation’s leading nonprofit organization for people with hearing loss. HLAA opens the world of communication through information, education, support and advocacy. In 2006, HLAA started Walk4Hearing to help raise awareness about hearing loss and raise money to do programs and services for people with hearing loss – nationally and locally. There are 20 walks across the country. Locally, Walk4Hearing is on Sunday October 18th at The Navy Yard. Register and join the fun!
#hlaa #walk4Hearing #cochlearimplant #cochlearimplants #hearingaid #hearingaids #screenURhearing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https://scontent-iad3-1.xx.fbcdn.net/v/t1.0-9/112430982_1521382331399530_5470478755445761747_n.jpg?_nc_cat=101&amp;_nc_sid=110474&amp;_nc_ohc=3WQu_aA1sKoAX8K6g9Y&amp;_nc_ht=scontent-iad3-1.xx&amp;oh=f711a9d1d328162e6e47a4b1e88b6a75&amp;oe=5F6CC711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15:31:41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3457033"/>
                  </a:ext>
                </a:extLst>
              </a:tr>
            </a:tbl>
          </a:graphicData>
        </a:graphic>
      </p:graphicFrame>
      <p:sp>
        <p:nvSpPr>
          <p:cNvPr id="4" name="Text Placeholder 3">
            <a:extLst>
              <a:ext uri="{FF2B5EF4-FFF2-40B4-BE49-F238E27FC236}">
                <a16:creationId xmlns:a16="http://schemas.microsoft.com/office/drawing/2014/main" id="{6FB10E2B-660C-4A18-915E-25E2BC48A52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77425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8B612-5FD2-4FBC-BE72-59CFD9B69FFE}"/>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BF380E40-7BC1-4ECB-82B8-AC1C529DA6E4}"/>
              </a:ext>
            </a:extLst>
          </p:cNvPr>
          <p:cNvGraphicFramePr>
            <a:graphicFrameLocks noGrp="1"/>
          </p:cNvGraphicFramePr>
          <p:nvPr>
            <p:ph type="tbl" sz="quarter" idx="13"/>
            <p:extLst>
              <p:ext uri="{D42A27DB-BD31-4B8C-83A1-F6EECF244321}">
                <p14:modId xmlns:p14="http://schemas.microsoft.com/office/powerpoint/2010/main" val="142594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88836578"/>
                    </a:ext>
                  </a:extLst>
                </a:gridCol>
                <a:gridCol w="905256">
                  <a:extLst>
                    <a:ext uri="{9D8B030D-6E8A-4147-A177-3AD203B41FA5}">
                      <a16:colId xmlns:a16="http://schemas.microsoft.com/office/drawing/2014/main" val="1063049129"/>
                    </a:ext>
                  </a:extLst>
                </a:gridCol>
                <a:gridCol w="658368">
                  <a:extLst>
                    <a:ext uri="{9D8B030D-6E8A-4147-A177-3AD203B41FA5}">
                      <a16:colId xmlns:a16="http://schemas.microsoft.com/office/drawing/2014/main" val="3248532754"/>
                    </a:ext>
                  </a:extLst>
                </a:gridCol>
                <a:gridCol w="329184">
                  <a:extLst>
                    <a:ext uri="{9D8B030D-6E8A-4147-A177-3AD203B41FA5}">
                      <a16:colId xmlns:a16="http://schemas.microsoft.com/office/drawing/2014/main" val="1639000307"/>
                    </a:ext>
                  </a:extLst>
                </a:gridCol>
                <a:gridCol w="329184">
                  <a:extLst>
                    <a:ext uri="{9D8B030D-6E8A-4147-A177-3AD203B41FA5}">
                      <a16:colId xmlns:a16="http://schemas.microsoft.com/office/drawing/2014/main" val="1159497160"/>
                    </a:ext>
                  </a:extLst>
                </a:gridCol>
                <a:gridCol w="329184">
                  <a:extLst>
                    <a:ext uri="{9D8B030D-6E8A-4147-A177-3AD203B41FA5}">
                      <a16:colId xmlns:a16="http://schemas.microsoft.com/office/drawing/2014/main" val="1752922530"/>
                    </a:ext>
                  </a:extLst>
                </a:gridCol>
                <a:gridCol w="329184">
                  <a:extLst>
                    <a:ext uri="{9D8B030D-6E8A-4147-A177-3AD203B41FA5}">
                      <a16:colId xmlns:a16="http://schemas.microsoft.com/office/drawing/2014/main" val="3923987649"/>
                    </a:ext>
                  </a:extLst>
                </a:gridCol>
                <a:gridCol w="329184">
                  <a:extLst>
                    <a:ext uri="{9D8B030D-6E8A-4147-A177-3AD203B41FA5}">
                      <a16:colId xmlns:a16="http://schemas.microsoft.com/office/drawing/2014/main" val="61031354"/>
                    </a:ext>
                  </a:extLst>
                </a:gridCol>
                <a:gridCol w="329184">
                  <a:extLst>
                    <a:ext uri="{9D8B030D-6E8A-4147-A177-3AD203B41FA5}">
                      <a16:colId xmlns:a16="http://schemas.microsoft.com/office/drawing/2014/main" val="1057720713"/>
                    </a:ext>
                  </a:extLst>
                </a:gridCol>
                <a:gridCol w="329184">
                  <a:extLst>
                    <a:ext uri="{9D8B030D-6E8A-4147-A177-3AD203B41FA5}">
                      <a16:colId xmlns:a16="http://schemas.microsoft.com/office/drawing/2014/main" val="4019161648"/>
                    </a:ext>
                  </a:extLst>
                </a:gridCol>
                <a:gridCol w="329184">
                  <a:extLst>
                    <a:ext uri="{9D8B030D-6E8A-4147-A177-3AD203B41FA5}">
                      <a16:colId xmlns:a16="http://schemas.microsoft.com/office/drawing/2014/main" val="40344958"/>
                    </a:ext>
                  </a:extLst>
                </a:gridCol>
                <a:gridCol w="329184">
                  <a:extLst>
                    <a:ext uri="{9D8B030D-6E8A-4147-A177-3AD203B41FA5}">
                      <a16:colId xmlns:a16="http://schemas.microsoft.com/office/drawing/2014/main" val="745897313"/>
                    </a:ext>
                  </a:extLst>
                </a:gridCol>
                <a:gridCol w="329184">
                  <a:extLst>
                    <a:ext uri="{9D8B030D-6E8A-4147-A177-3AD203B41FA5}">
                      <a16:colId xmlns:a16="http://schemas.microsoft.com/office/drawing/2014/main" val="1054906662"/>
                    </a:ext>
                  </a:extLst>
                </a:gridCol>
                <a:gridCol w="329184">
                  <a:extLst>
                    <a:ext uri="{9D8B030D-6E8A-4147-A177-3AD203B41FA5}">
                      <a16:colId xmlns:a16="http://schemas.microsoft.com/office/drawing/2014/main" val="473175027"/>
                    </a:ext>
                  </a:extLst>
                </a:gridCol>
                <a:gridCol w="329184">
                  <a:extLst>
                    <a:ext uri="{9D8B030D-6E8A-4147-A177-3AD203B41FA5}">
                      <a16:colId xmlns:a16="http://schemas.microsoft.com/office/drawing/2014/main" val="338410131"/>
                    </a:ext>
                  </a:extLst>
                </a:gridCol>
                <a:gridCol w="329184">
                  <a:extLst>
                    <a:ext uri="{9D8B030D-6E8A-4147-A177-3AD203B41FA5}">
                      <a16:colId xmlns:a16="http://schemas.microsoft.com/office/drawing/2014/main" val="4198297958"/>
                    </a:ext>
                  </a:extLst>
                </a:gridCol>
                <a:gridCol w="329184">
                  <a:extLst>
                    <a:ext uri="{9D8B030D-6E8A-4147-A177-3AD203B41FA5}">
                      <a16:colId xmlns:a16="http://schemas.microsoft.com/office/drawing/2014/main" val="1561905460"/>
                    </a:ext>
                  </a:extLst>
                </a:gridCol>
                <a:gridCol w="329184">
                  <a:extLst>
                    <a:ext uri="{9D8B030D-6E8A-4147-A177-3AD203B41FA5}">
                      <a16:colId xmlns:a16="http://schemas.microsoft.com/office/drawing/2014/main" val="2948751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947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- 2020-07-02 09:33:20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closing today at 3pm and remain closed until Monday in observance of the 4th of July holiday. We wish you and your family a safe and enjoyable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https://scontent-iad3-1.xx.fbcdn.net/v/t1.0-9/p720x720/106528251_1499325563605207_2316489587660973279_n.jpg?_nc_cat=103&amp;_nc_sid=110474&amp;_nc_ohc=-QVe5u5w0nsAX8TR5KA&amp;_nc_ht=scontent-iad3-1.xx&amp;_nc_tp=6&amp;oh=7e3f518f32e7cd8377d8356d6b4d6648&amp;oe=5F23B064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09:23:28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8388515"/>
                  </a:ext>
                </a:extLst>
              </a:tr>
            </a:tbl>
          </a:graphicData>
        </a:graphic>
      </p:graphicFrame>
      <p:sp>
        <p:nvSpPr>
          <p:cNvPr id="4" name="Text Placeholder 3">
            <a:extLst>
              <a:ext uri="{FF2B5EF4-FFF2-40B4-BE49-F238E27FC236}">
                <a16:creationId xmlns:a16="http://schemas.microsoft.com/office/drawing/2014/main" id="{23FAD542-854C-45EE-849D-33DE8AEE8A8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11588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7663-3E94-4B2F-99A1-9B620F5D0A4D}"/>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652D109B-8894-491F-9225-4905DD1171A7}"/>
              </a:ext>
            </a:extLst>
          </p:cNvPr>
          <p:cNvGraphicFramePr>
            <a:graphicFrameLocks noGrp="1"/>
          </p:cNvGraphicFramePr>
          <p:nvPr>
            <p:ph type="tbl" sz="quarter" idx="13"/>
            <p:extLst>
              <p:ext uri="{D42A27DB-BD31-4B8C-83A1-F6EECF244321}">
                <p14:modId xmlns:p14="http://schemas.microsoft.com/office/powerpoint/2010/main" val="96855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01141146"/>
                    </a:ext>
                  </a:extLst>
                </a:gridCol>
                <a:gridCol w="905256">
                  <a:extLst>
                    <a:ext uri="{9D8B030D-6E8A-4147-A177-3AD203B41FA5}">
                      <a16:colId xmlns:a16="http://schemas.microsoft.com/office/drawing/2014/main" val="1708599950"/>
                    </a:ext>
                  </a:extLst>
                </a:gridCol>
                <a:gridCol w="658368">
                  <a:extLst>
                    <a:ext uri="{9D8B030D-6E8A-4147-A177-3AD203B41FA5}">
                      <a16:colId xmlns:a16="http://schemas.microsoft.com/office/drawing/2014/main" val="2526698468"/>
                    </a:ext>
                  </a:extLst>
                </a:gridCol>
                <a:gridCol w="329184">
                  <a:extLst>
                    <a:ext uri="{9D8B030D-6E8A-4147-A177-3AD203B41FA5}">
                      <a16:colId xmlns:a16="http://schemas.microsoft.com/office/drawing/2014/main" val="3295700093"/>
                    </a:ext>
                  </a:extLst>
                </a:gridCol>
                <a:gridCol w="329184">
                  <a:extLst>
                    <a:ext uri="{9D8B030D-6E8A-4147-A177-3AD203B41FA5}">
                      <a16:colId xmlns:a16="http://schemas.microsoft.com/office/drawing/2014/main" val="1326017312"/>
                    </a:ext>
                  </a:extLst>
                </a:gridCol>
                <a:gridCol w="329184">
                  <a:extLst>
                    <a:ext uri="{9D8B030D-6E8A-4147-A177-3AD203B41FA5}">
                      <a16:colId xmlns:a16="http://schemas.microsoft.com/office/drawing/2014/main" val="1534493744"/>
                    </a:ext>
                  </a:extLst>
                </a:gridCol>
                <a:gridCol w="329184">
                  <a:extLst>
                    <a:ext uri="{9D8B030D-6E8A-4147-A177-3AD203B41FA5}">
                      <a16:colId xmlns:a16="http://schemas.microsoft.com/office/drawing/2014/main" val="4084406652"/>
                    </a:ext>
                  </a:extLst>
                </a:gridCol>
                <a:gridCol w="329184">
                  <a:extLst>
                    <a:ext uri="{9D8B030D-6E8A-4147-A177-3AD203B41FA5}">
                      <a16:colId xmlns:a16="http://schemas.microsoft.com/office/drawing/2014/main" val="94920213"/>
                    </a:ext>
                  </a:extLst>
                </a:gridCol>
                <a:gridCol w="329184">
                  <a:extLst>
                    <a:ext uri="{9D8B030D-6E8A-4147-A177-3AD203B41FA5}">
                      <a16:colId xmlns:a16="http://schemas.microsoft.com/office/drawing/2014/main" val="2983362524"/>
                    </a:ext>
                  </a:extLst>
                </a:gridCol>
                <a:gridCol w="329184">
                  <a:extLst>
                    <a:ext uri="{9D8B030D-6E8A-4147-A177-3AD203B41FA5}">
                      <a16:colId xmlns:a16="http://schemas.microsoft.com/office/drawing/2014/main" val="475408006"/>
                    </a:ext>
                  </a:extLst>
                </a:gridCol>
                <a:gridCol w="329184">
                  <a:extLst>
                    <a:ext uri="{9D8B030D-6E8A-4147-A177-3AD203B41FA5}">
                      <a16:colId xmlns:a16="http://schemas.microsoft.com/office/drawing/2014/main" val="3287530413"/>
                    </a:ext>
                  </a:extLst>
                </a:gridCol>
                <a:gridCol w="329184">
                  <a:extLst>
                    <a:ext uri="{9D8B030D-6E8A-4147-A177-3AD203B41FA5}">
                      <a16:colId xmlns:a16="http://schemas.microsoft.com/office/drawing/2014/main" val="4052238735"/>
                    </a:ext>
                  </a:extLst>
                </a:gridCol>
                <a:gridCol w="329184">
                  <a:extLst>
                    <a:ext uri="{9D8B030D-6E8A-4147-A177-3AD203B41FA5}">
                      <a16:colId xmlns:a16="http://schemas.microsoft.com/office/drawing/2014/main" val="2235313418"/>
                    </a:ext>
                  </a:extLst>
                </a:gridCol>
                <a:gridCol w="329184">
                  <a:extLst>
                    <a:ext uri="{9D8B030D-6E8A-4147-A177-3AD203B41FA5}">
                      <a16:colId xmlns:a16="http://schemas.microsoft.com/office/drawing/2014/main" val="4268629355"/>
                    </a:ext>
                  </a:extLst>
                </a:gridCol>
                <a:gridCol w="329184">
                  <a:extLst>
                    <a:ext uri="{9D8B030D-6E8A-4147-A177-3AD203B41FA5}">
                      <a16:colId xmlns:a16="http://schemas.microsoft.com/office/drawing/2014/main" val="435714584"/>
                    </a:ext>
                  </a:extLst>
                </a:gridCol>
                <a:gridCol w="329184">
                  <a:extLst>
                    <a:ext uri="{9D8B030D-6E8A-4147-A177-3AD203B41FA5}">
                      <a16:colId xmlns:a16="http://schemas.microsoft.com/office/drawing/2014/main" val="657874897"/>
                    </a:ext>
                  </a:extLst>
                </a:gridCol>
                <a:gridCol w="329184">
                  <a:extLst>
                    <a:ext uri="{9D8B030D-6E8A-4147-A177-3AD203B41FA5}">
                      <a16:colId xmlns:a16="http://schemas.microsoft.com/office/drawing/2014/main" val="252529015"/>
                    </a:ext>
                  </a:extLst>
                </a:gridCol>
                <a:gridCol w="329184">
                  <a:extLst>
                    <a:ext uri="{9D8B030D-6E8A-4147-A177-3AD203B41FA5}">
                      <a16:colId xmlns:a16="http://schemas.microsoft.com/office/drawing/2014/main" val="1384151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69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- 2020-07-31 15:00:30</a:t>
                      </a:r>
                      <a:r>
                        <a:rPr kumimoji="0" lang="en-US" sz="1000" b="0" i="0" u="none" strike="noStrike" kern="1200" cap="none" spc="0" normalizeH="0" baseline="0" noProof="0">
                          <a:ln>
                            <a:noFill/>
                          </a:ln>
                          <a:solidFill>
                            <a:prstClr val="black"/>
                          </a:solidFill>
                          <a:effectLst/>
                          <a:uLnTx/>
                          <a:uFillTx/>
                          <a:latin typeface="+mn-lt"/>
                          <a:ea typeface="+mn-ea"/>
                          <a:cs typeface="+mn-cs"/>
                        </a:rPr>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https://scontent-iad3-1.xx.fbcdn.net/v/t1.0-9/s720x720/114485526_1523864041151359_7817915384871561042_n.jpg?_nc_cat=108&amp;_nc_sid=110474&amp;_nc_ohc=ALXDD_MoMEMAX-pD2bY&amp;_nc_ht=scontent-iad3-1.xx&amp;_nc_tp=7&amp;oh=06021f0582675c3f33cfce526ae9f29e&amp;oe=5F4D5098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08/03/2020 15:29:28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9879872"/>
                  </a:ext>
                </a:extLst>
              </a:tr>
            </a:tbl>
          </a:graphicData>
        </a:graphic>
      </p:graphicFrame>
      <p:sp>
        <p:nvSpPr>
          <p:cNvPr id="4" name="Text Placeholder 3">
            <a:extLst>
              <a:ext uri="{FF2B5EF4-FFF2-40B4-BE49-F238E27FC236}">
                <a16:creationId xmlns:a16="http://schemas.microsoft.com/office/drawing/2014/main" id="{0484ECDA-253D-4C61-B827-60A4D02FCF1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76838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8B39-0CDC-4645-A8DD-F0931F9992E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EB884587-0F85-4EA7-96F0-6DA47CB55ABB}"/>
              </a:ext>
            </a:extLst>
          </p:cNvPr>
          <p:cNvGraphicFramePr>
            <a:graphicFrameLocks noGrp="1"/>
          </p:cNvGraphicFramePr>
          <p:nvPr>
            <p:ph type="chart" sz="quarter" idx="13"/>
            <p:extLst>
              <p:ext uri="{D42A27DB-BD31-4B8C-83A1-F6EECF244321}">
                <p14:modId xmlns:p14="http://schemas.microsoft.com/office/powerpoint/2010/main" val="3707117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3D5C9-DE7A-455B-9C22-D885A29454B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840EFE-51C5-4BDD-8D79-91CCE99E93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973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F0B9-D485-48EA-AF50-FC93F4FEF99F}"/>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0D83E5B5-7026-4F86-A219-076A0B7CAFB9}"/>
              </a:ext>
            </a:extLst>
          </p:cNvPr>
          <p:cNvGraphicFramePr>
            <a:graphicFrameLocks noGrp="1"/>
          </p:cNvGraphicFramePr>
          <p:nvPr>
            <p:ph type="chart" sz="quarter" idx="13"/>
            <p:extLst>
              <p:ext uri="{D42A27DB-BD31-4B8C-83A1-F6EECF244321}">
                <p14:modId xmlns:p14="http://schemas.microsoft.com/office/powerpoint/2010/main" val="154387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E4CA9-305D-41BC-AF99-D6FC54186CB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DC53A60-05CF-47F6-A404-12180BF80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948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B71FC-0E06-4937-93FC-30329AF31176}"/>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0E3CA852-2DD7-4486-943D-83A170D12F4B}"/>
              </a:ext>
            </a:extLst>
          </p:cNvPr>
          <p:cNvGraphicFramePr>
            <a:graphicFrameLocks noGrp="1"/>
          </p:cNvGraphicFramePr>
          <p:nvPr>
            <p:ph type="chart" sz="quarter" idx="13"/>
            <p:extLst>
              <p:ext uri="{D42A27DB-BD31-4B8C-83A1-F6EECF244321}">
                <p14:modId xmlns:p14="http://schemas.microsoft.com/office/powerpoint/2010/main" val="3372664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B049D-ED4E-4F60-838C-9AACEB57835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1001669-15AE-42DD-871B-AD29C637A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083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1106</Words>
  <Application>Microsoft Office PowerPoint</Application>
  <PresentationFormat>On-screen Show (4:3)</PresentationFormat>
  <Paragraphs>431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vt:lpstr>
      <vt:lpstr>LinkedIn Key Metrics Table | TMNAS</vt:lpstr>
      <vt:lpstr>LinkedIn LinkedIn Followers Change | TMNAS</vt:lpstr>
      <vt:lpstr>LinkedIn Average Interactions Per LinkedIn Update | TMNAS</vt:lpstr>
      <vt:lpstr>LinkedIn Total Interactions Per Month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2020-08-26T19:55:07Z</dcterms:created>
  <dcterms:modified xsi:type="dcterms:W3CDTF">2020-08-26T19:55:47Z</dcterms:modified>
</cp:coreProperties>
</file>