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44013</c:v>
                </c:pt>
              </c:numCache>
            </c:numRef>
          </c:cat>
          <c:val>
            <c:numRef>
              <c:f>Sheet1!$B$2</c:f>
              <c:numCache>
                <c:formatCode>General</c:formatCode>
                <c:ptCount val="1"/>
                <c:pt idx="0">
                  <c:v>84</c:v>
                </c:pt>
              </c:numCache>
            </c:numRef>
          </c:val>
          <c:extLst>
            <c:ext xmlns:c16="http://schemas.microsoft.com/office/drawing/2014/chart" uri="{C3380CC4-5D6E-409C-BE32-E72D297353CC}">
              <c16:uniqueId val="{00000000-AF2D-4306-8511-4B0CDF29CCA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44013</c:v>
                </c:pt>
              </c:numCache>
            </c:numRef>
          </c:cat>
          <c:val>
            <c:numRef>
              <c:f>Sheet1!$C$2</c:f>
              <c:numCache>
                <c:formatCode>General</c:formatCode>
                <c:ptCount val="1"/>
                <c:pt idx="0">
                  <c:v>434</c:v>
                </c:pt>
              </c:numCache>
            </c:numRef>
          </c:val>
          <c:extLst>
            <c:ext xmlns:c16="http://schemas.microsoft.com/office/drawing/2014/chart" uri="{C3380CC4-5D6E-409C-BE32-E72D297353CC}">
              <c16:uniqueId val="{00000001-AF2D-4306-8511-4B0CDF29CCA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44013</c:v>
                </c:pt>
              </c:numCache>
            </c:numRef>
          </c:cat>
          <c:val>
            <c:numRef>
              <c:f>Sheet1!$D$2</c:f>
              <c:numCache>
                <c:formatCode>General</c:formatCode>
                <c:ptCount val="1"/>
                <c:pt idx="0">
                  <c:v>5384</c:v>
                </c:pt>
              </c:numCache>
            </c:numRef>
          </c:val>
          <c:extLst>
            <c:ext xmlns:c16="http://schemas.microsoft.com/office/drawing/2014/chart" uri="{C3380CC4-5D6E-409C-BE32-E72D297353CC}">
              <c16:uniqueId val="{00000002-AF2D-4306-8511-4B0CDF29CCA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44013</c:v>
                </c:pt>
              </c:numCache>
            </c:numRef>
          </c:cat>
          <c:val>
            <c:numRef>
              <c:f>Sheet1!$E$2</c:f>
              <c:numCache>
                <c:formatCode>General</c:formatCode>
                <c:ptCount val="1"/>
                <c:pt idx="0">
                  <c:v>188</c:v>
                </c:pt>
              </c:numCache>
            </c:numRef>
          </c:val>
          <c:extLst>
            <c:ext xmlns:c16="http://schemas.microsoft.com/office/drawing/2014/chart" uri="{C3380CC4-5D6E-409C-BE32-E72D297353CC}">
              <c16:uniqueId val="{00000003-AF2D-4306-8511-4B0CDF29CCA4}"/>
            </c:ext>
          </c:extLst>
        </c:ser>
        <c:dLbls>
          <c:showLegendKey val="0"/>
          <c:showVal val="0"/>
          <c:showCatName val="0"/>
          <c:showSerName val="0"/>
          <c:showPercent val="0"/>
          <c:showBubbleSize val="0"/>
        </c:dLbls>
        <c:gapWidth val="219"/>
        <c:overlap val="-27"/>
        <c:axId val="300657288"/>
        <c:axId val="300658600"/>
      </c:barChart>
      <c:dateAx>
        <c:axId val="30065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58600"/>
        <c:crosses val="autoZero"/>
        <c:auto val="1"/>
        <c:lblOffset val="100"/>
        <c:baseTimeUnit val="days"/>
      </c:dateAx>
      <c:valAx>
        <c:axId val="30065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65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1</c:v>
                </c:pt>
                <c:pt idx="2">
                  <c:v>0</c:v>
                </c:pt>
                <c:pt idx="3">
                  <c:v>0</c:v>
                </c:pt>
                <c:pt idx="4">
                  <c:v>-1</c:v>
                </c:pt>
                <c:pt idx="5">
                  <c:v>-1</c:v>
                </c:pt>
                <c:pt idx="6">
                  <c:v>-1</c:v>
                </c:pt>
                <c:pt idx="7">
                  <c:v>-3</c:v>
                </c:pt>
              </c:numCache>
            </c:numRef>
          </c:val>
          <c:extLst>
            <c:ext xmlns:c16="http://schemas.microsoft.com/office/drawing/2014/chart" uri="{C3380CC4-5D6E-409C-BE32-E72D297353CC}">
              <c16:uniqueId val="{00000000-9C05-4B4E-9BE0-30A7CB2E0E49}"/>
            </c:ext>
          </c:extLst>
        </c:ser>
        <c:dLbls>
          <c:showLegendKey val="0"/>
          <c:showVal val="0"/>
          <c:showCatName val="0"/>
          <c:showSerName val="0"/>
          <c:showPercent val="0"/>
          <c:showBubbleSize val="0"/>
        </c:dLbls>
        <c:gapWidth val="219"/>
        <c:overlap val="-27"/>
        <c:axId val="305676832"/>
        <c:axId val="305677160"/>
      </c:barChart>
      <c:dateAx>
        <c:axId val="30567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77160"/>
        <c:crosses val="autoZero"/>
        <c:auto val="1"/>
        <c:lblOffset val="100"/>
        <c:baseTimeUnit val="months"/>
      </c:dateAx>
      <c:valAx>
        <c:axId val="30567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67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0</c:v>
                </c:pt>
                <c:pt idx="1">
                  <c:v>0</c:v>
                </c:pt>
                <c:pt idx="2">
                  <c:v>0</c:v>
                </c:pt>
                <c:pt idx="3">
                  <c:v>0</c:v>
                </c:pt>
                <c:pt idx="4">
                  <c:v>2</c:v>
                </c:pt>
                <c:pt idx="5">
                  <c:v>0</c:v>
                </c:pt>
                <c:pt idx="6">
                  <c:v>5</c:v>
                </c:pt>
                <c:pt idx="7">
                  <c:v>3</c:v>
                </c:pt>
                <c:pt idx="8">
                  <c:v>0</c:v>
                </c:pt>
                <c:pt idx="9">
                  <c:v>0</c:v>
                </c:pt>
                <c:pt idx="10">
                  <c:v>0</c:v>
                </c:pt>
                <c:pt idx="11">
                  <c:v>0</c:v>
                </c:pt>
              </c:numCache>
            </c:numRef>
          </c:val>
          <c:extLst>
            <c:ext xmlns:c16="http://schemas.microsoft.com/office/drawing/2014/chart" uri="{C3380CC4-5D6E-409C-BE32-E72D297353CC}">
              <c16:uniqueId val="{00000000-0169-4F2F-94B7-5464E3E2484D}"/>
            </c:ext>
          </c:extLst>
        </c:ser>
        <c:dLbls>
          <c:showLegendKey val="0"/>
          <c:showVal val="0"/>
          <c:showCatName val="0"/>
          <c:showSerName val="0"/>
          <c:showPercent val="0"/>
          <c:showBubbleSize val="0"/>
        </c:dLbls>
        <c:gapWidth val="219"/>
        <c:overlap val="-27"/>
        <c:axId val="301019352"/>
        <c:axId val="301020992"/>
      </c:barChart>
      <c:dateAx>
        <c:axId val="30101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20992"/>
        <c:crosses val="autoZero"/>
        <c:auto val="1"/>
        <c:lblOffset val="100"/>
        <c:baseTimeUnit val="months"/>
      </c:dateAx>
      <c:valAx>
        <c:axId val="30102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1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0</c:v>
                </c:pt>
                <c:pt idx="1">
                  <c:v>0</c:v>
                </c:pt>
                <c:pt idx="2">
                  <c:v>0</c:v>
                </c:pt>
                <c:pt idx="3">
                  <c:v>0</c:v>
                </c:pt>
                <c:pt idx="4">
                  <c:v>2</c:v>
                </c:pt>
                <c:pt idx="5">
                  <c:v>0</c:v>
                </c:pt>
                <c:pt idx="6">
                  <c:v>10</c:v>
                </c:pt>
                <c:pt idx="7">
                  <c:v>3</c:v>
                </c:pt>
                <c:pt idx="8">
                  <c:v>0</c:v>
                </c:pt>
                <c:pt idx="9">
                  <c:v>0</c:v>
                </c:pt>
                <c:pt idx="10">
                  <c:v>0</c:v>
                </c:pt>
                <c:pt idx="11">
                  <c:v>0</c:v>
                </c:pt>
              </c:numCache>
            </c:numRef>
          </c:val>
          <c:extLst>
            <c:ext xmlns:c16="http://schemas.microsoft.com/office/drawing/2014/chart" uri="{C3380CC4-5D6E-409C-BE32-E72D297353CC}">
              <c16:uniqueId val="{00000000-7C40-4F7F-AAE5-983518722A6A}"/>
            </c:ext>
          </c:extLst>
        </c:ser>
        <c:dLbls>
          <c:showLegendKey val="0"/>
          <c:showVal val="0"/>
          <c:showCatName val="0"/>
          <c:showSerName val="0"/>
          <c:showPercent val="0"/>
          <c:showBubbleSize val="0"/>
        </c:dLbls>
        <c:gapWidth val="219"/>
        <c:overlap val="-27"/>
        <c:axId val="301018368"/>
        <c:axId val="304874760"/>
      </c:barChart>
      <c:catAx>
        <c:axId val="30101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74760"/>
        <c:crosses val="autoZero"/>
        <c:auto val="1"/>
        <c:lblAlgn val="ctr"/>
        <c:lblOffset val="100"/>
        <c:noMultiLvlLbl val="0"/>
      </c:catAx>
      <c:valAx>
        <c:axId val="30487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01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130</c:v>
                </c:pt>
                <c:pt idx="1">
                  <c:v>111</c:v>
                </c:pt>
                <c:pt idx="2">
                  <c:v>72</c:v>
                </c:pt>
                <c:pt idx="3">
                  <c:v>40</c:v>
                </c:pt>
                <c:pt idx="4">
                  <c:v>21</c:v>
                </c:pt>
                <c:pt idx="5">
                  <c:v>43</c:v>
                </c:pt>
                <c:pt idx="6">
                  <c:v>17</c:v>
                </c:pt>
                <c:pt idx="7">
                  <c:v>19</c:v>
                </c:pt>
              </c:numCache>
            </c:numRef>
          </c:val>
          <c:extLst>
            <c:ext xmlns:c16="http://schemas.microsoft.com/office/drawing/2014/chart" uri="{C3380CC4-5D6E-409C-BE32-E72D297353CC}">
              <c16:uniqueId val="{00000000-4F55-4250-9736-000B54CA4589}"/>
            </c:ext>
          </c:extLst>
        </c:ser>
        <c:dLbls>
          <c:showLegendKey val="0"/>
          <c:showVal val="0"/>
          <c:showCatName val="0"/>
          <c:showSerName val="0"/>
          <c:showPercent val="0"/>
          <c:showBubbleSize val="0"/>
        </c:dLbls>
        <c:gapWidth val="219"/>
        <c:overlap val="-27"/>
        <c:axId val="309517504"/>
        <c:axId val="309515208"/>
      </c:barChart>
      <c:dateAx>
        <c:axId val="30951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15208"/>
        <c:crosses val="autoZero"/>
        <c:auto val="1"/>
        <c:lblOffset val="100"/>
        <c:baseTimeUnit val="months"/>
      </c:dateAx>
      <c:valAx>
        <c:axId val="30951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1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29</c:v>
                </c:pt>
                <c:pt idx="1">
                  <c:v>57</c:v>
                </c:pt>
                <c:pt idx="2">
                  <c:v>15</c:v>
                </c:pt>
                <c:pt idx="3">
                  <c:v>37</c:v>
                </c:pt>
                <c:pt idx="4">
                  <c:v>16</c:v>
                </c:pt>
                <c:pt idx="5">
                  <c:v>20</c:v>
                </c:pt>
                <c:pt idx="6">
                  <c:v>31</c:v>
                </c:pt>
                <c:pt idx="7">
                  <c:v>26</c:v>
                </c:pt>
              </c:numCache>
            </c:numRef>
          </c:val>
          <c:extLst>
            <c:ext xmlns:c16="http://schemas.microsoft.com/office/drawing/2014/chart" uri="{C3380CC4-5D6E-409C-BE32-E72D297353CC}">
              <c16:uniqueId val="{00000000-81CF-419B-B1C8-AD1C72A8625F}"/>
            </c:ext>
          </c:extLst>
        </c:ser>
        <c:dLbls>
          <c:showLegendKey val="0"/>
          <c:showVal val="0"/>
          <c:showCatName val="0"/>
          <c:showSerName val="0"/>
          <c:showPercent val="0"/>
          <c:showBubbleSize val="0"/>
        </c:dLbls>
        <c:gapWidth val="219"/>
        <c:overlap val="-27"/>
        <c:axId val="309513896"/>
        <c:axId val="309510616"/>
      </c:barChart>
      <c:catAx>
        <c:axId val="309513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10616"/>
        <c:crosses val="autoZero"/>
        <c:auto val="1"/>
        <c:lblAlgn val="ctr"/>
        <c:lblOffset val="100"/>
        <c:noMultiLvlLbl val="0"/>
      </c:catAx>
      <c:valAx>
        <c:axId val="30951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1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89</c:v>
                </c:pt>
                <c:pt idx="1">
                  <c:v>228</c:v>
                </c:pt>
                <c:pt idx="2">
                  <c:v>30</c:v>
                </c:pt>
                <c:pt idx="3">
                  <c:v>189</c:v>
                </c:pt>
                <c:pt idx="4">
                  <c:v>48</c:v>
                </c:pt>
                <c:pt idx="5">
                  <c:v>61</c:v>
                </c:pt>
                <c:pt idx="6">
                  <c:v>127</c:v>
                </c:pt>
                <c:pt idx="7">
                  <c:v>53</c:v>
                </c:pt>
              </c:numCache>
            </c:numRef>
          </c:val>
          <c:extLst>
            <c:ext xmlns:c16="http://schemas.microsoft.com/office/drawing/2014/chart" uri="{C3380CC4-5D6E-409C-BE32-E72D297353CC}">
              <c16:uniqueId val="{00000000-5006-4EB2-9E9E-835546DB9EA1}"/>
            </c:ext>
          </c:extLst>
        </c:ser>
        <c:dLbls>
          <c:showLegendKey val="0"/>
          <c:showVal val="0"/>
          <c:showCatName val="0"/>
          <c:showSerName val="0"/>
          <c:showPercent val="0"/>
          <c:showBubbleSize val="0"/>
        </c:dLbls>
        <c:gapWidth val="219"/>
        <c:overlap val="-27"/>
        <c:axId val="309514224"/>
        <c:axId val="309511272"/>
      </c:barChart>
      <c:catAx>
        <c:axId val="30951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11272"/>
        <c:crosses val="autoZero"/>
        <c:auto val="1"/>
        <c:lblAlgn val="ctr"/>
        <c:lblOffset val="100"/>
        <c:noMultiLvlLbl val="0"/>
      </c:catAx>
      <c:valAx>
        <c:axId val="30951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1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c:v>
                </c:pt>
                <c:pt idx="2">
                  <c:v>7</c:v>
                </c:pt>
                <c:pt idx="3">
                  <c:v>6</c:v>
                </c:pt>
                <c:pt idx="4">
                  <c:v>1</c:v>
                </c:pt>
                <c:pt idx="5">
                  <c:v>1</c:v>
                </c:pt>
                <c:pt idx="6">
                  <c:v>-5</c:v>
                </c:pt>
                <c:pt idx="7">
                  <c:v>3</c:v>
                </c:pt>
              </c:numCache>
            </c:numRef>
          </c:val>
          <c:extLst>
            <c:ext xmlns:c16="http://schemas.microsoft.com/office/drawing/2014/chart" uri="{C3380CC4-5D6E-409C-BE32-E72D297353CC}">
              <c16:uniqueId val="{00000000-5D61-4A3E-A84C-9E7B9CFD92D8}"/>
            </c:ext>
          </c:extLst>
        </c:ser>
        <c:dLbls>
          <c:showLegendKey val="0"/>
          <c:showVal val="0"/>
          <c:showCatName val="0"/>
          <c:showSerName val="0"/>
          <c:showPercent val="0"/>
          <c:showBubbleSize val="0"/>
        </c:dLbls>
        <c:gapWidth val="219"/>
        <c:overlap val="-27"/>
        <c:axId val="365824008"/>
        <c:axId val="365825976"/>
      </c:barChart>
      <c:dateAx>
        <c:axId val="36582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25976"/>
        <c:crosses val="autoZero"/>
        <c:auto val="1"/>
        <c:lblOffset val="100"/>
        <c:baseTimeUnit val="months"/>
      </c:dateAx>
      <c:valAx>
        <c:axId val="36582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2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29</c:v>
                </c:pt>
                <c:pt idx="1">
                  <c:v>37</c:v>
                </c:pt>
                <c:pt idx="2">
                  <c:v>23</c:v>
                </c:pt>
                <c:pt idx="3">
                  <c:v>34</c:v>
                </c:pt>
                <c:pt idx="4">
                  <c:v>31</c:v>
                </c:pt>
                <c:pt idx="5">
                  <c:v>25</c:v>
                </c:pt>
                <c:pt idx="6">
                  <c:v>22</c:v>
                </c:pt>
                <c:pt idx="7">
                  <c:v>30</c:v>
                </c:pt>
                <c:pt idx="8">
                  <c:v>0</c:v>
                </c:pt>
                <c:pt idx="9">
                  <c:v>0</c:v>
                </c:pt>
                <c:pt idx="10">
                  <c:v>0</c:v>
                </c:pt>
                <c:pt idx="11">
                  <c:v>0</c:v>
                </c:pt>
              </c:numCache>
            </c:numRef>
          </c:val>
          <c:extLst>
            <c:ext xmlns:c16="http://schemas.microsoft.com/office/drawing/2014/chart" uri="{C3380CC4-5D6E-409C-BE32-E72D297353CC}">
              <c16:uniqueId val="{00000000-DD3F-49C8-9A96-03F594C295B9}"/>
            </c:ext>
          </c:extLst>
        </c:ser>
        <c:dLbls>
          <c:showLegendKey val="0"/>
          <c:showVal val="0"/>
          <c:showCatName val="0"/>
          <c:showSerName val="0"/>
          <c:showPercent val="0"/>
          <c:showBubbleSize val="0"/>
        </c:dLbls>
        <c:gapWidth val="219"/>
        <c:overlap val="-27"/>
        <c:axId val="365831224"/>
        <c:axId val="365834504"/>
      </c:barChart>
      <c:dateAx>
        <c:axId val="36583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34504"/>
        <c:crosses val="autoZero"/>
        <c:auto val="1"/>
        <c:lblOffset val="100"/>
        <c:baseTimeUnit val="months"/>
      </c:dateAx>
      <c:valAx>
        <c:axId val="36583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3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89</c:v>
                </c:pt>
                <c:pt idx="1">
                  <c:v>112</c:v>
                </c:pt>
                <c:pt idx="2">
                  <c:v>46</c:v>
                </c:pt>
                <c:pt idx="3">
                  <c:v>171</c:v>
                </c:pt>
                <c:pt idx="4">
                  <c:v>125</c:v>
                </c:pt>
                <c:pt idx="5">
                  <c:v>103</c:v>
                </c:pt>
                <c:pt idx="6">
                  <c:v>68</c:v>
                </c:pt>
                <c:pt idx="7">
                  <c:v>60</c:v>
                </c:pt>
                <c:pt idx="8">
                  <c:v>0</c:v>
                </c:pt>
                <c:pt idx="9">
                  <c:v>0</c:v>
                </c:pt>
                <c:pt idx="10">
                  <c:v>0</c:v>
                </c:pt>
                <c:pt idx="11">
                  <c:v>0</c:v>
                </c:pt>
              </c:numCache>
            </c:numRef>
          </c:val>
          <c:extLst>
            <c:ext xmlns:c16="http://schemas.microsoft.com/office/drawing/2014/chart" uri="{C3380CC4-5D6E-409C-BE32-E72D297353CC}">
              <c16:uniqueId val="{00000000-56EA-447F-90A9-67C1C3301D03}"/>
            </c:ext>
          </c:extLst>
        </c:ser>
        <c:dLbls>
          <c:showLegendKey val="0"/>
          <c:showVal val="0"/>
          <c:showCatName val="0"/>
          <c:showSerName val="0"/>
          <c:showPercent val="0"/>
          <c:showBubbleSize val="0"/>
        </c:dLbls>
        <c:gapWidth val="219"/>
        <c:overlap val="-27"/>
        <c:axId val="365837784"/>
        <c:axId val="365840736"/>
      </c:barChart>
      <c:catAx>
        <c:axId val="365837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40736"/>
        <c:crosses val="autoZero"/>
        <c:auto val="1"/>
        <c:lblAlgn val="ctr"/>
        <c:lblOffset val="100"/>
        <c:noMultiLvlLbl val="0"/>
      </c:catAx>
      <c:valAx>
        <c:axId val="36584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3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8</c:v>
                </c:pt>
                <c:pt idx="2">
                  <c:v>1</c:v>
                </c:pt>
                <c:pt idx="3">
                  <c:v>0</c:v>
                </c:pt>
                <c:pt idx="4">
                  <c:v>1</c:v>
                </c:pt>
                <c:pt idx="5">
                  <c:v>2</c:v>
                </c:pt>
                <c:pt idx="6">
                  <c:v>3</c:v>
                </c:pt>
                <c:pt idx="7">
                  <c:v>4</c:v>
                </c:pt>
              </c:numCache>
            </c:numRef>
          </c:val>
          <c:extLst>
            <c:ext xmlns:c16="http://schemas.microsoft.com/office/drawing/2014/chart" uri="{C3380CC4-5D6E-409C-BE32-E72D297353CC}">
              <c16:uniqueId val="{00000000-32F3-4B5A-B3FC-47B50A273256}"/>
            </c:ext>
          </c:extLst>
        </c:ser>
        <c:dLbls>
          <c:showLegendKey val="0"/>
          <c:showVal val="0"/>
          <c:showCatName val="0"/>
          <c:showSerName val="0"/>
          <c:showPercent val="0"/>
          <c:showBubbleSize val="0"/>
        </c:dLbls>
        <c:gapWidth val="219"/>
        <c:overlap val="-27"/>
        <c:axId val="299121960"/>
        <c:axId val="299121632"/>
      </c:barChart>
      <c:dateAx>
        <c:axId val="29912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1632"/>
        <c:crosses val="autoZero"/>
        <c:auto val="1"/>
        <c:lblOffset val="100"/>
        <c:baseTimeUnit val="months"/>
      </c:dateAx>
      <c:valAx>
        <c:axId val="29912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0</c:v>
                </c:pt>
                <c:pt idx="3">
                  <c:v>3</c:v>
                </c:pt>
                <c:pt idx="4">
                  <c:v>3</c:v>
                </c:pt>
                <c:pt idx="5">
                  <c:v>7</c:v>
                </c:pt>
                <c:pt idx="6">
                  <c:v>11</c:v>
                </c:pt>
                <c:pt idx="7">
                  <c:v>9</c:v>
                </c:pt>
                <c:pt idx="8">
                  <c:v>0</c:v>
                </c:pt>
                <c:pt idx="9">
                  <c:v>0</c:v>
                </c:pt>
                <c:pt idx="10">
                  <c:v>0</c:v>
                </c:pt>
                <c:pt idx="11">
                  <c:v>0</c:v>
                </c:pt>
              </c:numCache>
            </c:numRef>
          </c:val>
          <c:extLst>
            <c:ext xmlns:c16="http://schemas.microsoft.com/office/drawing/2014/chart" uri="{C3380CC4-5D6E-409C-BE32-E72D297353CC}">
              <c16:uniqueId val="{00000000-B806-417E-92B2-943A4ACA509A}"/>
            </c:ext>
          </c:extLst>
        </c:ser>
        <c:dLbls>
          <c:showLegendKey val="0"/>
          <c:showVal val="0"/>
          <c:showCatName val="0"/>
          <c:showSerName val="0"/>
          <c:showPercent val="0"/>
          <c:showBubbleSize val="0"/>
        </c:dLbls>
        <c:gapWidth val="219"/>
        <c:overlap val="-27"/>
        <c:axId val="299119336"/>
        <c:axId val="299122288"/>
      </c:barChart>
      <c:dateAx>
        <c:axId val="29911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2288"/>
        <c:crosses val="autoZero"/>
        <c:auto val="1"/>
        <c:lblOffset val="100"/>
        <c:baseTimeUnit val="months"/>
      </c:dateAx>
      <c:valAx>
        <c:axId val="29912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1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4</c:v>
                </c:pt>
                <c:pt idx="1">
                  <c:v>15</c:v>
                </c:pt>
                <c:pt idx="2">
                  <c:v>0</c:v>
                </c:pt>
                <c:pt idx="3">
                  <c:v>11</c:v>
                </c:pt>
                <c:pt idx="4">
                  <c:v>7</c:v>
                </c:pt>
                <c:pt idx="5">
                  <c:v>16</c:v>
                </c:pt>
                <c:pt idx="6">
                  <c:v>34</c:v>
                </c:pt>
                <c:pt idx="7">
                  <c:v>18</c:v>
                </c:pt>
                <c:pt idx="8">
                  <c:v>0</c:v>
                </c:pt>
                <c:pt idx="9">
                  <c:v>0</c:v>
                </c:pt>
                <c:pt idx="10">
                  <c:v>0</c:v>
                </c:pt>
                <c:pt idx="11">
                  <c:v>0</c:v>
                </c:pt>
              </c:numCache>
            </c:numRef>
          </c:val>
          <c:extLst>
            <c:ext xmlns:c16="http://schemas.microsoft.com/office/drawing/2014/chart" uri="{C3380CC4-5D6E-409C-BE32-E72D297353CC}">
              <c16:uniqueId val="{00000000-C437-45E3-84FB-5B75968B8954}"/>
            </c:ext>
          </c:extLst>
        </c:ser>
        <c:dLbls>
          <c:showLegendKey val="0"/>
          <c:showVal val="0"/>
          <c:showCatName val="0"/>
          <c:showSerName val="0"/>
          <c:showPercent val="0"/>
          <c:showBubbleSize val="0"/>
        </c:dLbls>
        <c:gapWidth val="219"/>
        <c:overlap val="-27"/>
        <c:axId val="307312136"/>
        <c:axId val="307312792"/>
      </c:barChart>
      <c:catAx>
        <c:axId val="30731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12792"/>
        <c:crosses val="autoZero"/>
        <c:auto val="1"/>
        <c:lblAlgn val="ctr"/>
        <c:lblOffset val="100"/>
        <c:noMultiLvlLbl val="0"/>
      </c:catAx>
      <c:valAx>
        <c:axId val="30731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1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0043-5370-4170-B1A4-D162E95A523F}"/>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E29920DE-24F7-4FEF-9233-D7FE51A349F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86206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E8511-471A-48AC-9118-27648DED775E}"/>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2DC4D67A-5014-47DA-BF12-833536979E86}"/>
              </a:ext>
            </a:extLst>
          </p:cNvPr>
          <p:cNvGraphicFramePr>
            <a:graphicFrameLocks noGrp="1"/>
          </p:cNvGraphicFramePr>
          <p:nvPr>
            <p:ph type="chart" sz="quarter" idx="13"/>
            <p:extLst>
              <p:ext uri="{D42A27DB-BD31-4B8C-83A1-F6EECF244321}">
                <p14:modId xmlns:p14="http://schemas.microsoft.com/office/powerpoint/2010/main" val="1002848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36DD1-BCC2-498E-937E-28A21436364E}"/>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6714C133-FF3E-4549-BE57-6ADCD53446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0127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E1551-2F73-4E12-B5D5-E29102FA3601}"/>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14EB4FD6-C068-44D7-8C8B-EFF5594DDBE2}"/>
              </a:ext>
            </a:extLst>
          </p:cNvPr>
          <p:cNvGraphicFramePr>
            <a:graphicFrameLocks noGrp="1"/>
          </p:cNvGraphicFramePr>
          <p:nvPr>
            <p:ph type="tbl" sz="quarter" idx="13"/>
            <p:extLst>
              <p:ext uri="{D42A27DB-BD31-4B8C-83A1-F6EECF244321}">
                <p14:modId xmlns:p14="http://schemas.microsoft.com/office/powerpoint/2010/main" val="1489376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89094654"/>
                    </a:ext>
                  </a:extLst>
                </a:gridCol>
                <a:gridCol w="411480">
                  <a:extLst>
                    <a:ext uri="{9D8B030D-6E8A-4147-A177-3AD203B41FA5}">
                      <a16:colId xmlns:a16="http://schemas.microsoft.com/office/drawing/2014/main" val="109730890"/>
                    </a:ext>
                  </a:extLst>
                </a:gridCol>
                <a:gridCol w="411480">
                  <a:extLst>
                    <a:ext uri="{9D8B030D-6E8A-4147-A177-3AD203B41FA5}">
                      <a16:colId xmlns:a16="http://schemas.microsoft.com/office/drawing/2014/main" val="754473824"/>
                    </a:ext>
                  </a:extLst>
                </a:gridCol>
                <a:gridCol w="411480">
                  <a:extLst>
                    <a:ext uri="{9D8B030D-6E8A-4147-A177-3AD203B41FA5}">
                      <a16:colId xmlns:a16="http://schemas.microsoft.com/office/drawing/2014/main" val="1659790277"/>
                    </a:ext>
                  </a:extLst>
                </a:gridCol>
                <a:gridCol w="411480">
                  <a:extLst>
                    <a:ext uri="{9D8B030D-6E8A-4147-A177-3AD203B41FA5}">
                      <a16:colId xmlns:a16="http://schemas.microsoft.com/office/drawing/2014/main" val="3014728117"/>
                    </a:ext>
                  </a:extLst>
                </a:gridCol>
                <a:gridCol w="411480">
                  <a:extLst>
                    <a:ext uri="{9D8B030D-6E8A-4147-A177-3AD203B41FA5}">
                      <a16:colId xmlns:a16="http://schemas.microsoft.com/office/drawing/2014/main" val="2414643518"/>
                    </a:ext>
                  </a:extLst>
                </a:gridCol>
                <a:gridCol w="411480">
                  <a:extLst>
                    <a:ext uri="{9D8B030D-6E8A-4147-A177-3AD203B41FA5}">
                      <a16:colId xmlns:a16="http://schemas.microsoft.com/office/drawing/2014/main" val="3245910123"/>
                    </a:ext>
                  </a:extLst>
                </a:gridCol>
                <a:gridCol w="411480">
                  <a:extLst>
                    <a:ext uri="{9D8B030D-6E8A-4147-A177-3AD203B41FA5}">
                      <a16:colId xmlns:a16="http://schemas.microsoft.com/office/drawing/2014/main" val="2496938147"/>
                    </a:ext>
                  </a:extLst>
                </a:gridCol>
                <a:gridCol w="411480">
                  <a:extLst>
                    <a:ext uri="{9D8B030D-6E8A-4147-A177-3AD203B41FA5}">
                      <a16:colId xmlns:a16="http://schemas.microsoft.com/office/drawing/2014/main" val="4116985604"/>
                    </a:ext>
                  </a:extLst>
                </a:gridCol>
                <a:gridCol w="411480">
                  <a:extLst>
                    <a:ext uri="{9D8B030D-6E8A-4147-A177-3AD203B41FA5}">
                      <a16:colId xmlns:a16="http://schemas.microsoft.com/office/drawing/2014/main" val="1257567419"/>
                    </a:ext>
                  </a:extLst>
                </a:gridCol>
                <a:gridCol w="411480">
                  <a:extLst>
                    <a:ext uri="{9D8B030D-6E8A-4147-A177-3AD203B41FA5}">
                      <a16:colId xmlns:a16="http://schemas.microsoft.com/office/drawing/2014/main" val="127780363"/>
                    </a:ext>
                  </a:extLst>
                </a:gridCol>
                <a:gridCol w="411480">
                  <a:extLst>
                    <a:ext uri="{9D8B030D-6E8A-4147-A177-3AD203B41FA5}">
                      <a16:colId xmlns:a16="http://schemas.microsoft.com/office/drawing/2014/main" val="3077216105"/>
                    </a:ext>
                  </a:extLst>
                </a:gridCol>
                <a:gridCol w="411480">
                  <a:extLst>
                    <a:ext uri="{9D8B030D-6E8A-4147-A177-3AD203B41FA5}">
                      <a16:colId xmlns:a16="http://schemas.microsoft.com/office/drawing/2014/main" val="828510853"/>
                    </a:ext>
                  </a:extLst>
                </a:gridCol>
                <a:gridCol w="411480">
                  <a:extLst>
                    <a:ext uri="{9D8B030D-6E8A-4147-A177-3AD203B41FA5}">
                      <a16:colId xmlns:a16="http://schemas.microsoft.com/office/drawing/2014/main" val="31123119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52307084"/>
                  </a:ext>
                </a:extLst>
              </a:tr>
              <a:tr h="370840">
                <a:tc>
                  <a:txBody>
                    <a:bodyPr/>
                    <a:lstStyle/>
                    <a:p>
                      <a:r>
                        <a:rPr lang="en-US" sz="1000"/>
                        <a:t>TMNA Services</a:t>
                      </a:r>
                    </a:p>
                  </a:txBody>
                  <a:tcPr/>
                </a:tc>
                <a:tc>
                  <a:txBody>
                    <a:bodyPr/>
                    <a:lstStyle/>
                    <a:p>
                      <a:r>
                        <a:rPr lang="en-US" sz="1000"/>
                        <a:t>188</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2.6596 %</a:t>
                      </a:r>
                    </a:p>
                  </a:txBody>
                  <a:tcPr/>
                </a:tc>
                <a:tc>
                  <a:txBody>
                    <a:bodyPr/>
                    <a:lstStyle/>
                    <a:p>
                      <a:r>
                        <a:rPr lang="en-US" sz="1000"/>
                        <a:t>0.0 %</a:t>
                      </a:r>
                    </a:p>
                  </a:txBody>
                  <a:tcPr/>
                </a:tc>
                <a:extLst>
                  <a:ext uri="{0D108BD9-81ED-4DB2-BD59-A6C34878D82A}">
                    <a16:rowId xmlns:a16="http://schemas.microsoft.com/office/drawing/2014/main" val="3666417554"/>
                  </a:ext>
                </a:extLst>
              </a:tr>
            </a:tbl>
          </a:graphicData>
        </a:graphic>
      </p:graphicFrame>
      <p:sp>
        <p:nvSpPr>
          <p:cNvPr id="4" name="Text Placeholder 3">
            <a:extLst>
              <a:ext uri="{FF2B5EF4-FFF2-40B4-BE49-F238E27FC236}">
                <a16:creationId xmlns:a16="http://schemas.microsoft.com/office/drawing/2014/main" id="{61E0B13D-B6AA-4DA4-AC4A-A521CDCC8CB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867541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2C7F4-A8FB-4C2E-8913-59B051393771}"/>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402C014E-6E46-43EB-8A53-37D9899D473F}"/>
              </a:ext>
            </a:extLst>
          </p:cNvPr>
          <p:cNvGraphicFramePr>
            <a:graphicFrameLocks noGrp="1"/>
          </p:cNvGraphicFramePr>
          <p:nvPr>
            <p:ph type="chart" sz="quarter" idx="13"/>
            <p:extLst>
              <p:ext uri="{D42A27DB-BD31-4B8C-83A1-F6EECF244321}">
                <p14:modId xmlns:p14="http://schemas.microsoft.com/office/powerpoint/2010/main" val="3074039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E2AF5-2F4D-4EFD-891C-5968AAD2FE4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0E0BBE5-4C14-460C-9250-9860A70A7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45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51826-FF18-40DE-B87F-C36FED2C8040}"/>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7DB6AE39-81CA-4950-A34F-ED38609A7DD3}"/>
              </a:ext>
            </a:extLst>
          </p:cNvPr>
          <p:cNvGraphicFramePr>
            <a:graphicFrameLocks noGrp="1"/>
          </p:cNvGraphicFramePr>
          <p:nvPr>
            <p:ph type="chart" sz="quarter" idx="13"/>
            <p:extLst>
              <p:ext uri="{D42A27DB-BD31-4B8C-83A1-F6EECF244321}">
                <p14:modId xmlns:p14="http://schemas.microsoft.com/office/powerpoint/2010/main" val="284216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647A6-7DE8-4BFD-A613-78196B87F64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4DE8671-7500-48CA-940A-34B00EFF7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8747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B927F-1AF8-4AC6-8871-5A205D1B3C81}"/>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54D13C8B-DBB6-4F31-987D-07B89BC52F81}"/>
              </a:ext>
            </a:extLst>
          </p:cNvPr>
          <p:cNvGraphicFramePr>
            <a:graphicFrameLocks noGrp="1"/>
          </p:cNvGraphicFramePr>
          <p:nvPr>
            <p:ph type="chart" sz="quarter" idx="13"/>
            <p:extLst>
              <p:ext uri="{D42A27DB-BD31-4B8C-83A1-F6EECF244321}">
                <p14:modId xmlns:p14="http://schemas.microsoft.com/office/powerpoint/2010/main" val="3102578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8BBC3D-0DE1-4D16-96F5-246919A56BD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6DA1E7E-4117-4EAC-9593-8481B6D1F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298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2A05D-E747-4149-AE1D-7B43B48A78DD}"/>
              </a:ext>
            </a:extLst>
          </p:cNvPr>
          <p:cNvSpPr>
            <a:spLocks noGrp="1"/>
          </p:cNvSpPr>
          <p:nvPr>
            <p:ph type="title"/>
          </p:nvPr>
        </p:nvSpPr>
        <p:spPr/>
        <p:txBody>
          <a:bodyPr/>
          <a:lstStyle/>
          <a:p>
            <a:r>
              <a:rPr lang="en-US"/>
              <a:t>Twitter Own and Retweeted Tweets Table | TMNAS</a:t>
            </a:r>
          </a:p>
        </p:txBody>
      </p:sp>
      <p:graphicFrame>
        <p:nvGraphicFramePr>
          <p:cNvPr id="5" name="Table Placeholder 4">
            <a:extLst>
              <a:ext uri="{FF2B5EF4-FFF2-40B4-BE49-F238E27FC236}">
                <a16:creationId xmlns:a16="http://schemas.microsoft.com/office/drawing/2014/main" id="{D04CC476-B7E7-455F-B24D-034F53B3C554}"/>
              </a:ext>
            </a:extLst>
          </p:cNvPr>
          <p:cNvGraphicFramePr>
            <a:graphicFrameLocks noGrp="1"/>
          </p:cNvGraphicFramePr>
          <p:nvPr>
            <p:ph type="tbl" sz="quarter" idx="13"/>
            <p:extLst>
              <p:ext uri="{D42A27DB-BD31-4B8C-83A1-F6EECF244321}">
                <p14:modId xmlns:p14="http://schemas.microsoft.com/office/powerpoint/2010/main" val="2852883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79928047"/>
                    </a:ext>
                  </a:extLst>
                </a:gridCol>
                <a:gridCol w="411480">
                  <a:extLst>
                    <a:ext uri="{9D8B030D-6E8A-4147-A177-3AD203B41FA5}">
                      <a16:colId xmlns:a16="http://schemas.microsoft.com/office/drawing/2014/main" val="4034260340"/>
                    </a:ext>
                  </a:extLst>
                </a:gridCol>
                <a:gridCol w="905256">
                  <a:extLst>
                    <a:ext uri="{9D8B030D-6E8A-4147-A177-3AD203B41FA5}">
                      <a16:colId xmlns:a16="http://schemas.microsoft.com/office/drawing/2014/main" val="2502389364"/>
                    </a:ext>
                  </a:extLst>
                </a:gridCol>
                <a:gridCol w="905256">
                  <a:extLst>
                    <a:ext uri="{9D8B030D-6E8A-4147-A177-3AD203B41FA5}">
                      <a16:colId xmlns:a16="http://schemas.microsoft.com/office/drawing/2014/main" val="2595080082"/>
                    </a:ext>
                  </a:extLst>
                </a:gridCol>
                <a:gridCol w="905256">
                  <a:extLst>
                    <a:ext uri="{9D8B030D-6E8A-4147-A177-3AD203B41FA5}">
                      <a16:colId xmlns:a16="http://schemas.microsoft.com/office/drawing/2014/main" val="1134490478"/>
                    </a:ext>
                  </a:extLst>
                </a:gridCol>
                <a:gridCol w="905256">
                  <a:extLst>
                    <a:ext uri="{9D8B030D-6E8A-4147-A177-3AD203B41FA5}">
                      <a16:colId xmlns:a16="http://schemas.microsoft.com/office/drawing/2014/main" val="3908430533"/>
                    </a:ext>
                  </a:extLst>
                </a:gridCol>
                <a:gridCol w="905256">
                  <a:extLst>
                    <a:ext uri="{9D8B030D-6E8A-4147-A177-3AD203B41FA5}">
                      <a16:colId xmlns:a16="http://schemas.microsoft.com/office/drawing/2014/main" val="75845603"/>
                    </a:ext>
                  </a:extLst>
                </a:gridCol>
                <a:gridCol w="905256">
                  <a:extLst>
                    <a:ext uri="{9D8B030D-6E8A-4147-A177-3AD203B41FA5}">
                      <a16:colId xmlns:a16="http://schemas.microsoft.com/office/drawing/2014/main" val="98167781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952880518"/>
                  </a:ext>
                </a:extLst>
              </a:tr>
              <a:tr h="370840">
                <a:tc>
                  <a:txBody>
                    <a:bodyPr/>
                    <a:lstStyle/>
                    <a:p>
                      <a:r>
                        <a:rPr lang="en-US" sz="1000" b="1"/>
                        <a:t>@TMNA_Services - 2020-07-02 09:34:32</a:t>
                      </a:r>
                      <a:r>
                        <a:rPr lang="en-US" sz="1000"/>
                        <a:t>
 TMNA Services will be closing today at 3pm and remain closed until Monday in observance of the 4th of July holiday. We wish you and your family a safe and enjoyable weekend. https://t.co/f9bGxP2Llt</a:t>
                      </a:r>
                    </a:p>
                  </a:txBody>
                  <a:tcPr/>
                </a:tc>
                <a:tc>
                  <a:txBody>
                    <a:bodyPr/>
                    <a:lstStyle/>
                    <a:p>
                      <a:r>
                        <a:rPr lang="en-US" sz="1000"/>
                        <a:t>07/11/2020 08:09:27</a:t>
                      </a:r>
                    </a:p>
                  </a:txBody>
                  <a:tcPr/>
                </a:tc>
                <a:tc>
                  <a:txBody>
                    <a:bodyPr/>
                    <a:lstStyle/>
                    <a:p>
                      <a:r>
                        <a:rPr lang="en-US" sz="1000"/>
                        <a:t>No</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3.1746 %</a:t>
                      </a:r>
                    </a:p>
                  </a:txBody>
                  <a:tcPr/>
                </a:tc>
                <a:extLst>
                  <a:ext uri="{0D108BD9-81ED-4DB2-BD59-A6C34878D82A}">
                    <a16:rowId xmlns:a16="http://schemas.microsoft.com/office/drawing/2014/main" val="1836465073"/>
                  </a:ext>
                </a:extLst>
              </a:tr>
              <a:tr h="370840">
                <a:tc>
                  <a:txBody>
                    <a:bodyPr/>
                    <a:lstStyle/>
                    <a:p>
                      <a:r>
                        <a:rPr lang="en-US" sz="1000" b="1"/>
                        <a:t>@TMNA_Services - 2020-07-28 14:29:58</a:t>
                      </a:r>
                      <a:r>
                        <a:rPr lang="en-US" sz="1000"/>
                        <a:t>
 TMNA Services Monthly CSR is Hearing Loss of America.
@HLAA America (HLAA) is the nation’s leading nonprofit organization for people with hearing loss. HLAA opens the world of communication through information, education, support and advocacy. https://t.co/NGG726GGse</a:t>
                      </a:r>
                    </a:p>
                  </a:txBody>
                  <a:tcPr/>
                </a:tc>
                <a:tc>
                  <a:txBody>
                    <a:bodyPr/>
                    <a:lstStyle/>
                    <a:p>
                      <a:r>
                        <a:rPr lang="en-US" sz="1000"/>
                        <a:t>07/29/2020 02:09:46</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2.1277 %</a:t>
                      </a:r>
                    </a:p>
                  </a:txBody>
                  <a:tcPr/>
                </a:tc>
                <a:extLst>
                  <a:ext uri="{0D108BD9-81ED-4DB2-BD59-A6C34878D82A}">
                    <a16:rowId xmlns:a16="http://schemas.microsoft.com/office/drawing/2014/main" val="1536428206"/>
                  </a:ext>
                </a:extLst>
              </a:tr>
            </a:tbl>
          </a:graphicData>
        </a:graphic>
      </p:graphicFrame>
      <p:sp>
        <p:nvSpPr>
          <p:cNvPr id="4" name="Text Placeholder 3">
            <a:extLst>
              <a:ext uri="{FF2B5EF4-FFF2-40B4-BE49-F238E27FC236}">
                <a16:creationId xmlns:a16="http://schemas.microsoft.com/office/drawing/2014/main" id="{D85803DC-B496-4F99-911D-0E97C39ECC3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538237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A5C0B-8BEF-4416-A76E-3B22FF4B36C4}"/>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AE3B1B60-C81C-4B07-B340-F89EB12A132A}"/>
              </a:ext>
            </a:extLst>
          </p:cNvPr>
          <p:cNvGraphicFramePr>
            <a:graphicFrameLocks noGrp="1"/>
          </p:cNvGraphicFramePr>
          <p:nvPr>
            <p:ph type="tbl" sz="quarter" idx="13"/>
            <p:extLst>
              <p:ext uri="{D42A27DB-BD31-4B8C-83A1-F6EECF244321}">
                <p14:modId xmlns:p14="http://schemas.microsoft.com/office/powerpoint/2010/main" val="2465713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63356848"/>
                    </a:ext>
                  </a:extLst>
                </a:gridCol>
                <a:gridCol w="411480">
                  <a:extLst>
                    <a:ext uri="{9D8B030D-6E8A-4147-A177-3AD203B41FA5}">
                      <a16:colId xmlns:a16="http://schemas.microsoft.com/office/drawing/2014/main" val="198188341"/>
                    </a:ext>
                  </a:extLst>
                </a:gridCol>
                <a:gridCol w="411480">
                  <a:extLst>
                    <a:ext uri="{9D8B030D-6E8A-4147-A177-3AD203B41FA5}">
                      <a16:colId xmlns:a16="http://schemas.microsoft.com/office/drawing/2014/main" val="2855110942"/>
                    </a:ext>
                  </a:extLst>
                </a:gridCol>
                <a:gridCol w="411480">
                  <a:extLst>
                    <a:ext uri="{9D8B030D-6E8A-4147-A177-3AD203B41FA5}">
                      <a16:colId xmlns:a16="http://schemas.microsoft.com/office/drawing/2014/main" val="2351461174"/>
                    </a:ext>
                  </a:extLst>
                </a:gridCol>
                <a:gridCol w="411480">
                  <a:extLst>
                    <a:ext uri="{9D8B030D-6E8A-4147-A177-3AD203B41FA5}">
                      <a16:colId xmlns:a16="http://schemas.microsoft.com/office/drawing/2014/main" val="3893949756"/>
                    </a:ext>
                  </a:extLst>
                </a:gridCol>
                <a:gridCol w="411480">
                  <a:extLst>
                    <a:ext uri="{9D8B030D-6E8A-4147-A177-3AD203B41FA5}">
                      <a16:colId xmlns:a16="http://schemas.microsoft.com/office/drawing/2014/main" val="653059942"/>
                    </a:ext>
                  </a:extLst>
                </a:gridCol>
                <a:gridCol w="411480">
                  <a:extLst>
                    <a:ext uri="{9D8B030D-6E8A-4147-A177-3AD203B41FA5}">
                      <a16:colId xmlns:a16="http://schemas.microsoft.com/office/drawing/2014/main" val="3320190665"/>
                    </a:ext>
                  </a:extLst>
                </a:gridCol>
                <a:gridCol w="411480">
                  <a:extLst>
                    <a:ext uri="{9D8B030D-6E8A-4147-A177-3AD203B41FA5}">
                      <a16:colId xmlns:a16="http://schemas.microsoft.com/office/drawing/2014/main" val="1590954863"/>
                    </a:ext>
                  </a:extLst>
                </a:gridCol>
                <a:gridCol w="411480">
                  <a:extLst>
                    <a:ext uri="{9D8B030D-6E8A-4147-A177-3AD203B41FA5}">
                      <a16:colId xmlns:a16="http://schemas.microsoft.com/office/drawing/2014/main" val="2524842139"/>
                    </a:ext>
                  </a:extLst>
                </a:gridCol>
                <a:gridCol w="411480">
                  <a:extLst>
                    <a:ext uri="{9D8B030D-6E8A-4147-A177-3AD203B41FA5}">
                      <a16:colId xmlns:a16="http://schemas.microsoft.com/office/drawing/2014/main" val="1036180836"/>
                    </a:ext>
                  </a:extLst>
                </a:gridCol>
                <a:gridCol w="411480">
                  <a:extLst>
                    <a:ext uri="{9D8B030D-6E8A-4147-A177-3AD203B41FA5}">
                      <a16:colId xmlns:a16="http://schemas.microsoft.com/office/drawing/2014/main" val="462625683"/>
                    </a:ext>
                  </a:extLst>
                </a:gridCol>
                <a:gridCol w="411480">
                  <a:extLst>
                    <a:ext uri="{9D8B030D-6E8A-4147-A177-3AD203B41FA5}">
                      <a16:colId xmlns:a16="http://schemas.microsoft.com/office/drawing/2014/main" val="354832644"/>
                    </a:ext>
                  </a:extLst>
                </a:gridCol>
                <a:gridCol w="411480">
                  <a:extLst>
                    <a:ext uri="{9D8B030D-6E8A-4147-A177-3AD203B41FA5}">
                      <a16:colId xmlns:a16="http://schemas.microsoft.com/office/drawing/2014/main" val="423046259"/>
                    </a:ext>
                  </a:extLst>
                </a:gridCol>
                <a:gridCol w="411480">
                  <a:extLst>
                    <a:ext uri="{9D8B030D-6E8A-4147-A177-3AD203B41FA5}">
                      <a16:colId xmlns:a16="http://schemas.microsoft.com/office/drawing/2014/main" val="626662534"/>
                    </a:ext>
                  </a:extLst>
                </a:gridCol>
                <a:gridCol w="411480">
                  <a:extLst>
                    <a:ext uri="{9D8B030D-6E8A-4147-A177-3AD203B41FA5}">
                      <a16:colId xmlns:a16="http://schemas.microsoft.com/office/drawing/2014/main" val="1580119801"/>
                    </a:ext>
                  </a:extLst>
                </a:gridCol>
                <a:gridCol w="411480">
                  <a:extLst>
                    <a:ext uri="{9D8B030D-6E8A-4147-A177-3AD203B41FA5}">
                      <a16:colId xmlns:a16="http://schemas.microsoft.com/office/drawing/2014/main" val="904263618"/>
                    </a:ext>
                  </a:extLst>
                </a:gridCol>
                <a:gridCol w="411480">
                  <a:extLst>
                    <a:ext uri="{9D8B030D-6E8A-4147-A177-3AD203B41FA5}">
                      <a16:colId xmlns:a16="http://schemas.microsoft.com/office/drawing/2014/main" val="4481582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178820993"/>
                  </a:ext>
                </a:extLst>
              </a:tr>
              <a:tr h="370840">
                <a:tc>
                  <a:txBody>
                    <a:bodyPr/>
                    <a:lstStyle/>
                    <a:p>
                      <a:r>
                        <a:rPr lang="en-US" sz="1000"/>
                        <a:t>TMNA Services</a:t>
                      </a:r>
                    </a:p>
                  </a:txBody>
                  <a:tcPr/>
                </a:tc>
                <a:tc>
                  <a:txBody>
                    <a:bodyPr/>
                    <a:lstStyle/>
                    <a:p>
                      <a:r>
                        <a:rPr lang="en-US" sz="1000"/>
                        <a:t>5384</a:t>
                      </a:r>
                    </a:p>
                  </a:txBody>
                  <a:tcPr/>
                </a:tc>
                <a:tc>
                  <a:txBody>
                    <a:bodyPr/>
                    <a:lstStyle/>
                    <a:p>
                      <a:r>
                        <a:rPr lang="en-US" sz="1000"/>
                        <a:t>17</a:t>
                      </a:r>
                    </a:p>
                  </a:txBody>
                  <a:tcPr/>
                </a:tc>
                <a:tc>
                  <a:txBody>
                    <a:bodyPr/>
                    <a:lstStyle/>
                    <a:p>
                      <a:r>
                        <a:rPr lang="en-US" sz="1000"/>
                        <a:t>4</a:t>
                      </a:r>
                    </a:p>
                  </a:txBody>
                  <a:tcPr/>
                </a:tc>
                <a:tc>
                  <a:txBody>
                    <a:bodyPr/>
                    <a:lstStyle/>
                    <a:p>
                      <a:r>
                        <a:rPr lang="en-US" sz="1000"/>
                        <a:t>127</a:t>
                      </a:r>
                    </a:p>
                  </a:txBody>
                  <a:tcPr/>
                </a:tc>
                <a:tc>
                  <a:txBody>
                    <a:bodyPr/>
                    <a:lstStyle/>
                    <a:p>
                      <a:r>
                        <a:rPr lang="en-US" sz="1000"/>
                        <a:t>31.75</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806628166"/>
                  </a:ext>
                </a:extLst>
              </a:tr>
            </a:tbl>
          </a:graphicData>
        </a:graphic>
      </p:graphicFrame>
      <p:sp>
        <p:nvSpPr>
          <p:cNvPr id="4" name="Text Placeholder 3">
            <a:extLst>
              <a:ext uri="{FF2B5EF4-FFF2-40B4-BE49-F238E27FC236}">
                <a16:creationId xmlns:a16="http://schemas.microsoft.com/office/drawing/2014/main" id="{0FA46A85-7EFE-421B-A7F6-8DE1758094C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238321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D7009-0029-48E7-BE28-C950100DF863}"/>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9D281CC2-54A8-4E29-9B23-682BB9D2859D}"/>
              </a:ext>
            </a:extLst>
          </p:cNvPr>
          <p:cNvGraphicFramePr>
            <a:graphicFrameLocks noGrp="1"/>
          </p:cNvGraphicFramePr>
          <p:nvPr>
            <p:ph type="chart" sz="quarter" idx="13"/>
            <p:extLst>
              <p:ext uri="{D42A27DB-BD31-4B8C-83A1-F6EECF244321}">
                <p14:modId xmlns:p14="http://schemas.microsoft.com/office/powerpoint/2010/main" val="3339565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4880C1-14A8-482F-8B19-91210889844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E248A64-0DA2-4579-882E-DDDD38C0FD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695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CAF78-E59B-472C-BD34-7D1B28F2830F}"/>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5466F57C-76F8-4904-ABF9-9306D2717E8D}"/>
              </a:ext>
            </a:extLst>
          </p:cNvPr>
          <p:cNvGraphicFramePr>
            <a:graphicFrameLocks noGrp="1"/>
          </p:cNvGraphicFramePr>
          <p:nvPr>
            <p:ph type="chart" sz="quarter" idx="13"/>
            <p:extLst>
              <p:ext uri="{D42A27DB-BD31-4B8C-83A1-F6EECF244321}">
                <p14:modId xmlns:p14="http://schemas.microsoft.com/office/powerpoint/2010/main" val="1444775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4C08A5-52D4-463B-AA91-0C4E47C7A17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2C6A8BF-68D8-4242-8430-FDB13E18D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2113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79D97-B9FD-4379-907A-BBEA88F0EA0B}"/>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A0C0B708-3B47-49D4-B22C-093ADFCCB0BF}"/>
              </a:ext>
            </a:extLst>
          </p:cNvPr>
          <p:cNvGraphicFramePr>
            <a:graphicFrameLocks noGrp="1"/>
          </p:cNvGraphicFramePr>
          <p:nvPr>
            <p:ph type="chart" sz="quarter" idx="13"/>
            <p:extLst>
              <p:ext uri="{D42A27DB-BD31-4B8C-83A1-F6EECF244321}">
                <p14:modId xmlns:p14="http://schemas.microsoft.com/office/powerpoint/2010/main" val="277398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6E1680-3153-444C-B8D3-670D6A564DB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D30430B-05F8-4136-9C24-F858515D2A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448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EDF5F-E254-4AEE-A7AE-5145101C2AAE}"/>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A9EF5AAF-EB0F-46F6-8638-D2D5CAD91666}"/>
              </a:ext>
            </a:extLst>
          </p:cNvPr>
          <p:cNvGraphicFramePr>
            <a:graphicFrameLocks noGrp="1"/>
          </p:cNvGraphicFramePr>
          <p:nvPr>
            <p:ph type="tbl" sz="quarter" idx="13"/>
            <p:extLst>
              <p:ext uri="{D42A27DB-BD31-4B8C-83A1-F6EECF244321}">
                <p14:modId xmlns:p14="http://schemas.microsoft.com/office/powerpoint/2010/main" val="3962903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45513575"/>
                    </a:ext>
                  </a:extLst>
                </a:gridCol>
                <a:gridCol w="1069847">
                  <a:extLst>
                    <a:ext uri="{9D8B030D-6E8A-4147-A177-3AD203B41FA5}">
                      <a16:colId xmlns:a16="http://schemas.microsoft.com/office/drawing/2014/main" val="15225441"/>
                    </a:ext>
                  </a:extLst>
                </a:gridCol>
                <a:gridCol w="740664">
                  <a:extLst>
                    <a:ext uri="{9D8B030D-6E8A-4147-A177-3AD203B41FA5}">
                      <a16:colId xmlns:a16="http://schemas.microsoft.com/office/drawing/2014/main" val="4190629792"/>
                    </a:ext>
                  </a:extLst>
                </a:gridCol>
                <a:gridCol w="493776">
                  <a:extLst>
                    <a:ext uri="{9D8B030D-6E8A-4147-A177-3AD203B41FA5}">
                      <a16:colId xmlns:a16="http://schemas.microsoft.com/office/drawing/2014/main" val="2363141528"/>
                    </a:ext>
                  </a:extLst>
                </a:gridCol>
                <a:gridCol w="493776">
                  <a:extLst>
                    <a:ext uri="{9D8B030D-6E8A-4147-A177-3AD203B41FA5}">
                      <a16:colId xmlns:a16="http://schemas.microsoft.com/office/drawing/2014/main" val="2621479481"/>
                    </a:ext>
                  </a:extLst>
                </a:gridCol>
                <a:gridCol w="493776">
                  <a:extLst>
                    <a:ext uri="{9D8B030D-6E8A-4147-A177-3AD203B41FA5}">
                      <a16:colId xmlns:a16="http://schemas.microsoft.com/office/drawing/2014/main" val="1020653006"/>
                    </a:ext>
                  </a:extLst>
                </a:gridCol>
                <a:gridCol w="493776">
                  <a:extLst>
                    <a:ext uri="{9D8B030D-6E8A-4147-A177-3AD203B41FA5}">
                      <a16:colId xmlns:a16="http://schemas.microsoft.com/office/drawing/2014/main" val="4004696732"/>
                    </a:ext>
                  </a:extLst>
                </a:gridCol>
                <a:gridCol w="493776">
                  <a:extLst>
                    <a:ext uri="{9D8B030D-6E8A-4147-A177-3AD203B41FA5}">
                      <a16:colId xmlns:a16="http://schemas.microsoft.com/office/drawing/2014/main" val="3881175631"/>
                    </a:ext>
                  </a:extLst>
                </a:gridCol>
                <a:gridCol w="493776">
                  <a:extLst>
                    <a:ext uri="{9D8B030D-6E8A-4147-A177-3AD203B41FA5}">
                      <a16:colId xmlns:a16="http://schemas.microsoft.com/office/drawing/2014/main" val="998068573"/>
                    </a:ext>
                  </a:extLst>
                </a:gridCol>
                <a:gridCol w="493776">
                  <a:extLst>
                    <a:ext uri="{9D8B030D-6E8A-4147-A177-3AD203B41FA5}">
                      <a16:colId xmlns:a16="http://schemas.microsoft.com/office/drawing/2014/main" val="1786590070"/>
                    </a:ext>
                  </a:extLst>
                </a:gridCol>
                <a:gridCol w="493776">
                  <a:extLst>
                    <a:ext uri="{9D8B030D-6E8A-4147-A177-3AD203B41FA5}">
                      <a16:colId xmlns:a16="http://schemas.microsoft.com/office/drawing/2014/main" val="147677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8680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- 2020-07-21 10:22:10</a:t>
                      </a:r>
                      <a:r>
                        <a:rPr kumimoji="0" lang="en-US" sz="1000" b="0" i="0" u="none" strike="noStrike" kern="1200" cap="none" spc="0" normalizeH="0" baseline="0" noProof="0">
                          <a:ln>
                            <a:noFill/>
                          </a:ln>
                          <a:solidFill>
                            <a:prstClr val="black"/>
                          </a:solidFill>
                          <a:effectLst/>
                          <a:uLnTx/>
                          <a:uFillTx/>
                          <a:latin typeface="+mn-lt"/>
                          <a:ea typeface="+mn-ea"/>
                          <a:cs typeface="+mn-cs"/>
                        </a:rPr>
                        <a:t>
  TMNA Services is proud to support Special Olympics Pennsylvania in many ways throughout the year and was the presenting sponsor of their Leprechaun Run for the 5th year in a row! This year’s run was virtual, so participants had the opportunity to complete a 7-mile, 5-mile, or 2-mile run/walk in whatever space they wished and attend a live Facebook celebration on July 10th! Thanks to our employees for participating and fundraising for this amazing cause! #LeprechaunRun  #experiencetmnas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https://media-exp1.licdn.com/dms/image/C5622AQE29LVKEcGWGA/feedshare-shrink_800/0?e=1600905600&amp;v=beta&amp;t=NGynFrNfEQ4Zxx4h5vi2e8YUTLA-GBqRQvdJNPuB_YM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08/24/2020 08:08:54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9206473"/>
                  </a:ext>
                </a:extLst>
              </a:tr>
            </a:tbl>
          </a:graphicData>
        </a:graphic>
      </p:graphicFrame>
      <p:sp>
        <p:nvSpPr>
          <p:cNvPr id="4" name="Text Placeholder 3">
            <a:extLst>
              <a:ext uri="{FF2B5EF4-FFF2-40B4-BE49-F238E27FC236}">
                <a16:creationId xmlns:a16="http://schemas.microsoft.com/office/drawing/2014/main" id="{ED5063FD-5183-4D40-9E18-C2487AF7245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099903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74254-07E7-4A3C-B324-E67BA086483F}"/>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F0BED7FE-64D4-4B6E-A566-C17C3D450628}"/>
              </a:ext>
            </a:extLst>
          </p:cNvPr>
          <p:cNvGraphicFramePr>
            <a:graphicFrameLocks noGrp="1"/>
          </p:cNvGraphicFramePr>
          <p:nvPr>
            <p:ph type="tbl" sz="quarter" idx="13"/>
            <p:extLst>
              <p:ext uri="{D42A27DB-BD31-4B8C-83A1-F6EECF244321}">
                <p14:modId xmlns:p14="http://schemas.microsoft.com/office/powerpoint/2010/main" val="3027200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86732796"/>
                    </a:ext>
                  </a:extLst>
                </a:gridCol>
                <a:gridCol w="1069847">
                  <a:extLst>
                    <a:ext uri="{9D8B030D-6E8A-4147-A177-3AD203B41FA5}">
                      <a16:colId xmlns:a16="http://schemas.microsoft.com/office/drawing/2014/main" val="1311271864"/>
                    </a:ext>
                  </a:extLst>
                </a:gridCol>
                <a:gridCol w="740664">
                  <a:extLst>
                    <a:ext uri="{9D8B030D-6E8A-4147-A177-3AD203B41FA5}">
                      <a16:colId xmlns:a16="http://schemas.microsoft.com/office/drawing/2014/main" val="136493153"/>
                    </a:ext>
                  </a:extLst>
                </a:gridCol>
                <a:gridCol w="493776">
                  <a:extLst>
                    <a:ext uri="{9D8B030D-6E8A-4147-A177-3AD203B41FA5}">
                      <a16:colId xmlns:a16="http://schemas.microsoft.com/office/drawing/2014/main" val="4142665170"/>
                    </a:ext>
                  </a:extLst>
                </a:gridCol>
                <a:gridCol w="493776">
                  <a:extLst>
                    <a:ext uri="{9D8B030D-6E8A-4147-A177-3AD203B41FA5}">
                      <a16:colId xmlns:a16="http://schemas.microsoft.com/office/drawing/2014/main" val="1209774388"/>
                    </a:ext>
                  </a:extLst>
                </a:gridCol>
                <a:gridCol w="493776">
                  <a:extLst>
                    <a:ext uri="{9D8B030D-6E8A-4147-A177-3AD203B41FA5}">
                      <a16:colId xmlns:a16="http://schemas.microsoft.com/office/drawing/2014/main" val="2553085428"/>
                    </a:ext>
                  </a:extLst>
                </a:gridCol>
                <a:gridCol w="493776">
                  <a:extLst>
                    <a:ext uri="{9D8B030D-6E8A-4147-A177-3AD203B41FA5}">
                      <a16:colId xmlns:a16="http://schemas.microsoft.com/office/drawing/2014/main" val="3821503853"/>
                    </a:ext>
                  </a:extLst>
                </a:gridCol>
                <a:gridCol w="493776">
                  <a:extLst>
                    <a:ext uri="{9D8B030D-6E8A-4147-A177-3AD203B41FA5}">
                      <a16:colId xmlns:a16="http://schemas.microsoft.com/office/drawing/2014/main" val="496693661"/>
                    </a:ext>
                  </a:extLst>
                </a:gridCol>
                <a:gridCol w="493776">
                  <a:extLst>
                    <a:ext uri="{9D8B030D-6E8A-4147-A177-3AD203B41FA5}">
                      <a16:colId xmlns:a16="http://schemas.microsoft.com/office/drawing/2014/main" val="2863660251"/>
                    </a:ext>
                  </a:extLst>
                </a:gridCol>
                <a:gridCol w="493776">
                  <a:extLst>
                    <a:ext uri="{9D8B030D-6E8A-4147-A177-3AD203B41FA5}">
                      <a16:colId xmlns:a16="http://schemas.microsoft.com/office/drawing/2014/main" val="1377388976"/>
                    </a:ext>
                  </a:extLst>
                </a:gridCol>
                <a:gridCol w="493776">
                  <a:extLst>
                    <a:ext uri="{9D8B030D-6E8A-4147-A177-3AD203B41FA5}">
                      <a16:colId xmlns:a16="http://schemas.microsoft.com/office/drawing/2014/main" val="223900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9261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- 2020-07-02 09:27:10</a:t>
                      </a:r>
                      <a:r>
                        <a:rPr kumimoji="0" lang="en-US" sz="1000" b="0" i="0" u="none" strike="noStrike" kern="1200" cap="none" spc="0" normalizeH="0" baseline="0" noProof="0">
                          <a:ln>
                            <a:noFill/>
                          </a:ln>
                          <a:solidFill>
                            <a:prstClr val="black"/>
                          </a:solidFill>
                          <a:effectLst/>
                          <a:uLnTx/>
                          <a:uFillTx/>
                          <a:latin typeface="+mn-lt"/>
                          <a:ea typeface="+mn-ea"/>
                          <a:cs typeface="+mn-cs"/>
                        </a:rPr>
                        <a:t>
  TMNA Services will be closing today at 3pm and remain closed until Monday in observance of the 4th of July holiday. We wish you and your family a safe and enjoyable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https://media-exp1.licdn.com/dms/image/C5622AQGUKlOLRM3eew/feedshare-shrink_1280/0?e=1600905600&amp;v=beta&amp;t=FPDBlSwG8O-OlqFCgLVO8m3BptRTXCN20aLsRqwop04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08/24/2020 08:08:54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245625"/>
                  </a:ext>
                </a:extLst>
              </a:tr>
            </a:tbl>
          </a:graphicData>
        </a:graphic>
      </p:graphicFrame>
      <p:sp>
        <p:nvSpPr>
          <p:cNvPr id="4" name="Text Placeholder 3">
            <a:extLst>
              <a:ext uri="{FF2B5EF4-FFF2-40B4-BE49-F238E27FC236}">
                <a16:creationId xmlns:a16="http://schemas.microsoft.com/office/drawing/2014/main" id="{AF6AEEC1-E403-4D1A-9604-EF4AD338112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927690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568F-4EFC-4730-97C5-8AAC6376DE78}"/>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55DBE2A8-9351-43F5-A7DF-1277D79C3D95}"/>
              </a:ext>
            </a:extLst>
          </p:cNvPr>
          <p:cNvGraphicFramePr>
            <a:graphicFrameLocks noGrp="1"/>
          </p:cNvGraphicFramePr>
          <p:nvPr>
            <p:ph type="tbl" sz="quarter" idx="13"/>
            <p:extLst>
              <p:ext uri="{D42A27DB-BD31-4B8C-83A1-F6EECF244321}">
                <p14:modId xmlns:p14="http://schemas.microsoft.com/office/powerpoint/2010/main" val="491042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32389265"/>
                    </a:ext>
                  </a:extLst>
                </a:gridCol>
                <a:gridCol w="1069847">
                  <a:extLst>
                    <a:ext uri="{9D8B030D-6E8A-4147-A177-3AD203B41FA5}">
                      <a16:colId xmlns:a16="http://schemas.microsoft.com/office/drawing/2014/main" val="1058543090"/>
                    </a:ext>
                  </a:extLst>
                </a:gridCol>
                <a:gridCol w="740664">
                  <a:extLst>
                    <a:ext uri="{9D8B030D-6E8A-4147-A177-3AD203B41FA5}">
                      <a16:colId xmlns:a16="http://schemas.microsoft.com/office/drawing/2014/main" val="1852389316"/>
                    </a:ext>
                  </a:extLst>
                </a:gridCol>
                <a:gridCol w="493776">
                  <a:extLst>
                    <a:ext uri="{9D8B030D-6E8A-4147-A177-3AD203B41FA5}">
                      <a16:colId xmlns:a16="http://schemas.microsoft.com/office/drawing/2014/main" val="3223668698"/>
                    </a:ext>
                  </a:extLst>
                </a:gridCol>
                <a:gridCol w="493776">
                  <a:extLst>
                    <a:ext uri="{9D8B030D-6E8A-4147-A177-3AD203B41FA5}">
                      <a16:colId xmlns:a16="http://schemas.microsoft.com/office/drawing/2014/main" val="2356431752"/>
                    </a:ext>
                  </a:extLst>
                </a:gridCol>
                <a:gridCol w="493776">
                  <a:extLst>
                    <a:ext uri="{9D8B030D-6E8A-4147-A177-3AD203B41FA5}">
                      <a16:colId xmlns:a16="http://schemas.microsoft.com/office/drawing/2014/main" val="2634676090"/>
                    </a:ext>
                  </a:extLst>
                </a:gridCol>
                <a:gridCol w="493776">
                  <a:extLst>
                    <a:ext uri="{9D8B030D-6E8A-4147-A177-3AD203B41FA5}">
                      <a16:colId xmlns:a16="http://schemas.microsoft.com/office/drawing/2014/main" val="3037390413"/>
                    </a:ext>
                  </a:extLst>
                </a:gridCol>
                <a:gridCol w="493776">
                  <a:extLst>
                    <a:ext uri="{9D8B030D-6E8A-4147-A177-3AD203B41FA5}">
                      <a16:colId xmlns:a16="http://schemas.microsoft.com/office/drawing/2014/main" val="2966342130"/>
                    </a:ext>
                  </a:extLst>
                </a:gridCol>
                <a:gridCol w="493776">
                  <a:extLst>
                    <a:ext uri="{9D8B030D-6E8A-4147-A177-3AD203B41FA5}">
                      <a16:colId xmlns:a16="http://schemas.microsoft.com/office/drawing/2014/main" val="502876820"/>
                    </a:ext>
                  </a:extLst>
                </a:gridCol>
                <a:gridCol w="493776">
                  <a:extLst>
                    <a:ext uri="{9D8B030D-6E8A-4147-A177-3AD203B41FA5}">
                      <a16:colId xmlns:a16="http://schemas.microsoft.com/office/drawing/2014/main" val="1943486195"/>
                    </a:ext>
                  </a:extLst>
                </a:gridCol>
                <a:gridCol w="493776">
                  <a:extLst>
                    <a:ext uri="{9D8B030D-6E8A-4147-A177-3AD203B41FA5}">
                      <a16:colId xmlns:a16="http://schemas.microsoft.com/office/drawing/2014/main" val="1244571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82658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- 2020-07-31 14:53:59</a:t>
                      </a:r>
                      <a:r>
                        <a:rPr kumimoji="0" lang="en-US" sz="1000" b="0" i="0" u="none" strike="noStrike" kern="1200" cap="none" spc="0" normalizeH="0" baseline="0" noProof="0">
                          <a:ln>
                            <a:noFill/>
                          </a:ln>
                          <a:solidFill>
                            <a:prstClr val="black"/>
                          </a:solidFill>
                          <a:effectLst/>
                          <a:uLnTx/>
                          <a:uFillTx/>
                          <a:latin typeface="+mn-lt"/>
                          <a:ea typeface="+mn-ea"/>
                          <a:cs typeface="+mn-cs"/>
                        </a:rPr>
                        <a:t>
  Just another Friday at the "office". 
Today, TMNAS employees got a private, virtual tour of Sweet Farm! Sweet Farm is the first non-profit sanctuary in the world to address the global impacts of factory farming across animals, the plants, and the planet.
They were introduced to animals including Paco the llama, his best friend Sturgis the stallion, Butterscotch the goat, Frodo the pig, Franklin the sheep, and many more! Thank you @thesweetfarm for this awesome lunchtime event!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https://media-exp1.licdn.com/dms/image/C5622AQHkOTLpwkf8Ow/feedshare-shrink_800-alternative/0?e=1600905600&amp;v=beta&amp;t=dc3-HYgtmIHif0mzKc6MDlFKQEGY_raR3ura9667nco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08/24/2020 08:08:54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7840539"/>
                  </a:ext>
                </a:extLst>
              </a:tr>
            </a:tbl>
          </a:graphicData>
        </a:graphic>
      </p:graphicFrame>
      <p:sp>
        <p:nvSpPr>
          <p:cNvPr id="4" name="Text Placeholder 3">
            <a:extLst>
              <a:ext uri="{FF2B5EF4-FFF2-40B4-BE49-F238E27FC236}">
                <a16:creationId xmlns:a16="http://schemas.microsoft.com/office/drawing/2014/main" id="{38AB8F47-569F-4EAB-B4DF-F8088E700CC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22551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F174B-3199-42F0-9B0E-E9269E2AF88A}"/>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2303E4D6-6BD3-4860-AACF-94C90388D357}"/>
              </a:ext>
            </a:extLst>
          </p:cNvPr>
          <p:cNvGraphicFramePr>
            <a:graphicFrameLocks noGrp="1"/>
          </p:cNvGraphicFramePr>
          <p:nvPr>
            <p:ph type="tbl" sz="quarter" idx="13"/>
            <p:extLst>
              <p:ext uri="{D42A27DB-BD31-4B8C-83A1-F6EECF244321}">
                <p14:modId xmlns:p14="http://schemas.microsoft.com/office/powerpoint/2010/main" val="317333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554380"/>
                    </a:ext>
                  </a:extLst>
                </a:gridCol>
                <a:gridCol w="658368">
                  <a:extLst>
                    <a:ext uri="{9D8B030D-6E8A-4147-A177-3AD203B41FA5}">
                      <a16:colId xmlns:a16="http://schemas.microsoft.com/office/drawing/2014/main" val="268884295"/>
                    </a:ext>
                  </a:extLst>
                </a:gridCol>
                <a:gridCol w="658368">
                  <a:extLst>
                    <a:ext uri="{9D8B030D-6E8A-4147-A177-3AD203B41FA5}">
                      <a16:colId xmlns:a16="http://schemas.microsoft.com/office/drawing/2014/main" val="1505735302"/>
                    </a:ext>
                  </a:extLst>
                </a:gridCol>
                <a:gridCol w="658368">
                  <a:extLst>
                    <a:ext uri="{9D8B030D-6E8A-4147-A177-3AD203B41FA5}">
                      <a16:colId xmlns:a16="http://schemas.microsoft.com/office/drawing/2014/main" val="1397807410"/>
                    </a:ext>
                  </a:extLst>
                </a:gridCol>
                <a:gridCol w="658368">
                  <a:extLst>
                    <a:ext uri="{9D8B030D-6E8A-4147-A177-3AD203B41FA5}">
                      <a16:colId xmlns:a16="http://schemas.microsoft.com/office/drawing/2014/main" val="3570829876"/>
                    </a:ext>
                  </a:extLst>
                </a:gridCol>
                <a:gridCol w="658368">
                  <a:extLst>
                    <a:ext uri="{9D8B030D-6E8A-4147-A177-3AD203B41FA5}">
                      <a16:colId xmlns:a16="http://schemas.microsoft.com/office/drawing/2014/main" val="1267560507"/>
                    </a:ext>
                  </a:extLst>
                </a:gridCol>
                <a:gridCol w="658368">
                  <a:extLst>
                    <a:ext uri="{9D8B030D-6E8A-4147-A177-3AD203B41FA5}">
                      <a16:colId xmlns:a16="http://schemas.microsoft.com/office/drawing/2014/main" val="1569665166"/>
                    </a:ext>
                  </a:extLst>
                </a:gridCol>
                <a:gridCol w="658368">
                  <a:extLst>
                    <a:ext uri="{9D8B030D-6E8A-4147-A177-3AD203B41FA5}">
                      <a16:colId xmlns:a16="http://schemas.microsoft.com/office/drawing/2014/main" val="2825720246"/>
                    </a:ext>
                  </a:extLst>
                </a:gridCol>
                <a:gridCol w="658368">
                  <a:extLst>
                    <a:ext uri="{9D8B030D-6E8A-4147-A177-3AD203B41FA5}">
                      <a16:colId xmlns:a16="http://schemas.microsoft.com/office/drawing/2014/main" val="1886163983"/>
                    </a:ext>
                  </a:extLst>
                </a:gridCol>
                <a:gridCol w="658368">
                  <a:extLst>
                    <a:ext uri="{9D8B030D-6E8A-4147-A177-3AD203B41FA5}">
                      <a16:colId xmlns:a16="http://schemas.microsoft.com/office/drawing/2014/main" val="36797036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80701567"/>
                  </a:ext>
                </a:extLst>
              </a:tr>
              <a:tr h="370840">
                <a:tc>
                  <a:txBody>
                    <a:bodyPr/>
                    <a:lstStyle/>
                    <a:p>
                      <a:r>
                        <a:rPr lang="en-US" sz="1000"/>
                        <a:t>tmna_services</a:t>
                      </a:r>
                    </a:p>
                  </a:txBody>
                  <a:tcPr/>
                </a:tc>
                <a:tc>
                  <a:txBody>
                    <a:bodyPr/>
                    <a:lstStyle/>
                    <a:p>
                      <a:r>
                        <a:rPr lang="en-US" sz="1000"/>
                        <a:t>434</a:t>
                      </a:r>
                    </a:p>
                  </a:txBody>
                  <a:tcPr/>
                </a:tc>
                <a:tc>
                  <a:txBody>
                    <a:bodyPr/>
                    <a:lstStyle/>
                    <a:p>
                      <a:r>
                        <a:rPr lang="en-US" sz="1000"/>
                        <a:t>-5</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66</a:t>
                      </a:r>
                    </a:p>
                  </a:txBody>
                  <a:tcPr/>
                </a:tc>
                <a:tc>
                  <a:txBody>
                    <a:bodyPr/>
                    <a:lstStyle/>
                    <a:p>
                      <a:r>
                        <a:rPr lang="en-US" sz="1000"/>
                        <a:t>2</a:t>
                      </a:r>
                    </a:p>
                  </a:txBody>
                  <a:tcPr/>
                </a:tc>
                <a:tc>
                  <a:txBody>
                    <a:bodyPr/>
                    <a:lstStyle/>
                    <a:p>
                      <a:r>
                        <a:rPr lang="en-US" sz="1000"/>
                        <a:t>5.1988 %</a:t>
                      </a:r>
                    </a:p>
                  </a:txBody>
                  <a:tcPr/>
                </a:tc>
                <a:extLst>
                  <a:ext uri="{0D108BD9-81ED-4DB2-BD59-A6C34878D82A}">
                    <a16:rowId xmlns:a16="http://schemas.microsoft.com/office/drawing/2014/main" val="818526642"/>
                  </a:ext>
                </a:extLst>
              </a:tr>
            </a:tbl>
          </a:graphicData>
        </a:graphic>
      </p:graphicFrame>
      <p:sp>
        <p:nvSpPr>
          <p:cNvPr id="4" name="Text Placeholder 3">
            <a:extLst>
              <a:ext uri="{FF2B5EF4-FFF2-40B4-BE49-F238E27FC236}">
                <a16:creationId xmlns:a16="http://schemas.microsoft.com/office/drawing/2014/main" id="{FC16A534-088E-46F4-9F61-41E89D3D6B7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33387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A16AE-B0AA-4D9D-8093-D6079C34ECA9}"/>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7B174220-3803-404A-A02C-784091A2C9CB}"/>
              </a:ext>
            </a:extLst>
          </p:cNvPr>
          <p:cNvGraphicFramePr>
            <a:graphicFrameLocks noGrp="1"/>
          </p:cNvGraphicFramePr>
          <p:nvPr>
            <p:ph type="chart" sz="quarter" idx="13"/>
            <p:extLst>
              <p:ext uri="{D42A27DB-BD31-4B8C-83A1-F6EECF244321}">
                <p14:modId xmlns:p14="http://schemas.microsoft.com/office/powerpoint/2010/main" val="3715920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297805-E678-493F-8FEF-2F40319351D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1756B24-17D7-473F-99FA-947FABEF67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3278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48A41-C9AB-462C-9327-EA2D234F4407}"/>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3038E8C4-8CA7-40DC-A9D7-25787C039AAF}"/>
              </a:ext>
            </a:extLst>
          </p:cNvPr>
          <p:cNvGraphicFramePr>
            <a:graphicFrameLocks noGrp="1"/>
          </p:cNvGraphicFramePr>
          <p:nvPr>
            <p:ph type="chart" sz="quarter" idx="13"/>
            <p:extLst>
              <p:ext uri="{D42A27DB-BD31-4B8C-83A1-F6EECF244321}">
                <p14:modId xmlns:p14="http://schemas.microsoft.com/office/powerpoint/2010/main" val="1536110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9C9EC5-F703-444B-A6BB-988DF7B9518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3219B05-0661-459E-A9ED-21CC7134F7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80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2B50A-C76D-401C-9DBD-347F96E78F24}"/>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82DFDFBB-5E07-4CF2-AA67-B8C2500EEAB3}"/>
              </a:ext>
            </a:extLst>
          </p:cNvPr>
          <p:cNvGraphicFramePr>
            <a:graphicFrameLocks noGrp="1"/>
          </p:cNvGraphicFramePr>
          <p:nvPr>
            <p:ph type="chart" sz="quarter" idx="13"/>
            <p:extLst>
              <p:ext uri="{D42A27DB-BD31-4B8C-83A1-F6EECF244321}">
                <p14:modId xmlns:p14="http://schemas.microsoft.com/office/powerpoint/2010/main" val="1055009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87E95-BE9C-4537-82C8-32A17236886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B45CE9F-40DA-439B-B352-6C407F06DF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85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CFCD-AB8E-46C4-BF2B-FCA041C3A34F}"/>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CD47A08D-C448-4CDD-BD42-91E7FD116558}"/>
              </a:ext>
            </a:extLst>
          </p:cNvPr>
          <p:cNvGraphicFramePr>
            <a:graphicFrameLocks noGrp="1"/>
          </p:cNvGraphicFramePr>
          <p:nvPr>
            <p:ph type="tbl" sz="quarter" idx="13"/>
            <p:extLst>
              <p:ext uri="{D42A27DB-BD31-4B8C-83A1-F6EECF244321}">
                <p14:modId xmlns:p14="http://schemas.microsoft.com/office/powerpoint/2010/main" val="3502056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7882165"/>
                    </a:ext>
                  </a:extLst>
                </a:gridCol>
                <a:gridCol w="987552">
                  <a:extLst>
                    <a:ext uri="{9D8B030D-6E8A-4147-A177-3AD203B41FA5}">
                      <a16:colId xmlns:a16="http://schemas.microsoft.com/office/drawing/2014/main" val="931044918"/>
                    </a:ext>
                  </a:extLst>
                </a:gridCol>
                <a:gridCol w="987552">
                  <a:extLst>
                    <a:ext uri="{9D8B030D-6E8A-4147-A177-3AD203B41FA5}">
                      <a16:colId xmlns:a16="http://schemas.microsoft.com/office/drawing/2014/main" val="4078558325"/>
                    </a:ext>
                  </a:extLst>
                </a:gridCol>
                <a:gridCol w="987552">
                  <a:extLst>
                    <a:ext uri="{9D8B030D-6E8A-4147-A177-3AD203B41FA5}">
                      <a16:colId xmlns:a16="http://schemas.microsoft.com/office/drawing/2014/main" val="61302181"/>
                    </a:ext>
                  </a:extLst>
                </a:gridCol>
                <a:gridCol w="987552">
                  <a:extLst>
                    <a:ext uri="{9D8B030D-6E8A-4147-A177-3AD203B41FA5}">
                      <a16:colId xmlns:a16="http://schemas.microsoft.com/office/drawing/2014/main" val="260290447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452717816"/>
                  </a:ext>
                </a:extLst>
              </a:tr>
              <a:tr h="370840">
                <a:tc>
                  <a:txBody>
                    <a:bodyPr/>
                    <a:lstStyle/>
                    <a:p>
                      <a:r>
                        <a:rPr lang="en-US" sz="1000" b="1"/>
                        <a:t>tmna_services - 2020-07-31 14:58:30</a:t>
                      </a:r>
                      <a:r>
                        <a:rPr lang="en-US" sz="1000"/>
                        <a:t>
 Just another Friday at the "office".
Today, TMNAS employees got a private, virtual tour of Sweet Farm! Sweet Farm is the first non-profit sanctuary in the world to address the global impacts of factory farming across animals, the plants, and the planet.
They were introduced to animals including Paco the llama, his best friend Sturgis the stallion, Butterscotch the goat, Frodo the pig, Franklin the sheep, and many more! Thank you thesweetfarm for this awesome lunchtime event!
#experiencetmnas</a:t>
                      </a:r>
                    </a:p>
                  </a:txBody>
                  <a:tcPr/>
                </a:tc>
                <a:tc>
                  <a:txBody>
                    <a:bodyPr/>
                    <a:lstStyle/>
                    <a:p>
                      <a:r>
                        <a:rPr lang="en-US" sz="1000"/>
                        <a:t>26</a:t>
                      </a:r>
                    </a:p>
                  </a:txBody>
                  <a:tcPr/>
                </a:tc>
                <a:tc>
                  <a:txBody>
                    <a:bodyPr/>
                    <a:lstStyle/>
                    <a:p>
                      <a:r>
                        <a:rPr lang="en-US" sz="1000"/>
                        <a:t>1</a:t>
                      </a:r>
                    </a:p>
                  </a:txBody>
                  <a:tcPr/>
                </a:tc>
                <a:tc>
                  <a:txBody>
                    <a:bodyPr/>
                    <a:lstStyle/>
                    <a:p>
                      <a:r>
                        <a:rPr lang="en-US" sz="1000"/>
                        <a:t>6.2212 %</a:t>
                      </a:r>
                    </a:p>
                  </a:txBody>
                  <a:tcPr/>
                </a:tc>
                <a:tc>
                  <a:txBody>
                    <a:bodyPr/>
                    <a:lstStyle/>
                    <a:p>
                      <a:r>
                        <a:rPr lang="en-US" sz="1000"/>
                        <a:t>Carousel</a:t>
                      </a:r>
                    </a:p>
                  </a:txBody>
                  <a:tcPr/>
                </a:tc>
                <a:extLst>
                  <a:ext uri="{0D108BD9-81ED-4DB2-BD59-A6C34878D82A}">
                    <a16:rowId xmlns:a16="http://schemas.microsoft.com/office/drawing/2014/main" val="607325114"/>
                  </a:ext>
                </a:extLst>
              </a:tr>
              <a:tr h="370840">
                <a:tc>
                  <a:txBody>
                    <a:bodyPr/>
                    <a:lstStyle/>
                    <a:p>
                      <a:r>
                        <a:rPr lang="en-US" sz="1000" b="1"/>
                        <a:t>tmna_services - 2020-07-02 09:29:24</a:t>
                      </a:r>
                      <a:r>
                        <a:rPr lang="en-US" sz="1000"/>
                        <a:t>
 TMNA Services will be closing today at 3pm and remain closed until Monday in observance of the 4th of July holiday. We wish you and your family a safe and enjoyable weekend.</a:t>
                      </a:r>
                    </a:p>
                  </a:txBody>
                  <a:tcPr/>
                </a:tc>
                <a:tc>
                  <a:txBody>
                    <a:bodyPr/>
                    <a:lstStyle/>
                    <a:p>
                      <a:r>
                        <a:rPr lang="en-US" sz="1000"/>
                        <a:t>22</a:t>
                      </a:r>
                    </a:p>
                  </a:txBody>
                  <a:tcPr/>
                </a:tc>
                <a:tc>
                  <a:txBody>
                    <a:bodyPr/>
                    <a:lstStyle/>
                    <a:p>
                      <a:r>
                        <a:rPr lang="en-US" sz="1000"/>
                        <a:t>1</a:t>
                      </a:r>
                    </a:p>
                  </a:txBody>
                  <a:tcPr/>
                </a:tc>
                <a:tc>
                  <a:txBody>
                    <a:bodyPr/>
                    <a:lstStyle/>
                    <a:p>
                      <a:r>
                        <a:rPr lang="en-US" sz="1000"/>
                        <a:t>5.2511 %</a:t>
                      </a:r>
                    </a:p>
                  </a:txBody>
                  <a:tcPr/>
                </a:tc>
                <a:tc>
                  <a:txBody>
                    <a:bodyPr/>
                    <a:lstStyle/>
                    <a:p>
                      <a:r>
                        <a:rPr lang="en-US" sz="1000"/>
                        <a:t>Image</a:t>
                      </a:r>
                    </a:p>
                  </a:txBody>
                  <a:tcPr/>
                </a:tc>
                <a:extLst>
                  <a:ext uri="{0D108BD9-81ED-4DB2-BD59-A6C34878D82A}">
                    <a16:rowId xmlns:a16="http://schemas.microsoft.com/office/drawing/2014/main" val="162702236"/>
                  </a:ext>
                </a:extLst>
              </a:tr>
              <a:tr h="370840">
                <a:tc>
                  <a:txBody>
                    <a:bodyPr/>
                    <a:lstStyle/>
                    <a:p>
                      <a:r>
                        <a:rPr lang="en-US" sz="1000" b="1"/>
                        <a:t>tmna_services - 2020-07-28 14:34:34</a:t>
                      </a:r>
                      <a:r>
                        <a:rPr lang="en-US" sz="1000"/>
                        <a:t>
 TMNA Services Monthly CSR is Hearing Loss Association of America.
hearinglossassociation of America (HLAA) is the nation’s leading nonprofit organization for people with hearing loss. HLAA opens the world of communication through information, education, support and advocacy. In 2006, HLAA started Walk4Hearing to help raise awareness about hearing loss and raise money to do programs and services for people with hearing loss – nationally and locally. There are 20 walks across the country. Locally, Walk4Hearing is on Sunday October 18th at The Navy Yard. Register and join the fun!
#hlaa #walk4Hearing #cochlearimplant #cochlearimplants #hearingaid #hearingaids #screenURhearing</a:t>
                      </a:r>
                    </a:p>
                  </a:txBody>
                  <a:tcPr/>
                </a:tc>
                <a:tc>
                  <a:txBody>
                    <a:bodyPr/>
                    <a:lstStyle/>
                    <a:p>
                      <a:r>
                        <a:rPr lang="en-US" sz="1000"/>
                        <a:t>18</a:t>
                      </a:r>
                    </a:p>
                  </a:txBody>
                  <a:tcPr/>
                </a:tc>
                <a:tc>
                  <a:txBody>
                    <a:bodyPr/>
                    <a:lstStyle/>
                    <a:p>
                      <a:r>
                        <a:rPr lang="en-US" sz="1000"/>
                        <a:t>0</a:t>
                      </a:r>
                    </a:p>
                  </a:txBody>
                  <a:tcPr/>
                </a:tc>
                <a:tc>
                  <a:txBody>
                    <a:bodyPr/>
                    <a:lstStyle/>
                    <a:p>
                      <a:r>
                        <a:rPr lang="en-US" sz="1000"/>
                        <a:t>4.1284 %</a:t>
                      </a:r>
                    </a:p>
                  </a:txBody>
                  <a:tcPr/>
                </a:tc>
                <a:tc>
                  <a:txBody>
                    <a:bodyPr/>
                    <a:lstStyle/>
                    <a:p>
                      <a:r>
                        <a:rPr lang="en-US" sz="1000"/>
                        <a:t>Image</a:t>
                      </a:r>
                    </a:p>
                  </a:txBody>
                  <a:tcPr/>
                </a:tc>
                <a:extLst>
                  <a:ext uri="{0D108BD9-81ED-4DB2-BD59-A6C34878D82A}">
                    <a16:rowId xmlns:a16="http://schemas.microsoft.com/office/drawing/2014/main" val="2629489767"/>
                  </a:ext>
                </a:extLst>
              </a:tr>
            </a:tbl>
          </a:graphicData>
        </a:graphic>
      </p:graphicFrame>
      <p:sp>
        <p:nvSpPr>
          <p:cNvPr id="4" name="Text Placeholder 3">
            <a:extLst>
              <a:ext uri="{FF2B5EF4-FFF2-40B4-BE49-F238E27FC236}">
                <a16:creationId xmlns:a16="http://schemas.microsoft.com/office/drawing/2014/main" id="{56014C46-45C2-4964-B080-134BA9027F5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716916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820B8-CAF5-4B37-9B38-D5B8EA7BA71B}"/>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EDE722BA-0FE0-4E22-9F31-B74CCF8D961D}"/>
              </a:ext>
            </a:extLst>
          </p:cNvPr>
          <p:cNvGraphicFramePr>
            <a:graphicFrameLocks noGrp="1"/>
          </p:cNvGraphicFramePr>
          <p:nvPr>
            <p:ph type="tbl" sz="quarter" idx="13"/>
            <p:extLst>
              <p:ext uri="{D42A27DB-BD31-4B8C-83A1-F6EECF244321}">
                <p14:modId xmlns:p14="http://schemas.microsoft.com/office/powerpoint/2010/main" val="1041896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048450969"/>
                    </a:ext>
                  </a:extLst>
                </a:gridCol>
                <a:gridCol w="493776">
                  <a:extLst>
                    <a:ext uri="{9D8B030D-6E8A-4147-A177-3AD203B41FA5}">
                      <a16:colId xmlns:a16="http://schemas.microsoft.com/office/drawing/2014/main" val="50037037"/>
                    </a:ext>
                  </a:extLst>
                </a:gridCol>
                <a:gridCol w="246888">
                  <a:extLst>
                    <a:ext uri="{9D8B030D-6E8A-4147-A177-3AD203B41FA5}">
                      <a16:colId xmlns:a16="http://schemas.microsoft.com/office/drawing/2014/main" val="3513182985"/>
                    </a:ext>
                  </a:extLst>
                </a:gridCol>
                <a:gridCol w="246888">
                  <a:extLst>
                    <a:ext uri="{9D8B030D-6E8A-4147-A177-3AD203B41FA5}">
                      <a16:colId xmlns:a16="http://schemas.microsoft.com/office/drawing/2014/main" val="872416381"/>
                    </a:ext>
                  </a:extLst>
                </a:gridCol>
                <a:gridCol w="246888">
                  <a:extLst>
                    <a:ext uri="{9D8B030D-6E8A-4147-A177-3AD203B41FA5}">
                      <a16:colId xmlns:a16="http://schemas.microsoft.com/office/drawing/2014/main" val="953285514"/>
                    </a:ext>
                  </a:extLst>
                </a:gridCol>
                <a:gridCol w="246888">
                  <a:extLst>
                    <a:ext uri="{9D8B030D-6E8A-4147-A177-3AD203B41FA5}">
                      <a16:colId xmlns:a16="http://schemas.microsoft.com/office/drawing/2014/main" val="891302263"/>
                    </a:ext>
                  </a:extLst>
                </a:gridCol>
                <a:gridCol w="246888">
                  <a:extLst>
                    <a:ext uri="{9D8B030D-6E8A-4147-A177-3AD203B41FA5}">
                      <a16:colId xmlns:a16="http://schemas.microsoft.com/office/drawing/2014/main" val="2875346986"/>
                    </a:ext>
                  </a:extLst>
                </a:gridCol>
                <a:gridCol w="246888">
                  <a:extLst>
                    <a:ext uri="{9D8B030D-6E8A-4147-A177-3AD203B41FA5}">
                      <a16:colId xmlns:a16="http://schemas.microsoft.com/office/drawing/2014/main" val="2698853629"/>
                    </a:ext>
                  </a:extLst>
                </a:gridCol>
                <a:gridCol w="246888">
                  <a:extLst>
                    <a:ext uri="{9D8B030D-6E8A-4147-A177-3AD203B41FA5}">
                      <a16:colId xmlns:a16="http://schemas.microsoft.com/office/drawing/2014/main" val="3716650632"/>
                    </a:ext>
                  </a:extLst>
                </a:gridCol>
                <a:gridCol w="246888">
                  <a:extLst>
                    <a:ext uri="{9D8B030D-6E8A-4147-A177-3AD203B41FA5}">
                      <a16:colId xmlns:a16="http://schemas.microsoft.com/office/drawing/2014/main" val="4017681728"/>
                    </a:ext>
                  </a:extLst>
                </a:gridCol>
                <a:gridCol w="246888">
                  <a:extLst>
                    <a:ext uri="{9D8B030D-6E8A-4147-A177-3AD203B41FA5}">
                      <a16:colId xmlns:a16="http://schemas.microsoft.com/office/drawing/2014/main" val="2192641137"/>
                    </a:ext>
                  </a:extLst>
                </a:gridCol>
                <a:gridCol w="246888">
                  <a:extLst>
                    <a:ext uri="{9D8B030D-6E8A-4147-A177-3AD203B41FA5}">
                      <a16:colId xmlns:a16="http://schemas.microsoft.com/office/drawing/2014/main" val="378391086"/>
                    </a:ext>
                  </a:extLst>
                </a:gridCol>
                <a:gridCol w="246888">
                  <a:extLst>
                    <a:ext uri="{9D8B030D-6E8A-4147-A177-3AD203B41FA5}">
                      <a16:colId xmlns:a16="http://schemas.microsoft.com/office/drawing/2014/main" val="73730556"/>
                    </a:ext>
                  </a:extLst>
                </a:gridCol>
                <a:gridCol w="246888">
                  <a:extLst>
                    <a:ext uri="{9D8B030D-6E8A-4147-A177-3AD203B41FA5}">
                      <a16:colId xmlns:a16="http://schemas.microsoft.com/office/drawing/2014/main" val="761415989"/>
                    </a:ext>
                  </a:extLst>
                </a:gridCol>
                <a:gridCol w="246888">
                  <a:extLst>
                    <a:ext uri="{9D8B030D-6E8A-4147-A177-3AD203B41FA5}">
                      <a16:colId xmlns:a16="http://schemas.microsoft.com/office/drawing/2014/main" val="3276386841"/>
                    </a:ext>
                  </a:extLst>
                </a:gridCol>
                <a:gridCol w="246888">
                  <a:extLst>
                    <a:ext uri="{9D8B030D-6E8A-4147-A177-3AD203B41FA5}">
                      <a16:colId xmlns:a16="http://schemas.microsoft.com/office/drawing/2014/main" val="4086477865"/>
                    </a:ext>
                  </a:extLst>
                </a:gridCol>
                <a:gridCol w="246888">
                  <a:extLst>
                    <a:ext uri="{9D8B030D-6E8A-4147-A177-3AD203B41FA5}">
                      <a16:colId xmlns:a16="http://schemas.microsoft.com/office/drawing/2014/main" val="2457141109"/>
                    </a:ext>
                  </a:extLst>
                </a:gridCol>
                <a:gridCol w="246888">
                  <a:extLst>
                    <a:ext uri="{9D8B030D-6E8A-4147-A177-3AD203B41FA5}">
                      <a16:colId xmlns:a16="http://schemas.microsoft.com/office/drawing/2014/main" val="3755554705"/>
                    </a:ext>
                  </a:extLst>
                </a:gridCol>
                <a:gridCol w="246888">
                  <a:extLst>
                    <a:ext uri="{9D8B030D-6E8A-4147-A177-3AD203B41FA5}">
                      <a16:colId xmlns:a16="http://schemas.microsoft.com/office/drawing/2014/main" val="1377207115"/>
                    </a:ext>
                  </a:extLst>
                </a:gridCol>
                <a:gridCol w="246888">
                  <a:extLst>
                    <a:ext uri="{9D8B030D-6E8A-4147-A177-3AD203B41FA5}">
                      <a16:colId xmlns:a16="http://schemas.microsoft.com/office/drawing/2014/main" val="1425906572"/>
                    </a:ext>
                  </a:extLst>
                </a:gridCol>
                <a:gridCol w="246888">
                  <a:extLst>
                    <a:ext uri="{9D8B030D-6E8A-4147-A177-3AD203B41FA5}">
                      <a16:colId xmlns:a16="http://schemas.microsoft.com/office/drawing/2014/main" val="1135391202"/>
                    </a:ext>
                  </a:extLst>
                </a:gridCol>
                <a:gridCol w="246888">
                  <a:extLst>
                    <a:ext uri="{9D8B030D-6E8A-4147-A177-3AD203B41FA5}">
                      <a16:colId xmlns:a16="http://schemas.microsoft.com/office/drawing/2014/main" val="2363383404"/>
                    </a:ext>
                  </a:extLst>
                </a:gridCol>
                <a:gridCol w="246888">
                  <a:extLst>
                    <a:ext uri="{9D8B030D-6E8A-4147-A177-3AD203B41FA5}">
                      <a16:colId xmlns:a16="http://schemas.microsoft.com/office/drawing/2014/main" val="30834539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80963688"/>
                  </a:ext>
                </a:extLst>
              </a:tr>
              <a:tr h="370840">
                <a:tc>
                  <a:txBody>
                    <a:bodyPr/>
                    <a:lstStyle/>
                    <a:p>
                      <a:r>
                        <a:rPr lang="en-US" sz="1000"/>
                        <a:t>TMNAS</a:t>
                      </a:r>
                    </a:p>
                  </a:txBody>
                  <a:tcPr/>
                </a:tc>
                <a:tc>
                  <a:txBody>
                    <a:bodyPr/>
                    <a:lstStyle/>
                    <a:p>
                      <a:r>
                        <a:rPr lang="en-US" sz="1000"/>
                        <a:t>84</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0</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34</a:t>
                      </a:r>
                    </a:p>
                  </a:txBody>
                  <a:tcPr/>
                </a:tc>
                <a:tc>
                  <a:txBody>
                    <a:bodyPr/>
                    <a:lstStyle/>
                    <a:p>
                      <a:r>
                        <a:rPr lang="en-US" sz="1000"/>
                        <a:t>0</a:t>
                      </a:r>
                    </a:p>
                  </a:txBody>
                  <a:tcPr/>
                </a:tc>
                <a:tc>
                  <a:txBody>
                    <a:bodyPr/>
                    <a:lstStyle/>
                    <a:p>
                      <a:r>
                        <a:rPr lang="en-US" sz="1000"/>
                        <a:t>0</a:t>
                      </a:r>
                    </a:p>
                  </a:txBody>
                  <a:tcPr/>
                </a:tc>
                <a:tc>
                  <a:txBody>
                    <a:bodyPr/>
                    <a:lstStyle/>
                    <a:p>
                      <a:r>
                        <a:rPr lang="en-US" sz="1000"/>
                        <a:t>13.8211 %</a:t>
                      </a:r>
                    </a:p>
                  </a:txBody>
                  <a:tcPr/>
                </a:tc>
                <a:tc>
                  <a:txBody>
                    <a:bodyPr/>
                    <a:lstStyle/>
                    <a:p>
                      <a:r>
                        <a:rPr lang="en-US" sz="1000"/>
                        <a:t>0.0 %</a:t>
                      </a:r>
                    </a:p>
                  </a:txBody>
                  <a:tcPr/>
                </a:tc>
                <a:extLst>
                  <a:ext uri="{0D108BD9-81ED-4DB2-BD59-A6C34878D82A}">
                    <a16:rowId xmlns:a16="http://schemas.microsoft.com/office/drawing/2014/main" val="2578306993"/>
                  </a:ext>
                </a:extLst>
              </a:tr>
            </a:tbl>
          </a:graphicData>
        </a:graphic>
      </p:graphicFrame>
      <p:sp>
        <p:nvSpPr>
          <p:cNvPr id="4" name="Text Placeholder 3">
            <a:extLst>
              <a:ext uri="{FF2B5EF4-FFF2-40B4-BE49-F238E27FC236}">
                <a16:creationId xmlns:a16="http://schemas.microsoft.com/office/drawing/2014/main" id="{F5510AC0-C93A-4A11-BA4E-7FEA6DFFD74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95949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C4EB0-7D4E-42DE-BC11-3E79AA287BC6}"/>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7C5D54D1-4A74-469A-8451-4AE1C2E7B64B}"/>
              </a:ext>
            </a:extLst>
          </p:cNvPr>
          <p:cNvGraphicFramePr>
            <a:graphicFrameLocks noGrp="1"/>
          </p:cNvGraphicFramePr>
          <p:nvPr>
            <p:ph type="tbl" sz="quarter" idx="13"/>
            <p:extLst>
              <p:ext uri="{D42A27DB-BD31-4B8C-83A1-F6EECF244321}">
                <p14:modId xmlns:p14="http://schemas.microsoft.com/office/powerpoint/2010/main" val="219882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87026467"/>
                    </a:ext>
                  </a:extLst>
                </a:gridCol>
                <a:gridCol w="905256">
                  <a:extLst>
                    <a:ext uri="{9D8B030D-6E8A-4147-A177-3AD203B41FA5}">
                      <a16:colId xmlns:a16="http://schemas.microsoft.com/office/drawing/2014/main" val="2626023624"/>
                    </a:ext>
                  </a:extLst>
                </a:gridCol>
                <a:gridCol w="658368">
                  <a:extLst>
                    <a:ext uri="{9D8B030D-6E8A-4147-A177-3AD203B41FA5}">
                      <a16:colId xmlns:a16="http://schemas.microsoft.com/office/drawing/2014/main" val="1119092793"/>
                    </a:ext>
                  </a:extLst>
                </a:gridCol>
                <a:gridCol w="329184">
                  <a:extLst>
                    <a:ext uri="{9D8B030D-6E8A-4147-A177-3AD203B41FA5}">
                      <a16:colId xmlns:a16="http://schemas.microsoft.com/office/drawing/2014/main" val="3541542534"/>
                    </a:ext>
                  </a:extLst>
                </a:gridCol>
                <a:gridCol w="329184">
                  <a:extLst>
                    <a:ext uri="{9D8B030D-6E8A-4147-A177-3AD203B41FA5}">
                      <a16:colId xmlns:a16="http://schemas.microsoft.com/office/drawing/2014/main" val="3455354809"/>
                    </a:ext>
                  </a:extLst>
                </a:gridCol>
                <a:gridCol w="329184">
                  <a:extLst>
                    <a:ext uri="{9D8B030D-6E8A-4147-A177-3AD203B41FA5}">
                      <a16:colId xmlns:a16="http://schemas.microsoft.com/office/drawing/2014/main" val="2477037712"/>
                    </a:ext>
                  </a:extLst>
                </a:gridCol>
                <a:gridCol w="329184">
                  <a:extLst>
                    <a:ext uri="{9D8B030D-6E8A-4147-A177-3AD203B41FA5}">
                      <a16:colId xmlns:a16="http://schemas.microsoft.com/office/drawing/2014/main" val="2303669605"/>
                    </a:ext>
                  </a:extLst>
                </a:gridCol>
                <a:gridCol w="329184">
                  <a:extLst>
                    <a:ext uri="{9D8B030D-6E8A-4147-A177-3AD203B41FA5}">
                      <a16:colId xmlns:a16="http://schemas.microsoft.com/office/drawing/2014/main" val="853551440"/>
                    </a:ext>
                  </a:extLst>
                </a:gridCol>
                <a:gridCol w="329184">
                  <a:extLst>
                    <a:ext uri="{9D8B030D-6E8A-4147-A177-3AD203B41FA5}">
                      <a16:colId xmlns:a16="http://schemas.microsoft.com/office/drawing/2014/main" val="639298528"/>
                    </a:ext>
                  </a:extLst>
                </a:gridCol>
                <a:gridCol w="329184">
                  <a:extLst>
                    <a:ext uri="{9D8B030D-6E8A-4147-A177-3AD203B41FA5}">
                      <a16:colId xmlns:a16="http://schemas.microsoft.com/office/drawing/2014/main" val="1771319872"/>
                    </a:ext>
                  </a:extLst>
                </a:gridCol>
                <a:gridCol w="329184">
                  <a:extLst>
                    <a:ext uri="{9D8B030D-6E8A-4147-A177-3AD203B41FA5}">
                      <a16:colId xmlns:a16="http://schemas.microsoft.com/office/drawing/2014/main" val="2307555612"/>
                    </a:ext>
                  </a:extLst>
                </a:gridCol>
                <a:gridCol w="329184">
                  <a:extLst>
                    <a:ext uri="{9D8B030D-6E8A-4147-A177-3AD203B41FA5}">
                      <a16:colId xmlns:a16="http://schemas.microsoft.com/office/drawing/2014/main" val="757882657"/>
                    </a:ext>
                  </a:extLst>
                </a:gridCol>
                <a:gridCol w="329184">
                  <a:extLst>
                    <a:ext uri="{9D8B030D-6E8A-4147-A177-3AD203B41FA5}">
                      <a16:colId xmlns:a16="http://schemas.microsoft.com/office/drawing/2014/main" val="1194596255"/>
                    </a:ext>
                  </a:extLst>
                </a:gridCol>
                <a:gridCol w="329184">
                  <a:extLst>
                    <a:ext uri="{9D8B030D-6E8A-4147-A177-3AD203B41FA5}">
                      <a16:colId xmlns:a16="http://schemas.microsoft.com/office/drawing/2014/main" val="3566071273"/>
                    </a:ext>
                  </a:extLst>
                </a:gridCol>
                <a:gridCol w="329184">
                  <a:extLst>
                    <a:ext uri="{9D8B030D-6E8A-4147-A177-3AD203B41FA5}">
                      <a16:colId xmlns:a16="http://schemas.microsoft.com/office/drawing/2014/main" val="2896845315"/>
                    </a:ext>
                  </a:extLst>
                </a:gridCol>
                <a:gridCol w="329184">
                  <a:extLst>
                    <a:ext uri="{9D8B030D-6E8A-4147-A177-3AD203B41FA5}">
                      <a16:colId xmlns:a16="http://schemas.microsoft.com/office/drawing/2014/main" val="3498399836"/>
                    </a:ext>
                  </a:extLst>
                </a:gridCol>
                <a:gridCol w="329184">
                  <a:extLst>
                    <a:ext uri="{9D8B030D-6E8A-4147-A177-3AD203B41FA5}">
                      <a16:colId xmlns:a16="http://schemas.microsoft.com/office/drawing/2014/main" val="2665346700"/>
                    </a:ext>
                  </a:extLst>
                </a:gridCol>
                <a:gridCol w="329184">
                  <a:extLst>
                    <a:ext uri="{9D8B030D-6E8A-4147-A177-3AD203B41FA5}">
                      <a16:colId xmlns:a16="http://schemas.microsoft.com/office/drawing/2014/main" val="249803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4732758"/>
                  </a:ext>
                </a:extLst>
              </a:tr>
            </a:tbl>
          </a:graphicData>
        </a:graphic>
      </p:graphicFrame>
      <p:sp>
        <p:nvSpPr>
          <p:cNvPr id="4" name="Text Placeholder 3">
            <a:extLst>
              <a:ext uri="{FF2B5EF4-FFF2-40B4-BE49-F238E27FC236}">
                <a16:creationId xmlns:a16="http://schemas.microsoft.com/office/drawing/2014/main" id="{D5886CBD-FCFE-4034-AEF5-9A6D2F3AA42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266981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94800-C81A-4B82-8088-D116F2B0A74A}"/>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73EBF790-3D03-4EC1-AE59-AAF45E35C2CA}"/>
              </a:ext>
            </a:extLst>
          </p:cNvPr>
          <p:cNvGraphicFramePr>
            <a:graphicFrameLocks noGrp="1"/>
          </p:cNvGraphicFramePr>
          <p:nvPr>
            <p:ph type="tbl" sz="quarter" idx="13"/>
            <p:extLst>
              <p:ext uri="{D42A27DB-BD31-4B8C-83A1-F6EECF244321}">
                <p14:modId xmlns:p14="http://schemas.microsoft.com/office/powerpoint/2010/main" val="2526367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94358164"/>
                    </a:ext>
                  </a:extLst>
                </a:gridCol>
                <a:gridCol w="905256">
                  <a:extLst>
                    <a:ext uri="{9D8B030D-6E8A-4147-A177-3AD203B41FA5}">
                      <a16:colId xmlns:a16="http://schemas.microsoft.com/office/drawing/2014/main" val="115230046"/>
                    </a:ext>
                  </a:extLst>
                </a:gridCol>
                <a:gridCol w="658368">
                  <a:extLst>
                    <a:ext uri="{9D8B030D-6E8A-4147-A177-3AD203B41FA5}">
                      <a16:colId xmlns:a16="http://schemas.microsoft.com/office/drawing/2014/main" val="1218569312"/>
                    </a:ext>
                  </a:extLst>
                </a:gridCol>
                <a:gridCol w="329184">
                  <a:extLst>
                    <a:ext uri="{9D8B030D-6E8A-4147-A177-3AD203B41FA5}">
                      <a16:colId xmlns:a16="http://schemas.microsoft.com/office/drawing/2014/main" val="2293351346"/>
                    </a:ext>
                  </a:extLst>
                </a:gridCol>
                <a:gridCol w="329184">
                  <a:extLst>
                    <a:ext uri="{9D8B030D-6E8A-4147-A177-3AD203B41FA5}">
                      <a16:colId xmlns:a16="http://schemas.microsoft.com/office/drawing/2014/main" val="1044354326"/>
                    </a:ext>
                  </a:extLst>
                </a:gridCol>
                <a:gridCol w="329184">
                  <a:extLst>
                    <a:ext uri="{9D8B030D-6E8A-4147-A177-3AD203B41FA5}">
                      <a16:colId xmlns:a16="http://schemas.microsoft.com/office/drawing/2014/main" val="2741440011"/>
                    </a:ext>
                  </a:extLst>
                </a:gridCol>
                <a:gridCol w="329184">
                  <a:extLst>
                    <a:ext uri="{9D8B030D-6E8A-4147-A177-3AD203B41FA5}">
                      <a16:colId xmlns:a16="http://schemas.microsoft.com/office/drawing/2014/main" val="3364069333"/>
                    </a:ext>
                  </a:extLst>
                </a:gridCol>
                <a:gridCol w="329184">
                  <a:extLst>
                    <a:ext uri="{9D8B030D-6E8A-4147-A177-3AD203B41FA5}">
                      <a16:colId xmlns:a16="http://schemas.microsoft.com/office/drawing/2014/main" val="3054783411"/>
                    </a:ext>
                  </a:extLst>
                </a:gridCol>
                <a:gridCol w="329184">
                  <a:extLst>
                    <a:ext uri="{9D8B030D-6E8A-4147-A177-3AD203B41FA5}">
                      <a16:colId xmlns:a16="http://schemas.microsoft.com/office/drawing/2014/main" val="205579066"/>
                    </a:ext>
                  </a:extLst>
                </a:gridCol>
                <a:gridCol w="329184">
                  <a:extLst>
                    <a:ext uri="{9D8B030D-6E8A-4147-A177-3AD203B41FA5}">
                      <a16:colId xmlns:a16="http://schemas.microsoft.com/office/drawing/2014/main" val="2212010477"/>
                    </a:ext>
                  </a:extLst>
                </a:gridCol>
                <a:gridCol w="329184">
                  <a:extLst>
                    <a:ext uri="{9D8B030D-6E8A-4147-A177-3AD203B41FA5}">
                      <a16:colId xmlns:a16="http://schemas.microsoft.com/office/drawing/2014/main" val="3266329856"/>
                    </a:ext>
                  </a:extLst>
                </a:gridCol>
                <a:gridCol w="329184">
                  <a:extLst>
                    <a:ext uri="{9D8B030D-6E8A-4147-A177-3AD203B41FA5}">
                      <a16:colId xmlns:a16="http://schemas.microsoft.com/office/drawing/2014/main" val="2858954946"/>
                    </a:ext>
                  </a:extLst>
                </a:gridCol>
                <a:gridCol w="329184">
                  <a:extLst>
                    <a:ext uri="{9D8B030D-6E8A-4147-A177-3AD203B41FA5}">
                      <a16:colId xmlns:a16="http://schemas.microsoft.com/office/drawing/2014/main" val="1080239463"/>
                    </a:ext>
                  </a:extLst>
                </a:gridCol>
                <a:gridCol w="329184">
                  <a:extLst>
                    <a:ext uri="{9D8B030D-6E8A-4147-A177-3AD203B41FA5}">
                      <a16:colId xmlns:a16="http://schemas.microsoft.com/office/drawing/2014/main" val="2491890080"/>
                    </a:ext>
                  </a:extLst>
                </a:gridCol>
                <a:gridCol w="329184">
                  <a:extLst>
                    <a:ext uri="{9D8B030D-6E8A-4147-A177-3AD203B41FA5}">
                      <a16:colId xmlns:a16="http://schemas.microsoft.com/office/drawing/2014/main" val="9879806"/>
                    </a:ext>
                  </a:extLst>
                </a:gridCol>
                <a:gridCol w="329184">
                  <a:extLst>
                    <a:ext uri="{9D8B030D-6E8A-4147-A177-3AD203B41FA5}">
                      <a16:colId xmlns:a16="http://schemas.microsoft.com/office/drawing/2014/main" val="2912171609"/>
                    </a:ext>
                  </a:extLst>
                </a:gridCol>
                <a:gridCol w="329184">
                  <a:extLst>
                    <a:ext uri="{9D8B030D-6E8A-4147-A177-3AD203B41FA5}">
                      <a16:colId xmlns:a16="http://schemas.microsoft.com/office/drawing/2014/main" val="680318182"/>
                    </a:ext>
                  </a:extLst>
                </a:gridCol>
                <a:gridCol w="329184">
                  <a:extLst>
                    <a:ext uri="{9D8B030D-6E8A-4147-A177-3AD203B41FA5}">
                      <a16:colId xmlns:a16="http://schemas.microsoft.com/office/drawing/2014/main" val="3165570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292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- 2020-07-28 14:24:32</a:t>
                      </a:r>
                      <a:r>
                        <a:rPr kumimoji="0" lang="en-US" sz="1000" b="0" i="0" u="none" strike="noStrike" kern="1200" cap="none" spc="0" normalizeH="0" baseline="0" noProof="0">
                          <a:ln>
                            <a:noFill/>
                          </a:ln>
                          <a:solidFill>
                            <a:prstClr val="black"/>
                          </a:solidFill>
                          <a:effectLst/>
                          <a:uLnTx/>
                          <a:uFillTx/>
                          <a:latin typeface="+mn-lt"/>
                          <a:ea typeface="+mn-ea"/>
                          <a:cs typeface="+mn-cs"/>
                        </a:rPr>
                        <a:t>
 TMNA Services Monthly CSR is Hearing Loss Association of America (Official Page)
Hearing Loss Association of America (HLAA) is the nation’s leading nonprofit organization for people with hearing loss. HLAA opens the world of communication through information, education, support and advocacy. In 2006, HLAA started Walk4Hearing to help raise awareness about hearing loss and raise money to do programs and services for people with hearing loss – nationally and locally. There are 20 walks across the country. Locally, Walk4Hearing is on Sunday October 18th at The Navy Yard. Register and join the fun!
#hlaa #walk4Hearing #cochlearimplant #cochlearimplants #hearingaid #hearingaids #screenURhearing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https://scontent-iad3-1.xx.fbcdn.net/v/t1.0-9/112430982_1521382331399530_5470478755445761747_n.jpg?_nc_cat=101&amp;_nc_sid=110474&amp;_nc_ohc=jhlvE05q0PQAX9EfQIz&amp;_nc_ht=scontent-iad3-1.xx&amp;oh=7cd69c893fb32a31f3c643fb35cab102&amp;oe=5F68D291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08/24/2020 09:46:04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8331683"/>
                  </a:ext>
                </a:extLst>
              </a:tr>
            </a:tbl>
          </a:graphicData>
        </a:graphic>
      </p:graphicFrame>
      <p:sp>
        <p:nvSpPr>
          <p:cNvPr id="4" name="Text Placeholder 3">
            <a:extLst>
              <a:ext uri="{FF2B5EF4-FFF2-40B4-BE49-F238E27FC236}">
                <a16:creationId xmlns:a16="http://schemas.microsoft.com/office/drawing/2014/main" id="{667DD814-A54F-44FE-A96B-FB360B67EA6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414523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8D42F-4B24-4383-9D53-482E2D1239AF}"/>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33685024-070F-48A8-8320-697CAAA98996}"/>
              </a:ext>
            </a:extLst>
          </p:cNvPr>
          <p:cNvGraphicFramePr>
            <a:graphicFrameLocks noGrp="1"/>
          </p:cNvGraphicFramePr>
          <p:nvPr>
            <p:ph type="tbl" sz="quarter" idx="13"/>
            <p:extLst>
              <p:ext uri="{D42A27DB-BD31-4B8C-83A1-F6EECF244321}">
                <p14:modId xmlns:p14="http://schemas.microsoft.com/office/powerpoint/2010/main" val="105811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4110569"/>
                    </a:ext>
                  </a:extLst>
                </a:gridCol>
                <a:gridCol w="905256">
                  <a:extLst>
                    <a:ext uri="{9D8B030D-6E8A-4147-A177-3AD203B41FA5}">
                      <a16:colId xmlns:a16="http://schemas.microsoft.com/office/drawing/2014/main" val="2092901479"/>
                    </a:ext>
                  </a:extLst>
                </a:gridCol>
                <a:gridCol w="658368">
                  <a:extLst>
                    <a:ext uri="{9D8B030D-6E8A-4147-A177-3AD203B41FA5}">
                      <a16:colId xmlns:a16="http://schemas.microsoft.com/office/drawing/2014/main" val="733129674"/>
                    </a:ext>
                  </a:extLst>
                </a:gridCol>
                <a:gridCol w="329184">
                  <a:extLst>
                    <a:ext uri="{9D8B030D-6E8A-4147-A177-3AD203B41FA5}">
                      <a16:colId xmlns:a16="http://schemas.microsoft.com/office/drawing/2014/main" val="981131339"/>
                    </a:ext>
                  </a:extLst>
                </a:gridCol>
                <a:gridCol w="329184">
                  <a:extLst>
                    <a:ext uri="{9D8B030D-6E8A-4147-A177-3AD203B41FA5}">
                      <a16:colId xmlns:a16="http://schemas.microsoft.com/office/drawing/2014/main" val="3951391737"/>
                    </a:ext>
                  </a:extLst>
                </a:gridCol>
                <a:gridCol w="329184">
                  <a:extLst>
                    <a:ext uri="{9D8B030D-6E8A-4147-A177-3AD203B41FA5}">
                      <a16:colId xmlns:a16="http://schemas.microsoft.com/office/drawing/2014/main" val="317286363"/>
                    </a:ext>
                  </a:extLst>
                </a:gridCol>
                <a:gridCol w="329184">
                  <a:extLst>
                    <a:ext uri="{9D8B030D-6E8A-4147-A177-3AD203B41FA5}">
                      <a16:colId xmlns:a16="http://schemas.microsoft.com/office/drawing/2014/main" val="1898549252"/>
                    </a:ext>
                  </a:extLst>
                </a:gridCol>
                <a:gridCol w="329184">
                  <a:extLst>
                    <a:ext uri="{9D8B030D-6E8A-4147-A177-3AD203B41FA5}">
                      <a16:colId xmlns:a16="http://schemas.microsoft.com/office/drawing/2014/main" val="3380095766"/>
                    </a:ext>
                  </a:extLst>
                </a:gridCol>
                <a:gridCol w="329184">
                  <a:extLst>
                    <a:ext uri="{9D8B030D-6E8A-4147-A177-3AD203B41FA5}">
                      <a16:colId xmlns:a16="http://schemas.microsoft.com/office/drawing/2014/main" val="1521715281"/>
                    </a:ext>
                  </a:extLst>
                </a:gridCol>
                <a:gridCol w="329184">
                  <a:extLst>
                    <a:ext uri="{9D8B030D-6E8A-4147-A177-3AD203B41FA5}">
                      <a16:colId xmlns:a16="http://schemas.microsoft.com/office/drawing/2014/main" val="1315474018"/>
                    </a:ext>
                  </a:extLst>
                </a:gridCol>
                <a:gridCol w="329184">
                  <a:extLst>
                    <a:ext uri="{9D8B030D-6E8A-4147-A177-3AD203B41FA5}">
                      <a16:colId xmlns:a16="http://schemas.microsoft.com/office/drawing/2014/main" val="4003370769"/>
                    </a:ext>
                  </a:extLst>
                </a:gridCol>
                <a:gridCol w="329184">
                  <a:extLst>
                    <a:ext uri="{9D8B030D-6E8A-4147-A177-3AD203B41FA5}">
                      <a16:colId xmlns:a16="http://schemas.microsoft.com/office/drawing/2014/main" val="139961729"/>
                    </a:ext>
                  </a:extLst>
                </a:gridCol>
                <a:gridCol w="329184">
                  <a:extLst>
                    <a:ext uri="{9D8B030D-6E8A-4147-A177-3AD203B41FA5}">
                      <a16:colId xmlns:a16="http://schemas.microsoft.com/office/drawing/2014/main" val="1402749137"/>
                    </a:ext>
                  </a:extLst>
                </a:gridCol>
                <a:gridCol w="329184">
                  <a:extLst>
                    <a:ext uri="{9D8B030D-6E8A-4147-A177-3AD203B41FA5}">
                      <a16:colId xmlns:a16="http://schemas.microsoft.com/office/drawing/2014/main" val="1248828695"/>
                    </a:ext>
                  </a:extLst>
                </a:gridCol>
                <a:gridCol w="329184">
                  <a:extLst>
                    <a:ext uri="{9D8B030D-6E8A-4147-A177-3AD203B41FA5}">
                      <a16:colId xmlns:a16="http://schemas.microsoft.com/office/drawing/2014/main" val="1238418700"/>
                    </a:ext>
                  </a:extLst>
                </a:gridCol>
                <a:gridCol w="329184">
                  <a:extLst>
                    <a:ext uri="{9D8B030D-6E8A-4147-A177-3AD203B41FA5}">
                      <a16:colId xmlns:a16="http://schemas.microsoft.com/office/drawing/2014/main" val="2003561712"/>
                    </a:ext>
                  </a:extLst>
                </a:gridCol>
                <a:gridCol w="329184">
                  <a:extLst>
                    <a:ext uri="{9D8B030D-6E8A-4147-A177-3AD203B41FA5}">
                      <a16:colId xmlns:a16="http://schemas.microsoft.com/office/drawing/2014/main" val="4170196239"/>
                    </a:ext>
                  </a:extLst>
                </a:gridCol>
                <a:gridCol w="329184">
                  <a:extLst>
                    <a:ext uri="{9D8B030D-6E8A-4147-A177-3AD203B41FA5}">
                      <a16:colId xmlns:a16="http://schemas.microsoft.com/office/drawing/2014/main" val="3162963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650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- 2020-07-02 09:33:20</a:t>
                      </a:r>
                      <a:r>
                        <a:rPr kumimoji="0" lang="en-US" sz="1000" b="0" i="0" u="none" strike="noStrike" kern="1200" cap="none" spc="0" normalizeH="0" baseline="0" noProof="0">
                          <a:ln>
                            <a:noFill/>
                          </a:ln>
                          <a:solidFill>
                            <a:prstClr val="black"/>
                          </a:solidFill>
                          <a:effectLst/>
                          <a:uLnTx/>
                          <a:uFillTx/>
                          <a:latin typeface="+mn-lt"/>
                          <a:ea typeface="+mn-ea"/>
                          <a:cs typeface="+mn-cs"/>
                        </a:rPr>
                        <a:t>
 TMNA Services will be closing today at 3pm and remain closed until Monday in observance of the 4th of July holiday. We wish you and your family a safe and enjoyable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https://scontent-iad3-1.xx.fbcdn.net/v/t1.0-9/p720x720/106528251_1499325563605207_2316489587660973279_n.jpg?_nc_cat=103&amp;_nc_sid=110474&amp;_nc_ohc=-QVe5u5w0nsAX8TR5KA&amp;_nc_ht=scontent-iad3-1.xx&amp;_nc_tp=6&amp;oh=7e3f518f32e7cd8377d8356d6b4d6648&amp;oe=5F23B064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07/03/2020 09:23:28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0034108"/>
                  </a:ext>
                </a:extLst>
              </a:tr>
            </a:tbl>
          </a:graphicData>
        </a:graphic>
      </p:graphicFrame>
      <p:sp>
        <p:nvSpPr>
          <p:cNvPr id="4" name="Text Placeholder 3">
            <a:extLst>
              <a:ext uri="{FF2B5EF4-FFF2-40B4-BE49-F238E27FC236}">
                <a16:creationId xmlns:a16="http://schemas.microsoft.com/office/drawing/2014/main" id="{44522FE6-8256-4455-9AC0-60E91DD4BCF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652766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349F3-A401-4898-B4EE-2FDBA086D319}"/>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343337D1-0ABC-42A4-975A-0D068688AFC1}"/>
              </a:ext>
            </a:extLst>
          </p:cNvPr>
          <p:cNvGraphicFramePr>
            <a:graphicFrameLocks noGrp="1"/>
          </p:cNvGraphicFramePr>
          <p:nvPr>
            <p:ph type="tbl" sz="quarter" idx="13"/>
            <p:extLst>
              <p:ext uri="{D42A27DB-BD31-4B8C-83A1-F6EECF244321}">
                <p14:modId xmlns:p14="http://schemas.microsoft.com/office/powerpoint/2010/main" val="1525910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3676380"/>
                    </a:ext>
                  </a:extLst>
                </a:gridCol>
                <a:gridCol w="905256">
                  <a:extLst>
                    <a:ext uri="{9D8B030D-6E8A-4147-A177-3AD203B41FA5}">
                      <a16:colId xmlns:a16="http://schemas.microsoft.com/office/drawing/2014/main" val="220303597"/>
                    </a:ext>
                  </a:extLst>
                </a:gridCol>
                <a:gridCol w="658368">
                  <a:extLst>
                    <a:ext uri="{9D8B030D-6E8A-4147-A177-3AD203B41FA5}">
                      <a16:colId xmlns:a16="http://schemas.microsoft.com/office/drawing/2014/main" val="2831084959"/>
                    </a:ext>
                  </a:extLst>
                </a:gridCol>
                <a:gridCol w="329184">
                  <a:extLst>
                    <a:ext uri="{9D8B030D-6E8A-4147-A177-3AD203B41FA5}">
                      <a16:colId xmlns:a16="http://schemas.microsoft.com/office/drawing/2014/main" val="2315921989"/>
                    </a:ext>
                  </a:extLst>
                </a:gridCol>
                <a:gridCol w="329184">
                  <a:extLst>
                    <a:ext uri="{9D8B030D-6E8A-4147-A177-3AD203B41FA5}">
                      <a16:colId xmlns:a16="http://schemas.microsoft.com/office/drawing/2014/main" val="809322757"/>
                    </a:ext>
                  </a:extLst>
                </a:gridCol>
                <a:gridCol w="329184">
                  <a:extLst>
                    <a:ext uri="{9D8B030D-6E8A-4147-A177-3AD203B41FA5}">
                      <a16:colId xmlns:a16="http://schemas.microsoft.com/office/drawing/2014/main" val="2074448469"/>
                    </a:ext>
                  </a:extLst>
                </a:gridCol>
                <a:gridCol w="329184">
                  <a:extLst>
                    <a:ext uri="{9D8B030D-6E8A-4147-A177-3AD203B41FA5}">
                      <a16:colId xmlns:a16="http://schemas.microsoft.com/office/drawing/2014/main" val="3175001410"/>
                    </a:ext>
                  </a:extLst>
                </a:gridCol>
                <a:gridCol w="329184">
                  <a:extLst>
                    <a:ext uri="{9D8B030D-6E8A-4147-A177-3AD203B41FA5}">
                      <a16:colId xmlns:a16="http://schemas.microsoft.com/office/drawing/2014/main" val="833028659"/>
                    </a:ext>
                  </a:extLst>
                </a:gridCol>
                <a:gridCol w="329184">
                  <a:extLst>
                    <a:ext uri="{9D8B030D-6E8A-4147-A177-3AD203B41FA5}">
                      <a16:colId xmlns:a16="http://schemas.microsoft.com/office/drawing/2014/main" val="4123557905"/>
                    </a:ext>
                  </a:extLst>
                </a:gridCol>
                <a:gridCol w="329184">
                  <a:extLst>
                    <a:ext uri="{9D8B030D-6E8A-4147-A177-3AD203B41FA5}">
                      <a16:colId xmlns:a16="http://schemas.microsoft.com/office/drawing/2014/main" val="2504415649"/>
                    </a:ext>
                  </a:extLst>
                </a:gridCol>
                <a:gridCol w="329184">
                  <a:extLst>
                    <a:ext uri="{9D8B030D-6E8A-4147-A177-3AD203B41FA5}">
                      <a16:colId xmlns:a16="http://schemas.microsoft.com/office/drawing/2014/main" val="3916581923"/>
                    </a:ext>
                  </a:extLst>
                </a:gridCol>
                <a:gridCol w="329184">
                  <a:extLst>
                    <a:ext uri="{9D8B030D-6E8A-4147-A177-3AD203B41FA5}">
                      <a16:colId xmlns:a16="http://schemas.microsoft.com/office/drawing/2014/main" val="3437679688"/>
                    </a:ext>
                  </a:extLst>
                </a:gridCol>
                <a:gridCol w="329184">
                  <a:extLst>
                    <a:ext uri="{9D8B030D-6E8A-4147-A177-3AD203B41FA5}">
                      <a16:colId xmlns:a16="http://schemas.microsoft.com/office/drawing/2014/main" val="4261256597"/>
                    </a:ext>
                  </a:extLst>
                </a:gridCol>
                <a:gridCol w="329184">
                  <a:extLst>
                    <a:ext uri="{9D8B030D-6E8A-4147-A177-3AD203B41FA5}">
                      <a16:colId xmlns:a16="http://schemas.microsoft.com/office/drawing/2014/main" val="3630493637"/>
                    </a:ext>
                  </a:extLst>
                </a:gridCol>
                <a:gridCol w="329184">
                  <a:extLst>
                    <a:ext uri="{9D8B030D-6E8A-4147-A177-3AD203B41FA5}">
                      <a16:colId xmlns:a16="http://schemas.microsoft.com/office/drawing/2014/main" val="1180314282"/>
                    </a:ext>
                  </a:extLst>
                </a:gridCol>
                <a:gridCol w="329184">
                  <a:extLst>
                    <a:ext uri="{9D8B030D-6E8A-4147-A177-3AD203B41FA5}">
                      <a16:colId xmlns:a16="http://schemas.microsoft.com/office/drawing/2014/main" val="129657995"/>
                    </a:ext>
                  </a:extLst>
                </a:gridCol>
                <a:gridCol w="329184">
                  <a:extLst>
                    <a:ext uri="{9D8B030D-6E8A-4147-A177-3AD203B41FA5}">
                      <a16:colId xmlns:a16="http://schemas.microsoft.com/office/drawing/2014/main" val="2312909664"/>
                    </a:ext>
                  </a:extLst>
                </a:gridCol>
                <a:gridCol w="329184">
                  <a:extLst>
                    <a:ext uri="{9D8B030D-6E8A-4147-A177-3AD203B41FA5}">
                      <a16:colId xmlns:a16="http://schemas.microsoft.com/office/drawing/2014/main" val="3528730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971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- 2020-07-31 15:00:30</a:t>
                      </a:r>
                      <a:r>
                        <a:rPr kumimoji="0" lang="en-US" sz="1000" b="0" i="0" u="none" strike="noStrike" kern="1200" cap="none" spc="0" normalizeH="0" baseline="0" noProof="0">
                          <a:ln>
                            <a:noFill/>
                          </a:ln>
                          <a:solidFill>
                            <a:prstClr val="black"/>
                          </a:solidFill>
                          <a:effectLst/>
                          <a:uLnTx/>
                          <a:uFillTx/>
                          <a:latin typeface="+mn-lt"/>
                          <a:ea typeface="+mn-ea"/>
                          <a:cs typeface="+mn-cs"/>
                        </a:rPr>
                        <a:t>
 Just another Friday at the "office".
Today, TMNAS employees got a private, virtual tour of Sweet Farm! Sweet Farm is the first non-profit sanctuary in the world to address the global impacts of factory farming across animals, the plants, and the planet.
They were introduced to animals including Paco the llama, his best friend Sturgis the stallion, Butterscotch the goat, Frodo the pig, Franklin the sheep, and many more! Thank you @thesweetfarm for this awesome lunchtime event!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https://scontent-iad3-1.xx.fbcdn.net/v/t1.0-9/s720x720/114485526_1523864041151359_7817915384871561042_n.jpg?_nc_cat=108&amp;_nc_sid=110474&amp;_nc_ohc=ALXDD_MoMEMAX-pD2bY&amp;_nc_ht=scontent-iad3-1.xx&amp;_nc_tp=7&amp;oh=06021f0582675c3f33cfce526ae9f29e&amp;oe=5F4D5098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08/03/2020 15:29:28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3352157"/>
                  </a:ext>
                </a:extLst>
              </a:tr>
            </a:tbl>
          </a:graphicData>
        </a:graphic>
      </p:graphicFrame>
      <p:sp>
        <p:nvSpPr>
          <p:cNvPr id="4" name="Text Placeholder 3">
            <a:extLst>
              <a:ext uri="{FF2B5EF4-FFF2-40B4-BE49-F238E27FC236}">
                <a16:creationId xmlns:a16="http://schemas.microsoft.com/office/drawing/2014/main" id="{9E72576A-703F-4656-A330-AD0BA248E85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3913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DABB5-6A2E-4B09-9E63-89325C8382E1}"/>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0BB5961C-3CA5-4D4B-9E10-5A2E6349F522}"/>
              </a:ext>
            </a:extLst>
          </p:cNvPr>
          <p:cNvGraphicFramePr>
            <a:graphicFrameLocks noGrp="1"/>
          </p:cNvGraphicFramePr>
          <p:nvPr>
            <p:ph type="chart" sz="quarter" idx="13"/>
            <p:extLst>
              <p:ext uri="{D42A27DB-BD31-4B8C-83A1-F6EECF244321}">
                <p14:modId xmlns:p14="http://schemas.microsoft.com/office/powerpoint/2010/main" val="2510165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EB44AD-BAAE-4453-A696-AC76F4516CC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10E9F7E-8DAA-4393-9ECD-7E354D7548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2575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8925C-405A-4678-8453-443592844836}"/>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1DC8241A-41FB-4691-9511-73680D15587C}"/>
              </a:ext>
            </a:extLst>
          </p:cNvPr>
          <p:cNvGraphicFramePr>
            <a:graphicFrameLocks noGrp="1"/>
          </p:cNvGraphicFramePr>
          <p:nvPr>
            <p:ph type="chart" sz="quarter" idx="13"/>
            <p:extLst>
              <p:ext uri="{D42A27DB-BD31-4B8C-83A1-F6EECF244321}">
                <p14:modId xmlns:p14="http://schemas.microsoft.com/office/powerpoint/2010/main" val="655678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E781C5-70F7-4377-A87A-42C74A5471B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C659415-B03F-44D5-8578-80AE309E0B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3140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4F272-667E-4184-92B8-A275502C43F9}"/>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119C1CA7-3D57-4D61-B817-79D51C859D57}"/>
              </a:ext>
            </a:extLst>
          </p:cNvPr>
          <p:cNvGraphicFramePr>
            <a:graphicFrameLocks noGrp="1"/>
          </p:cNvGraphicFramePr>
          <p:nvPr>
            <p:ph type="chart" sz="quarter" idx="13"/>
            <p:extLst>
              <p:ext uri="{D42A27DB-BD31-4B8C-83A1-F6EECF244321}">
                <p14:modId xmlns:p14="http://schemas.microsoft.com/office/powerpoint/2010/main" val="2025291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6A7942-232A-4D19-A773-839F975E2DF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2E67E58-8EF0-4292-BFBA-7AC8DCEEB1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97382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1141</Words>
  <Application>Microsoft Office PowerPoint</Application>
  <PresentationFormat>On-screen Show (4:3)</PresentationFormat>
  <Paragraphs>431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vt:lpstr>
      <vt:lpstr>LinkedIn Key Metrics Table | TMNAS</vt:lpstr>
      <vt:lpstr>LinkedIn LinkedIn Followers Change | TMNAS</vt:lpstr>
      <vt:lpstr>LinkedIn Average Interactions Per LinkedIn Update | TMNAS</vt:lpstr>
      <vt:lpstr>LinkedIn Total Interactions Per Month | TMNAS</vt:lpstr>
      <vt:lpstr>LinkedIn Posts Table | TMNAS - 1 of 3</vt:lpstr>
      <vt:lpstr>LinkedIn Posts Table | TMNAS - 2 of 3</vt:lpstr>
      <vt:lpstr>LinkedIn Posts Table | TMNAS - 3 of 3</vt:lpstr>
      <vt:lpstr>Instagram Key Metrics Table | TMNAS</vt:lpstr>
      <vt:lpstr>Instagram Instagram Followers Change | TMNAS</vt:lpstr>
      <vt:lpstr>Instagram Average Interactions Per Instagram Post | TMNAS</vt:lpstr>
      <vt:lpstr>Instagram Total Interactions Per Month | TMNAS</vt:lpstr>
      <vt:lpstr>Instagram Top Instagram Posts Table | TMNAS</vt:lpstr>
      <vt:lpstr>Facebook Key Metrics Table | TMNAS</vt:lpstr>
      <vt:lpstr>Facebook Own Posts Table | TMNAS - 1 of 4</vt:lpstr>
      <vt:lpstr>Facebook Own Posts Table | TMNAS - 2 of 4</vt:lpstr>
      <vt:lpstr>Facebook Own Posts Table | TMNAS - 3 of 4</vt:lpstr>
      <vt:lpstr>Facebook Own Posts Table | TMNAS - 4 of 4</vt:lpstr>
      <vt:lpstr>Facebook Facebook Fans Change | TMNAS</vt:lpstr>
      <vt:lpstr>Facebook Average Interactions Per Facebook Post | TMNAS</vt:lpstr>
      <vt:lpstr>Facebook Total Interactions Per Month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Peiniger</dc:creator>
  <cp:lastModifiedBy>Frederik Peiniger</cp:lastModifiedBy>
  <cp:revision>1</cp:revision>
  <dcterms:created xsi:type="dcterms:W3CDTF">2020-08-24T16:04:21Z</dcterms:created>
  <dcterms:modified xsi:type="dcterms:W3CDTF">2020-08-24T16:04:59Z</dcterms:modified>
</cp:coreProperties>
</file>