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44013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367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56-4CB0-AACF-881865EE2C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44013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331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A56-4CB0-AACF-881865EE2C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44013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16279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A56-4CB0-AACF-881865EE2C0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44013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A56-4CB0-AACF-881865EE2C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9965176"/>
        <c:axId val="263048000"/>
      </c:barChart>
      <c:dateAx>
        <c:axId val="259965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048000"/>
        <c:crosses val="autoZero"/>
        <c:auto val="1"/>
        <c:lblOffset val="100"/>
        <c:baseTimeUnit val="days"/>
      </c:dateAx>
      <c:valAx>
        <c:axId val="263048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965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3</c:v>
                </c:pt>
                <c:pt idx="2">
                  <c:v>2</c:v>
                </c:pt>
                <c:pt idx="3">
                  <c:v>12</c:v>
                </c:pt>
                <c:pt idx="4">
                  <c:v>10</c:v>
                </c:pt>
                <c:pt idx="5">
                  <c:v>4</c:v>
                </c:pt>
                <c:pt idx="6">
                  <c:v>9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83-4CDB-A6BD-A701ABE256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9514144"/>
        <c:axId val="309512176"/>
      </c:barChart>
      <c:dateAx>
        <c:axId val="309514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512176"/>
        <c:crosses val="autoZero"/>
        <c:auto val="1"/>
        <c:lblOffset val="100"/>
        <c:baseTimeUnit val="months"/>
      </c:dateAx>
      <c:valAx>
        <c:axId val="309512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514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6</c:v>
                </c:pt>
                <c:pt idx="1">
                  <c:v>7</c:v>
                </c:pt>
                <c:pt idx="2">
                  <c:v>9</c:v>
                </c:pt>
                <c:pt idx="3">
                  <c:v>9</c:v>
                </c:pt>
                <c:pt idx="4">
                  <c:v>7</c:v>
                </c:pt>
                <c:pt idx="5">
                  <c:v>8</c:v>
                </c:pt>
                <c:pt idx="6">
                  <c:v>44</c:v>
                </c:pt>
                <c:pt idx="7">
                  <c:v>5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29-4E7D-A651-8D082898E2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9512832"/>
        <c:axId val="305475584"/>
      </c:barChart>
      <c:dateAx>
        <c:axId val="309512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475584"/>
        <c:crosses val="autoZero"/>
        <c:auto val="1"/>
        <c:lblOffset val="100"/>
        <c:baseTimeUnit val="months"/>
      </c:dateAx>
      <c:valAx>
        <c:axId val="305475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512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2020-01</c:v>
                </c:pt>
                <c:pt idx="1">
                  <c:v>2020-02</c:v>
                </c:pt>
                <c:pt idx="2">
                  <c:v>2020-03</c:v>
                </c:pt>
                <c:pt idx="3">
                  <c:v>2020-04</c:v>
                </c:pt>
                <c:pt idx="4">
                  <c:v>2020-05</c:v>
                </c:pt>
                <c:pt idx="5">
                  <c:v>2020-06</c:v>
                </c:pt>
                <c:pt idx="6">
                  <c:v>2020-07</c:v>
                </c:pt>
                <c:pt idx="7">
                  <c:v>2020-08</c:v>
                </c:pt>
                <c:pt idx="8">
                  <c:v>2020-09</c:v>
                </c:pt>
                <c:pt idx="9">
                  <c:v>2020-10</c:v>
                </c:pt>
                <c:pt idx="10">
                  <c:v>2020-11</c:v>
                </c:pt>
                <c:pt idx="11">
                  <c:v>2020-12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80</c:v>
                </c:pt>
                <c:pt idx="1">
                  <c:v>104</c:v>
                </c:pt>
                <c:pt idx="2">
                  <c:v>138</c:v>
                </c:pt>
                <c:pt idx="3">
                  <c:v>135</c:v>
                </c:pt>
                <c:pt idx="4">
                  <c:v>124</c:v>
                </c:pt>
                <c:pt idx="5">
                  <c:v>35</c:v>
                </c:pt>
                <c:pt idx="6">
                  <c:v>584</c:v>
                </c:pt>
                <c:pt idx="7">
                  <c:v>31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A0-4B33-94A4-2FC9D9EDD8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9990480"/>
        <c:axId val="309992448"/>
      </c:barChart>
      <c:catAx>
        <c:axId val="309990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992448"/>
        <c:crosses val="autoZero"/>
        <c:auto val="1"/>
        <c:lblAlgn val="ctr"/>
        <c:lblOffset val="100"/>
        <c:noMultiLvlLbl val="0"/>
      </c:catAx>
      <c:valAx>
        <c:axId val="309992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990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1436</c:v>
                </c:pt>
                <c:pt idx="1">
                  <c:v>3469</c:v>
                </c:pt>
                <c:pt idx="2">
                  <c:v>4650</c:v>
                </c:pt>
                <c:pt idx="3">
                  <c:v>2751</c:v>
                </c:pt>
                <c:pt idx="4">
                  <c:v>2517</c:v>
                </c:pt>
                <c:pt idx="5">
                  <c:v>565</c:v>
                </c:pt>
                <c:pt idx="6">
                  <c:v>7457</c:v>
                </c:pt>
                <c:pt idx="7">
                  <c:v>625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42-4AD1-9ACF-8E1641ECAA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9991792"/>
        <c:axId val="309992120"/>
      </c:barChart>
      <c:dateAx>
        <c:axId val="309991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992120"/>
        <c:crosses val="autoZero"/>
        <c:auto val="1"/>
        <c:lblOffset val="100"/>
        <c:baseTimeUnit val="months"/>
      </c:dateAx>
      <c:valAx>
        <c:axId val="309992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991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5</c:v>
                </c:pt>
                <c:pt idx="2">
                  <c:v>4</c:v>
                </c:pt>
                <c:pt idx="3">
                  <c:v>7</c:v>
                </c:pt>
                <c:pt idx="4">
                  <c:v>4</c:v>
                </c:pt>
                <c:pt idx="5">
                  <c:v>4</c:v>
                </c:pt>
                <c:pt idx="6">
                  <c:v>2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F6-43A6-BF8D-A20FE6B685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6251440"/>
        <c:axId val="316250128"/>
      </c:barChart>
      <c:dateAx>
        <c:axId val="316251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250128"/>
        <c:crosses val="autoZero"/>
        <c:auto val="1"/>
        <c:lblOffset val="100"/>
        <c:baseTimeUnit val="months"/>
      </c:dateAx>
      <c:valAx>
        <c:axId val="316250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251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6</c:v>
                </c:pt>
                <c:pt idx="2">
                  <c:v>3</c:v>
                </c:pt>
                <c:pt idx="3">
                  <c:v>3</c:v>
                </c:pt>
                <c:pt idx="4">
                  <c:v>2</c:v>
                </c:pt>
                <c:pt idx="5">
                  <c:v>2</c:v>
                </c:pt>
                <c:pt idx="6">
                  <c:v>7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25-4383-9B43-DB5E47C581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6249144"/>
        <c:axId val="316249472"/>
      </c:barChart>
      <c:dateAx>
        <c:axId val="316249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249472"/>
        <c:crosses val="autoZero"/>
        <c:auto val="1"/>
        <c:lblOffset val="100"/>
        <c:baseTimeUnit val="months"/>
      </c:dateAx>
      <c:valAx>
        <c:axId val="316249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249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2020-01</c:v>
                </c:pt>
                <c:pt idx="1">
                  <c:v>2020-02</c:v>
                </c:pt>
                <c:pt idx="2">
                  <c:v>2020-03</c:v>
                </c:pt>
                <c:pt idx="3">
                  <c:v>2020-04</c:v>
                </c:pt>
                <c:pt idx="4">
                  <c:v>2020-05</c:v>
                </c:pt>
                <c:pt idx="5">
                  <c:v>2020-06</c:v>
                </c:pt>
                <c:pt idx="6">
                  <c:v>2020-07</c:v>
                </c:pt>
                <c:pt idx="7">
                  <c:v>2020-08</c:v>
                </c:pt>
                <c:pt idx="8">
                  <c:v>2020-09</c:v>
                </c:pt>
                <c:pt idx="9">
                  <c:v>2020-10</c:v>
                </c:pt>
                <c:pt idx="10">
                  <c:v>2020-11</c:v>
                </c:pt>
                <c:pt idx="11">
                  <c:v>2020-12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38</c:v>
                </c:pt>
                <c:pt idx="1">
                  <c:v>80</c:v>
                </c:pt>
                <c:pt idx="2">
                  <c:v>61</c:v>
                </c:pt>
                <c:pt idx="3">
                  <c:v>53</c:v>
                </c:pt>
                <c:pt idx="4">
                  <c:v>39</c:v>
                </c:pt>
                <c:pt idx="5">
                  <c:v>10</c:v>
                </c:pt>
                <c:pt idx="6">
                  <c:v>94</c:v>
                </c:pt>
                <c:pt idx="7">
                  <c:v>16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7F-4295-BC41-B90AE8755F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6257016"/>
        <c:axId val="316256688"/>
      </c:barChart>
      <c:catAx>
        <c:axId val="316257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256688"/>
        <c:crosses val="autoZero"/>
        <c:auto val="1"/>
        <c:lblAlgn val="ctr"/>
        <c:lblOffset val="100"/>
        <c:noMultiLvlLbl val="0"/>
      </c:catAx>
      <c:valAx>
        <c:axId val="316256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257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196</c:v>
                </c:pt>
                <c:pt idx="1">
                  <c:v>323</c:v>
                </c:pt>
                <c:pt idx="2">
                  <c:v>349</c:v>
                </c:pt>
                <c:pt idx="3">
                  <c:v>609</c:v>
                </c:pt>
                <c:pt idx="4">
                  <c:v>241</c:v>
                </c:pt>
                <c:pt idx="5">
                  <c:v>227</c:v>
                </c:pt>
                <c:pt idx="6">
                  <c:v>170</c:v>
                </c:pt>
                <c:pt idx="7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DB-4CC0-883A-82C32CF120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0082480"/>
        <c:axId val="320083792"/>
      </c:barChart>
      <c:dateAx>
        <c:axId val="320082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083792"/>
        <c:crosses val="autoZero"/>
        <c:auto val="1"/>
        <c:lblOffset val="100"/>
        <c:baseTimeUnit val="months"/>
      </c:dateAx>
      <c:valAx>
        <c:axId val="320083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082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2020-01</c:v>
                </c:pt>
                <c:pt idx="1">
                  <c:v>2020-02</c:v>
                </c:pt>
                <c:pt idx="2">
                  <c:v>2020-03</c:v>
                </c:pt>
                <c:pt idx="3">
                  <c:v>2020-04</c:v>
                </c:pt>
                <c:pt idx="4">
                  <c:v>2020-05</c:v>
                </c:pt>
                <c:pt idx="5">
                  <c:v>2020-06</c:v>
                </c:pt>
                <c:pt idx="6">
                  <c:v>2020-07</c:v>
                </c:pt>
                <c:pt idx="7">
                  <c:v>2020-08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66</c:v>
                </c:pt>
                <c:pt idx="1">
                  <c:v>46</c:v>
                </c:pt>
                <c:pt idx="2">
                  <c:v>50</c:v>
                </c:pt>
                <c:pt idx="3">
                  <c:v>66</c:v>
                </c:pt>
                <c:pt idx="4">
                  <c:v>45</c:v>
                </c:pt>
                <c:pt idx="5">
                  <c:v>34</c:v>
                </c:pt>
                <c:pt idx="6">
                  <c:v>44</c:v>
                </c:pt>
                <c:pt idx="7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24-4D96-A3FB-92CE3A9260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0078544"/>
        <c:axId val="320075264"/>
      </c:barChart>
      <c:catAx>
        <c:axId val="320078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075264"/>
        <c:crosses val="autoZero"/>
        <c:auto val="1"/>
        <c:lblAlgn val="ctr"/>
        <c:lblOffset val="100"/>
        <c:noMultiLvlLbl val="0"/>
      </c:catAx>
      <c:valAx>
        <c:axId val="320075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078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2020-01</c:v>
                </c:pt>
                <c:pt idx="1">
                  <c:v>2020-02</c:v>
                </c:pt>
                <c:pt idx="2">
                  <c:v>2020-03</c:v>
                </c:pt>
                <c:pt idx="3">
                  <c:v>2020-04</c:v>
                </c:pt>
                <c:pt idx="4">
                  <c:v>2020-05</c:v>
                </c:pt>
                <c:pt idx="5">
                  <c:v>2020-06</c:v>
                </c:pt>
                <c:pt idx="6">
                  <c:v>2020-07</c:v>
                </c:pt>
                <c:pt idx="7">
                  <c:v>2020-08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793</c:v>
                </c:pt>
                <c:pt idx="1">
                  <c:v>610</c:v>
                </c:pt>
                <c:pt idx="2">
                  <c:v>751</c:v>
                </c:pt>
                <c:pt idx="3">
                  <c:v>994</c:v>
                </c:pt>
                <c:pt idx="4">
                  <c:v>689</c:v>
                </c:pt>
                <c:pt idx="5">
                  <c:v>172</c:v>
                </c:pt>
                <c:pt idx="6">
                  <c:v>532</c:v>
                </c:pt>
                <c:pt idx="7">
                  <c:v>171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1D-4C38-B7B2-4C0237E1BF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0079528"/>
        <c:axId val="320073296"/>
      </c:barChart>
      <c:catAx>
        <c:axId val="320079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073296"/>
        <c:crosses val="autoZero"/>
        <c:auto val="1"/>
        <c:lblAlgn val="ctr"/>
        <c:lblOffset val="100"/>
        <c:noMultiLvlLbl val="0"/>
      </c:catAx>
      <c:valAx>
        <c:axId val="320073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079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</c:v>
                </c:pt>
                <c:pt idx="1">
                  <c:v>9</c:v>
                </c:pt>
                <c:pt idx="2">
                  <c:v>11</c:v>
                </c:pt>
                <c:pt idx="3">
                  <c:v>1</c:v>
                </c:pt>
                <c:pt idx="4">
                  <c:v>5</c:v>
                </c:pt>
                <c:pt idx="5">
                  <c:v>6</c:v>
                </c:pt>
                <c:pt idx="6">
                  <c:v>2</c:v>
                </c:pt>
                <c:pt idx="7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1C-4592-830A-DBA84D46C6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7835576"/>
        <c:axId val="387830656"/>
      </c:barChart>
      <c:dateAx>
        <c:axId val="387835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830656"/>
        <c:crosses val="autoZero"/>
        <c:auto val="1"/>
        <c:lblOffset val="100"/>
        <c:baseTimeUnit val="months"/>
      </c:dateAx>
      <c:valAx>
        <c:axId val="387830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835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11</c:v>
                </c:pt>
                <c:pt idx="1">
                  <c:v>12</c:v>
                </c:pt>
                <c:pt idx="2">
                  <c:v>11</c:v>
                </c:pt>
                <c:pt idx="3">
                  <c:v>11</c:v>
                </c:pt>
                <c:pt idx="4">
                  <c:v>9</c:v>
                </c:pt>
                <c:pt idx="5">
                  <c:v>11</c:v>
                </c:pt>
                <c:pt idx="6">
                  <c:v>13</c:v>
                </c:pt>
                <c:pt idx="7">
                  <c:v>8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0B-4950-904B-041EF25232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7834592"/>
        <c:axId val="387831640"/>
      </c:barChart>
      <c:dateAx>
        <c:axId val="387834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831640"/>
        <c:crosses val="autoZero"/>
        <c:auto val="1"/>
        <c:lblOffset val="100"/>
        <c:baseTimeUnit val="months"/>
      </c:dateAx>
      <c:valAx>
        <c:axId val="387831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834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2020-01</c:v>
                </c:pt>
                <c:pt idx="1">
                  <c:v>2020-02</c:v>
                </c:pt>
                <c:pt idx="2">
                  <c:v>2020-03</c:v>
                </c:pt>
                <c:pt idx="3">
                  <c:v>2020-04</c:v>
                </c:pt>
                <c:pt idx="4">
                  <c:v>2020-05</c:v>
                </c:pt>
                <c:pt idx="5">
                  <c:v>2020-06</c:v>
                </c:pt>
                <c:pt idx="6">
                  <c:v>2020-07</c:v>
                </c:pt>
                <c:pt idx="7">
                  <c:v>2020-08</c:v>
                </c:pt>
                <c:pt idx="8">
                  <c:v>2020-09</c:v>
                </c:pt>
                <c:pt idx="9">
                  <c:v>2020-10</c:v>
                </c:pt>
                <c:pt idx="10">
                  <c:v>2020-11</c:v>
                </c:pt>
                <c:pt idx="11">
                  <c:v>2020-12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133</c:v>
                </c:pt>
                <c:pt idx="1">
                  <c:v>156</c:v>
                </c:pt>
                <c:pt idx="2">
                  <c:v>141</c:v>
                </c:pt>
                <c:pt idx="3">
                  <c:v>129</c:v>
                </c:pt>
                <c:pt idx="4">
                  <c:v>129</c:v>
                </c:pt>
                <c:pt idx="5">
                  <c:v>23</c:v>
                </c:pt>
                <c:pt idx="6">
                  <c:v>145</c:v>
                </c:pt>
                <c:pt idx="7">
                  <c:v>52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7B-4C78-923C-AC798F37EE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7833280"/>
        <c:axId val="387841152"/>
      </c:barChart>
      <c:catAx>
        <c:axId val="387833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841152"/>
        <c:crosses val="autoZero"/>
        <c:auto val="1"/>
        <c:lblAlgn val="ctr"/>
        <c:lblOffset val="100"/>
        <c:noMultiLvlLbl val="0"/>
      </c:catAx>
      <c:valAx>
        <c:axId val="387841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833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50C9B-852B-4D59-80C2-C871F23823D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TMA Social Media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94EEF1-465A-42A2-BFA7-5CD6324FB3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34413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C74BC-AE95-4128-B6AD-B09D98C0B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C45651-570B-4AC1-96C9-DAB6DF3D1D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02077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D2AC02-32DF-4BC2-B942-D774569D77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E20BDC-B11F-4911-AEFF-E199823EF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9558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C664A-32D6-464C-9E83-BCA6C39A6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D5E013-F8D4-466D-9DB8-CE13EF1410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4763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5614089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266249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050770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26672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285112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280471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454277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156223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887241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0837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4078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Tokio Marine 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13.4438 %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7919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139BCA-94CA-4089-8A0A-6BDB6194A6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3178726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E154C-0323-48B3-9243-317297F57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Fans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392A0F-D175-4C24-B556-49DA276021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986841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962575-1B4B-4DCD-963D-49559C81CD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FEED2E-A637-4419-9F1B-0991D0C54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1098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55A2F-67A5-4A79-87B5-BEA35708E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Facebook Post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E440E9-7D51-4F44-AE9B-EB21201FEA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06144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053FC6-8562-421F-9FEF-1705BCAD19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38FF3B-176A-4B21-B059-0AF0B1E34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90909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465E6-72A5-4CBA-8E9E-A77C86691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Per Month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894D9E-5A01-4192-BF86-23F2A6D7AA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35375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332362-510A-4CB8-9385-8175FDBB4C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B65A0-EFDF-4431-AAFA-A0ED912F0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8646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36790-0B0D-42CC-A723-18D2523B4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Impressions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588897-8B5F-438A-AE0B-4D8E58ACD8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78645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C79928-10E4-4254-9BEE-0192EA55D3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BBC130-4F56-4087-8C82-FE70F2013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6871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E817D-DC53-4852-8D4E-46515D47C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CC5C6C-26F2-44D9-84A0-D82D8A1DCB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50355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88306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090464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545884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54734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941935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258079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317805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410483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966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- 2020-07-13 15:44:23</a:t>
                      </a:r>
                      <a:r>
                        <a:rPr lang="en-US" sz="1000"/>
                        <a:t>
 Meet Terra-Lynn Tokiwa, one of TMA's new recruits for our summer intern program! Terra-Lynn is a rising senior in Business Administration with a focus on Risk Management and Corporate Compliance at the University of Southern Calfornia. We look forward to working with you, Terra-Lynn!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145.1253 %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759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- 2020-07-15 13:58:03</a:t>
                      </a:r>
                      <a:r>
                        <a:rPr lang="en-US" sz="1000"/>
                        <a:t>
 This week, we'd like to give a big shout out to @thegentlebarn. The Gentle Barn gave TMA employees a virtual tour of their 6 acre property and introduced a few of their 170 rescued animals. Meet some of our new friends!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3.0641 %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9676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- 2020-07-22 14:56:27</a:t>
                      </a:r>
                      <a:r>
                        <a:rPr lang="en-US" sz="1000"/>
                        <a:t>
 Each month, TMA highlights an employee that exemplifies our values. This month, we're pleased to feature Accountant, Debra 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2.7473 %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05084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2D5D34-81D7-46A3-9F47-760A581533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4132314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88C94-0B27-439D-9AC9-E17E3DCB8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15B5CE-FFFE-423C-901A-CBF237AF5E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10538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512169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509246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835359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099350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176339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406007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414003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78027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401720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64640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712231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705255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067309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49252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574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4.1228 %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8804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FFEC6E-8A8E-4EB8-9C07-4758A07269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38737936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89C05-DA98-47E5-AF6A-326D53A55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Followers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75D80F-3C7B-4E83-AE9F-3C4A622FC1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56308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360985-F8F6-44ED-9FCE-5AD5793D59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80868B-B0A8-4E1E-88AC-BE69D00BB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6196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D19B1-780B-4020-8B05-329B477D6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Tweet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5B33A9-2FED-4384-9F9F-907D2245DD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475324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EE5126-F8CB-4F44-A3BB-99CEB83EEA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67E9B6-E305-4CAF-AAB2-213D87945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7457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667D9-954A-4C8F-B739-3F92137A9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Per Month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DCADEF-23AC-49A1-9F70-2FCFC5339F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59851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56D6DA-0819-49E0-87A9-F6E79F2307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CDBA94-26DB-473A-9D30-65C40CD33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5224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014C3-8DF9-4981-82EA-30AE8616C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D0D810-09C9-4883-8D66-204C15D46A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51315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5800122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239070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8504902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5757129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0015926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4820820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5960292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965872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6341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@TokioMAmerica - 2020-07-15 12:40:10</a:t>
                      </a:r>
                      <a:r>
                        <a:rPr lang="en-US" sz="1000"/>
                        <a:t>
 This week, we'd like to give a big shout out to @thegentlebarn. The Gentle Barn gave TMA employees a virtual tour of their 6 acre property and introduced a few of their 170 rescued animals. Meet some of our new friends! 🐎🐖 https://t.co/qAzmpcl5ud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08/05/2020 20:10:24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25.3968 %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403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@TokioMAmerica - 2020-07-13 15:41:16</a:t>
                      </a:r>
                      <a:r>
                        <a:rPr lang="en-US" sz="1000"/>
                        <a:t>
 Meet Terra-Lynn Tokiwa, one of TMA's new recruits for our summer intern program! Terra-Lynn is a rising senior in Business Administration with a focus on Risk Management and Corporate Compliance at the University of Southern Calfornia. https://t.co/7iH40kkifC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07/28/2020 20:13:12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4.2105 %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418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@TokioMAmerica - 2020-07-07 14:51:52</a:t>
                      </a:r>
                      <a:r>
                        <a:rPr lang="en-US" sz="1000"/>
                        <a:t>
 Yesterday was the kickoff for TMA's summer intern program. Despite this year’s unusual circumstances, we’re pleased to be able to provide a five-week virtual internship experience for our four new recruits. Please join us in welcoming them aboard! https://t.co/rRYlPjLX4L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07/28/2020 20:13:12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3.1746 %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5562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AC382D-F9C8-422F-9605-F8998AEAEC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41975996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FEB44-B9A0-43A8-9B7D-D305B344F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291FC7-C3D6-472E-9368-154F11CDEF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2830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26254397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535182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02980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671483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156600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495536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473005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842552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7014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64935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561357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694582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703660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356974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088207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96649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097856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Time Watched (minutes)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530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Tokio Marine 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42.416666666667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54.166666666667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2420.1666666667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0.033943134089096 %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8456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A6D01C-3E5A-46F6-9051-DD09FA135C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42776534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5BA87-7385-4AE9-814C-F5D383690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LinkedIn Followers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55F7BD-E45A-46C9-BA50-0E47ECBCC3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690317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7BD07C-D63A-4E8E-836C-E34AD44354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964A65-7846-43E0-B31F-E69C13FFA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7459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3104D-63E7-4FF4-AF68-8C9EA160A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Interactions Per LinkedIn Update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54A6F2-B56F-4642-9B0A-2B5768EF16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73724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CEEFB6-6489-4295-88D0-854DA82FA3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FCD91F-01DD-47B3-95D5-5481CC609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0097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C60D8-D391-429D-B355-AC6C06654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Total Interactions Per Month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35CE8B-4FB6-44A7-A527-601547F285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62329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0AD78E-2390-42F0-8CAB-FD744905D9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6F49A6-1EBF-487D-89EA-E17422F3E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74757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1FE98-F2ED-404B-8FFC-E6A1C4843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Tokio Marine America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58CB36-C603-45B2-AC1C-1D73BDECA3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67106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2911199979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42731729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638094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84883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8055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79901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92683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13983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50820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26789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66386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878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Tokio Marine America - 2020-07-13 15:40:16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Meet Terra-Lynn Tokiwa, one of TMA's new recruits for our summer intern program! Terra-Lynn is a rising senior in Business Administration with a focus on Risk Management and Corporate Compliance at the University of Southern Calfornia. We look forward to working with you, Terra-Lynn!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https://media-exp1.licdn.com/dms/image/C4D22AQFafbDkNiRsrQ/feedshare-shrink_1280/0?e=1600300800&amp;v=beta&amp;t=KXCni9fBT8xCDFFCVbaV000qXoXYyDZFDfKKSugyJeE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08/14/2020 14:09:06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0.05941143808995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40839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FD334C-2E06-4DE5-9B84-D6FAA1466E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4843968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4A741-691F-41E9-B2EA-6CE41AC0A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Tokio Marine America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DC6298-0E81-44FB-A505-8DB2252576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45628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2769500918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3032117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507081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12519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26511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58820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53998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656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27259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83219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23556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3704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Tokio Marine America - 2020-07-07 14:51:51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Yesterday was the kickoff for TMA's summer intern program. Despite this year’s unusual circumstances, we’re pleased to be able to provide a five-week virtual internship experience for our four new recruits. Please join us in welcoming them aboard!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https://media-exp1.licdn.com/dms/image/C4D22AQHKh2QKl2V7Pg/feedshare-shrink_800/0?e=1600300800&amp;v=beta&amp;t=N7toWS1aefYOxEXxxsIZdM8H14h7G6lotXrGXknt3cQ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08/14/2020 14:09:06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0.058690280065898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787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Tokio Marine America - 2020-07-15 12:45:19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This week, we'd like to give a big shout out to The Gentle Barn. The non-profit gave TMA employees a virtual tour of their 6 acre property and introduced a few of their 170 rescued animals. Meet some of our new friends!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https://media-exp1.licdn.com/dms/image/C4D22AQF-gYNirvobTw/feedshare-shrink_800/0?e=1600300800&amp;v=beta&amp;t=LijQlM4Xr3DStQMNI_F6cUGJvZteEqb_2wSauBrWPq0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08/14/2020 14:09:06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0.043347782594198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5255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826A41-1B63-4723-81FD-A08E25A094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14952898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85CF6-F4DB-4726-A084-7ECB04F0A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C27A77-08B6-41B9-80BC-6400F5E33F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09264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848334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98461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55238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78805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52076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14133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27664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01613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95396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94995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338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3.9945 %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3105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28B019-B949-4883-A33A-5B5E66DC30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23451528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E1AF1-BA0B-46BB-A48F-4E8817FF1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2CEB8B-E468-4877-BD7D-D80F85E21E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141270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1FD491-C330-4B40-AB21-EBF9D8015A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AAC388-CC0A-4020-8EC3-25B5DB572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4865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A7D31-5835-40A6-ACCD-B1FE430E0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3FC0FB-276D-4EC9-8861-D7515F7B6D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375933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0B68D3-9939-44F7-B46D-533B2335AA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669EFB-5353-4554-8915-EFD0088DE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5341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48CB5-250E-4DB6-80E7-06C2DF7AA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Per Month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21A8BC-D114-47F9-81B8-339D3A9A94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140059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B3BAA7-B93E-4A6B-BC72-5D30AB27F0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D7C383-0392-4E25-813D-9A67EA5EA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8717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EAA78-466D-48EB-ACC4-5DB6B5246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Top Posts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90BB67-E7BD-4FD8-84EF-8542BE51AE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36676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93635099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0922633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22348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34487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55501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84142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19139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0868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tmamerica - 2020-07-07 14:51:54</a:t>
                      </a:r>
                      <a:r>
                        <a:rPr lang="en-US" sz="1000"/>
                        <a:t>
 Yesterday was the kickoff for TMA's summer intern program. Despite this year’s unusual circumstances, we’re pleased to be able to provide a five-week virtual internship experience for our four new recruits. Please join us in welcoming them aboard!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https://www.instagram.com/p/CCWgFGbjxWA/media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08/14/2020 14:07:40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8.2317 %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7766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tmamerica - 2020-07-13 15:38:12</a:t>
                      </a:r>
                      <a:r>
                        <a:rPr lang="en-US" sz="1000"/>
                        <a:t>
 Meet Terra-Lynn Tokiwa, one of TMA's new recruits for our summer intern program! Terra-Lynn is a rising senior in Business Administration with a focus on Risk Management and Corporate Compliance at the University of Southern Calfornia. We look forward to working with you, Terra-Lynn!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https://www.instagram.com/p/CCmCJiMlKps/media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08/14/2020 14:07:40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6.6869 %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497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tmamerica - 2020-07-20 15:24:15</a:t>
                      </a:r>
                      <a:r>
                        <a:rPr lang="en-US" sz="1000"/>
                        <a:t>
 Introducing another one of our TMA summer interns, Parvene Barimani! Parvene is a rising senior at Pepperdine University, studying Business Administration. She is looking forward to learning valuable skills and making lifelong connections during TMA's first virtual internship program.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https://www.instagram.com/p/CC4CHeNH14A/media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08/14/2020 14:07:40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4.8632 %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01224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90C974-7CAD-4D02-87EA-0AFE3DCBDD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12942108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836</Words>
  <Application>Microsoft Office PowerPoint</Application>
  <PresentationFormat>On-screen Show (4:3)</PresentationFormat>
  <Paragraphs>311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quintly_template</vt:lpstr>
      <vt:lpstr>TMA Social Media</vt:lpstr>
      <vt:lpstr>Overall Overall Audience | Tokio Marine America</vt:lpstr>
      <vt:lpstr>Facebook Key Metrics Table | Tokio Marine America</vt:lpstr>
      <vt:lpstr>Facebook Facebook Fans Change | Tokio Marine America</vt:lpstr>
      <vt:lpstr>Facebook Average Interactions Per Facebook Post | Tokio Marine America</vt:lpstr>
      <vt:lpstr>Facebook Total Interactions Per Month | Tokio Marine America</vt:lpstr>
      <vt:lpstr>Facebook Facebook Impressions | Tokio Marine America</vt:lpstr>
      <vt:lpstr>Facebook Own Posts Table | Tokio Marine America</vt:lpstr>
      <vt:lpstr>Twitter Key Metrics Table | Tokio Marine America</vt:lpstr>
      <vt:lpstr>Twitter Twitter Followers Change | Tokio Marine America</vt:lpstr>
      <vt:lpstr>Twitter Average Interactions Per Tweet | Tokio Marine America</vt:lpstr>
      <vt:lpstr>Twitter Total Interactions Per Month | Tokio Marine America</vt:lpstr>
      <vt:lpstr>Twitter Own and Retweeted Tweets Table | Tokio Marine America</vt:lpstr>
      <vt:lpstr>LinkedIn Key Metrics Table | Tokio Marine America</vt:lpstr>
      <vt:lpstr>LinkedIn LinkedIn Followers Change | Tokio Marine America</vt:lpstr>
      <vt:lpstr>LinkedIn Average Interactions Per LinkedIn Update | Tokio Marine America</vt:lpstr>
      <vt:lpstr>LinkedIn Total Interactions Per Month | Tokio Marine America</vt:lpstr>
      <vt:lpstr>LinkedIn Posts Table | Tokio Marine America - 1 of 2</vt:lpstr>
      <vt:lpstr>LinkedIn Posts Table | Tokio Marine America - 2 of 2</vt:lpstr>
      <vt:lpstr>Instagram Key Metrics Table | Tokio Marine America</vt:lpstr>
      <vt:lpstr>Instagram Followers Change | Tokio Marine America</vt:lpstr>
      <vt:lpstr>Instagram Average Interactions Per Post | Tokio Marine America</vt:lpstr>
      <vt:lpstr>Instagram Total Interactions Per Month | Tokio Marine America</vt:lpstr>
      <vt:lpstr>Instagram Instagram Top Posts | Tokio Marine America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TMA Social Media</dc:title>
  <dc:creator>Frederik Peiniger</dc:creator>
  <cp:lastModifiedBy>Frederik Peiniger</cp:lastModifiedBy>
  <cp:revision>1</cp:revision>
  <dcterms:created xsi:type="dcterms:W3CDTF">2020-08-14T21:21:03Z</dcterms:created>
  <dcterms:modified xsi:type="dcterms:W3CDTF">2020-08-14T21:21:32Z</dcterms:modified>
</cp:coreProperties>
</file>