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3" r:id="rId26"/>
    <p:sldId id="284" r:id="rId27"/>
    <p:sldId id="285" r:id="rId28"/>
    <p:sldId id="286" r:id="rId29"/>
    <p:sldId id="287" r:id="rId30"/>
    <p:sldId id="288" r:id="rId31"/>
    <p:sldId id="289" r:id="rId32"/>
    <p:sldId id="290" r:id="rId33"/>
    <p:sldId id="291" r:id="rId34"/>
    <p:sldId id="293" r:id="rId35"/>
    <p:sldId id="294" r:id="rId36"/>
    <p:sldId id="295" r:id="rId37"/>
    <p:sldId id="296" r:id="rId38"/>
    <p:sldId id="297"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Sheet1!$A$2:$A$44</c:f>
              <c:numCache>
                <c:formatCode>m/d/yyyy</c:formatCode>
                <c:ptCount val="43"/>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numCache>
            </c:numRef>
          </c:cat>
          <c:val>
            <c:numRef>
              <c:f>Sheet1!$B$2:$B$44</c:f>
              <c:numCache>
                <c:formatCode>General</c:formatCode>
                <c:ptCount val="43"/>
                <c:pt idx="0">
                  <c:v>3006</c:v>
                </c:pt>
                <c:pt idx="1">
                  <c:v>3027</c:v>
                </c:pt>
                <c:pt idx="2">
                  <c:v>3052</c:v>
                </c:pt>
                <c:pt idx="3">
                  <c:v>3090</c:v>
                </c:pt>
                <c:pt idx="4">
                  <c:v>3127</c:v>
                </c:pt>
                <c:pt idx="5">
                  <c:v>3165</c:v>
                </c:pt>
                <c:pt idx="6">
                  <c:v>3186</c:v>
                </c:pt>
                <c:pt idx="7">
                  <c:v>3232</c:v>
                </c:pt>
                <c:pt idx="8">
                  <c:v>3259</c:v>
                </c:pt>
                <c:pt idx="9">
                  <c:v>3302</c:v>
                </c:pt>
                <c:pt idx="10">
                  <c:v>3342</c:v>
                </c:pt>
                <c:pt idx="11">
                  <c:v>3365</c:v>
                </c:pt>
                <c:pt idx="12">
                  <c:v>3420</c:v>
                </c:pt>
                <c:pt idx="13">
                  <c:v>3450</c:v>
                </c:pt>
                <c:pt idx="14">
                  <c:v>3484</c:v>
                </c:pt>
                <c:pt idx="15">
                  <c:v>3509</c:v>
                </c:pt>
                <c:pt idx="16">
                  <c:v>3542</c:v>
                </c:pt>
                <c:pt idx="17">
                  <c:v>3592</c:v>
                </c:pt>
                <c:pt idx="18">
                  <c:v>3621</c:v>
                </c:pt>
                <c:pt idx="19">
                  <c:v>3679</c:v>
                </c:pt>
                <c:pt idx="20">
                  <c:v>3750</c:v>
                </c:pt>
                <c:pt idx="21">
                  <c:v>3803</c:v>
                </c:pt>
                <c:pt idx="22">
                  <c:v>3845</c:v>
                </c:pt>
                <c:pt idx="23">
                  <c:v>3870</c:v>
                </c:pt>
                <c:pt idx="24">
                  <c:v>3909</c:v>
                </c:pt>
                <c:pt idx="25">
                  <c:v>3943</c:v>
                </c:pt>
                <c:pt idx="26">
                  <c:v>4002</c:v>
                </c:pt>
                <c:pt idx="27">
                  <c:v>4036</c:v>
                </c:pt>
                <c:pt idx="28">
                  <c:v>4057</c:v>
                </c:pt>
                <c:pt idx="29">
                  <c:v>4087</c:v>
                </c:pt>
                <c:pt idx="30">
                  <c:v>4140</c:v>
                </c:pt>
                <c:pt idx="31">
                  <c:v>4163</c:v>
                </c:pt>
                <c:pt idx="32">
                  <c:v>4179</c:v>
                </c:pt>
                <c:pt idx="33">
                  <c:v>4200</c:v>
                </c:pt>
                <c:pt idx="34">
                  <c:v>4392</c:v>
                </c:pt>
                <c:pt idx="35">
                  <c:v>4396</c:v>
                </c:pt>
                <c:pt idx="36">
                  <c:v>4406</c:v>
                </c:pt>
                <c:pt idx="37">
                  <c:v>4412</c:v>
                </c:pt>
                <c:pt idx="38">
                  <c:v>4434</c:v>
                </c:pt>
                <c:pt idx="39">
                  <c:v>4469</c:v>
                </c:pt>
                <c:pt idx="40">
                  <c:v>4473</c:v>
                </c:pt>
                <c:pt idx="41">
                  <c:v>4488</c:v>
                </c:pt>
                <c:pt idx="42">
                  <c:v>4495</c:v>
                </c:pt>
              </c:numCache>
            </c:numRef>
          </c:val>
          <c:smooth val="0"/>
          <c:extLst>
            <c:ext xmlns:c16="http://schemas.microsoft.com/office/drawing/2014/chart" uri="{C3380CC4-5D6E-409C-BE32-E72D297353CC}">
              <c16:uniqueId val="{00000000-AB8D-4851-BE41-97129713F97C}"/>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Sheet1!$A$2:$A$44</c:f>
              <c:numCache>
                <c:formatCode>m/d/yyyy</c:formatCode>
                <c:ptCount val="43"/>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numCache>
            </c:numRef>
          </c:cat>
          <c:val>
            <c:numRef>
              <c:f>Sheet1!$C$2:$C$44</c:f>
              <c:numCache>
                <c:formatCode>General</c:formatCode>
                <c:ptCount val="43"/>
                <c:pt idx="0">
                  <c:v>2494</c:v>
                </c:pt>
                <c:pt idx="1">
                  <c:v>2540</c:v>
                </c:pt>
                <c:pt idx="2">
                  <c:v>2566</c:v>
                </c:pt>
                <c:pt idx="3">
                  <c:v>2605</c:v>
                </c:pt>
                <c:pt idx="4">
                  <c:v>2631</c:v>
                </c:pt>
                <c:pt idx="5">
                  <c:v>2673</c:v>
                </c:pt>
                <c:pt idx="6">
                  <c:v>2699</c:v>
                </c:pt>
                <c:pt idx="7">
                  <c:v>2753</c:v>
                </c:pt>
                <c:pt idx="8">
                  <c:v>2783</c:v>
                </c:pt>
                <c:pt idx="9">
                  <c:v>2802</c:v>
                </c:pt>
                <c:pt idx="10">
                  <c:v>2821</c:v>
                </c:pt>
                <c:pt idx="11">
                  <c:v>2833</c:v>
                </c:pt>
                <c:pt idx="12">
                  <c:v>2868</c:v>
                </c:pt>
                <c:pt idx="13">
                  <c:v>2900</c:v>
                </c:pt>
                <c:pt idx="14">
                  <c:v>2922</c:v>
                </c:pt>
                <c:pt idx="15">
                  <c:v>2967</c:v>
                </c:pt>
                <c:pt idx="16">
                  <c:v>3018</c:v>
                </c:pt>
                <c:pt idx="17">
                  <c:v>3042</c:v>
                </c:pt>
                <c:pt idx="18">
                  <c:v>3061</c:v>
                </c:pt>
                <c:pt idx="19">
                  <c:v>3064</c:v>
                </c:pt>
                <c:pt idx="20">
                  <c:v>3097</c:v>
                </c:pt>
                <c:pt idx="21">
                  <c:v>3108</c:v>
                </c:pt>
                <c:pt idx="22">
                  <c:v>3113</c:v>
                </c:pt>
                <c:pt idx="23">
                  <c:v>3118</c:v>
                </c:pt>
                <c:pt idx="24">
                  <c:v>3135</c:v>
                </c:pt>
                <c:pt idx="25">
                  <c:v>3159</c:v>
                </c:pt>
                <c:pt idx="26">
                  <c:v>3208</c:v>
                </c:pt>
                <c:pt idx="27">
                  <c:v>3222</c:v>
                </c:pt>
                <c:pt idx="28">
                  <c:v>3235</c:v>
                </c:pt>
                <c:pt idx="29">
                  <c:v>3296</c:v>
                </c:pt>
                <c:pt idx="30">
                  <c:v>3307</c:v>
                </c:pt>
                <c:pt idx="31">
                  <c:v>3334</c:v>
                </c:pt>
                <c:pt idx="32">
                  <c:v>3412</c:v>
                </c:pt>
                <c:pt idx="33">
                  <c:v>3418</c:v>
                </c:pt>
                <c:pt idx="34">
                  <c:v>3423</c:v>
                </c:pt>
                <c:pt idx="35">
                  <c:v>3444</c:v>
                </c:pt>
                <c:pt idx="36">
                  <c:v>3513</c:v>
                </c:pt>
                <c:pt idx="37">
                  <c:v>3635</c:v>
                </c:pt>
                <c:pt idx="38">
                  <c:v>3632</c:v>
                </c:pt>
                <c:pt idx="39">
                  <c:v>3645</c:v>
                </c:pt>
                <c:pt idx="40">
                  <c:v>3650</c:v>
                </c:pt>
                <c:pt idx="41">
                  <c:v>3627</c:v>
                </c:pt>
                <c:pt idx="42">
                  <c:v>3631</c:v>
                </c:pt>
              </c:numCache>
            </c:numRef>
          </c:val>
          <c:smooth val="0"/>
          <c:extLst>
            <c:ext xmlns:c16="http://schemas.microsoft.com/office/drawing/2014/chart" uri="{C3380CC4-5D6E-409C-BE32-E72D297353CC}">
              <c16:uniqueId val="{00000001-AB8D-4851-BE41-97129713F97C}"/>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Sheet1!$A$2:$A$44</c:f>
              <c:numCache>
                <c:formatCode>m/d/yyyy</c:formatCode>
                <c:ptCount val="43"/>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numCache>
            </c:numRef>
          </c:cat>
          <c:val>
            <c:numRef>
              <c:f>Sheet1!$D$2:$D$44</c:f>
              <c:numCache>
                <c:formatCode>General</c:formatCode>
                <c:ptCount val="4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numCache>
            </c:numRef>
          </c:val>
          <c:smooth val="0"/>
          <c:extLst>
            <c:ext xmlns:c16="http://schemas.microsoft.com/office/drawing/2014/chart" uri="{C3380CC4-5D6E-409C-BE32-E72D297353CC}">
              <c16:uniqueId val="{00000002-AB8D-4851-BE41-97129713F97C}"/>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Sheet1!$A$2:$A$44</c:f>
              <c:numCache>
                <c:formatCode>m/d/yyyy</c:formatCode>
                <c:ptCount val="43"/>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numCache>
            </c:numRef>
          </c:cat>
          <c:val>
            <c:numRef>
              <c:f>Sheet1!$E$2:$E$44</c:f>
              <c:numCache>
                <c:formatCode>General</c:formatCode>
                <c:ptCount val="43"/>
                <c:pt idx="0">
                  <c:v>11752</c:v>
                </c:pt>
                <c:pt idx="1">
                  <c:v>11917</c:v>
                </c:pt>
                <c:pt idx="2">
                  <c:v>12064</c:v>
                </c:pt>
                <c:pt idx="3">
                  <c:v>12237</c:v>
                </c:pt>
                <c:pt idx="4">
                  <c:v>12401</c:v>
                </c:pt>
                <c:pt idx="5">
                  <c:v>12576</c:v>
                </c:pt>
                <c:pt idx="6">
                  <c:v>12733</c:v>
                </c:pt>
                <c:pt idx="7">
                  <c:v>12880</c:v>
                </c:pt>
                <c:pt idx="8">
                  <c:v>13030</c:v>
                </c:pt>
                <c:pt idx="9">
                  <c:v>13211</c:v>
                </c:pt>
                <c:pt idx="10">
                  <c:v>13354</c:v>
                </c:pt>
                <c:pt idx="11">
                  <c:v>13496</c:v>
                </c:pt>
                <c:pt idx="12">
                  <c:v>13783</c:v>
                </c:pt>
                <c:pt idx="13">
                  <c:v>14043</c:v>
                </c:pt>
                <c:pt idx="14">
                  <c:v>14233</c:v>
                </c:pt>
                <c:pt idx="15">
                  <c:v>14487</c:v>
                </c:pt>
                <c:pt idx="16">
                  <c:v>14735</c:v>
                </c:pt>
                <c:pt idx="17">
                  <c:v>15014</c:v>
                </c:pt>
                <c:pt idx="18">
                  <c:v>15337</c:v>
                </c:pt>
                <c:pt idx="19">
                  <c:v>15622</c:v>
                </c:pt>
                <c:pt idx="20">
                  <c:v>15830</c:v>
                </c:pt>
                <c:pt idx="21">
                  <c:v>16027</c:v>
                </c:pt>
                <c:pt idx="22">
                  <c:v>16239</c:v>
                </c:pt>
                <c:pt idx="23">
                  <c:v>16556</c:v>
                </c:pt>
                <c:pt idx="24">
                  <c:v>17280</c:v>
                </c:pt>
                <c:pt idx="25">
                  <c:v>17665</c:v>
                </c:pt>
                <c:pt idx="26">
                  <c:v>18111</c:v>
                </c:pt>
                <c:pt idx="27">
                  <c:v>18547</c:v>
                </c:pt>
                <c:pt idx="28">
                  <c:v>18987</c:v>
                </c:pt>
                <c:pt idx="29">
                  <c:v>19471</c:v>
                </c:pt>
                <c:pt idx="30">
                  <c:v>20086</c:v>
                </c:pt>
                <c:pt idx="31">
                  <c:v>20597</c:v>
                </c:pt>
                <c:pt idx="32">
                  <c:v>21109</c:v>
                </c:pt>
                <c:pt idx="33">
                  <c:v>21641</c:v>
                </c:pt>
                <c:pt idx="34">
                  <c:v>22202</c:v>
                </c:pt>
                <c:pt idx="35">
                  <c:v>22677</c:v>
                </c:pt>
                <c:pt idx="36">
                  <c:v>23171</c:v>
                </c:pt>
                <c:pt idx="37">
                  <c:v>23717</c:v>
                </c:pt>
                <c:pt idx="38">
                  <c:v>24308</c:v>
                </c:pt>
                <c:pt idx="39">
                  <c:v>24835</c:v>
                </c:pt>
                <c:pt idx="40">
                  <c:v>25298</c:v>
                </c:pt>
                <c:pt idx="41">
                  <c:v>25651</c:v>
                </c:pt>
                <c:pt idx="42">
                  <c:v>26080</c:v>
                </c:pt>
              </c:numCache>
            </c:numRef>
          </c:val>
          <c:smooth val="0"/>
          <c:extLst>
            <c:ext xmlns:c16="http://schemas.microsoft.com/office/drawing/2014/chart" uri="{C3380CC4-5D6E-409C-BE32-E72D297353CC}">
              <c16:uniqueId val="{00000003-AB8D-4851-BE41-97129713F97C}"/>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Sheet1!$A$2:$A$44</c:f>
              <c:numCache>
                <c:formatCode>m/d/yyyy</c:formatCode>
                <c:ptCount val="43"/>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numCache>
            </c:numRef>
          </c:cat>
          <c:val>
            <c:numRef>
              <c:f>Sheet1!$F$2:$F$44</c:f>
              <c:numCache>
                <c:formatCode>General</c:formatCode>
                <c:ptCount val="43"/>
                <c:pt idx="0">
                  <c:v>378</c:v>
                </c:pt>
                <c:pt idx="1">
                  <c:v>407</c:v>
                </c:pt>
                <c:pt idx="2">
                  <c:v>452</c:v>
                </c:pt>
                <c:pt idx="3">
                  <c:v>485</c:v>
                </c:pt>
                <c:pt idx="4">
                  <c:v>500</c:v>
                </c:pt>
                <c:pt idx="5">
                  <c:v>556</c:v>
                </c:pt>
                <c:pt idx="6">
                  <c:v>584</c:v>
                </c:pt>
                <c:pt idx="7">
                  <c:v>627</c:v>
                </c:pt>
                <c:pt idx="8">
                  <c:v>664</c:v>
                </c:pt>
                <c:pt idx="9">
                  <c:v>723</c:v>
                </c:pt>
                <c:pt idx="10">
                  <c:v>763</c:v>
                </c:pt>
                <c:pt idx="11">
                  <c:v>793</c:v>
                </c:pt>
                <c:pt idx="12">
                  <c:v>855</c:v>
                </c:pt>
                <c:pt idx="13">
                  <c:v>878</c:v>
                </c:pt>
                <c:pt idx="14">
                  <c:v>913</c:v>
                </c:pt>
                <c:pt idx="15">
                  <c:v>958</c:v>
                </c:pt>
                <c:pt idx="16">
                  <c:v>979</c:v>
                </c:pt>
                <c:pt idx="17">
                  <c:v>1003</c:v>
                </c:pt>
                <c:pt idx="18">
                  <c:v>1022</c:v>
                </c:pt>
                <c:pt idx="19">
                  <c:v>1051</c:v>
                </c:pt>
                <c:pt idx="20">
                  <c:v>1080</c:v>
                </c:pt>
                <c:pt idx="21">
                  <c:v>1115</c:v>
                </c:pt>
                <c:pt idx="22">
                  <c:v>1137</c:v>
                </c:pt>
                <c:pt idx="23">
                  <c:v>1148</c:v>
                </c:pt>
                <c:pt idx="24">
                  <c:v>1191</c:v>
                </c:pt>
                <c:pt idx="25">
                  <c:v>1214</c:v>
                </c:pt>
                <c:pt idx="26">
                  <c:v>1248</c:v>
                </c:pt>
                <c:pt idx="27">
                  <c:v>1285</c:v>
                </c:pt>
                <c:pt idx="28">
                  <c:v>1313</c:v>
                </c:pt>
                <c:pt idx="29">
                  <c:v>1352</c:v>
                </c:pt>
                <c:pt idx="30">
                  <c:v>1380</c:v>
                </c:pt>
                <c:pt idx="31">
                  <c:v>1411</c:v>
                </c:pt>
                <c:pt idx="32">
                  <c:v>1465</c:v>
                </c:pt>
                <c:pt idx="33">
                  <c:v>1539</c:v>
                </c:pt>
                <c:pt idx="34">
                  <c:v>1581</c:v>
                </c:pt>
                <c:pt idx="35">
                  <c:v>1634</c:v>
                </c:pt>
                <c:pt idx="36">
                  <c:v>1680</c:v>
                </c:pt>
                <c:pt idx="37">
                  <c:v>1737</c:v>
                </c:pt>
                <c:pt idx="38">
                  <c:v>1768</c:v>
                </c:pt>
                <c:pt idx="39">
                  <c:v>1826</c:v>
                </c:pt>
                <c:pt idx="40">
                  <c:v>1885</c:v>
                </c:pt>
                <c:pt idx="41">
                  <c:v>1936</c:v>
                </c:pt>
                <c:pt idx="42">
                  <c:v>1973</c:v>
                </c:pt>
              </c:numCache>
            </c:numRef>
          </c:val>
          <c:smooth val="0"/>
          <c:extLst>
            <c:ext xmlns:c16="http://schemas.microsoft.com/office/drawing/2014/chart" uri="{C3380CC4-5D6E-409C-BE32-E72D297353CC}">
              <c16:uniqueId val="{00000004-AB8D-4851-BE41-97129713F97C}"/>
            </c:ext>
          </c:extLst>
        </c:ser>
        <c:dLbls>
          <c:showLegendKey val="0"/>
          <c:showVal val="0"/>
          <c:showCatName val="0"/>
          <c:showSerName val="0"/>
          <c:showPercent val="0"/>
          <c:showBubbleSize val="0"/>
        </c:dLbls>
        <c:smooth val="0"/>
        <c:axId val="289021360"/>
        <c:axId val="289021688"/>
      </c:lineChart>
      <c:dateAx>
        <c:axId val="289021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021688"/>
        <c:crosses val="autoZero"/>
        <c:auto val="1"/>
        <c:lblOffset val="100"/>
        <c:baseTimeUnit val="months"/>
      </c:dateAx>
      <c:valAx>
        <c:axId val="289021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021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c:v>
                </c:pt>
                <c:pt idx="1">
                  <c:v>6</c:v>
                </c:pt>
                <c:pt idx="2">
                  <c:v>22</c:v>
                </c:pt>
                <c:pt idx="3">
                  <c:v>35</c:v>
                </c:pt>
                <c:pt idx="4">
                  <c:v>4</c:v>
                </c:pt>
                <c:pt idx="5">
                  <c:v>15</c:v>
                </c:pt>
                <c:pt idx="6">
                  <c:v>7</c:v>
                </c:pt>
                <c:pt idx="7">
                  <c:v>-3</c:v>
                </c:pt>
              </c:numCache>
            </c:numRef>
          </c:val>
          <c:extLst>
            <c:ext xmlns:c16="http://schemas.microsoft.com/office/drawing/2014/chart" uri="{C3380CC4-5D6E-409C-BE32-E72D297353CC}">
              <c16:uniqueId val="{00000000-EC90-4205-8799-ED22804DAB2B}"/>
            </c:ext>
          </c:extLst>
        </c:ser>
        <c:dLbls>
          <c:showLegendKey val="0"/>
          <c:showVal val="0"/>
          <c:showCatName val="0"/>
          <c:showSerName val="0"/>
          <c:showPercent val="0"/>
          <c:showBubbleSize val="0"/>
        </c:dLbls>
        <c:gapWidth val="219"/>
        <c:overlap val="-27"/>
        <c:axId val="294734064"/>
        <c:axId val="294736688"/>
      </c:barChart>
      <c:dateAx>
        <c:axId val="294734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36688"/>
        <c:crosses val="autoZero"/>
        <c:auto val="1"/>
        <c:lblOffset val="100"/>
        <c:baseTimeUnit val="months"/>
      </c:dateAx>
      <c:valAx>
        <c:axId val="294736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3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26</c:v>
                </c:pt>
                <c:pt idx="1">
                  <c:v>20</c:v>
                </c:pt>
                <c:pt idx="2">
                  <c:v>30</c:v>
                </c:pt>
                <c:pt idx="3">
                  <c:v>31</c:v>
                </c:pt>
                <c:pt idx="4">
                  <c:v>29</c:v>
                </c:pt>
                <c:pt idx="5">
                  <c:v>33</c:v>
                </c:pt>
                <c:pt idx="6">
                  <c:v>37</c:v>
                </c:pt>
                <c:pt idx="7">
                  <c:v>30</c:v>
                </c:pt>
                <c:pt idx="8">
                  <c:v>0</c:v>
                </c:pt>
                <c:pt idx="9">
                  <c:v>0</c:v>
                </c:pt>
                <c:pt idx="10">
                  <c:v>0</c:v>
                </c:pt>
                <c:pt idx="11">
                  <c:v>0</c:v>
                </c:pt>
              </c:numCache>
            </c:numRef>
          </c:val>
          <c:extLst>
            <c:ext xmlns:c16="http://schemas.microsoft.com/office/drawing/2014/chart" uri="{C3380CC4-5D6E-409C-BE32-E72D297353CC}">
              <c16:uniqueId val="{00000000-92D2-441B-9476-D14033BC6948}"/>
            </c:ext>
          </c:extLst>
        </c:ser>
        <c:dLbls>
          <c:showLegendKey val="0"/>
          <c:showVal val="0"/>
          <c:showCatName val="0"/>
          <c:showSerName val="0"/>
          <c:showPercent val="0"/>
          <c:showBubbleSize val="0"/>
        </c:dLbls>
        <c:gapWidth val="219"/>
        <c:overlap val="-27"/>
        <c:axId val="293930624"/>
        <c:axId val="293927016"/>
      </c:barChart>
      <c:dateAx>
        <c:axId val="293930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27016"/>
        <c:crosses val="autoZero"/>
        <c:auto val="1"/>
        <c:lblOffset val="100"/>
        <c:baseTimeUnit val="months"/>
      </c:dateAx>
      <c:valAx>
        <c:axId val="293927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3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795</c:v>
                </c:pt>
                <c:pt idx="1">
                  <c:v>614</c:v>
                </c:pt>
                <c:pt idx="2">
                  <c:v>1022</c:v>
                </c:pt>
                <c:pt idx="3">
                  <c:v>593</c:v>
                </c:pt>
                <c:pt idx="4">
                  <c:v>713</c:v>
                </c:pt>
                <c:pt idx="5">
                  <c:v>308</c:v>
                </c:pt>
                <c:pt idx="6">
                  <c:v>869</c:v>
                </c:pt>
                <c:pt idx="7">
                  <c:v>183</c:v>
                </c:pt>
                <c:pt idx="8">
                  <c:v>0</c:v>
                </c:pt>
                <c:pt idx="9">
                  <c:v>0</c:v>
                </c:pt>
                <c:pt idx="10">
                  <c:v>0</c:v>
                </c:pt>
                <c:pt idx="11">
                  <c:v>0</c:v>
                </c:pt>
              </c:numCache>
            </c:numRef>
          </c:val>
          <c:extLst>
            <c:ext xmlns:c16="http://schemas.microsoft.com/office/drawing/2014/chart" uri="{C3380CC4-5D6E-409C-BE32-E72D297353CC}">
              <c16:uniqueId val="{00000000-1182-45E4-A5E1-D9A9ACD205CE}"/>
            </c:ext>
          </c:extLst>
        </c:ser>
        <c:dLbls>
          <c:showLegendKey val="0"/>
          <c:showVal val="0"/>
          <c:showCatName val="0"/>
          <c:showSerName val="0"/>
          <c:showPercent val="0"/>
          <c:showBubbleSize val="0"/>
        </c:dLbls>
        <c:gapWidth val="219"/>
        <c:overlap val="-27"/>
        <c:axId val="293928000"/>
        <c:axId val="293929312"/>
      </c:barChart>
      <c:catAx>
        <c:axId val="29392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29312"/>
        <c:crosses val="autoZero"/>
        <c:auto val="1"/>
        <c:lblAlgn val="ctr"/>
        <c:lblOffset val="100"/>
        <c:noMultiLvlLbl val="0"/>
      </c:catAx>
      <c:valAx>
        <c:axId val="293929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2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108004</c:v>
                </c:pt>
                <c:pt idx="1">
                  <c:v>80597</c:v>
                </c:pt>
                <c:pt idx="2">
                  <c:v>233084</c:v>
                </c:pt>
                <c:pt idx="3">
                  <c:v>16098</c:v>
                </c:pt>
                <c:pt idx="4">
                  <c:v>17614</c:v>
                </c:pt>
                <c:pt idx="5">
                  <c:v>8126</c:v>
                </c:pt>
                <c:pt idx="6">
                  <c:v>16049</c:v>
                </c:pt>
                <c:pt idx="7">
                  <c:v>5044</c:v>
                </c:pt>
              </c:numCache>
            </c:numRef>
          </c:val>
          <c:extLst>
            <c:ext xmlns:c16="http://schemas.microsoft.com/office/drawing/2014/chart" uri="{C3380CC4-5D6E-409C-BE32-E72D297353CC}">
              <c16:uniqueId val="{00000000-6811-49EE-89B7-35B5275213F9}"/>
            </c:ext>
          </c:extLst>
        </c:ser>
        <c:dLbls>
          <c:showLegendKey val="0"/>
          <c:showVal val="0"/>
          <c:showCatName val="0"/>
          <c:showSerName val="0"/>
          <c:showPercent val="0"/>
          <c:showBubbleSize val="0"/>
        </c:dLbls>
        <c:gapWidth val="219"/>
        <c:overlap val="-27"/>
        <c:axId val="44396096"/>
        <c:axId val="44400032"/>
      </c:barChart>
      <c:dateAx>
        <c:axId val="44396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00032"/>
        <c:crosses val="autoZero"/>
        <c:auto val="1"/>
        <c:lblOffset val="100"/>
        <c:baseTimeUnit val="months"/>
      </c:dateAx>
      <c:valAx>
        <c:axId val="44400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9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41</c:v>
                </c:pt>
                <c:pt idx="1">
                  <c:v>353</c:v>
                </c:pt>
                <c:pt idx="2">
                  <c:v>444</c:v>
                </c:pt>
                <c:pt idx="3">
                  <c:v>385</c:v>
                </c:pt>
                <c:pt idx="4">
                  <c:v>352</c:v>
                </c:pt>
                <c:pt idx="5">
                  <c:v>238</c:v>
                </c:pt>
              </c:numCache>
            </c:numRef>
          </c:val>
          <c:extLst>
            <c:ext xmlns:c16="http://schemas.microsoft.com/office/drawing/2014/chart" uri="{C3380CC4-5D6E-409C-BE32-E72D297353CC}">
              <c16:uniqueId val="{00000000-28D8-4411-9B51-F88EB60027EC}"/>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48</c:v>
                </c:pt>
                <c:pt idx="1">
                  <c:v>413</c:v>
                </c:pt>
                <c:pt idx="2">
                  <c:v>593</c:v>
                </c:pt>
                <c:pt idx="3">
                  <c:v>681</c:v>
                </c:pt>
                <c:pt idx="4">
                  <c:v>573</c:v>
                </c:pt>
                <c:pt idx="5">
                  <c:v>310</c:v>
                </c:pt>
              </c:numCache>
            </c:numRef>
          </c:val>
          <c:extLst>
            <c:ext xmlns:c16="http://schemas.microsoft.com/office/drawing/2014/chart" uri="{C3380CC4-5D6E-409C-BE32-E72D297353CC}">
              <c16:uniqueId val="{00000001-28D8-4411-9B51-F88EB60027EC}"/>
            </c:ext>
          </c:extLst>
        </c:ser>
        <c:dLbls>
          <c:showLegendKey val="0"/>
          <c:showVal val="0"/>
          <c:showCatName val="0"/>
          <c:showSerName val="0"/>
          <c:showPercent val="0"/>
          <c:showBubbleSize val="0"/>
        </c:dLbls>
        <c:gapWidth val="219"/>
        <c:overlap val="-27"/>
        <c:axId val="305369408"/>
        <c:axId val="305370064"/>
      </c:barChart>
      <c:catAx>
        <c:axId val="30536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370064"/>
        <c:crosses val="autoZero"/>
        <c:auto val="1"/>
        <c:lblAlgn val="ctr"/>
        <c:lblOffset val="100"/>
        <c:noMultiLvlLbl val="0"/>
      </c:catAx>
      <c:valAx>
        <c:axId val="305370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369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69</c:v>
                </c:pt>
                <c:pt idx="1">
                  <c:v>122</c:v>
                </c:pt>
                <c:pt idx="2">
                  <c:v>-3</c:v>
                </c:pt>
                <c:pt idx="3">
                  <c:v>13</c:v>
                </c:pt>
                <c:pt idx="4">
                  <c:v>5</c:v>
                </c:pt>
                <c:pt idx="5">
                  <c:v>-23</c:v>
                </c:pt>
                <c:pt idx="6">
                  <c:v>4</c:v>
                </c:pt>
                <c:pt idx="7">
                  <c:v>2</c:v>
                </c:pt>
              </c:numCache>
            </c:numRef>
          </c:val>
          <c:extLst>
            <c:ext xmlns:c16="http://schemas.microsoft.com/office/drawing/2014/chart" uri="{C3380CC4-5D6E-409C-BE32-E72D297353CC}">
              <c16:uniqueId val="{00000000-6F95-4C9F-9776-2DC8A16A4566}"/>
            </c:ext>
          </c:extLst>
        </c:ser>
        <c:dLbls>
          <c:showLegendKey val="0"/>
          <c:showVal val="0"/>
          <c:showCatName val="0"/>
          <c:showSerName val="0"/>
          <c:showPercent val="0"/>
          <c:showBubbleSize val="0"/>
        </c:dLbls>
        <c:gapWidth val="219"/>
        <c:overlap val="-27"/>
        <c:axId val="300099960"/>
        <c:axId val="300097008"/>
      </c:barChart>
      <c:dateAx>
        <c:axId val="300099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097008"/>
        <c:crosses val="autoZero"/>
        <c:auto val="1"/>
        <c:lblOffset val="100"/>
        <c:baseTimeUnit val="months"/>
      </c:dateAx>
      <c:valAx>
        <c:axId val="300097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09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c:v>
                </c:pt>
                <c:pt idx="1">
                  <c:v>7</c:v>
                </c:pt>
                <c:pt idx="2">
                  <c:v>5</c:v>
                </c:pt>
                <c:pt idx="3">
                  <c:v>6</c:v>
                </c:pt>
                <c:pt idx="4">
                  <c:v>5</c:v>
                </c:pt>
                <c:pt idx="5">
                  <c:v>6</c:v>
                </c:pt>
                <c:pt idx="6">
                  <c:v>3</c:v>
                </c:pt>
                <c:pt idx="7">
                  <c:v>4</c:v>
                </c:pt>
                <c:pt idx="8">
                  <c:v>0</c:v>
                </c:pt>
                <c:pt idx="9">
                  <c:v>0</c:v>
                </c:pt>
                <c:pt idx="10">
                  <c:v>0</c:v>
                </c:pt>
                <c:pt idx="11">
                  <c:v>0</c:v>
                </c:pt>
              </c:numCache>
            </c:numRef>
          </c:val>
          <c:extLst>
            <c:ext xmlns:c16="http://schemas.microsoft.com/office/drawing/2014/chart" uri="{C3380CC4-5D6E-409C-BE32-E72D297353CC}">
              <c16:uniqueId val="{00000000-5A79-4A5A-A971-2657ADFACDD7}"/>
            </c:ext>
          </c:extLst>
        </c:ser>
        <c:dLbls>
          <c:showLegendKey val="0"/>
          <c:showVal val="0"/>
          <c:showCatName val="0"/>
          <c:showSerName val="0"/>
          <c:showPercent val="0"/>
          <c:showBubbleSize val="0"/>
        </c:dLbls>
        <c:gapWidth val="219"/>
        <c:overlap val="-27"/>
        <c:axId val="348468896"/>
        <c:axId val="348472504"/>
      </c:barChart>
      <c:dateAx>
        <c:axId val="348468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72504"/>
        <c:crosses val="autoZero"/>
        <c:auto val="1"/>
        <c:lblOffset val="100"/>
        <c:baseTimeUnit val="months"/>
      </c:dateAx>
      <c:valAx>
        <c:axId val="34847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68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185</c:v>
                </c:pt>
                <c:pt idx="1">
                  <c:v>369</c:v>
                </c:pt>
                <c:pt idx="2">
                  <c:v>189</c:v>
                </c:pt>
                <c:pt idx="3">
                  <c:v>114</c:v>
                </c:pt>
                <c:pt idx="4">
                  <c:v>116</c:v>
                </c:pt>
                <c:pt idx="5">
                  <c:v>49</c:v>
                </c:pt>
                <c:pt idx="6">
                  <c:v>86</c:v>
                </c:pt>
                <c:pt idx="7">
                  <c:v>33</c:v>
                </c:pt>
                <c:pt idx="8">
                  <c:v>0</c:v>
                </c:pt>
                <c:pt idx="9">
                  <c:v>0</c:v>
                </c:pt>
                <c:pt idx="10">
                  <c:v>0</c:v>
                </c:pt>
                <c:pt idx="11">
                  <c:v>0</c:v>
                </c:pt>
              </c:numCache>
            </c:numRef>
          </c:val>
          <c:extLst>
            <c:ext xmlns:c16="http://schemas.microsoft.com/office/drawing/2014/chart" uri="{C3380CC4-5D6E-409C-BE32-E72D297353CC}">
              <c16:uniqueId val="{00000000-15DE-4F65-A3AB-28C70482B983}"/>
            </c:ext>
          </c:extLst>
        </c:ser>
        <c:dLbls>
          <c:showLegendKey val="0"/>
          <c:showVal val="0"/>
          <c:showCatName val="0"/>
          <c:showSerName val="0"/>
          <c:showPercent val="0"/>
          <c:showBubbleSize val="0"/>
        </c:dLbls>
        <c:gapWidth val="219"/>
        <c:overlap val="-27"/>
        <c:axId val="348474800"/>
        <c:axId val="348469880"/>
      </c:barChart>
      <c:catAx>
        <c:axId val="348474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69880"/>
        <c:crosses val="autoZero"/>
        <c:auto val="1"/>
        <c:lblAlgn val="ctr"/>
        <c:lblOffset val="100"/>
        <c:noMultiLvlLbl val="0"/>
      </c:catAx>
      <c:valAx>
        <c:axId val="348469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74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27</c:v>
                </c:pt>
                <c:pt idx="2">
                  <c:v>7</c:v>
                </c:pt>
                <c:pt idx="3">
                  <c:v>6</c:v>
                </c:pt>
                <c:pt idx="4">
                  <c:v>4</c:v>
                </c:pt>
                <c:pt idx="5">
                  <c:v>7</c:v>
                </c:pt>
                <c:pt idx="6">
                  <c:v>2</c:v>
                </c:pt>
                <c:pt idx="7">
                  <c:v>8</c:v>
                </c:pt>
                <c:pt idx="8">
                  <c:v>0</c:v>
                </c:pt>
                <c:pt idx="9">
                  <c:v>0</c:v>
                </c:pt>
                <c:pt idx="10">
                  <c:v>0</c:v>
                </c:pt>
                <c:pt idx="11">
                  <c:v>0</c:v>
                </c:pt>
              </c:numCache>
            </c:numRef>
          </c:val>
          <c:extLst>
            <c:ext xmlns:c16="http://schemas.microsoft.com/office/drawing/2014/chart" uri="{C3380CC4-5D6E-409C-BE32-E72D297353CC}">
              <c16:uniqueId val="{00000000-4522-423F-B84A-EF21069B01D9}"/>
            </c:ext>
          </c:extLst>
        </c:ser>
        <c:dLbls>
          <c:showLegendKey val="0"/>
          <c:showVal val="0"/>
          <c:showCatName val="0"/>
          <c:showSerName val="0"/>
          <c:showPercent val="0"/>
          <c:showBubbleSize val="0"/>
        </c:dLbls>
        <c:gapWidth val="219"/>
        <c:overlap val="-27"/>
        <c:axId val="348471192"/>
        <c:axId val="348473816"/>
      </c:barChart>
      <c:dateAx>
        <c:axId val="348471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73816"/>
        <c:crosses val="autoZero"/>
        <c:auto val="1"/>
        <c:lblOffset val="100"/>
        <c:baseTimeUnit val="months"/>
      </c:dateAx>
      <c:valAx>
        <c:axId val="348473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7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494</c:v>
                </c:pt>
                <c:pt idx="1">
                  <c:v>546</c:v>
                </c:pt>
                <c:pt idx="2">
                  <c:v>591</c:v>
                </c:pt>
                <c:pt idx="3">
                  <c:v>527</c:v>
                </c:pt>
                <c:pt idx="4">
                  <c:v>463</c:v>
                </c:pt>
                <c:pt idx="5">
                  <c:v>353</c:v>
                </c:pt>
                <c:pt idx="6">
                  <c:v>429</c:v>
                </c:pt>
                <c:pt idx="7">
                  <c:v>140</c:v>
                </c:pt>
              </c:numCache>
            </c:numRef>
          </c:val>
          <c:extLst>
            <c:ext xmlns:c16="http://schemas.microsoft.com/office/drawing/2014/chart" uri="{C3380CC4-5D6E-409C-BE32-E72D297353CC}">
              <c16:uniqueId val="{00000000-BDD3-4928-BF12-C0BC9E5EB76B}"/>
            </c:ext>
          </c:extLst>
        </c:ser>
        <c:dLbls>
          <c:showLegendKey val="0"/>
          <c:showVal val="0"/>
          <c:showCatName val="0"/>
          <c:showSerName val="0"/>
          <c:showPercent val="0"/>
          <c:showBubbleSize val="0"/>
        </c:dLbls>
        <c:gapWidth val="219"/>
        <c:overlap val="-27"/>
        <c:axId val="359768792"/>
        <c:axId val="359765184"/>
      </c:barChart>
      <c:dateAx>
        <c:axId val="359768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765184"/>
        <c:crosses val="autoZero"/>
        <c:auto val="1"/>
        <c:lblOffset val="100"/>
        <c:baseTimeUnit val="months"/>
      </c:dateAx>
      <c:valAx>
        <c:axId val="35976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76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Sheet1!$A$2:$A$9</c:f>
              <c:strCache>
                <c:ptCount val="8"/>
                <c:pt idx="0">
                  <c:v>2020-01</c:v>
                </c:pt>
                <c:pt idx="1">
                  <c:v>2020-02</c:v>
                </c:pt>
                <c:pt idx="2">
                  <c:v>2020-03</c:v>
                </c:pt>
                <c:pt idx="3">
                  <c:v>2020-04</c:v>
                </c:pt>
                <c:pt idx="4">
                  <c:v>2020-05</c:v>
                </c:pt>
                <c:pt idx="5">
                  <c:v>2020-06</c:v>
                </c:pt>
                <c:pt idx="6">
                  <c:v>2020-07</c:v>
                </c:pt>
                <c:pt idx="7">
                  <c:v>2020-08</c:v>
                </c:pt>
              </c:strCache>
            </c:strRef>
          </c:cat>
          <c:val>
            <c:numRef>
              <c:f>Sheet1!$B$2:$B$9</c:f>
              <c:numCache>
                <c:formatCode>General</c:formatCode>
                <c:ptCount val="8"/>
                <c:pt idx="0">
                  <c:v>117</c:v>
                </c:pt>
                <c:pt idx="1">
                  <c:v>71</c:v>
                </c:pt>
                <c:pt idx="2">
                  <c:v>96</c:v>
                </c:pt>
                <c:pt idx="3">
                  <c:v>125</c:v>
                </c:pt>
                <c:pt idx="4">
                  <c:v>85</c:v>
                </c:pt>
                <c:pt idx="5">
                  <c:v>70</c:v>
                </c:pt>
                <c:pt idx="6">
                  <c:v>84</c:v>
                </c:pt>
                <c:pt idx="7">
                  <c:v>50</c:v>
                </c:pt>
              </c:numCache>
            </c:numRef>
          </c:val>
          <c:extLst>
            <c:ext xmlns:c16="http://schemas.microsoft.com/office/drawing/2014/chart" uri="{C3380CC4-5D6E-409C-BE32-E72D297353CC}">
              <c16:uniqueId val="{00000000-CA8D-4C17-BDE0-B729C9800454}"/>
            </c:ext>
          </c:extLst>
        </c:ser>
        <c:dLbls>
          <c:showLegendKey val="0"/>
          <c:showVal val="0"/>
          <c:showCatName val="0"/>
          <c:showSerName val="0"/>
          <c:showPercent val="0"/>
          <c:showBubbleSize val="0"/>
        </c:dLbls>
        <c:gapWidth val="219"/>
        <c:overlap val="-27"/>
        <c:axId val="359763216"/>
        <c:axId val="359764856"/>
      </c:barChart>
      <c:catAx>
        <c:axId val="359763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764856"/>
        <c:crosses val="autoZero"/>
        <c:auto val="1"/>
        <c:lblAlgn val="ctr"/>
        <c:lblOffset val="100"/>
        <c:noMultiLvlLbl val="0"/>
      </c:catAx>
      <c:valAx>
        <c:axId val="359764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76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Sheet1!$A$2:$A$9</c:f>
              <c:strCache>
                <c:ptCount val="8"/>
                <c:pt idx="0">
                  <c:v>2020-01</c:v>
                </c:pt>
                <c:pt idx="1">
                  <c:v>2020-02</c:v>
                </c:pt>
                <c:pt idx="2">
                  <c:v>2020-03</c:v>
                </c:pt>
                <c:pt idx="3">
                  <c:v>2020-04</c:v>
                </c:pt>
                <c:pt idx="4">
                  <c:v>2020-05</c:v>
                </c:pt>
                <c:pt idx="5">
                  <c:v>2020-06</c:v>
                </c:pt>
                <c:pt idx="6">
                  <c:v>2020-07</c:v>
                </c:pt>
                <c:pt idx="7">
                  <c:v>2020-08</c:v>
                </c:pt>
              </c:strCache>
            </c:strRef>
          </c:cat>
          <c:val>
            <c:numRef>
              <c:f>Sheet1!$B$2:$B$9</c:f>
              <c:numCache>
                <c:formatCode>General</c:formatCode>
                <c:ptCount val="8"/>
                <c:pt idx="0">
                  <c:v>2818</c:v>
                </c:pt>
                <c:pt idx="1">
                  <c:v>1432</c:v>
                </c:pt>
                <c:pt idx="2">
                  <c:v>2326</c:v>
                </c:pt>
                <c:pt idx="3">
                  <c:v>1880</c:v>
                </c:pt>
                <c:pt idx="4">
                  <c:v>1787</c:v>
                </c:pt>
                <c:pt idx="5">
                  <c:v>708</c:v>
                </c:pt>
                <c:pt idx="6">
                  <c:v>2121</c:v>
                </c:pt>
                <c:pt idx="7">
                  <c:v>350</c:v>
                </c:pt>
              </c:numCache>
            </c:numRef>
          </c:val>
          <c:extLst>
            <c:ext xmlns:c16="http://schemas.microsoft.com/office/drawing/2014/chart" uri="{C3380CC4-5D6E-409C-BE32-E72D297353CC}">
              <c16:uniqueId val="{00000000-2926-4942-BFD2-273C5164ACBC}"/>
            </c:ext>
          </c:extLst>
        </c:ser>
        <c:dLbls>
          <c:showLegendKey val="0"/>
          <c:showVal val="0"/>
          <c:showCatName val="0"/>
          <c:showSerName val="0"/>
          <c:showPercent val="0"/>
          <c:showBubbleSize val="0"/>
        </c:dLbls>
        <c:gapWidth val="219"/>
        <c:overlap val="-27"/>
        <c:axId val="295863472"/>
        <c:axId val="295861504"/>
      </c:barChart>
      <c:catAx>
        <c:axId val="295863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61504"/>
        <c:crosses val="autoZero"/>
        <c:auto val="1"/>
        <c:lblAlgn val="ctr"/>
        <c:lblOffset val="100"/>
        <c:noMultiLvlLbl val="0"/>
      </c:catAx>
      <c:valAx>
        <c:axId val="295861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6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46</c:v>
                </c:pt>
                <c:pt idx="1">
                  <c:v>57</c:v>
                </c:pt>
                <c:pt idx="2">
                  <c:v>31</c:v>
                </c:pt>
                <c:pt idx="3">
                  <c:v>58</c:v>
                </c:pt>
                <c:pt idx="4">
                  <c:v>59</c:v>
                </c:pt>
                <c:pt idx="5">
                  <c:v>51</c:v>
                </c:pt>
                <c:pt idx="6">
                  <c:v>37</c:v>
                </c:pt>
                <c:pt idx="7">
                  <c:v>17</c:v>
                </c:pt>
              </c:numCache>
            </c:numRef>
          </c:val>
          <c:extLst>
            <c:ext xmlns:c16="http://schemas.microsoft.com/office/drawing/2014/chart" uri="{C3380CC4-5D6E-409C-BE32-E72D297353CC}">
              <c16:uniqueId val="{00000000-A104-4855-8DBE-CE8C793A7055}"/>
            </c:ext>
          </c:extLst>
        </c:ser>
        <c:dLbls>
          <c:showLegendKey val="0"/>
          <c:showVal val="0"/>
          <c:showCatName val="0"/>
          <c:showSerName val="0"/>
          <c:showPercent val="0"/>
          <c:showBubbleSize val="0"/>
        </c:dLbls>
        <c:gapWidth val="219"/>
        <c:overlap val="-27"/>
        <c:axId val="396855144"/>
        <c:axId val="396854160"/>
      </c:barChart>
      <c:dateAx>
        <c:axId val="396855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854160"/>
        <c:crosses val="autoZero"/>
        <c:auto val="1"/>
        <c:lblOffset val="100"/>
        <c:baseTimeUnit val="months"/>
      </c:dateAx>
      <c:valAx>
        <c:axId val="396854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85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54</c:v>
                </c:pt>
                <c:pt idx="1">
                  <c:v>46</c:v>
                </c:pt>
                <c:pt idx="2">
                  <c:v>54</c:v>
                </c:pt>
                <c:pt idx="3">
                  <c:v>58</c:v>
                </c:pt>
                <c:pt idx="4">
                  <c:v>54</c:v>
                </c:pt>
                <c:pt idx="5">
                  <c:v>51</c:v>
                </c:pt>
                <c:pt idx="6">
                  <c:v>85</c:v>
                </c:pt>
                <c:pt idx="7">
                  <c:v>38</c:v>
                </c:pt>
                <c:pt idx="8">
                  <c:v>0</c:v>
                </c:pt>
                <c:pt idx="9">
                  <c:v>0</c:v>
                </c:pt>
                <c:pt idx="10">
                  <c:v>0</c:v>
                </c:pt>
                <c:pt idx="11">
                  <c:v>0</c:v>
                </c:pt>
              </c:numCache>
            </c:numRef>
          </c:val>
          <c:extLst>
            <c:ext xmlns:c16="http://schemas.microsoft.com/office/drawing/2014/chart" uri="{C3380CC4-5D6E-409C-BE32-E72D297353CC}">
              <c16:uniqueId val="{00000000-81F2-4D66-8FC6-2D0C891FE877}"/>
            </c:ext>
          </c:extLst>
        </c:ser>
        <c:dLbls>
          <c:showLegendKey val="0"/>
          <c:showVal val="0"/>
          <c:showCatName val="0"/>
          <c:showSerName val="0"/>
          <c:showPercent val="0"/>
          <c:showBubbleSize val="0"/>
        </c:dLbls>
        <c:gapWidth val="219"/>
        <c:overlap val="-27"/>
        <c:axId val="396853176"/>
        <c:axId val="396847272"/>
      </c:barChart>
      <c:dateAx>
        <c:axId val="396853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847272"/>
        <c:crosses val="autoZero"/>
        <c:auto val="1"/>
        <c:lblOffset val="100"/>
        <c:baseTimeUnit val="months"/>
      </c:dateAx>
      <c:valAx>
        <c:axId val="39684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853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1258</c:v>
                </c:pt>
                <c:pt idx="1">
                  <c:v>784</c:v>
                </c:pt>
                <c:pt idx="2">
                  <c:v>1366</c:v>
                </c:pt>
                <c:pt idx="3">
                  <c:v>874</c:v>
                </c:pt>
                <c:pt idx="4">
                  <c:v>873</c:v>
                </c:pt>
                <c:pt idx="5">
                  <c:v>309</c:v>
                </c:pt>
                <c:pt idx="6">
                  <c:v>765</c:v>
                </c:pt>
                <c:pt idx="7">
                  <c:v>116</c:v>
                </c:pt>
                <c:pt idx="8">
                  <c:v>0</c:v>
                </c:pt>
                <c:pt idx="9">
                  <c:v>0</c:v>
                </c:pt>
                <c:pt idx="10">
                  <c:v>0</c:v>
                </c:pt>
                <c:pt idx="11">
                  <c:v>0</c:v>
                </c:pt>
              </c:numCache>
            </c:numRef>
          </c:val>
          <c:extLst>
            <c:ext xmlns:c16="http://schemas.microsoft.com/office/drawing/2014/chart" uri="{C3380CC4-5D6E-409C-BE32-E72D297353CC}">
              <c16:uniqueId val="{00000000-046D-4314-83D3-CC5240571BB9}"/>
            </c:ext>
          </c:extLst>
        </c:ser>
        <c:dLbls>
          <c:showLegendKey val="0"/>
          <c:showVal val="0"/>
          <c:showCatName val="0"/>
          <c:showSerName val="0"/>
          <c:showPercent val="0"/>
          <c:showBubbleSize val="0"/>
        </c:dLbls>
        <c:gapWidth val="219"/>
        <c:overlap val="-27"/>
        <c:axId val="396855800"/>
        <c:axId val="396849240"/>
      </c:barChart>
      <c:catAx>
        <c:axId val="396855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849240"/>
        <c:crosses val="autoZero"/>
        <c:auto val="1"/>
        <c:lblAlgn val="ctr"/>
        <c:lblOffset val="100"/>
        <c:noMultiLvlLbl val="0"/>
      </c:catAx>
      <c:valAx>
        <c:axId val="396849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85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FBEC7-BFE2-4488-B1D8-D613C6FEA7D0}"/>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62CE24EA-19F2-4344-9F9A-E650779739E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437595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8AF35-BE5A-4537-AC27-78CB7A22F677}"/>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002DC47E-B766-43A3-8BAB-79CD0E565377}"/>
              </a:ext>
            </a:extLst>
          </p:cNvPr>
          <p:cNvGraphicFramePr>
            <a:graphicFrameLocks noGrp="1"/>
          </p:cNvGraphicFramePr>
          <p:nvPr>
            <p:ph type="chart" sz="quarter" idx="13"/>
            <p:extLst>
              <p:ext uri="{D42A27DB-BD31-4B8C-83A1-F6EECF244321}">
                <p14:modId xmlns:p14="http://schemas.microsoft.com/office/powerpoint/2010/main" val="2452797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45C231-7D39-4CA0-9FC3-DA607FF21291}"/>
              </a:ext>
            </a:extLst>
          </p:cNvPr>
          <p:cNvSpPr>
            <a:spLocks noGrp="1"/>
          </p:cNvSpPr>
          <p:nvPr>
            <p:ph type="body" sz="quarter" idx="14"/>
          </p:nvPr>
        </p:nvSpPr>
        <p:spPr/>
        <p:txBody>
          <a:bodyPr/>
          <a:lstStyle/>
          <a:p>
            <a:r>
              <a:rPr lang="en-US"/>
              <a:t>01/01/2017 - 07/31/2020</a:t>
            </a:r>
          </a:p>
        </p:txBody>
      </p:sp>
      <p:sp>
        <p:nvSpPr>
          <p:cNvPr id="5" name="Footer Placeholder 4">
            <a:extLst>
              <a:ext uri="{FF2B5EF4-FFF2-40B4-BE49-F238E27FC236}">
                <a16:creationId xmlns:a16="http://schemas.microsoft.com/office/drawing/2014/main" id="{74727946-E42B-40A7-BE53-39B28F4EAF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7458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2B744-04AA-4A7E-A836-A1B772B66581}"/>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5360141D-2EFB-4F73-A950-ED83F7424C03}"/>
              </a:ext>
            </a:extLst>
          </p:cNvPr>
          <p:cNvGraphicFramePr>
            <a:graphicFrameLocks noGrp="1"/>
          </p:cNvGraphicFramePr>
          <p:nvPr>
            <p:ph type="tbl" sz="quarter" idx="13"/>
            <p:extLst>
              <p:ext uri="{D42A27DB-BD31-4B8C-83A1-F6EECF244321}">
                <p14:modId xmlns:p14="http://schemas.microsoft.com/office/powerpoint/2010/main" val="3308513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24709238"/>
                    </a:ext>
                  </a:extLst>
                </a:gridCol>
                <a:gridCol w="740664">
                  <a:extLst>
                    <a:ext uri="{9D8B030D-6E8A-4147-A177-3AD203B41FA5}">
                      <a16:colId xmlns:a16="http://schemas.microsoft.com/office/drawing/2014/main" val="172454247"/>
                    </a:ext>
                  </a:extLst>
                </a:gridCol>
                <a:gridCol w="740664">
                  <a:extLst>
                    <a:ext uri="{9D8B030D-6E8A-4147-A177-3AD203B41FA5}">
                      <a16:colId xmlns:a16="http://schemas.microsoft.com/office/drawing/2014/main" val="4061396895"/>
                    </a:ext>
                  </a:extLst>
                </a:gridCol>
                <a:gridCol w="740664">
                  <a:extLst>
                    <a:ext uri="{9D8B030D-6E8A-4147-A177-3AD203B41FA5}">
                      <a16:colId xmlns:a16="http://schemas.microsoft.com/office/drawing/2014/main" val="367038883"/>
                    </a:ext>
                  </a:extLst>
                </a:gridCol>
                <a:gridCol w="740664">
                  <a:extLst>
                    <a:ext uri="{9D8B030D-6E8A-4147-A177-3AD203B41FA5}">
                      <a16:colId xmlns:a16="http://schemas.microsoft.com/office/drawing/2014/main" val="1642031543"/>
                    </a:ext>
                  </a:extLst>
                </a:gridCol>
                <a:gridCol w="740664">
                  <a:extLst>
                    <a:ext uri="{9D8B030D-6E8A-4147-A177-3AD203B41FA5}">
                      <a16:colId xmlns:a16="http://schemas.microsoft.com/office/drawing/2014/main" val="3959484545"/>
                    </a:ext>
                  </a:extLst>
                </a:gridCol>
                <a:gridCol w="740664">
                  <a:extLst>
                    <a:ext uri="{9D8B030D-6E8A-4147-A177-3AD203B41FA5}">
                      <a16:colId xmlns:a16="http://schemas.microsoft.com/office/drawing/2014/main" val="3508219439"/>
                    </a:ext>
                  </a:extLst>
                </a:gridCol>
                <a:gridCol w="740664">
                  <a:extLst>
                    <a:ext uri="{9D8B030D-6E8A-4147-A177-3AD203B41FA5}">
                      <a16:colId xmlns:a16="http://schemas.microsoft.com/office/drawing/2014/main" val="2780940945"/>
                    </a:ext>
                  </a:extLst>
                </a:gridCol>
                <a:gridCol w="740664">
                  <a:extLst>
                    <a:ext uri="{9D8B030D-6E8A-4147-A177-3AD203B41FA5}">
                      <a16:colId xmlns:a16="http://schemas.microsoft.com/office/drawing/2014/main" val="409854072"/>
                    </a:ext>
                  </a:extLst>
                </a:gridCol>
                <a:gridCol w="740664">
                  <a:extLst>
                    <a:ext uri="{9D8B030D-6E8A-4147-A177-3AD203B41FA5}">
                      <a16:colId xmlns:a16="http://schemas.microsoft.com/office/drawing/2014/main" val="81655407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34504793"/>
                  </a:ext>
                </a:extLst>
              </a:tr>
              <a:tr h="370840">
                <a:tc>
                  <a:txBody>
                    <a:bodyPr/>
                    <a:lstStyle/>
                    <a:p>
                      <a:r>
                        <a:rPr lang="en-US" sz="1000"/>
                        <a:t>Philadelphia Insurance Companies</a:t>
                      </a:r>
                    </a:p>
                  </a:txBody>
                  <a:tcPr/>
                </a:tc>
                <a:tc>
                  <a:txBody>
                    <a:bodyPr/>
                    <a:lstStyle/>
                    <a:p>
                      <a:r>
                        <a:rPr lang="en-US" sz="1000"/>
                        <a:t>4495</a:t>
                      </a:r>
                    </a:p>
                  </a:txBody>
                  <a:tcPr/>
                </a:tc>
                <a:tc>
                  <a:txBody>
                    <a:bodyPr/>
                    <a:lstStyle/>
                    <a:p>
                      <a:r>
                        <a:rPr lang="en-US" sz="1000"/>
                        <a:t>7</a:t>
                      </a:r>
                    </a:p>
                  </a:txBody>
                  <a:tcPr/>
                </a:tc>
                <a:tc>
                  <a:txBody>
                    <a:bodyPr/>
                    <a:lstStyle/>
                    <a:p>
                      <a:r>
                        <a:rPr lang="en-US" sz="1000"/>
                        <a:t>22</a:t>
                      </a:r>
                    </a:p>
                  </a:txBody>
                  <a:tcPr/>
                </a:tc>
                <a:tc>
                  <a:txBody>
                    <a:bodyPr/>
                    <a:lstStyle/>
                    <a:p>
                      <a:r>
                        <a:rPr lang="en-US" sz="1000"/>
                        <a:t>779</a:t>
                      </a:r>
                    </a:p>
                  </a:txBody>
                  <a:tcPr/>
                </a:tc>
                <a:tc>
                  <a:txBody>
                    <a:bodyPr/>
                    <a:lstStyle/>
                    <a:p>
                      <a:r>
                        <a:rPr lang="en-US" sz="1000"/>
                        <a:t>53</a:t>
                      </a:r>
                    </a:p>
                  </a:txBody>
                  <a:tcPr/>
                </a:tc>
                <a:tc>
                  <a:txBody>
                    <a:bodyPr/>
                    <a:lstStyle/>
                    <a:p>
                      <a:r>
                        <a:rPr lang="en-US" sz="1000"/>
                        <a:t>37</a:t>
                      </a:r>
                    </a:p>
                  </a:txBody>
                  <a:tcPr/>
                </a:tc>
                <a:tc>
                  <a:txBody>
                    <a:bodyPr/>
                    <a:lstStyle/>
                    <a:p>
                      <a:r>
                        <a:rPr lang="en-US" sz="1000"/>
                        <a:t>2</a:t>
                      </a:r>
                    </a:p>
                  </a:txBody>
                  <a:tcPr/>
                </a:tc>
                <a:tc>
                  <a:txBody>
                    <a:bodyPr/>
                    <a:lstStyle/>
                    <a:p>
                      <a:r>
                        <a:rPr lang="en-US" sz="1000"/>
                        <a:t>0.8795 %</a:t>
                      </a:r>
                    </a:p>
                  </a:txBody>
                  <a:tcPr/>
                </a:tc>
                <a:tc>
                  <a:txBody>
                    <a:bodyPr/>
                    <a:lstStyle/>
                    <a:p>
                      <a:r>
                        <a:rPr lang="en-US" sz="1000"/>
                        <a:t>100.0 %</a:t>
                      </a:r>
                    </a:p>
                  </a:txBody>
                  <a:tcPr/>
                </a:tc>
                <a:extLst>
                  <a:ext uri="{0D108BD9-81ED-4DB2-BD59-A6C34878D82A}">
                    <a16:rowId xmlns:a16="http://schemas.microsoft.com/office/drawing/2014/main" val="1722570645"/>
                  </a:ext>
                </a:extLst>
              </a:tr>
            </a:tbl>
          </a:graphicData>
        </a:graphic>
      </p:graphicFrame>
      <p:sp>
        <p:nvSpPr>
          <p:cNvPr id="4" name="Text Placeholder 3">
            <a:extLst>
              <a:ext uri="{FF2B5EF4-FFF2-40B4-BE49-F238E27FC236}">
                <a16:creationId xmlns:a16="http://schemas.microsoft.com/office/drawing/2014/main" id="{FE384061-61C6-4304-B3A7-A1C95EF82212}"/>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077816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53671-3779-4867-9623-79C97091491C}"/>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49844DC8-1EB5-4BC1-BE77-3DBF62465346}"/>
              </a:ext>
            </a:extLst>
          </p:cNvPr>
          <p:cNvGraphicFramePr>
            <a:graphicFrameLocks noGrp="1"/>
          </p:cNvGraphicFramePr>
          <p:nvPr>
            <p:ph type="chart" sz="quarter" idx="13"/>
            <p:extLst>
              <p:ext uri="{D42A27DB-BD31-4B8C-83A1-F6EECF244321}">
                <p14:modId xmlns:p14="http://schemas.microsoft.com/office/powerpoint/2010/main" val="23896021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EBDFF8-81A6-4264-8B49-1E71FB4500A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EA01C2E-DCD7-468B-B375-4966121AAB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0974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D29A1-9C34-45ED-BCD0-94902102623D}"/>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CA5C1F3D-96A0-4FD1-8FC2-56CCFBD50B3D}"/>
              </a:ext>
            </a:extLst>
          </p:cNvPr>
          <p:cNvGraphicFramePr>
            <a:graphicFrameLocks noGrp="1"/>
          </p:cNvGraphicFramePr>
          <p:nvPr>
            <p:ph type="chart" sz="quarter" idx="13"/>
            <p:extLst>
              <p:ext uri="{D42A27DB-BD31-4B8C-83A1-F6EECF244321}">
                <p14:modId xmlns:p14="http://schemas.microsoft.com/office/powerpoint/2010/main" val="3217333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5BE129-381B-4EB7-8A75-D4F0369EF73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0C601B2-6D86-40C6-A40E-B6297EDF7B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2075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3CB0F-0670-4222-B5AD-CB5B5D189C6D}"/>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19D523D2-32AE-462E-AA58-1A4E068E9E7E}"/>
              </a:ext>
            </a:extLst>
          </p:cNvPr>
          <p:cNvGraphicFramePr>
            <a:graphicFrameLocks noGrp="1"/>
          </p:cNvGraphicFramePr>
          <p:nvPr>
            <p:ph type="chart" sz="quarter" idx="13"/>
            <p:extLst>
              <p:ext uri="{D42A27DB-BD31-4B8C-83A1-F6EECF244321}">
                <p14:modId xmlns:p14="http://schemas.microsoft.com/office/powerpoint/2010/main" val="3828077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8ABEBC-BDE9-457A-9B8F-23EA87BF2F6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FD2823C-CB67-4A2E-985F-93D296A3D4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1269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05751-C356-4897-A362-FC589DC65D4B}"/>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6DCC609C-F949-4EED-9B3B-47166F7D9F81}"/>
              </a:ext>
            </a:extLst>
          </p:cNvPr>
          <p:cNvGraphicFramePr>
            <a:graphicFrameLocks noGrp="1"/>
          </p:cNvGraphicFramePr>
          <p:nvPr>
            <p:ph type="chart" sz="quarter" idx="13"/>
            <p:extLst>
              <p:ext uri="{D42A27DB-BD31-4B8C-83A1-F6EECF244321}">
                <p14:modId xmlns:p14="http://schemas.microsoft.com/office/powerpoint/2010/main" val="9145155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948D06-C5A3-4232-AAFC-1D2FAA3FB03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02C6633-D4B1-4D47-955D-B3C184FA2E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2660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F51E2-CDED-425B-9B35-DE5B72BE092F}"/>
              </a:ext>
            </a:extLst>
          </p:cNvPr>
          <p:cNvSpPr>
            <a:spLocks noGrp="1"/>
          </p:cNvSpPr>
          <p:nvPr>
            <p:ph type="title"/>
          </p:nvPr>
        </p:nvSpPr>
        <p:spPr/>
        <p:txBody>
          <a:bodyPr/>
          <a:lstStyle/>
          <a:p>
            <a:r>
              <a:rPr lang="en-US"/>
              <a:t>Facebook Own Posts Table | Philadelphia Insurance - 1 of 3</a:t>
            </a:r>
          </a:p>
        </p:txBody>
      </p:sp>
      <p:graphicFrame>
        <p:nvGraphicFramePr>
          <p:cNvPr id="5" name="Table Placeholder 4">
            <a:extLst>
              <a:ext uri="{FF2B5EF4-FFF2-40B4-BE49-F238E27FC236}">
                <a16:creationId xmlns:a16="http://schemas.microsoft.com/office/drawing/2014/main" id="{DBD4CEE9-606A-4432-A1C5-014E14C9E8F7}"/>
              </a:ext>
            </a:extLst>
          </p:cNvPr>
          <p:cNvGraphicFramePr>
            <a:graphicFrameLocks noGrp="1"/>
          </p:cNvGraphicFramePr>
          <p:nvPr>
            <p:ph type="tbl" sz="quarter" idx="13"/>
            <p:extLst>
              <p:ext uri="{D42A27DB-BD31-4B8C-83A1-F6EECF244321}">
                <p14:modId xmlns:p14="http://schemas.microsoft.com/office/powerpoint/2010/main" val="1133539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833455626"/>
                    </a:ext>
                  </a:extLst>
                </a:gridCol>
                <a:gridCol w="740664">
                  <a:extLst>
                    <a:ext uri="{9D8B030D-6E8A-4147-A177-3AD203B41FA5}">
                      <a16:colId xmlns:a16="http://schemas.microsoft.com/office/drawing/2014/main" val="3795864876"/>
                    </a:ext>
                  </a:extLst>
                </a:gridCol>
                <a:gridCol w="740664">
                  <a:extLst>
                    <a:ext uri="{9D8B030D-6E8A-4147-A177-3AD203B41FA5}">
                      <a16:colId xmlns:a16="http://schemas.microsoft.com/office/drawing/2014/main" val="2215072237"/>
                    </a:ext>
                  </a:extLst>
                </a:gridCol>
                <a:gridCol w="740664">
                  <a:extLst>
                    <a:ext uri="{9D8B030D-6E8A-4147-A177-3AD203B41FA5}">
                      <a16:colId xmlns:a16="http://schemas.microsoft.com/office/drawing/2014/main" val="618093202"/>
                    </a:ext>
                  </a:extLst>
                </a:gridCol>
                <a:gridCol w="740664">
                  <a:extLst>
                    <a:ext uri="{9D8B030D-6E8A-4147-A177-3AD203B41FA5}">
                      <a16:colId xmlns:a16="http://schemas.microsoft.com/office/drawing/2014/main" val="4292621035"/>
                    </a:ext>
                  </a:extLst>
                </a:gridCol>
                <a:gridCol w="740664">
                  <a:extLst>
                    <a:ext uri="{9D8B030D-6E8A-4147-A177-3AD203B41FA5}">
                      <a16:colId xmlns:a16="http://schemas.microsoft.com/office/drawing/2014/main" val="3814983353"/>
                    </a:ext>
                  </a:extLst>
                </a:gridCol>
                <a:gridCol w="740664">
                  <a:extLst>
                    <a:ext uri="{9D8B030D-6E8A-4147-A177-3AD203B41FA5}">
                      <a16:colId xmlns:a16="http://schemas.microsoft.com/office/drawing/2014/main" val="1106833228"/>
                    </a:ext>
                  </a:extLst>
                </a:gridCol>
                <a:gridCol w="740664">
                  <a:extLst>
                    <a:ext uri="{9D8B030D-6E8A-4147-A177-3AD203B41FA5}">
                      <a16:colId xmlns:a16="http://schemas.microsoft.com/office/drawing/2014/main" val="3608447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5377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- 2020-07-27 11:03:49</a:t>
                      </a:r>
                      <a:r>
                        <a:rPr kumimoji="0" lang="en-US" sz="1000" b="0" i="0" u="none" strike="noStrike" kern="1200" cap="none" spc="0" normalizeH="0" baseline="0" noProof="0">
                          <a:ln>
                            <a:noFill/>
                          </a:ln>
                          <a:solidFill>
                            <a:prstClr val="black"/>
                          </a:solidFill>
                          <a:effectLst/>
                          <a:uLnTx/>
                          <a:uFillTx/>
                          <a:latin typeface="+mn-lt"/>
                          <a:ea typeface="+mn-ea"/>
                          <a:cs typeface="+mn-cs"/>
                        </a:rPr>
                        <a:t>
 #TEAMPHLY's Maria Hector cycled 500 miles in eight days to help raise nearly K for homeless and runaway youth through the Anchor House Ride for Runaways. Anchor House, Inc. is a PHLY-insured non-profit that provides food, emergency housing, clothing, and hope for hundreds of runaway and homeless teens in the Mercer County, NJ area. Way to go, Maria!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09880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- 2020-07-13 16:35:30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PHLY's Zancesca Spagnoletti for winning a Confirmit ACE Award for Professional of the Year! The award recognizes those who have made an exceptional contribution to their organization’s customer experience. Way to go, Zancesca! https://bit.ly/2AZg9T2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57891814"/>
                  </a:ext>
                </a:extLst>
              </a:tr>
            </a:tbl>
          </a:graphicData>
        </a:graphic>
      </p:graphicFrame>
      <p:sp>
        <p:nvSpPr>
          <p:cNvPr id="4" name="Text Placeholder 3">
            <a:extLst>
              <a:ext uri="{FF2B5EF4-FFF2-40B4-BE49-F238E27FC236}">
                <a16:creationId xmlns:a16="http://schemas.microsoft.com/office/drawing/2014/main" id="{15116C79-75B6-459C-B0D5-E6727EC66AC7}"/>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672878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EB362-48C0-4030-806E-6065658035E3}"/>
              </a:ext>
            </a:extLst>
          </p:cNvPr>
          <p:cNvSpPr>
            <a:spLocks noGrp="1"/>
          </p:cNvSpPr>
          <p:nvPr>
            <p:ph type="title"/>
          </p:nvPr>
        </p:nvSpPr>
        <p:spPr/>
        <p:txBody>
          <a:bodyPr/>
          <a:lstStyle/>
          <a:p>
            <a:r>
              <a:rPr lang="en-US"/>
              <a:t>Facebook Own Posts Table | Philadelphia Insurance - 2 of 3</a:t>
            </a:r>
          </a:p>
        </p:txBody>
      </p:sp>
      <p:graphicFrame>
        <p:nvGraphicFramePr>
          <p:cNvPr id="5" name="Table Placeholder 4">
            <a:extLst>
              <a:ext uri="{FF2B5EF4-FFF2-40B4-BE49-F238E27FC236}">
                <a16:creationId xmlns:a16="http://schemas.microsoft.com/office/drawing/2014/main" id="{D85B6738-EC60-4729-AA2E-CFC558CA0346}"/>
              </a:ext>
            </a:extLst>
          </p:cNvPr>
          <p:cNvGraphicFramePr>
            <a:graphicFrameLocks noGrp="1"/>
          </p:cNvGraphicFramePr>
          <p:nvPr>
            <p:ph type="tbl" sz="quarter" idx="13"/>
            <p:extLst>
              <p:ext uri="{D42A27DB-BD31-4B8C-83A1-F6EECF244321}">
                <p14:modId xmlns:p14="http://schemas.microsoft.com/office/powerpoint/2010/main" val="1657311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70454879"/>
                    </a:ext>
                  </a:extLst>
                </a:gridCol>
                <a:gridCol w="740664">
                  <a:extLst>
                    <a:ext uri="{9D8B030D-6E8A-4147-A177-3AD203B41FA5}">
                      <a16:colId xmlns:a16="http://schemas.microsoft.com/office/drawing/2014/main" val="1405335949"/>
                    </a:ext>
                  </a:extLst>
                </a:gridCol>
                <a:gridCol w="740664">
                  <a:extLst>
                    <a:ext uri="{9D8B030D-6E8A-4147-A177-3AD203B41FA5}">
                      <a16:colId xmlns:a16="http://schemas.microsoft.com/office/drawing/2014/main" val="844839707"/>
                    </a:ext>
                  </a:extLst>
                </a:gridCol>
                <a:gridCol w="740664">
                  <a:extLst>
                    <a:ext uri="{9D8B030D-6E8A-4147-A177-3AD203B41FA5}">
                      <a16:colId xmlns:a16="http://schemas.microsoft.com/office/drawing/2014/main" val="2740419261"/>
                    </a:ext>
                  </a:extLst>
                </a:gridCol>
                <a:gridCol w="740664">
                  <a:extLst>
                    <a:ext uri="{9D8B030D-6E8A-4147-A177-3AD203B41FA5}">
                      <a16:colId xmlns:a16="http://schemas.microsoft.com/office/drawing/2014/main" val="285940441"/>
                    </a:ext>
                  </a:extLst>
                </a:gridCol>
                <a:gridCol w="740664">
                  <a:extLst>
                    <a:ext uri="{9D8B030D-6E8A-4147-A177-3AD203B41FA5}">
                      <a16:colId xmlns:a16="http://schemas.microsoft.com/office/drawing/2014/main" val="1703153365"/>
                    </a:ext>
                  </a:extLst>
                </a:gridCol>
                <a:gridCol w="740664">
                  <a:extLst>
                    <a:ext uri="{9D8B030D-6E8A-4147-A177-3AD203B41FA5}">
                      <a16:colId xmlns:a16="http://schemas.microsoft.com/office/drawing/2014/main" val="3256373691"/>
                    </a:ext>
                  </a:extLst>
                </a:gridCol>
                <a:gridCol w="740664">
                  <a:extLst>
                    <a:ext uri="{9D8B030D-6E8A-4147-A177-3AD203B41FA5}">
                      <a16:colId xmlns:a16="http://schemas.microsoft.com/office/drawing/2014/main" val="281296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1541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- 2020-07-06 16:15:51</a:t>
                      </a:r>
                      <a:r>
                        <a:rPr kumimoji="0" lang="en-US" sz="1000" b="0" i="0" u="none" strike="noStrike" kern="1200" cap="none" spc="0" normalizeH="0" baseline="0" noProof="0">
                          <a:ln>
                            <a:noFill/>
                          </a:ln>
                          <a:solidFill>
                            <a:prstClr val="black"/>
                          </a:solidFill>
                          <a:effectLst/>
                          <a:uLnTx/>
                          <a:uFillTx/>
                          <a:latin typeface="+mn-lt"/>
                          <a:ea typeface="+mn-ea"/>
                          <a:cs typeface="+mn-cs"/>
                        </a:rPr>
                        <a:t>
 Thanks to our employees' dedication to our customers, we've been awarded three Confirmit Achievement in Customer Excellence (ACE) Awards. This marks PHLY’s eighth consecutive year as an ACE Award winner. Thank you #TEAMPHLY for all you do for our customers!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2038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- 2020-07-21 11:03:52</a:t>
                      </a:r>
                      <a:r>
                        <a:rPr kumimoji="0" lang="en-US" sz="1000" b="0" i="0" u="none" strike="noStrike" kern="1200" cap="none" spc="0" normalizeH="0" baseline="0" noProof="0">
                          <a:ln>
                            <a:noFill/>
                          </a:ln>
                          <a:solidFill>
                            <a:prstClr val="black"/>
                          </a:solidFill>
                          <a:effectLst/>
                          <a:uLnTx/>
                          <a:uFillTx/>
                          <a:latin typeface="+mn-lt"/>
                          <a:ea typeface="+mn-ea"/>
                          <a:cs typeface="+mn-cs"/>
                        </a:rPr>
                        <a:t>
 #COVID19 has flipped our world upside down and for many college students, gaining an in-person #internship experience is off the table – but that hasn’t stopped #TEAMPHLY from making personal connections with our summer interns! As we enter into the third week of our virtual internship program, former PHLY Summer Associates who are now full-time employees were excited to meet current interns during a virtual panel discussion.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95709194"/>
                  </a:ext>
                </a:extLst>
              </a:tr>
            </a:tbl>
          </a:graphicData>
        </a:graphic>
      </p:graphicFrame>
      <p:sp>
        <p:nvSpPr>
          <p:cNvPr id="4" name="Text Placeholder 3">
            <a:extLst>
              <a:ext uri="{FF2B5EF4-FFF2-40B4-BE49-F238E27FC236}">
                <a16:creationId xmlns:a16="http://schemas.microsoft.com/office/drawing/2014/main" id="{A73F0398-7320-41F5-9956-F217F4944728}"/>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487893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1649D-A08F-4D8B-8234-9177FEF329D1}"/>
              </a:ext>
            </a:extLst>
          </p:cNvPr>
          <p:cNvSpPr>
            <a:spLocks noGrp="1"/>
          </p:cNvSpPr>
          <p:nvPr>
            <p:ph type="title"/>
          </p:nvPr>
        </p:nvSpPr>
        <p:spPr/>
        <p:txBody>
          <a:bodyPr/>
          <a:lstStyle/>
          <a:p>
            <a:r>
              <a:rPr lang="en-US"/>
              <a:t>Facebook Own Posts Table | Philadelphia Insurance - 3 of 3</a:t>
            </a:r>
          </a:p>
        </p:txBody>
      </p:sp>
      <p:graphicFrame>
        <p:nvGraphicFramePr>
          <p:cNvPr id="5" name="Table Placeholder 4">
            <a:extLst>
              <a:ext uri="{FF2B5EF4-FFF2-40B4-BE49-F238E27FC236}">
                <a16:creationId xmlns:a16="http://schemas.microsoft.com/office/drawing/2014/main" id="{74D58538-04B5-47AE-B291-756A03DE3A8A}"/>
              </a:ext>
            </a:extLst>
          </p:cNvPr>
          <p:cNvGraphicFramePr>
            <a:graphicFrameLocks noGrp="1"/>
          </p:cNvGraphicFramePr>
          <p:nvPr>
            <p:ph type="tbl" sz="quarter" idx="13"/>
            <p:extLst>
              <p:ext uri="{D42A27DB-BD31-4B8C-83A1-F6EECF244321}">
                <p14:modId xmlns:p14="http://schemas.microsoft.com/office/powerpoint/2010/main" val="2338676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25628232"/>
                    </a:ext>
                  </a:extLst>
                </a:gridCol>
                <a:gridCol w="740664">
                  <a:extLst>
                    <a:ext uri="{9D8B030D-6E8A-4147-A177-3AD203B41FA5}">
                      <a16:colId xmlns:a16="http://schemas.microsoft.com/office/drawing/2014/main" val="206143700"/>
                    </a:ext>
                  </a:extLst>
                </a:gridCol>
                <a:gridCol w="740664">
                  <a:extLst>
                    <a:ext uri="{9D8B030D-6E8A-4147-A177-3AD203B41FA5}">
                      <a16:colId xmlns:a16="http://schemas.microsoft.com/office/drawing/2014/main" val="3654054967"/>
                    </a:ext>
                  </a:extLst>
                </a:gridCol>
                <a:gridCol w="740664">
                  <a:extLst>
                    <a:ext uri="{9D8B030D-6E8A-4147-A177-3AD203B41FA5}">
                      <a16:colId xmlns:a16="http://schemas.microsoft.com/office/drawing/2014/main" val="3379975302"/>
                    </a:ext>
                  </a:extLst>
                </a:gridCol>
                <a:gridCol w="740664">
                  <a:extLst>
                    <a:ext uri="{9D8B030D-6E8A-4147-A177-3AD203B41FA5}">
                      <a16:colId xmlns:a16="http://schemas.microsoft.com/office/drawing/2014/main" val="2228804507"/>
                    </a:ext>
                  </a:extLst>
                </a:gridCol>
                <a:gridCol w="740664">
                  <a:extLst>
                    <a:ext uri="{9D8B030D-6E8A-4147-A177-3AD203B41FA5}">
                      <a16:colId xmlns:a16="http://schemas.microsoft.com/office/drawing/2014/main" val="2189452761"/>
                    </a:ext>
                  </a:extLst>
                </a:gridCol>
                <a:gridCol w="740664">
                  <a:extLst>
                    <a:ext uri="{9D8B030D-6E8A-4147-A177-3AD203B41FA5}">
                      <a16:colId xmlns:a16="http://schemas.microsoft.com/office/drawing/2014/main" val="1535154362"/>
                    </a:ext>
                  </a:extLst>
                </a:gridCol>
                <a:gridCol w="740664">
                  <a:extLst>
                    <a:ext uri="{9D8B030D-6E8A-4147-A177-3AD203B41FA5}">
                      <a16:colId xmlns:a16="http://schemas.microsoft.com/office/drawing/2014/main" val="979833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79588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- 2020-07-02 10:12:56</a:t>
                      </a:r>
                      <a:r>
                        <a:rPr kumimoji="0" lang="en-US" sz="1000" b="0" i="0" u="none" strike="noStrike" kern="1200" cap="none" spc="0" normalizeH="0" baseline="0" noProof="0">
                          <a:ln>
                            <a:noFill/>
                          </a:ln>
                          <a:solidFill>
                            <a:prstClr val="black"/>
                          </a:solidFill>
                          <a:effectLst/>
                          <a:uLnTx/>
                          <a:uFillTx/>
                          <a:latin typeface="+mn-lt"/>
                          <a:ea typeface="+mn-ea"/>
                          <a:cs typeface="+mn-cs"/>
                        </a:rPr>
                        <a:t>
 Our offices are closing at 3:00 p.m. today and will be closed on Friday, July 3rd in observance of #IndependenceDay. We hope you have a safe and wonderful holiday!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67712841"/>
                  </a:ext>
                </a:extLst>
              </a:tr>
            </a:tbl>
          </a:graphicData>
        </a:graphic>
      </p:graphicFrame>
      <p:sp>
        <p:nvSpPr>
          <p:cNvPr id="4" name="Text Placeholder 3">
            <a:extLst>
              <a:ext uri="{FF2B5EF4-FFF2-40B4-BE49-F238E27FC236}">
                <a16:creationId xmlns:a16="http://schemas.microsoft.com/office/drawing/2014/main" id="{C5F8A0AA-D3F3-4442-B077-E163BB5CF203}"/>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364917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ADC20-3ECC-4F43-ABE9-4027C102ADA0}"/>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2486ADD6-D3D4-4B8E-849F-50446E1FE1C7}"/>
              </a:ext>
            </a:extLst>
          </p:cNvPr>
          <p:cNvGraphicFramePr>
            <a:graphicFrameLocks noGrp="1"/>
          </p:cNvGraphicFramePr>
          <p:nvPr>
            <p:ph type="chart" sz="quarter" idx="13"/>
            <p:extLst>
              <p:ext uri="{D42A27DB-BD31-4B8C-83A1-F6EECF244321}">
                <p14:modId xmlns:p14="http://schemas.microsoft.com/office/powerpoint/2010/main" val="3849741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FB1A3A-3ED0-41AB-AA65-18FBC9CC47BB}"/>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1D542927-4EE9-446E-AA06-E17EB9FC1E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549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E5090-1B7B-41E4-8D57-8DC1EF81752E}"/>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69AC966C-073B-42C0-9451-86138889B0BA}"/>
              </a:ext>
            </a:extLst>
          </p:cNvPr>
          <p:cNvGraphicFramePr>
            <a:graphicFrameLocks noGrp="1"/>
          </p:cNvGraphicFramePr>
          <p:nvPr>
            <p:ph type="tbl" sz="quarter" idx="13"/>
            <p:extLst>
              <p:ext uri="{D42A27DB-BD31-4B8C-83A1-F6EECF244321}">
                <p14:modId xmlns:p14="http://schemas.microsoft.com/office/powerpoint/2010/main" val="1680650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747372601"/>
                    </a:ext>
                  </a:extLst>
                </a:gridCol>
                <a:gridCol w="411480">
                  <a:extLst>
                    <a:ext uri="{9D8B030D-6E8A-4147-A177-3AD203B41FA5}">
                      <a16:colId xmlns:a16="http://schemas.microsoft.com/office/drawing/2014/main" val="3817415244"/>
                    </a:ext>
                  </a:extLst>
                </a:gridCol>
                <a:gridCol w="411480">
                  <a:extLst>
                    <a:ext uri="{9D8B030D-6E8A-4147-A177-3AD203B41FA5}">
                      <a16:colId xmlns:a16="http://schemas.microsoft.com/office/drawing/2014/main" val="2771863047"/>
                    </a:ext>
                  </a:extLst>
                </a:gridCol>
                <a:gridCol w="411480">
                  <a:extLst>
                    <a:ext uri="{9D8B030D-6E8A-4147-A177-3AD203B41FA5}">
                      <a16:colId xmlns:a16="http://schemas.microsoft.com/office/drawing/2014/main" val="711280327"/>
                    </a:ext>
                  </a:extLst>
                </a:gridCol>
                <a:gridCol w="411480">
                  <a:extLst>
                    <a:ext uri="{9D8B030D-6E8A-4147-A177-3AD203B41FA5}">
                      <a16:colId xmlns:a16="http://schemas.microsoft.com/office/drawing/2014/main" val="811417197"/>
                    </a:ext>
                  </a:extLst>
                </a:gridCol>
                <a:gridCol w="411480">
                  <a:extLst>
                    <a:ext uri="{9D8B030D-6E8A-4147-A177-3AD203B41FA5}">
                      <a16:colId xmlns:a16="http://schemas.microsoft.com/office/drawing/2014/main" val="751142229"/>
                    </a:ext>
                  </a:extLst>
                </a:gridCol>
                <a:gridCol w="411480">
                  <a:extLst>
                    <a:ext uri="{9D8B030D-6E8A-4147-A177-3AD203B41FA5}">
                      <a16:colId xmlns:a16="http://schemas.microsoft.com/office/drawing/2014/main" val="273303487"/>
                    </a:ext>
                  </a:extLst>
                </a:gridCol>
                <a:gridCol w="411480">
                  <a:extLst>
                    <a:ext uri="{9D8B030D-6E8A-4147-A177-3AD203B41FA5}">
                      <a16:colId xmlns:a16="http://schemas.microsoft.com/office/drawing/2014/main" val="3098715327"/>
                    </a:ext>
                  </a:extLst>
                </a:gridCol>
                <a:gridCol w="411480">
                  <a:extLst>
                    <a:ext uri="{9D8B030D-6E8A-4147-A177-3AD203B41FA5}">
                      <a16:colId xmlns:a16="http://schemas.microsoft.com/office/drawing/2014/main" val="4154631024"/>
                    </a:ext>
                  </a:extLst>
                </a:gridCol>
                <a:gridCol w="411480">
                  <a:extLst>
                    <a:ext uri="{9D8B030D-6E8A-4147-A177-3AD203B41FA5}">
                      <a16:colId xmlns:a16="http://schemas.microsoft.com/office/drawing/2014/main" val="1326389156"/>
                    </a:ext>
                  </a:extLst>
                </a:gridCol>
                <a:gridCol w="411480">
                  <a:extLst>
                    <a:ext uri="{9D8B030D-6E8A-4147-A177-3AD203B41FA5}">
                      <a16:colId xmlns:a16="http://schemas.microsoft.com/office/drawing/2014/main" val="2256838194"/>
                    </a:ext>
                  </a:extLst>
                </a:gridCol>
                <a:gridCol w="411480">
                  <a:extLst>
                    <a:ext uri="{9D8B030D-6E8A-4147-A177-3AD203B41FA5}">
                      <a16:colId xmlns:a16="http://schemas.microsoft.com/office/drawing/2014/main" val="1421470727"/>
                    </a:ext>
                  </a:extLst>
                </a:gridCol>
                <a:gridCol w="411480">
                  <a:extLst>
                    <a:ext uri="{9D8B030D-6E8A-4147-A177-3AD203B41FA5}">
                      <a16:colId xmlns:a16="http://schemas.microsoft.com/office/drawing/2014/main" val="3873246551"/>
                    </a:ext>
                  </a:extLst>
                </a:gridCol>
                <a:gridCol w="411480">
                  <a:extLst>
                    <a:ext uri="{9D8B030D-6E8A-4147-A177-3AD203B41FA5}">
                      <a16:colId xmlns:a16="http://schemas.microsoft.com/office/drawing/2014/main" val="295943599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38415825"/>
                  </a:ext>
                </a:extLst>
              </a:tr>
              <a:tr h="370840">
                <a:tc>
                  <a:txBody>
                    <a:bodyPr/>
                    <a:lstStyle/>
                    <a:p>
                      <a:r>
                        <a:rPr lang="en-US" sz="1000"/>
                        <a:t>PHLY Insurance Co.</a:t>
                      </a:r>
                    </a:p>
                  </a:txBody>
                  <a:tcPr/>
                </a:tc>
                <a:tc>
                  <a:txBody>
                    <a:bodyPr/>
                    <a:lstStyle/>
                    <a:p>
                      <a:r>
                        <a:rPr lang="en-US" sz="1000"/>
                        <a:t>3631</a:t>
                      </a:r>
                    </a:p>
                  </a:txBody>
                  <a:tcPr/>
                </a:tc>
                <a:tc>
                  <a:txBody>
                    <a:bodyPr/>
                    <a:lstStyle/>
                    <a:p>
                      <a:r>
                        <a:rPr lang="en-US" sz="1000"/>
                        <a:t>4</a:t>
                      </a:r>
                    </a:p>
                  </a:txBody>
                  <a:tcPr/>
                </a:tc>
                <a:tc>
                  <a:txBody>
                    <a:bodyPr/>
                    <a:lstStyle/>
                    <a:p>
                      <a:r>
                        <a:rPr lang="en-US" sz="1000"/>
                        <a:t>26</a:t>
                      </a:r>
                    </a:p>
                  </a:txBody>
                  <a:tcPr/>
                </a:tc>
                <a:tc>
                  <a:txBody>
                    <a:bodyPr/>
                    <a:lstStyle/>
                    <a:p>
                      <a:r>
                        <a:rPr lang="en-US" sz="1000"/>
                        <a:t>24</a:t>
                      </a:r>
                    </a:p>
                  </a:txBody>
                  <a:tcPr/>
                </a:tc>
                <a:tc>
                  <a:txBody>
                    <a:bodyPr/>
                    <a:lstStyle/>
                    <a:p>
                      <a:r>
                        <a:rPr lang="en-US" sz="1000"/>
                        <a:t>2</a:t>
                      </a:r>
                    </a:p>
                  </a:txBody>
                  <a:tcPr/>
                </a:tc>
                <a:tc>
                  <a:txBody>
                    <a:bodyPr/>
                    <a:lstStyle/>
                    <a:p>
                      <a:r>
                        <a:rPr lang="en-US" sz="1000"/>
                        <a:t>0</a:t>
                      </a:r>
                    </a:p>
                  </a:txBody>
                  <a:tcPr/>
                </a:tc>
                <a:tc>
                  <a:txBody>
                    <a:bodyPr/>
                    <a:lstStyle/>
                    <a:p>
                      <a:r>
                        <a:rPr lang="en-US" sz="1000"/>
                        <a:t>12</a:t>
                      </a:r>
                    </a:p>
                  </a:txBody>
                  <a:tcPr/>
                </a:tc>
                <a:tc>
                  <a:txBody>
                    <a:bodyPr/>
                    <a:lstStyle/>
                    <a:p>
                      <a:r>
                        <a:rPr lang="en-US" sz="1000"/>
                        <a:t>12</a:t>
                      </a:r>
                    </a:p>
                  </a:txBody>
                  <a:tcPr/>
                </a:tc>
                <a:tc>
                  <a:txBody>
                    <a:bodyPr/>
                    <a:lstStyle/>
                    <a:p>
                      <a:r>
                        <a:rPr lang="en-US" sz="1000"/>
                        <a:t>74</a:t>
                      </a:r>
                    </a:p>
                  </a:txBody>
                  <a:tcPr/>
                </a:tc>
                <a:tc>
                  <a:txBody>
                    <a:bodyPr/>
                    <a:lstStyle/>
                    <a:p>
                      <a:r>
                        <a:rPr lang="en-US" sz="1000"/>
                        <a:t>0</a:t>
                      </a:r>
                    </a:p>
                  </a:txBody>
                  <a:tcPr/>
                </a:tc>
                <a:tc>
                  <a:txBody>
                    <a:bodyPr/>
                    <a:lstStyle/>
                    <a:p>
                      <a:r>
                        <a:rPr lang="en-US" sz="1000"/>
                        <a:t>2</a:t>
                      </a:r>
                    </a:p>
                  </a:txBody>
                  <a:tcPr/>
                </a:tc>
                <a:tc>
                  <a:txBody>
                    <a:bodyPr/>
                    <a:lstStyle/>
                    <a:p>
                      <a:r>
                        <a:rPr lang="en-US" sz="1000"/>
                        <a:t>0.0987 %</a:t>
                      </a:r>
                    </a:p>
                  </a:txBody>
                  <a:tcPr/>
                </a:tc>
                <a:tc>
                  <a:txBody>
                    <a:bodyPr/>
                    <a:lstStyle/>
                    <a:p>
                      <a:r>
                        <a:rPr lang="en-US" sz="1000"/>
                        <a:t>0.0 %</a:t>
                      </a:r>
                    </a:p>
                  </a:txBody>
                  <a:tcPr/>
                </a:tc>
                <a:extLst>
                  <a:ext uri="{0D108BD9-81ED-4DB2-BD59-A6C34878D82A}">
                    <a16:rowId xmlns:a16="http://schemas.microsoft.com/office/drawing/2014/main" val="1578121700"/>
                  </a:ext>
                </a:extLst>
              </a:tr>
            </a:tbl>
          </a:graphicData>
        </a:graphic>
      </p:graphicFrame>
      <p:sp>
        <p:nvSpPr>
          <p:cNvPr id="4" name="Text Placeholder 3">
            <a:extLst>
              <a:ext uri="{FF2B5EF4-FFF2-40B4-BE49-F238E27FC236}">
                <a16:creationId xmlns:a16="http://schemas.microsoft.com/office/drawing/2014/main" id="{F0082F46-2E03-4057-9854-88A363ABFA3C}"/>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7067856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D0FF2-88FD-45AB-8D73-57FE1F5DC56C}"/>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BB303A99-8BEF-4A99-AAB1-2CE86BED9264}"/>
              </a:ext>
            </a:extLst>
          </p:cNvPr>
          <p:cNvGraphicFramePr>
            <a:graphicFrameLocks noGrp="1"/>
          </p:cNvGraphicFramePr>
          <p:nvPr>
            <p:ph type="chart" sz="quarter" idx="13"/>
            <p:extLst>
              <p:ext uri="{D42A27DB-BD31-4B8C-83A1-F6EECF244321}">
                <p14:modId xmlns:p14="http://schemas.microsoft.com/office/powerpoint/2010/main" val="2662688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6367FE-8279-4EBF-A2C3-7229F7369A3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EDBFD73-1754-4C88-91B4-7B78897A25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3552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B33C3-88DC-4F03-A631-7A46431887FF}"/>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1555F012-B0CB-4081-A397-37E84A8B08D6}"/>
              </a:ext>
            </a:extLst>
          </p:cNvPr>
          <p:cNvGraphicFramePr>
            <a:graphicFrameLocks noGrp="1"/>
          </p:cNvGraphicFramePr>
          <p:nvPr>
            <p:ph type="chart" sz="quarter" idx="13"/>
            <p:extLst>
              <p:ext uri="{D42A27DB-BD31-4B8C-83A1-F6EECF244321}">
                <p14:modId xmlns:p14="http://schemas.microsoft.com/office/powerpoint/2010/main" val="2333589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A59359-378A-4BA6-9467-5372AD09022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836E3949-487E-40FA-9927-9A3F61D39C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9668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53F2A-5031-4B3B-938A-E60FC9B72D6F}"/>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3E7938E1-FD22-443B-AA1D-9DE78F275D63}"/>
              </a:ext>
            </a:extLst>
          </p:cNvPr>
          <p:cNvGraphicFramePr>
            <a:graphicFrameLocks noGrp="1"/>
          </p:cNvGraphicFramePr>
          <p:nvPr>
            <p:ph type="chart" sz="quarter" idx="13"/>
            <p:extLst>
              <p:ext uri="{D42A27DB-BD31-4B8C-83A1-F6EECF244321}">
                <p14:modId xmlns:p14="http://schemas.microsoft.com/office/powerpoint/2010/main" val="1176288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069AC8-050D-4B97-A38F-56792A132AF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F31693A-1848-4250-9FD7-A2EEDEB917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516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E750A-AFC2-4581-91FE-936A3E600CA6}"/>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94EDDD7D-FF1C-474F-BC71-3091A0CA8829}"/>
              </a:ext>
            </a:extLst>
          </p:cNvPr>
          <p:cNvGraphicFramePr>
            <a:graphicFrameLocks noGrp="1"/>
          </p:cNvGraphicFramePr>
          <p:nvPr>
            <p:ph type="chart" sz="quarter" idx="13"/>
            <p:extLst>
              <p:ext uri="{D42A27DB-BD31-4B8C-83A1-F6EECF244321}">
                <p14:modId xmlns:p14="http://schemas.microsoft.com/office/powerpoint/2010/main" val="62716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EE01C4-FF8D-42C7-9212-1262CA8390B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A43A3D5-5017-4A8C-83F3-C76F2CC113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7171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708E1-2922-4EE7-B45D-615D4B3F6ED9}"/>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348787D5-F82F-4E62-8F07-C9A85D0874D2}"/>
              </a:ext>
            </a:extLst>
          </p:cNvPr>
          <p:cNvGraphicFramePr>
            <a:graphicFrameLocks noGrp="1"/>
          </p:cNvGraphicFramePr>
          <p:nvPr>
            <p:ph type="tbl" sz="quarter" idx="13"/>
            <p:extLst>
              <p:ext uri="{D42A27DB-BD31-4B8C-83A1-F6EECF244321}">
                <p14:modId xmlns:p14="http://schemas.microsoft.com/office/powerpoint/2010/main" val="2170074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810404550"/>
                    </a:ext>
                  </a:extLst>
                </a:gridCol>
                <a:gridCol w="2468880">
                  <a:extLst>
                    <a:ext uri="{9D8B030D-6E8A-4147-A177-3AD203B41FA5}">
                      <a16:colId xmlns:a16="http://schemas.microsoft.com/office/drawing/2014/main" val="2559144447"/>
                    </a:ext>
                  </a:extLst>
                </a:gridCol>
                <a:gridCol w="2468880">
                  <a:extLst>
                    <a:ext uri="{9D8B030D-6E8A-4147-A177-3AD203B41FA5}">
                      <a16:colId xmlns:a16="http://schemas.microsoft.com/office/drawing/2014/main" val="1586672129"/>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062995999"/>
                  </a:ext>
                </a:extLst>
              </a:tr>
              <a:tr h="370840">
                <a:tc>
                  <a:txBody>
                    <a:bodyPr/>
                    <a:lstStyle/>
                    <a:p>
                      <a:r>
                        <a:rPr lang="en-US" sz="1000" b="1"/>
                        <a:t>@MargueriteTort</a:t>
                      </a:r>
                    </a:p>
                  </a:txBody>
                  <a:tcPr/>
                </a:tc>
                <a:tc>
                  <a:txBody>
                    <a:bodyPr/>
                    <a:lstStyle/>
                    <a:p>
                      <a:r>
                        <a:rPr lang="en-US" sz="1000"/>
                        <a:t>PHLY Insurance Co. (68)</a:t>
                      </a:r>
                    </a:p>
                  </a:txBody>
                  <a:tcPr/>
                </a:tc>
                <a:tc>
                  <a:txBody>
                    <a:bodyPr/>
                    <a:lstStyle/>
                    <a:p>
                      <a:r>
                        <a:rPr lang="en-US" sz="1000"/>
                        <a:t>68</a:t>
                      </a:r>
                    </a:p>
                  </a:txBody>
                  <a:tcPr/>
                </a:tc>
                <a:extLst>
                  <a:ext uri="{0D108BD9-81ED-4DB2-BD59-A6C34878D82A}">
                    <a16:rowId xmlns:a16="http://schemas.microsoft.com/office/drawing/2014/main" val="2781270775"/>
                  </a:ext>
                </a:extLst>
              </a:tr>
              <a:tr h="370840">
                <a:tc>
                  <a:txBody>
                    <a:bodyPr/>
                    <a:lstStyle/>
                    <a:p>
                      <a:r>
                        <a:rPr lang="en-US" sz="1000" b="1"/>
                        <a:t>@GammaIotaSigma</a:t>
                      </a:r>
                    </a:p>
                  </a:txBody>
                  <a:tcPr/>
                </a:tc>
                <a:tc>
                  <a:txBody>
                    <a:bodyPr/>
                    <a:lstStyle/>
                    <a:p>
                      <a:r>
                        <a:rPr lang="en-US" sz="1000"/>
                        <a:t>PHLY Insurance Co. (46)</a:t>
                      </a:r>
                    </a:p>
                  </a:txBody>
                  <a:tcPr/>
                </a:tc>
                <a:tc>
                  <a:txBody>
                    <a:bodyPr/>
                    <a:lstStyle/>
                    <a:p>
                      <a:r>
                        <a:rPr lang="en-US" sz="1000"/>
                        <a:t>46</a:t>
                      </a:r>
                    </a:p>
                  </a:txBody>
                  <a:tcPr/>
                </a:tc>
                <a:extLst>
                  <a:ext uri="{0D108BD9-81ED-4DB2-BD59-A6C34878D82A}">
                    <a16:rowId xmlns:a16="http://schemas.microsoft.com/office/drawing/2014/main" val="57938715"/>
                  </a:ext>
                </a:extLst>
              </a:tr>
              <a:tr h="370840">
                <a:tc>
                  <a:txBody>
                    <a:bodyPr/>
                    <a:lstStyle/>
                    <a:p>
                      <a:r>
                        <a:rPr lang="en-US" sz="1000" b="1"/>
                        <a:t>@Regore2</a:t>
                      </a:r>
                    </a:p>
                  </a:txBody>
                  <a:tcPr/>
                </a:tc>
                <a:tc>
                  <a:txBody>
                    <a:bodyPr/>
                    <a:lstStyle/>
                    <a:p>
                      <a:r>
                        <a:rPr lang="en-US" sz="1000"/>
                        <a:t>PHLY Insurance Co. (43)</a:t>
                      </a:r>
                    </a:p>
                  </a:txBody>
                  <a:tcPr/>
                </a:tc>
                <a:tc>
                  <a:txBody>
                    <a:bodyPr/>
                    <a:lstStyle/>
                    <a:p>
                      <a:r>
                        <a:rPr lang="en-US" sz="1000"/>
                        <a:t>43</a:t>
                      </a:r>
                    </a:p>
                  </a:txBody>
                  <a:tcPr/>
                </a:tc>
                <a:extLst>
                  <a:ext uri="{0D108BD9-81ED-4DB2-BD59-A6C34878D82A}">
                    <a16:rowId xmlns:a16="http://schemas.microsoft.com/office/drawing/2014/main" val="3988997205"/>
                  </a:ext>
                </a:extLst>
              </a:tr>
              <a:tr h="370840">
                <a:tc>
                  <a:txBody>
                    <a:bodyPr/>
                    <a:lstStyle/>
                    <a:p>
                      <a:r>
                        <a:rPr lang="en-US" sz="1000" b="1"/>
                        <a:t>@EaglesCommunity</a:t>
                      </a:r>
                    </a:p>
                  </a:txBody>
                  <a:tcPr/>
                </a:tc>
                <a:tc>
                  <a:txBody>
                    <a:bodyPr/>
                    <a:lstStyle/>
                    <a:p>
                      <a:r>
                        <a:rPr lang="en-US" sz="1000"/>
                        <a:t>PHLY Insurance Co. (29)</a:t>
                      </a:r>
                    </a:p>
                  </a:txBody>
                  <a:tcPr/>
                </a:tc>
                <a:tc>
                  <a:txBody>
                    <a:bodyPr/>
                    <a:lstStyle/>
                    <a:p>
                      <a:r>
                        <a:rPr lang="en-US" sz="1000"/>
                        <a:t>29</a:t>
                      </a:r>
                    </a:p>
                  </a:txBody>
                  <a:tcPr/>
                </a:tc>
                <a:extLst>
                  <a:ext uri="{0D108BD9-81ED-4DB2-BD59-A6C34878D82A}">
                    <a16:rowId xmlns:a16="http://schemas.microsoft.com/office/drawing/2014/main" val="4032027452"/>
                  </a:ext>
                </a:extLst>
              </a:tr>
              <a:tr h="370840">
                <a:tc>
                  <a:txBody>
                    <a:bodyPr/>
                    <a:lstStyle/>
                    <a:p>
                      <a:r>
                        <a:rPr lang="en-US" sz="1000" b="1"/>
                        <a:t>@HelperHelperApp</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1259332873"/>
                  </a:ext>
                </a:extLst>
              </a:tr>
              <a:tr h="370840">
                <a:tc>
                  <a:txBody>
                    <a:bodyPr/>
                    <a:lstStyle/>
                    <a:p>
                      <a:r>
                        <a:rPr lang="en-US" sz="1000" b="1"/>
                        <a:t>@wadt</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1560546520"/>
                  </a:ext>
                </a:extLst>
              </a:tr>
              <a:tr h="370840">
                <a:tc>
                  <a:txBody>
                    <a:bodyPr/>
                    <a:lstStyle/>
                    <a:p>
                      <a:r>
                        <a:rPr lang="en-US" sz="1000" b="1"/>
                        <a:t>@TMNA_Services</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3495111346"/>
                  </a:ext>
                </a:extLst>
              </a:tr>
              <a:tr h="370840">
                <a:tc>
                  <a:txBody>
                    <a:bodyPr/>
                    <a:lstStyle/>
                    <a:p>
                      <a:r>
                        <a:rPr lang="en-US" sz="1000" b="1"/>
                        <a:t>@FirstInsHI</a:t>
                      </a:r>
                    </a:p>
                  </a:txBody>
                  <a:tcPr/>
                </a:tc>
                <a:tc>
                  <a:txBody>
                    <a:bodyPr/>
                    <a:lstStyle/>
                    <a:p>
                      <a:r>
                        <a:rPr lang="en-US" sz="1000"/>
                        <a:t>PHLY Insurance Co. (9)</a:t>
                      </a:r>
                    </a:p>
                  </a:txBody>
                  <a:tcPr/>
                </a:tc>
                <a:tc>
                  <a:txBody>
                    <a:bodyPr/>
                    <a:lstStyle/>
                    <a:p>
                      <a:r>
                        <a:rPr lang="en-US" sz="1000"/>
                        <a:t>9</a:t>
                      </a:r>
                    </a:p>
                  </a:txBody>
                  <a:tcPr/>
                </a:tc>
                <a:extLst>
                  <a:ext uri="{0D108BD9-81ED-4DB2-BD59-A6C34878D82A}">
                    <a16:rowId xmlns:a16="http://schemas.microsoft.com/office/drawing/2014/main" val="2904748814"/>
                  </a:ext>
                </a:extLst>
              </a:tr>
              <a:tr h="370840">
                <a:tc>
                  <a:txBody>
                    <a:bodyPr/>
                    <a:lstStyle/>
                    <a:p>
                      <a:r>
                        <a:rPr lang="en-US" sz="1000" b="1"/>
                        <a:t>@TwinForksIns</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3509534861"/>
                  </a:ext>
                </a:extLst>
              </a:tr>
              <a:tr h="370840">
                <a:tc>
                  <a:txBody>
                    <a:bodyPr/>
                    <a:lstStyle/>
                    <a:p>
                      <a:r>
                        <a:rPr lang="en-US" sz="1000" b="1"/>
                        <a:t>@JacobsonGroup</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2005063752"/>
                  </a:ext>
                </a:extLst>
              </a:tr>
            </a:tbl>
          </a:graphicData>
        </a:graphic>
      </p:graphicFrame>
      <p:sp>
        <p:nvSpPr>
          <p:cNvPr id="4" name="Text Placeholder 3">
            <a:extLst>
              <a:ext uri="{FF2B5EF4-FFF2-40B4-BE49-F238E27FC236}">
                <a16:creationId xmlns:a16="http://schemas.microsoft.com/office/drawing/2014/main" id="{C54CD8C5-AF45-4DEE-83B2-919BE4806F6F}"/>
              </a:ext>
            </a:extLst>
          </p:cNvPr>
          <p:cNvSpPr>
            <a:spLocks noGrp="1"/>
          </p:cNvSpPr>
          <p:nvPr>
            <p:ph type="body" sz="quarter" idx="14"/>
          </p:nvPr>
        </p:nvSpPr>
        <p:spPr/>
        <p:txBody>
          <a:bodyPr/>
          <a:lstStyle/>
          <a:p>
            <a:r>
              <a:rPr lang="en-US"/>
              <a:t>06/01/2019 - 12/31/2020</a:t>
            </a:r>
          </a:p>
        </p:txBody>
      </p:sp>
    </p:spTree>
    <p:extLst>
      <p:ext uri="{BB962C8B-B14F-4D97-AF65-F5344CB8AC3E}">
        <p14:creationId xmlns:p14="http://schemas.microsoft.com/office/powerpoint/2010/main" val="3430261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BC22-94F7-4266-B79A-62FDF4F41FB7}"/>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9F366421-0D3D-4BD4-9D3D-B3919DCF9B32}"/>
              </a:ext>
            </a:extLst>
          </p:cNvPr>
          <p:cNvGraphicFramePr>
            <a:graphicFrameLocks noGrp="1"/>
          </p:cNvGraphicFramePr>
          <p:nvPr>
            <p:ph type="tbl" sz="quarter" idx="13"/>
            <p:extLst>
              <p:ext uri="{D42A27DB-BD31-4B8C-83A1-F6EECF244321}">
                <p14:modId xmlns:p14="http://schemas.microsoft.com/office/powerpoint/2010/main" val="3201745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54307764"/>
                    </a:ext>
                  </a:extLst>
                </a:gridCol>
                <a:gridCol w="493776">
                  <a:extLst>
                    <a:ext uri="{9D8B030D-6E8A-4147-A177-3AD203B41FA5}">
                      <a16:colId xmlns:a16="http://schemas.microsoft.com/office/drawing/2014/main" val="4161802510"/>
                    </a:ext>
                  </a:extLst>
                </a:gridCol>
                <a:gridCol w="1069848">
                  <a:extLst>
                    <a:ext uri="{9D8B030D-6E8A-4147-A177-3AD203B41FA5}">
                      <a16:colId xmlns:a16="http://schemas.microsoft.com/office/drawing/2014/main" val="2033552807"/>
                    </a:ext>
                  </a:extLst>
                </a:gridCol>
                <a:gridCol w="1069848">
                  <a:extLst>
                    <a:ext uri="{9D8B030D-6E8A-4147-A177-3AD203B41FA5}">
                      <a16:colId xmlns:a16="http://schemas.microsoft.com/office/drawing/2014/main" val="1175349762"/>
                    </a:ext>
                  </a:extLst>
                </a:gridCol>
                <a:gridCol w="1069848">
                  <a:extLst>
                    <a:ext uri="{9D8B030D-6E8A-4147-A177-3AD203B41FA5}">
                      <a16:colId xmlns:a16="http://schemas.microsoft.com/office/drawing/2014/main" val="2998359122"/>
                    </a:ext>
                  </a:extLst>
                </a:gridCol>
                <a:gridCol w="1069848">
                  <a:extLst>
                    <a:ext uri="{9D8B030D-6E8A-4147-A177-3AD203B41FA5}">
                      <a16:colId xmlns:a16="http://schemas.microsoft.com/office/drawing/2014/main" val="223594366"/>
                    </a:ext>
                  </a:extLst>
                </a:gridCol>
                <a:gridCol w="1069848">
                  <a:extLst>
                    <a:ext uri="{9D8B030D-6E8A-4147-A177-3AD203B41FA5}">
                      <a16:colId xmlns:a16="http://schemas.microsoft.com/office/drawing/2014/main" val="1513865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891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- 2020-07-21 09:20:49</a:t>
                      </a:r>
                      <a:r>
                        <a:rPr kumimoji="0" lang="en-US" sz="1000" b="0" i="0" u="none" strike="noStrike" kern="1200" cap="none" spc="0" normalizeH="0" baseline="0" noProof="0">
                          <a:ln>
                            <a:noFill/>
                          </a:ln>
                          <a:solidFill>
                            <a:prstClr val="black"/>
                          </a:solidFill>
                          <a:effectLst/>
                          <a:uLnTx/>
                          <a:uFillTx/>
                          <a:latin typeface="+mn-lt"/>
                          <a:ea typeface="+mn-ea"/>
                          <a:cs typeface="+mn-cs"/>
                        </a:rPr>
                        <a:t>
 Due to #COVID19, gaining in-person #internship experience is off the table, but that hasn’t stopped #TEAMPHLY from making connections with our summer interns! Former PHLY Summer Associates now FT employees were excited to virtually meet current #interns during a panel discussion. https://t.co/0luRjJLWe0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07/31/2020 14:10:04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0.3029 %</a:t>
                      </a:r>
                    </a:p>
                  </a:txBody>
                  <a:tcPr/>
                </a:tc>
                <a:extLst>
                  <a:ext uri="{0D108BD9-81ED-4DB2-BD59-A6C34878D82A}">
                    <a16:rowId xmlns:a16="http://schemas.microsoft.com/office/drawing/2014/main" val="332724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- 2020-07-10 15:59:40</a:t>
                      </a:r>
                      <a:r>
                        <a:rPr kumimoji="0" lang="en-US" sz="1000" b="0" i="0" u="none" strike="noStrike" kern="1200" cap="none" spc="0" normalizeH="0" baseline="0" noProof="0">
                          <a:ln>
                            <a:noFill/>
                          </a:ln>
                          <a:solidFill>
                            <a:prstClr val="black"/>
                          </a:solidFill>
                          <a:effectLst/>
                          <a:uLnTx/>
                          <a:uFillTx/>
                          <a:latin typeface="+mn-lt"/>
                          <a:ea typeface="+mn-ea"/>
                          <a:cs typeface="+mn-cs"/>
                        </a:rPr>
                        <a:t>
 Instead of canceling our #internship program – PHLY went #virtual! We’re excited to welcome our 9th class &amp;amp; 1st virtual class of Summer Associates to #TEAMPHLY. Watch the video of PHLY leadership welcoming the #ClassOf2020 as they begin their journey ➡️ https://t.co/CFgaesF3AL ⬅️ https://t.co/7YAoZv9RrJ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07/13/2020 20:10:21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0.2756 %</a:t>
                      </a:r>
                    </a:p>
                  </a:txBody>
                  <a:tcPr/>
                </a:tc>
                <a:extLst>
                  <a:ext uri="{0D108BD9-81ED-4DB2-BD59-A6C34878D82A}">
                    <a16:rowId xmlns:a16="http://schemas.microsoft.com/office/drawing/2014/main" val="3420342684"/>
                  </a:ext>
                </a:extLst>
              </a:tr>
            </a:tbl>
          </a:graphicData>
        </a:graphic>
      </p:graphicFrame>
      <p:sp>
        <p:nvSpPr>
          <p:cNvPr id="4" name="Text Placeholder 3">
            <a:extLst>
              <a:ext uri="{FF2B5EF4-FFF2-40B4-BE49-F238E27FC236}">
                <a16:creationId xmlns:a16="http://schemas.microsoft.com/office/drawing/2014/main" id="{905173C6-C99C-4FD2-96D7-295DBAD409B6}"/>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5039156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65F7E-1FFA-4AED-B119-39A5A956381D}"/>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C6867C34-B444-4DBC-B663-2BC112C90F4A}"/>
              </a:ext>
            </a:extLst>
          </p:cNvPr>
          <p:cNvGraphicFramePr>
            <a:graphicFrameLocks noGrp="1"/>
          </p:cNvGraphicFramePr>
          <p:nvPr>
            <p:ph type="tbl" sz="quarter" idx="13"/>
            <p:extLst>
              <p:ext uri="{D42A27DB-BD31-4B8C-83A1-F6EECF244321}">
                <p14:modId xmlns:p14="http://schemas.microsoft.com/office/powerpoint/2010/main" val="920791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43625716"/>
                    </a:ext>
                  </a:extLst>
                </a:gridCol>
                <a:gridCol w="493776">
                  <a:extLst>
                    <a:ext uri="{9D8B030D-6E8A-4147-A177-3AD203B41FA5}">
                      <a16:colId xmlns:a16="http://schemas.microsoft.com/office/drawing/2014/main" val="3298721869"/>
                    </a:ext>
                  </a:extLst>
                </a:gridCol>
                <a:gridCol w="1069848">
                  <a:extLst>
                    <a:ext uri="{9D8B030D-6E8A-4147-A177-3AD203B41FA5}">
                      <a16:colId xmlns:a16="http://schemas.microsoft.com/office/drawing/2014/main" val="1867164154"/>
                    </a:ext>
                  </a:extLst>
                </a:gridCol>
                <a:gridCol w="1069848">
                  <a:extLst>
                    <a:ext uri="{9D8B030D-6E8A-4147-A177-3AD203B41FA5}">
                      <a16:colId xmlns:a16="http://schemas.microsoft.com/office/drawing/2014/main" val="1514594433"/>
                    </a:ext>
                  </a:extLst>
                </a:gridCol>
                <a:gridCol w="1069848">
                  <a:extLst>
                    <a:ext uri="{9D8B030D-6E8A-4147-A177-3AD203B41FA5}">
                      <a16:colId xmlns:a16="http://schemas.microsoft.com/office/drawing/2014/main" val="2136836102"/>
                    </a:ext>
                  </a:extLst>
                </a:gridCol>
                <a:gridCol w="1069848">
                  <a:extLst>
                    <a:ext uri="{9D8B030D-6E8A-4147-A177-3AD203B41FA5}">
                      <a16:colId xmlns:a16="http://schemas.microsoft.com/office/drawing/2014/main" val="148372554"/>
                    </a:ext>
                  </a:extLst>
                </a:gridCol>
                <a:gridCol w="1069848">
                  <a:extLst>
                    <a:ext uri="{9D8B030D-6E8A-4147-A177-3AD203B41FA5}">
                      <a16:colId xmlns:a16="http://schemas.microsoft.com/office/drawing/2014/main" val="2057367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09846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- 2020-07-17 12:19:13</a:t>
                      </a:r>
                      <a:r>
                        <a:rPr kumimoji="0" lang="en-US" sz="1000" b="0" i="0" u="none" strike="noStrike" kern="1200" cap="none" spc="0" normalizeH="0" baseline="0" noProof="0">
                          <a:ln>
                            <a:noFill/>
                          </a:ln>
                          <a:solidFill>
                            <a:prstClr val="black"/>
                          </a:solidFill>
                          <a:effectLst/>
                          <a:uLnTx/>
                          <a:uFillTx/>
                          <a:latin typeface="+mn-lt"/>
                          <a:ea typeface="+mn-ea"/>
                          <a:cs typeface="+mn-cs"/>
                        </a:rPr>
                        <a:t>
 #Emojis can help convey emotion and personality in digital communication - something many of us are doing more of these days. In honor of #WorldEmojiDay, can you match these emojis with our #insurance products? Comment 👇 with your best guesses! #TEAMPHLY https://t.co/VCsDcMGdiq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07/18/2020 20:09:41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0.2480 %</a:t>
                      </a:r>
                    </a:p>
                  </a:txBody>
                  <a:tcPr/>
                </a:tc>
                <a:extLst>
                  <a:ext uri="{0D108BD9-81ED-4DB2-BD59-A6C34878D82A}">
                    <a16:rowId xmlns:a16="http://schemas.microsoft.com/office/drawing/2014/main" val="939696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- 2020-07-27 10:15:26</a:t>
                      </a:r>
                      <a:r>
                        <a:rPr kumimoji="0" lang="en-US" sz="1000" b="0" i="0" u="none" strike="noStrike" kern="1200" cap="none" spc="0" normalizeH="0" baseline="0" noProof="0">
                          <a:ln>
                            <a:noFill/>
                          </a:ln>
                          <a:solidFill>
                            <a:prstClr val="black"/>
                          </a:solidFill>
                          <a:effectLst/>
                          <a:uLnTx/>
                          <a:uFillTx/>
                          <a:latin typeface="+mn-lt"/>
                          <a:ea typeface="+mn-ea"/>
                          <a:cs typeface="+mn-cs"/>
                        </a:rPr>
                        <a:t>
 #TEAMPHLY's Maria Hector cycled 500 miles in 8 days to help raise nearly K for homeless &amp;amp; runaway youth through the @AnchorHouseRide for Runaways. The PHLY-insured #nonprofit provides shelter for hundreds of runaway &amp;amp; #homeless teens in Mercer County, NJ. #giveback https://t.co/wgj1CPiI0s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08/07/2020 20:09:55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0.2478 %</a:t>
                      </a:r>
                    </a:p>
                  </a:txBody>
                  <a:tcPr/>
                </a:tc>
                <a:extLst>
                  <a:ext uri="{0D108BD9-81ED-4DB2-BD59-A6C34878D82A}">
                    <a16:rowId xmlns:a16="http://schemas.microsoft.com/office/drawing/2014/main" val="83361669"/>
                  </a:ext>
                </a:extLst>
              </a:tr>
            </a:tbl>
          </a:graphicData>
        </a:graphic>
      </p:graphicFrame>
      <p:sp>
        <p:nvSpPr>
          <p:cNvPr id="4" name="Text Placeholder 3">
            <a:extLst>
              <a:ext uri="{FF2B5EF4-FFF2-40B4-BE49-F238E27FC236}">
                <a16:creationId xmlns:a16="http://schemas.microsoft.com/office/drawing/2014/main" id="{7646FDC6-8649-4723-B0F8-1DE34D26ECD2}"/>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403858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F0281-5DA6-4259-8148-3242759E8DD6}"/>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1FB6DFFE-C9CA-454D-9200-806A46814532}"/>
              </a:ext>
            </a:extLst>
          </p:cNvPr>
          <p:cNvGraphicFramePr>
            <a:graphicFrameLocks noGrp="1"/>
          </p:cNvGraphicFramePr>
          <p:nvPr>
            <p:ph type="tbl" sz="quarter" idx="13"/>
            <p:extLst>
              <p:ext uri="{D42A27DB-BD31-4B8C-83A1-F6EECF244321}">
                <p14:modId xmlns:p14="http://schemas.microsoft.com/office/powerpoint/2010/main" val="1386841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90654606"/>
                    </a:ext>
                  </a:extLst>
                </a:gridCol>
                <a:gridCol w="493776">
                  <a:extLst>
                    <a:ext uri="{9D8B030D-6E8A-4147-A177-3AD203B41FA5}">
                      <a16:colId xmlns:a16="http://schemas.microsoft.com/office/drawing/2014/main" val="2503323925"/>
                    </a:ext>
                  </a:extLst>
                </a:gridCol>
                <a:gridCol w="1069848">
                  <a:extLst>
                    <a:ext uri="{9D8B030D-6E8A-4147-A177-3AD203B41FA5}">
                      <a16:colId xmlns:a16="http://schemas.microsoft.com/office/drawing/2014/main" val="904280006"/>
                    </a:ext>
                  </a:extLst>
                </a:gridCol>
                <a:gridCol w="1069848">
                  <a:extLst>
                    <a:ext uri="{9D8B030D-6E8A-4147-A177-3AD203B41FA5}">
                      <a16:colId xmlns:a16="http://schemas.microsoft.com/office/drawing/2014/main" val="15815377"/>
                    </a:ext>
                  </a:extLst>
                </a:gridCol>
                <a:gridCol w="1069848">
                  <a:extLst>
                    <a:ext uri="{9D8B030D-6E8A-4147-A177-3AD203B41FA5}">
                      <a16:colId xmlns:a16="http://schemas.microsoft.com/office/drawing/2014/main" val="348272408"/>
                    </a:ext>
                  </a:extLst>
                </a:gridCol>
                <a:gridCol w="1069848">
                  <a:extLst>
                    <a:ext uri="{9D8B030D-6E8A-4147-A177-3AD203B41FA5}">
                      <a16:colId xmlns:a16="http://schemas.microsoft.com/office/drawing/2014/main" val="1361774031"/>
                    </a:ext>
                  </a:extLst>
                </a:gridCol>
                <a:gridCol w="1069848">
                  <a:extLst>
                    <a:ext uri="{9D8B030D-6E8A-4147-A177-3AD203B41FA5}">
                      <a16:colId xmlns:a16="http://schemas.microsoft.com/office/drawing/2014/main" val="11018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92865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- 2020-07-01 10:45:31</a:t>
                      </a:r>
                      <a:r>
                        <a:rPr kumimoji="0" lang="en-US" sz="1000" b="0" i="0" u="none" strike="noStrike" kern="1200" cap="none" spc="0" normalizeH="0" baseline="0" noProof="0">
                          <a:ln>
                            <a:noFill/>
                          </a:ln>
                          <a:solidFill>
                            <a:prstClr val="black"/>
                          </a:solidFill>
                          <a:effectLst/>
                          <a:uLnTx/>
                          <a:uFillTx/>
                          <a:latin typeface="+mn-lt"/>
                          <a:ea typeface="+mn-ea"/>
                          <a:cs typeface="+mn-cs"/>
                        </a:rPr>
                        <a:t>
 The #FourthofJuly ranks as the most popular grilling holiday for Americans, according to @HPBA_Barbecue. If you're planning on firing up the grill this holiday weekend, remember this #safetytip and check out more #safetytips from the @RedCross: https://t.co/0XZ1UE7UFx https://t.co/UEyqcfFLUU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07/21/2020 20:13:31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0.2206 %</a:t>
                      </a:r>
                    </a:p>
                  </a:txBody>
                  <a:tcPr/>
                </a:tc>
                <a:extLst>
                  <a:ext uri="{0D108BD9-81ED-4DB2-BD59-A6C34878D82A}">
                    <a16:rowId xmlns:a16="http://schemas.microsoft.com/office/drawing/2014/main" val="1334700691"/>
                  </a:ext>
                </a:extLst>
              </a:tr>
            </a:tbl>
          </a:graphicData>
        </a:graphic>
      </p:graphicFrame>
      <p:sp>
        <p:nvSpPr>
          <p:cNvPr id="4" name="Text Placeholder 3">
            <a:extLst>
              <a:ext uri="{FF2B5EF4-FFF2-40B4-BE49-F238E27FC236}">
                <a16:creationId xmlns:a16="http://schemas.microsoft.com/office/drawing/2014/main" id="{EDAEA614-FC92-4307-86A0-E2B190877B36}"/>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148406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5629-19E1-4B7F-879E-A4F8286296F7}"/>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9E4405E0-B8AC-49AD-9C5D-021D93514BB6}"/>
              </a:ext>
            </a:extLst>
          </p:cNvPr>
          <p:cNvGraphicFramePr>
            <a:graphicFrameLocks noGrp="1"/>
          </p:cNvGraphicFramePr>
          <p:nvPr>
            <p:ph type="tbl" sz="quarter" idx="13"/>
            <p:extLst>
              <p:ext uri="{D42A27DB-BD31-4B8C-83A1-F6EECF244321}">
                <p14:modId xmlns:p14="http://schemas.microsoft.com/office/powerpoint/2010/main" val="2339272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347294316"/>
                    </a:ext>
                  </a:extLst>
                </a:gridCol>
                <a:gridCol w="411480">
                  <a:extLst>
                    <a:ext uri="{9D8B030D-6E8A-4147-A177-3AD203B41FA5}">
                      <a16:colId xmlns:a16="http://schemas.microsoft.com/office/drawing/2014/main" val="2197166295"/>
                    </a:ext>
                  </a:extLst>
                </a:gridCol>
                <a:gridCol w="411480">
                  <a:extLst>
                    <a:ext uri="{9D8B030D-6E8A-4147-A177-3AD203B41FA5}">
                      <a16:colId xmlns:a16="http://schemas.microsoft.com/office/drawing/2014/main" val="3288565012"/>
                    </a:ext>
                  </a:extLst>
                </a:gridCol>
                <a:gridCol w="411480">
                  <a:extLst>
                    <a:ext uri="{9D8B030D-6E8A-4147-A177-3AD203B41FA5}">
                      <a16:colId xmlns:a16="http://schemas.microsoft.com/office/drawing/2014/main" val="2639296098"/>
                    </a:ext>
                  </a:extLst>
                </a:gridCol>
                <a:gridCol w="411480">
                  <a:extLst>
                    <a:ext uri="{9D8B030D-6E8A-4147-A177-3AD203B41FA5}">
                      <a16:colId xmlns:a16="http://schemas.microsoft.com/office/drawing/2014/main" val="1097976150"/>
                    </a:ext>
                  </a:extLst>
                </a:gridCol>
                <a:gridCol w="411480">
                  <a:extLst>
                    <a:ext uri="{9D8B030D-6E8A-4147-A177-3AD203B41FA5}">
                      <a16:colId xmlns:a16="http://schemas.microsoft.com/office/drawing/2014/main" val="3013616346"/>
                    </a:ext>
                  </a:extLst>
                </a:gridCol>
                <a:gridCol w="411480">
                  <a:extLst>
                    <a:ext uri="{9D8B030D-6E8A-4147-A177-3AD203B41FA5}">
                      <a16:colId xmlns:a16="http://schemas.microsoft.com/office/drawing/2014/main" val="2004277154"/>
                    </a:ext>
                  </a:extLst>
                </a:gridCol>
                <a:gridCol w="411480">
                  <a:extLst>
                    <a:ext uri="{9D8B030D-6E8A-4147-A177-3AD203B41FA5}">
                      <a16:colId xmlns:a16="http://schemas.microsoft.com/office/drawing/2014/main" val="463069091"/>
                    </a:ext>
                  </a:extLst>
                </a:gridCol>
                <a:gridCol w="411480">
                  <a:extLst>
                    <a:ext uri="{9D8B030D-6E8A-4147-A177-3AD203B41FA5}">
                      <a16:colId xmlns:a16="http://schemas.microsoft.com/office/drawing/2014/main" val="4018575372"/>
                    </a:ext>
                  </a:extLst>
                </a:gridCol>
                <a:gridCol w="411480">
                  <a:extLst>
                    <a:ext uri="{9D8B030D-6E8A-4147-A177-3AD203B41FA5}">
                      <a16:colId xmlns:a16="http://schemas.microsoft.com/office/drawing/2014/main" val="1726144721"/>
                    </a:ext>
                  </a:extLst>
                </a:gridCol>
                <a:gridCol w="411480">
                  <a:extLst>
                    <a:ext uri="{9D8B030D-6E8A-4147-A177-3AD203B41FA5}">
                      <a16:colId xmlns:a16="http://schemas.microsoft.com/office/drawing/2014/main" val="1264308688"/>
                    </a:ext>
                  </a:extLst>
                </a:gridCol>
                <a:gridCol w="411480">
                  <a:extLst>
                    <a:ext uri="{9D8B030D-6E8A-4147-A177-3AD203B41FA5}">
                      <a16:colId xmlns:a16="http://schemas.microsoft.com/office/drawing/2014/main" val="1851357437"/>
                    </a:ext>
                  </a:extLst>
                </a:gridCol>
                <a:gridCol w="411480">
                  <a:extLst>
                    <a:ext uri="{9D8B030D-6E8A-4147-A177-3AD203B41FA5}">
                      <a16:colId xmlns:a16="http://schemas.microsoft.com/office/drawing/2014/main" val="2146237705"/>
                    </a:ext>
                  </a:extLst>
                </a:gridCol>
                <a:gridCol w="411480">
                  <a:extLst>
                    <a:ext uri="{9D8B030D-6E8A-4147-A177-3AD203B41FA5}">
                      <a16:colId xmlns:a16="http://schemas.microsoft.com/office/drawing/2014/main" val="3578677463"/>
                    </a:ext>
                  </a:extLst>
                </a:gridCol>
                <a:gridCol w="411480">
                  <a:extLst>
                    <a:ext uri="{9D8B030D-6E8A-4147-A177-3AD203B41FA5}">
                      <a16:colId xmlns:a16="http://schemas.microsoft.com/office/drawing/2014/main" val="3633402184"/>
                    </a:ext>
                  </a:extLst>
                </a:gridCol>
                <a:gridCol w="411480">
                  <a:extLst>
                    <a:ext uri="{9D8B030D-6E8A-4147-A177-3AD203B41FA5}">
                      <a16:colId xmlns:a16="http://schemas.microsoft.com/office/drawing/2014/main" val="658170752"/>
                    </a:ext>
                  </a:extLst>
                </a:gridCol>
                <a:gridCol w="411480">
                  <a:extLst>
                    <a:ext uri="{9D8B030D-6E8A-4147-A177-3AD203B41FA5}">
                      <a16:colId xmlns:a16="http://schemas.microsoft.com/office/drawing/2014/main" val="162247193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4009599597"/>
                  </a:ext>
                </a:extLst>
              </a:tr>
              <a:tr h="370840">
                <a:tc>
                  <a:txBody>
                    <a:bodyPr/>
                    <a:lstStyle/>
                    <a:p>
                      <a:r>
                        <a:rPr lang="en-US" sz="1000"/>
                        <a:t>Philadelphia Insurance Companies</a:t>
                      </a:r>
                    </a:p>
                  </a:txBody>
                  <a:tcPr/>
                </a:tc>
                <a:tc>
                  <a:txBody>
                    <a:bodyPr/>
                    <a:lstStyle/>
                    <a:p>
                      <a:r>
                        <a:rPr lang="en-US" sz="1000"/>
                        <a:t>26080</a:t>
                      </a:r>
                    </a:p>
                  </a:txBody>
                  <a:tcPr/>
                </a:tc>
                <a:tc>
                  <a:txBody>
                    <a:bodyPr/>
                    <a:lstStyle/>
                    <a:p>
                      <a:r>
                        <a:rPr lang="en-US" sz="1000"/>
                        <a:t>429</a:t>
                      </a:r>
                    </a:p>
                  </a:txBody>
                  <a:tcPr/>
                </a:tc>
                <a:tc>
                  <a:txBody>
                    <a:bodyPr/>
                    <a:lstStyle/>
                    <a:p>
                      <a:r>
                        <a:rPr lang="en-US" sz="1000"/>
                        <a:t>25</a:t>
                      </a:r>
                    </a:p>
                  </a:txBody>
                  <a:tcPr/>
                </a:tc>
                <a:tc>
                  <a:txBody>
                    <a:bodyPr/>
                    <a:lstStyle/>
                    <a:p>
                      <a:r>
                        <a:rPr lang="en-US" sz="1000"/>
                        <a:t>1769</a:t>
                      </a:r>
                    </a:p>
                  </a:txBody>
                  <a:tcPr/>
                </a:tc>
                <a:tc>
                  <a:txBody>
                    <a:bodyPr/>
                    <a:lstStyle/>
                    <a:p>
                      <a:r>
                        <a:rPr lang="en-US" sz="1000"/>
                        <a:t>70.76</a:t>
                      </a:r>
                    </a:p>
                  </a:txBody>
                  <a:tcPr/>
                </a:tc>
                <a:tc>
                  <a:txBody>
                    <a:bodyPr/>
                    <a:lstStyle/>
                    <a:p>
                      <a:r>
                        <a:rPr lang="en-US" sz="1000"/>
                        <a:t>70</a:t>
                      </a:r>
                    </a:p>
                  </a:txBody>
                  <a:tcPr/>
                </a:tc>
                <a:tc>
                  <a:txBody>
                    <a:bodyPr/>
                    <a:lstStyle/>
                    <a:p>
                      <a:r>
                        <a:rPr lang="en-US" sz="1000"/>
                        <a:t>2.8</a:t>
                      </a:r>
                    </a:p>
                  </a:txBody>
                  <a:tcPr/>
                </a:tc>
                <a:tc>
                  <a:txBody>
                    <a:bodyPr/>
                    <a:lstStyle/>
                    <a:p>
                      <a:r>
                        <a:rPr lang="en-US" sz="1000"/>
                        <a:t>282</a:t>
                      </a:r>
                    </a:p>
                  </a:txBody>
                  <a:tcPr/>
                </a:tc>
                <a:tc>
                  <a:txBody>
                    <a:bodyPr/>
                    <a:lstStyle/>
                    <a:p>
                      <a:r>
                        <a:rPr lang="en-US" sz="1000"/>
                        <a:t>11.28</a:t>
                      </a:r>
                    </a:p>
                  </a:txBody>
                  <a:tcPr/>
                </a:tc>
                <a:tc>
                  <a:txBody>
                    <a:bodyPr/>
                    <a:lstStyle/>
                    <a:p>
                      <a:r>
                        <a:rPr lang="en-US" sz="1000"/>
                        <a:t>3785</a:t>
                      </a:r>
                    </a:p>
                  </a:txBody>
                  <a:tcPr/>
                </a:tc>
                <a:tc>
                  <a:txBody>
                    <a:bodyPr/>
                    <a:lstStyle/>
                    <a:p>
                      <a:r>
                        <a:rPr lang="en-US" sz="1000"/>
                        <a:t>151.4</a:t>
                      </a:r>
                    </a:p>
                  </a:txBody>
                  <a:tcPr/>
                </a:tc>
                <a:tc>
                  <a:txBody>
                    <a:bodyPr/>
                    <a:lstStyle/>
                    <a:p>
                      <a:r>
                        <a:rPr lang="en-US" sz="1000"/>
                        <a:t>85262</a:t>
                      </a:r>
                    </a:p>
                  </a:txBody>
                  <a:tcPr/>
                </a:tc>
                <a:tc>
                  <a:txBody>
                    <a:bodyPr/>
                    <a:lstStyle/>
                    <a:p>
                      <a:r>
                        <a:rPr lang="en-US" sz="1000"/>
                        <a:t>3410.48</a:t>
                      </a:r>
                    </a:p>
                  </a:txBody>
                  <a:tcPr/>
                </a:tc>
                <a:tc>
                  <a:txBody>
                    <a:bodyPr/>
                    <a:lstStyle/>
                    <a:p>
                      <a:r>
                        <a:rPr lang="en-US" sz="1000"/>
                        <a:t>0.052245619602003 %</a:t>
                      </a:r>
                    </a:p>
                  </a:txBody>
                  <a:tcPr/>
                </a:tc>
                <a:tc>
                  <a:txBody>
                    <a:bodyPr/>
                    <a:lstStyle/>
                    <a:p>
                      <a:r>
                        <a:rPr lang="en-US" sz="1000"/>
                        <a:t>12583</a:t>
                      </a:r>
                    </a:p>
                  </a:txBody>
                  <a:tcPr/>
                </a:tc>
                <a:tc>
                  <a:txBody>
                    <a:bodyPr/>
                    <a:lstStyle/>
                    <a:p>
                      <a:r>
                        <a:rPr lang="en-US" sz="1000"/>
                        <a:t>4363.8630666667</a:t>
                      </a:r>
                    </a:p>
                  </a:txBody>
                  <a:tcPr/>
                </a:tc>
                <a:extLst>
                  <a:ext uri="{0D108BD9-81ED-4DB2-BD59-A6C34878D82A}">
                    <a16:rowId xmlns:a16="http://schemas.microsoft.com/office/drawing/2014/main" val="2017787980"/>
                  </a:ext>
                </a:extLst>
              </a:tr>
            </a:tbl>
          </a:graphicData>
        </a:graphic>
      </p:graphicFrame>
      <p:sp>
        <p:nvSpPr>
          <p:cNvPr id="4" name="Text Placeholder 3">
            <a:extLst>
              <a:ext uri="{FF2B5EF4-FFF2-40B4-BE49-F238E27FC236}">
                <a16:creationId xmlns:a16="http://schemas.microsoft.com/office/drawing/2014/main" id="{5A3DA6D9-1806-4988-B5AC-AED238077DAE}"/>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6257366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0F9C0-E49C-43D4-AEFC-080A635C10E3}"/>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6638AE2A-911D-495D-8B4A-63033B7DFB1F}"/>
              </a:ext>
            </a:extLst>
          </p:cNvPr>
          <p:cNvGraphicFramePr>
            <a:graphicFrameLocks noGrp="1"/>
          </p:cNvGraphicFramePr>
          <p:nvPr>
            <p:ph type="chart" sz="quarter" idx="13"/>
            <p:extLst>
              <p:ext uri="{D42A27DB-BD31-4B8C-83A1-F6EECF244321}">
                <p14:modId xmlns:p14="http://schemas.microsoft.com/office/powerpoint/2010/main" val="28389486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800834-B74C-4280-9827-4BE08CF1074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3A150DA-4C8D-4419-83B4-5F31BF8278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0143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42BA6-AF81-4B62-85D3-3C7AA4C12C33}"/>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BA1C3D46-3862-4383-B6CE-E007ECEF74BA}"/>
              </a:ext>
            </a:extLst>
          </p:cNvPr>
          <p:cNvGraphicFramePr>
            <a:graphicFrameLocks noGrp="1"/>
          </p:cNvGraphicFramePr>
          <p:nvPr>
            <p:ph type="chart" sz="quarter" idx="13"/>
            <p:extLst>
              <p:ext uri="{D42A27DB-BD31-4B8C-83A1-F6EECF244321}">
                <p14:modId xmlns:p14="http://schemas.microsoft.com/office/powerpoint/2010/main" val="3542510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2F42A6-D8A0-45A1-90AB-650D45C7B37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14B660F-0349-4273-80B8-D938CB346D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54950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645C6-06C9-4DD9-9D8F-DBC0532952AA}"/>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E8DC234C-F2C0-4CB7-AADF-255E6F00E44F}"/>
              </a:ext>
            </a:extLst>
          </p:cNvPr>
          <p:cNvGraphicFramePr>
            <a:graphicFrameLocks noGrp="1"/>
          </p:cNvGraphicFramePr>
          <p:nvPr>
            <p:ph type="chart" sz="quarter" idx="13"/>
            <p:extLst>
              <p:ext uri="{D42A27DB-BD31-4B8C-83A1-F6EECF244321}">
                <p14:modId xmlns:p14="http://schemas.microsoft.com/office/powerpoint/2010/main" val="4273627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D11CE1-7F42-4256-A481-578AE2B9EBD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8A58FE0C-8049-448D-A5B3-C50B8EB83F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99827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CA200-4D84-479E-BEC9-6614A804675E}"/>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4CF852BB-5717-484A-9215-AE197EE70CCA}"/>
              </a:ext>
            </a:extLst>
          </p:cNvPr>
          <p:cNvGraphicFramePr>
            <a:graphicFrameLocks noGrp="1"/>
          </p:cNvGraphicFramePr>
          <p:nvPr>
            <p:ph type="tbl" sz="quarter" idx="13"/>
            <p:extLst>
              <p:ext uri="{D42A27DB-BD31-4B8C-83A1-F6EECF244321}">
                <p14:modId xmlns:p14="http://schemas.microsoft.com/office/powerpoint/2010/main" val="2571486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71095143"/>
                    </a:ext>
                  </a:extLst>
                </a:gridCol>
                <a:gridCol w="1069847">
                  <a:extLst>
                    <a:ext uri="{9D8B030D-6E8A-4147-A177-3AD203B41FA5}">
                      <a16:colId xmlns:a16="http://schemas.microsoft.com/office/drawing/2014/main" val="4169357798"/>
                    </a:ext>
                  </a:extLst>
                </a:gridCol>
                <a:gridCol w="740664">
                  <a:extLst>
                    <a:ext uri="{9D8B030D-6E8A-4147-A177-3AD203B41FA5}">
                      <a16:colId xmlns:a16="http://schemas.microsoft.com/office/drawing/2014/main" val="680062069"/>
                    </a:ext>
                  </a:extLst>
                </a:gridCol>
                <a:gridCol w="493776">
                  <a:extLst>
                    <a:ext uri="{9D8B030D-6E8A-4147-A177-3AD203B41FA5}">
                      <a16:colId xmlns:a16="http://schemas.microsoft.com/office/drawing/2014/main" val="2026818143"/>
                    </a:ext>
                  </a:extLst>
                </a:gridCol>
                <a:gridCol w="493776">
                  <a:extLst>
                    <a:ext uri="{9D8B030D-6E8A-4147-A177-3AD203B41FA5}">
                      <a16:colId xmlns:a16="http://schemas.microsoft.com/office/drawing/2014/main" val="972902829"/>
                    </a:ext>
                  </a:extLst>
                </a:gridCol>
                <a:gridCol w="493776">
                  <a:extLst>
                    <a:ext uri="{9D8B030D-6E8A-4147-A177-3AD203B41FA5}">
                      <a16:colId xmlns:a16="http://schemas.microsoft.com/office/drawing/2014/main" val="2727150892"/>
                    </a:ext>
                  </a:extLst>
                </a:gridCol>
                <a:gridCol w="493776">
                  <a:extLst>
                    <a:ext uri="{9D8B030D-6E8A-4147-A177-3AD203B41FA5}">
                      <a16:colId xmlns:a16="http://schemas.microsoft.com/office/drawing/2014/main" val="2777819267"/>
                    </a:ext>
                  </a:extLst>
                </a:gridCol>
                <a:gridCol w="493776">
                  <a:extLst>
                    <a:ext uri="{9D8B030D-6E8A-4147-A177-3AD203B41FA5}">
                      <a16:colId xmlns:a16="http://schemas.microsoft.com/office/drawing/2014/main" val="2675704329"/>
                    </a:ext>
                  </a:extLst>
                </a:gridCol>
                <a:gridCol w="493776">
                  <a:extLst>
                    <a:ext uri="{9D8B030D-6E8A-4147-A177-3AD203B41FA5}">
                      <a16:colId xmlns:a16="http://schemas.microsoft.com/office/drawing/2014/main" val="3246684857"/>
                    </a:ext>
                  </a:extLst>
                </a:gridCol>
                <a:gridCol w="493776">
                  <a:extLst>
                    <a:ext uri="{9D8B030D-6E8A-4147-A177-3AD203B41FA5}">
                      <a16:colId xmlns:a16="http://schemas.microsoft.com/office/drawing/2014/main" val="695188475"/>
                    </a:ext>
                  </a:extLst>
                </a:gridCol>
                <a:gridCol w="493776">
                  <a:extLst>
                    <a:ext uri="{9D8B030D-6E8A-4147-A177-3AD203B41FA5}">
                      <a16:colId xmlns:a16="http://schemas.microsoft.com/office/drawing/2014/main" val="1758127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23790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- 2020-07-27 11:10:25</a:t>
                      </a:r>
                      <a:r>
                        <a:rPr kumimoji="0" lang="en-US" sz="1000" b="0" i="0" u="none" strike="noStrike" kern="1200" cap="none" spc="0" normalizeH="0" baseline="0" noProof="0">
                          <a:ln>
                            <a:noFill/>
                          </a:ln>
                          <a:solidFill>
                            <a:prstClr val="black"/>
                          </a:solidFill>
                          <a:effectLst/>
                          <a:uLnTx/>
                          <a:uFillTx/>
                          <a:latin typeface="+mn-lt"/>
                          <a:ea typeface="+mn-ea"/>
                          <a:cs typeface="+mn-cs"/>
                        </a:rPr>
                        <a:t>
  #TEAMPHLY's Maria Hector cycled 500 miles in eight days to help raise nearly K for homeless and runaway youth through the Anchor House Ride for Runaways. Anchor House is a PHLY-insured non-profit that provides food, emergency housing, clothing, and hope for hundreds of runaway and homeless teens in the Mercer County, NJ area. Way to go, Maria!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https://media-exp1.licdn.com/dms/image/C4E22AQGH5ADjBIB9wQ/feedshare-shrink_1280-alternative/0?e=1600300800&amp;v=beta&amp;t=EChVQPysxaAlVWWMZzHkSeZpFaQToU4gpWTJwokNn4o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08/11/2020 14:09:26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0.050724637681159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8082730"/>
                  </a:ext>
                </a:extLst>
              </a:tr>
            </a:tbl>
          </a:graphicData>
        </a:graphic>
      </p:graphicFrame>
      <p:sp>
        <p:nvSpPr>
          <p:cNvPr id="4" name="Text Placeholder 3">
            <a:extLst>
              <a:ext uri="{FF2B5EF4-FFF2-40B4-BE49-F238E27FC236}">
                <a16:creationId xmlns:a16="http://schemas.microsoft.com/office/drawing/2014/main" id="{181AC12C-49E1-41C9-9B70-CB31446698F8}"/>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3592072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78952-0B76-441D-98C3-99F30F996742}"/>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DBF955A7-606F-4BD4-B0D3-803CF265D3E0}"/>
              </a:ext>
            </a:extLst>
          </p:cNvPr>
          <p:cNvGraphicFramePr>
            <a:graphicFrameLocks noGrp="1"/>
          </p:cNvGraphicFramePr>
          <p:nvPr>
            <p:ph type="tbl" sz="quarter" idx="13"/>
            <p:extLst>
              <p:ext uri="{D42A27DB-BD31-4B8C-83A1-F6EECF244321}">
                <p14:modId xmlns:p14="http://schemas.microsoft.com/office/powerpoint/2010/main" val="1672578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2046103"/>
                    </a:ext>
                  </a:extLst>
                </a:gridCol>
                <a:gridCol w="1069847">
                  <a:extLst>
                    <a:ext uri="{9D8B030D-6E8A-4147-A177-3AD203B41FA5}">
                      <a16:colId xmlns:a16="http://schemas.microsoft.com/office/drawing/2014/main" val="4015375031"/>
                    </a:ext>
                  </a:extLst>
                </a:gridCol>
                <a:gridCol w="740664">
                  <a:extLst>
                    <a:ext uri="{9D8B030D-6E8A-4147-A177-3AD203B41FA5}">
                      <a16:colId xmlns:a16="http://schemas.microsoft.com/office/drawing/2014/main" val="1680392774"/>
                    </a:ext>
                  </a:extLst>
                </a:gridCol>
                <a:gridCol w="493776">
                  <a:extLst>
                    <a:ext uri="{9D8B030D-6E8A-4147-A177-3AD203B41FA5}">
                      <a16:colId xmlns:a16="http://schemas.microsoft.com/office/drawing/2014/main" val="131974206"/>
                    </a:ext>
                  </a:extLst>
                </a:gridCol>
                <a:gridCol w="493776">
                  <a:extLst>
                    <a:ext uri="{9D8B030D-6E8A-4147-A177-3AD203B41FA5}">
                      <a16:colId xmlns:a16="http://schemas.microsoft.com/office/drawing/2014/main" val="3809050893"/>
                    </a:ext>
                  </a:extLst>
                </a:gridCol>
                <a:gridCol w="493776">
                  <a:extLst>
                    <a:ext uri="{9D8B030D-6E8A-4147-A177-3AD203B41FA5}">
                      <a16:colId xmlns:a16="http://schemas.microsoft.com/office/drawing/2014/main" val="2295379011"/>
                    </a:ext>
                  </a:extLst>
                </a:gridCol>
                <a:gridCol w="493776">
                  <a:extLst>
                    <a:ext uri="{9D8B030D-6E8A-4147-A177-3AD203B41FA5}">
                      <a16:colId xmlns:a16="http://schemas.microsoft.com/office/drawing/2014/main" val="984000067"/>
                    </a:ext>
                  </a:extLst>
                </a:gridCol>
                <a:gridCol w="493776">
                  <a:extLst>
                    <a:ext uri="{9D8B030D-6E8A-4147-A177-3AD203B41FA5}">
                      <a16:colId xmlns:a16="http://schemas.microsoft.com/office/drawing/2014/main" val="3479798454"/>
                    </a:ext>
                  </a:extLst>
                </a:gridCol>
                <a:gridCol w="493776">
                  <a:extLst>
                    <a:ext uri="{9D8B030D-6E8A-4147-A177-3AD203B41FA5}">
                      <a16:colId xmlns:a16="http://schemas.microsoft.com/office/drawing/2014/main" val="1040753585"/>
                    </a:ext>
                  </a:extLst>
                </a:gridCol>
                <a:gridCol w="493776">
                  <a:extLst>
                    <a:ext uri="{9D8B030D-6E8A-4147-A177-3AD203B41FA5}">
                      <a16:colId xmlns:a16="http://schemas.microsoft.com/office/drawing/2014/main" val="2367915534"/>
                    </a:ext>
                  </a:extLst>
                </a:gridCol>
                <a:gridCol w="493776">
                  <a:extLst>
                    <a:ext uri="{9D8B030D-6E8A-4147-A177-3AD203B41FA5}">
                      <a16:colId xmlns:a16="http://schemas.microsoft.com/office/drawing/2014/main" val="3726650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93344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- 2020-07-13 12:47:42</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PHLY's Zancesca Spagnoletti for winning a Confirmit ACE Award for Professional of the Year! The award recognizes those who have made an exceptional contribution to their organization’s customer experience. Way to go, Zancesca! https://bit.ly/2AZg9T2 #CustomerService #CustomerExperience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https://media-exp1.licdn.com/dms/image/C4D22AQECbHww1VqGhg/feedshare-shrink_1280/0?e=1600300800&amp;v=beta&amp;t=VhmydI9du0APM4rY84uocWTDiMqiCJJLvzPrF9LzEJA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08/11/2020 14:09:26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0.05201048951049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40548875"/>
                  </a:ext>
                </a:extLst>
              </a:tr>
            </a:tbl>
          </a:graphicData>
        </a:graphic>
      </p:graphicFrame>
      <p:sp>
        <p:nvSpPr>
          <p:cNvPr id="4" name="Text Placeholder 3">
            <a:extLst>
              <a:ext uri="{FF2B5EF4-FFF2-40B4-BE49-F238E27FC236}">
                <a16:creationId xmlns:a16="http://schemas.microsoft.com/office/drawing/2014/main" id="{DC08C2C9-2A82-4123-99AC-8D266D4C93EC}"/>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4469455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236D5-D7F9-439C-8103-3412866CC183}"/>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4672289C-0075-4D30-8863-F0034DE323CD}"/>
              </a:ext>
            </a:extLst>
          </p:cNvPr>
          <p:cNvGraphicFramePr>
            <a:graphicFrameLocks noGrp="1"/>
          </p:cNvGraphicFramePr>
          <p:nvPr>
            <p:ph type="tbl" sz="quarter" idx="13"/>
            <p:extLst>
              <p:ext uri="{D42A27DB-BD31-4B8C-83A1-F6EECF244321}">
                <p14:modId xmlns:p14="http://schemas.microsoft.com/office/powerpoint/2010/main" val="4045829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08254712"/>
                    </a:ext>
                  </a:extLst>
                </a:gridCol>
                <a:gridCol w="1069847">
                  <a:extLst>
                    <a:ext uri="{9D8B030D-6E8A-4147-A177-3AD203B41FA5}">
                      <a16:colId xmlns:a16="http://schemas.microsoft.com/office/drawing/2014/main" val="571433768"/>
                    </a:ext>
                  </a:extLst>
                </a:gridCol>
                <a:gridCol w="740664">
                  <a:extLst>
                    <a:ext uri="{9D8B030D-6E8A-4147-A177-3AD203B41FA5}">
                      <a16:colId xmlns:a16="http://schemas.microsoft.com/office/drawing/2014/main" val="3715536004"/>
                    </a:ext>
                  </a:extLst>
                </a:gridCol>
                <a:gridCol w="493776">
                  <a:extLst>
                    <a:ext uri="{9D8B030D-6E8A-4147-A177-3AD203B41FA5}">
                      <a16:colId xmlns:a16="http://schemas.microsoft.com/office/drawing/2014/main" val="173286199"/>
                    </a:ext>
                  </a:extLst>
                </a:gridCol>
                <a:gridCol w="493776">
                  <a:extLst>
                    <a:ext uri="{9D8B030D-6E8A-4147-A177-3AD203B41FA5}">
                      <a16:colId xmlns:a16="http://schemas.microsoft.com/office/drawing/2014/main" val="3324287978"/>
                    </a:ext>
                  </a:extLst>
                </a:gridCol>
                <a:gridCol w="493776">
                  <a:extLst>
                    <a:ext uri="{9D8B030D-6E8A-4147-A177-3AD203B41FA5}">
                      <a16:colId xmlns:a16="http://schemas.microsoft.com/office/drawing/2014/main" val="318309988"/>
                    </a:ext>
                  </a:extLst>
                </a:gridCol>
                <a:gridCol w="493776">
                  <a:extLst>
                    <a:ext uri="{9D8B030D-6E8A-4147-A177-3AD203B41FA5}">
                      <a16:colId xmlns:a16="http://schemas.microsoft.com/office/drawing/2014/main" val="346663507"/>
                    </a:ext>
                  </a:extLst>
                </a:gridCol>
                <a:gridCol w="493776">
                  <a:extLst>
                    <a:ext uri="{9D8B030D-6E8A-4147-A177-3AD203B41FA5}">
                      <a16:colId xmlns:a16="http://schemas.microsoft.com/office/drawing/2014/main" val="382303520"/>
                    </a:ext>
                  </a:extLst>
                </a:gridCol>
                <a:gridCol w="493776">
                  <a:extLst>
                    <a:ext uri="{9D8B030D-6E8A-4147-A177-3AD203B41FA5}">
                      <a16:colId xmlns:a16="http://schemas.microsoft.com/office/drawing/2014/main" val="176333311"/>
                    </a:ext>
                  </a:extLst>
                </a:gridCol>
                <a:gridCol w="493776">
                  <a:extLst>
                    <a:ext uri="{9D8B030D-6E8A-4147-A177-3AD203B41FA5}">
                      <a16:colId xmlns:a16="http://schemas.microsoft.com/office/drawing/2014/main" val="3875723956"/>
                    </a:ext>
                  </a:extLst>
                </a:gridCol>
                <a:gridCol w="493776">
                  <a:extLst>
                    <a:ext uri="{9D8B030D-6E8A-4147-A177-3AD203B41FA5}">
                      <a16:colId xmlns:a16="http://schemas.microsoft.com/office/drawing/2014/main" val="1247592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57164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- 2020-07-10 16:01:54</a:t>
                      </a:r>
                      <a:r>
                        <a:rPr kumimoji="0" lang="en-US" sz="1000" b="0" i="0" u="none" strike="noStrike" kern="1200" cap="none" spc="0" normalizeH="0" baseline="0" noProof="0">
                          <a:ln>
                            <a:noFill/>
                          </a:ln>
                          <a:solidFill>
                            <a:prstClr val="black"/>
                          </a:solidFill>
                          <a:effectLst/>
                          <a:uLnTx/>
                          <a:uFillTx/>
                          <a:latin typeface="+mn-lt"/>
                          <a:ea typeface="+mn-ea"/>
                          <a:cs typeface="+mn-cs"/>
                        </a:rPr>
                        <a:t>
  Instead of canceling or postponing our #internship program – PHLY went virtual! We’re excited to welcome our 9th class and 1st virtual class of Summer Associates to #TEAMPHLY. Although the program is different this year, we’re confident it will offer rewarding opportunities to help develop the next generation of talent. Watch the video to hear messages from #PHLY leadership welcoming our interns as they begin their unique internship journey. #PHLYInternLife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08/11/2020 14:09:26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0.049274568847523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a:t>
                      </a:r>
                    </a:p>
                  </a:txBody>
                  <a:tcPr/>
                </a:tc>
                <a:extLst>
                  <a:ext uri="{0D108BD9-81ED-4DB2-BD59-A6C34878D82A}">
                    <a16:rowId xmlns:a16="http://schemas.microsoft.com/office/drawing/2014/main" val="525344945"/>
                  </a:ext>
                </a:extLst>
              </a:tr>
            </a:tbl>
          </a:graphicData>
        </a:graphic>
      </p:graphicFrame>
      <p:sp>
        <p:nvSpPr>
          <p:cNvPr id="4" name="Text Placeholder 3">
            <a:extLst>
              <a:ext uri="{FF2B5EF4-FFF2-40B4-BE49-F238E27FC236}">
                <a16:creationId xmlns:a16="http://schemas.microsoft.com/office/drawing/2014/main" id="{486FF9E5-39D4-42A1-9842-B058269949F9}"/>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5184948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28D6B-160E-48C1-9F77-034CA2A04F5C}"/>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8F072F43-E613-4BE4-B9D3-05D219FC3E19}"/>
              </a:ext>
            </a:extLst>
          </p:cNvPr>
          <p:cNvGraphicFramePr>
            <a:graphicFrameLocks noGrp="1"/>
          </p:cNvGraphicFramePr>
          <p:nvPr>
            <p:ph type="tbl" sz="quarter" idx="13"/>
            <p:extLst>
              <p:ext uri="{D42A27DB-BD31-4B8C-83A1-F6EECF244321}">
                <p14:modId xmlns:p14="http://schemas.microsoft.com/office/powerpoint/2010/main" val="874538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34865665"/>
                    </a:ext>
                  </a:extLst>
                </a:gridCol>
                <a:gridCol w="1069847">
                  <a:extLst>
                    <a:ext uri="{9D8B030D-6E8A-4147-A177-3AD203B41FA5}">
                      <a16:colId xmlns:a16="http://schemas.microsoft.com/office/drawing/2014/main" val="1434316142"/>
                    </a:ext>
                  </a:extLst>
                </a:gridCol>
                <a:gridCol w="740664">
                  <a:extLst>
                    <a:ext uri="{9D8B030D-6E8A-4147-A177-3AD203B41FA5}">
                      <a16:colId xmlns:a16="http://schemas.microsoft.com/office/drawing/2014/main" val="1174987988"/>
                    </a:ext>
                  </a:extLst>
                </a:gridCol>
                <a:gridCol w="493776">
                  <a:extLst>
                    <a:ext uri="{9D8B030D-6E8A-4147-A177-3AD203B41FA5}">
                      <a16:colId xmlns:a16="http://schemas.microsoft.com/office/drawing/2014/main" val="2435235290"/>
                    </a:ext>
                  </a:extLst>
                </a:gridCol>
                <a:gridCol w="493776">
                  <a:extLst>
                    <a:ext uri="{9D8B030D-6E8A-4147-A177-3AD203B41FA5}">
                      <a16:colId xmlns:a16="http://schemas.microsoft.com/office/drawing/2014/main" val="2495021349"/>
                    </a:ext>
                  </a:extLst>
                </a:gridCol>
                <a:gridCol w="493776">
                  <a:extLst>
                    <a:ext uri="{9D8B030D-6E8A-4147-A177-3AD203B41FA5}">
                      <a16:colId xmlns:a16="http://schemas.microsoft.com/office/drawing/2014/main" val="3188949562"/>
                    </a:ext>
                  </a:extLst>
                </a:gridCol>
                <a:gridCol w="493776">
                  <a:extLst>
                    <a:ext uri="{9D8B030D-6E8A-4147-A177-3AD203B41FA5}">
                      <a16:colId xmlns:a16="http://schemas.microsoft.com/office/drawing/2014/main" val="2417562478"/>
                    </a:ext>
                  </a:extLst>
                </a:gridCol>
                <a:gridCol w="493776">
                  <a:extLst>
                    <a:ext uri="{9D8B030D-6E8A-4147-A177-3AD203B41FA5}">
                      <a16:colId xmlns:a16="http://schemas.microsoft.com/office/drawing/2014/main" val="1476396389"/>
                    </a:ext>
                  </a:extLst>
                </a:gridCol>
                <a:gridCol w="493776">
                  <a:extLst>
                    <a:ext uri="{9D8B030D-6E8A-4147-A177-3AD203B41FA5}">
                      <a16:colId xmlns:a16="http://schemas.microsoft.com/office/drawing/2014/main" val="1336325854"/>
                    </a:ext>
                  </a:extLst>
                </a:gridCol>
                <a:gridCol w="493776">
                  <a:extLst>
                    <a:ext uri="{9D8B030D-6E8A-4147-A177-3AD203B41FA5}">
                      <a16:colId xmlns:a16="http://schemas.microsoft.com/office/drawing/2014/main" val="154700"/>
                    </a:ext>
                  </a:extLst>
                </a:gridCol>
                <a:gridCol w="493776">
                  <a:extLst>
                    <a:ext uri="{9D8B030D-6E8A-4147-A177-3AD203B41FA5}">
                      <a16:colId xmlns:a16="http://schemas.microsoft.com/office/drawing/2014/main" val="1360168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16176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- 2020-07-21 09:10:33</a:t>
                      </a:r>
                      <a:r>
                        <a:rPr kumimoji="0" lang="en-US" sz="1000" b="0" i="0" u="none" strike="noStrike" kern="1200" cap="none" spc="0" normalizeH="0" baseline="0" noProof="0">
                          <a:ln>
                            <a:noFill/>
                          </a:ln>
                          <a:solidFill>
                            <a:prstClr val="black"/>
                          </a:solidFill>
                          <a:effectLst/>
                          <a:uLnTx/>
                          <a:uFillTx/>
                          <a:latin typeface="+mn-lt"/>
                          <a:ea typeface="+mn-ea"/>
                          <a:cs typeface="+mn-cs"/>
                        </a:rPr>
                        <a:t>
  #COVID19 has flipped our world upside down and for many college students, gaining an in-person #internship experience is off the table – but that hasn’t stopped #TEAMPHLY from making personal connections with our summer interns! As we enter into the third week of our virtual internship program, former PHLY Summer Associates who are now full-time employees were excited to meet current interns during a virtual panel discussion.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https://media-exp1.licdn.com/dms/image/C4E22AQE1xrK-nkNbRQ/feedshare-shrink_800/0?e=1600300800&amp;v=beta&amp;t=wu2CkNftncaiiFwNLLMxMzcJj3KqB4IXasbdSYYq9is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08/11/2020 14:09:26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0.26867323226735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354232"/>
                  </a:ext>
                </a:extLst>
              </a:tr>
            </a:tbl>
          </a:graphicData>
        </a:graphic>
      </p:graphicFrame>
      <p:sp>
        <p:nvSpPr>
          <p:cNvPr id="4" name="Text Placeholder 3">
            <a:extLst>
              <a:ext uri="{FF2B5EF4-FFF2-40B4-BE49-F238E27FC236}">
                <a16:creationId xmlns:a16="http://schemas.microsoft.com/office/drawing/2014/main" id="{09EB67E6-97EE-48FF-8CE2-758B961D24E3}"/>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6218438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48A04-E296-4D1D-BB2B-6106E93F2EFB}"/>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B2ACC0A1-CBDC-4483-BFB1-C82A1F3B6AF9}"/>
              </a:ext>
            </a:extLst>
          </p:cNvPr>
          <p:cNvGraphicFramePr>
            <a:graphicFrameLocks noGrp="1"/>
          </p:cNvGraphicFramePr>
          <p:nvPr>
            <p:ph type="tbl" sz="quarter" idx="13"/>
            <p:extLst>
              <p:ext uri="{D42A27DB-BD31-4B8C-83A1-F6EECF244321}">
                <p14:modId xmlns:p14="http://schemas.microsoft.com/office/powerpoint/2010/main" val="3098784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6991379"/>
                    </a:ext>
                  </a:extLst>
                </a:gridCol>
                <a:gridCol w="1069847">
                  <a:extLst>
                    <a:ext uri="{9D8B030D-6E8A-4147-A177-3AD203B41FA5}">
                      <a16:colId xmlns:a16="http://schemas.microsoft.com/office/drawing/2014/main" val="1709298940"/>
                    </a:ext>
                  </a:extLst>
                </a:gridCol>
                <a:gridCol w="740664">
                  <a:extLst>
                    <a:ext uri="{9D8B030D-6E8A-4147-A177-3AD203B41FA5}">
                      <a16:colId xmlns:a16="http://schemas.microsoft.com/office/drawing/2014/main" val="2424715192"/>
                    </a:ext>
                  </a:extLst>
                </a:gridCol>
                <a:gridCol w="493776">
                  <a:extLst>
                    <a:ext uri="{9D8B030D-6E8A-4147-A177-3AD203B41FA5}">
                      <a16:colId xmlns:a16="http://schemas.microsoft.com/office/drawing/2014/main" val="2853979866"/>
                    </a:ext>
                  </a:extLst>
                </a:gridCol>
                <a:gridCol w="493776">
                  <a:extLst>
                    <a:ext uri="{9D8B030D-6E8A-4147-A177-3AD203B41FA5}">
                      <a16:colId xmlns:a16="http://schemas.microsoft.com/office/drawing/2014/main" val="1497705451"/>
                    </a:ext>
                  </a:extLst>
                </a:gridCol>
                <a:gridCol w="493776">
                  <a:extLst>
                    <a:ext uri="{9D8B030D-6E8A-4147-A177-3AD203B41FA5}">
                      <a16:colId xmlns:a16="http://schemas.microsoft.com/office/drawing/2014/main" val="2593472661"/>
                    </a:ext>
                  </a:extLst>
                </a:gridCol>
                <a:gridCol w="493776">
                  <a:extLst>
                    <a:ext uri="{9D8B030D-6E8A-4147-A177-3AD203B41FA5}">
                      <a16:colId xmlns:a16="http://schemas.microsoft.com/office/drawing/2014/main" val="185756939"/>
                    </a:ext>
                  </a:extLst>
                </a:gridCol>
                <a:gridCol w="493776">
                  <a:extLst>
                    <a:ext uri="{9D8B030D-6E8A-4147-A177-3AD203B41FA5}">
                      <a16:colId xmlns:a16="http://schemas.microsoft.com/office/drawing/2014/main" val="3604255747"/>
                    </a:ext>
                  </a:extLst>
                </a:gridCol>
                <a:gridCol w="493776">
                  <a:extLst>
                    <a:ext uri="{9D8B030D-6E8A-4147-A177-3AD203B41FA5}">
                      <a16:colId xmlns:a16="http://schemas.microsoft.com/office/drawing/2014/main" val="1360486607"/>
                    </a:ext>
                  </a:extLst>
                </a:gridCol>
                <a:gridCol w="493776">
                  <a:extLst>
                    <a:ext uri="{9D8B030D-6E8A-4147-A177-3AD203B41FA5}">
                      <a16:colId xmlns:a16="http://schemas.microsoft.com/office/drawing/2014/main" val="987952616"/>
                    </a:ext>
                  </a:extLst>
                </a:gridCol>
                <a:gridCol w="493776">
                  <a:extLst>
                    <a:ext uri="{9D8B030D-6E8A-4147-A177-3AD203B41FA5}">
                      <a16:colId xmlns:a16="http://schemas.microsoft.com/office/drawing/2014/main" val="1107174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11982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- 2020-07-06 16:08:10</a:t>
                      </a:r>
                      <a:r>
                        <a:rPr kumimoji="0" lang="en-US" sz="1000" b="0" i="0" u="none" strike="noStrike" kern="1200" cap="none" spc="0" normalizeH="0" baseline="0" noProof="0">
                          <a:ln>
                            <a:noFill/>
                          </a:ln>
                          <a:solidFill>
                            <a:prstClr val="black"/>
                          </a:solidFill>
                          <a:effectLst/>
                          <a:uLnTx/>
                          <a:uFillTx/>
                          <a:latin typeface="+mn-lt"/>
                          <a:ea typeface="+mn-ea"/>
                          <a:cs typeface="+mn-cs"/>
                        </a:rPr>
                        <a:t>
  Thanks to our employees' dedication to our customers, we've been awarded three Confirmit Achievement in Customer Excellence (ACE) Awards. This marks PHLY’s eighth consecutive year as an ACE Award winner. Thank you #TEAMPHLY for all you do for our customers! #customerservice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https://media-exp1.licdn.com/dms/image/C4D22AQGmNGaS_2-Nlw/feedshare-shrink_800/0?e=1600300800&amp;v=beta&amp;t=F2p8AAlJRmuVdGpe3INj8vQuxkSVR1_A9lOk7i8Bjb8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08/11/2020 14:09:26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0.049262315578895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85063642"/>
                  </a:ext>
                </a:extLst>
              </a:tr>
            </a:tbl>
          </a:graphicData>
        </a:graphic>
      </p:graphicFrame>
      <p:sp>
        <p:nvSpPr>
          <p:cNvPr id="4" name="Text Placeholder 3">
            <a:extLst>
              <a:ext uri="{FF2B5EF4-FFF2-40B4-BE49-F238E27FC236}">
                <a16:creationId xmlns:a16="http://schemas.microsoft.com/office/drawing/2014/main" id="{23271425-C9CB-4FFD-A355-FC569355B451}"/>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6794128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76AC3-D777-405C-9BA7-D090B5B6A6C5}"/>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D25B7FE1-52F8-4CE0-A5E7-97FD8AEE7E82}"/>
              </a:ext>
            </a:extLst>
          </p:cNvPr>
          <p:cNvGraphicFramePr>
            <a:graphicFrameLocks noGrp="1"/>
          </p:cNvGraphicFramePr>
          <p:nvPr>
            <p:ph type="tbl" sz="quarter" idx="13"/>
            <p:extLst>
              <p:ext uri="{D42A27DB-BD31-4B8C-83A1-F6EECF244321}">
                <p14:modId xmlns:p14="http://schemas.microsoft.com/office/powerpoint/2010/main" val="2501116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30067543"/>
                    </a:ext>
                  </a:extLst>
                </a:gridCol>
                <a:gridCol w="658368">
                  <a:extLst>
                    <a:ext uri="{9D8B030D-6E8A-4147-A177-3AD203B41FA5}">
                      <a16:colId xmlns:a16="http://schemas.microsoft.com/office/drawing/2014/main" val="557738958"/>
                    </a:ext>
                  </a:extLst>
                </a:gridCol>
                <a:gridCol w="658368">
                  <a:extLst>
                    <a:ext uri="{9D8B030D-6E8A-4147-A177-3AD203B41FA5}">
                      <a16:colId xmlns:a16="http://schemas.microsoft.com/office/drawing/2014/main" val="3293268845"/>
                    </a:ext>
                  </a:extLst>
                </a:gridCol>
                <a:gridCol w="658368">
                  <a:extLst>
                    <a:ext uri="{9D8B030D-6E8A-4147-A177-3AD203B41FA5}">
                      <a16:colId xmlns:a16="http://schemas.microsoft.com/office/drawing/2014/main" val="686115357"/>
                    </a:ext>
                  </a:extLst>
                </a:gridCol>
                <a:gridCol w="658368">
                  <a:extLst>
                    <a:ext uri="{9D8B030D-6E8A-4147-A177-3AD203B41FA5}">
                      <a16:colId xmlns:a16="http://schemas.microsoft.com/office/drawing/2014/main" val="4183767684"/>
                    </a:ext>
                  </a:extLst>
                </a:gridCol>
                <a:gridCol w="658368">
                  <a:extLst>
                    <a:ext uri="{9D8B030D-6E8A-4147-A177-3AD203B41FA5}">
                      <a16:colId xmlns:a16="http://schemas.microsoft.com/office/drawing/2014/main" val="2275589146"/>
                    </a:ext>
                  </a:extLst>
                </a:gridCol>
                <a:gridCol w="658368">
                  <a:extLst>
                    <a:ext uri="{9D8B030D-6E8A-4147-A177-3AD203B41FA5}">
                      <a16:colId xmlns:a16="http://schemas.microsoft.com/office/drawing/2014/main" val="347033435"/>
                    </a:ext>
                  </a:extLst>
                </a:gridCol>
                <a:gridCol w="658368">
                  <a:extLst>
                    <a:ext uri="{9D8B030D-6E8A-4147-A177-3AD203B41FA5}">
                      <a16:colId xmlns:a16="http://schemas.microsoft.com/office/drawing/2014/main" val="2288929724"/>
                    </a:ext>
                  </a:extLst>
                </a:gridCol>
                <a:gridCol w="658368">
                  <a:extLst>
                    <a:ext uri="{9D8B030D-6E8A-4147-A177-3AD203B41FA5}">
                      <a16:colId xmlns:a16="http://schemas.microsoft.com/office/drawing/2014/main" val="454445927"/>
                    </a:ext>
                  </a:extLst>
                </a:gridCol>
                <a:gridCol w="658368">
                  <a:extLst>
                    <a:ext uri="{9D8B030D-6E8A-4147-A177-3AD203B41FA5}">
                      <a16:colId xmlns:a16="http://schemas.microsoft.com/office/drawing/2014/main" val="359006501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240588831"/>
                  </a:ext>
                </a:extLst>
              </a:tr>
              <a:tr h="370840">
                <a:tc>
                  <a:txBody>
                    <a:bodyPr/>
                    <a:lstStyle/>
                    <a:p>
                      <a:r>
                        <a:rPr lang="en-US" sz="1000"/>
                        <a:t>phlyinsurance</a:t>
                      </a:r>
                    </a:p>
                  </a:txBody>
                  <a:tcPr/>
                </a:tc>
                <a:tc>
                  <a:txBody>
                    <a:bodyPr/>
                    <a:lstStyle/>
                    <a:p>
                      <a:r>
                        <a:rPr lang="en-US" sz="1000"/>
                        <a:t>1973</a:t>
                      </a:r>
                    </a:p>
                  </a:txBody>
                  <a:tcPr/>
                </a:tc>
                <a:tc>
                  <a:txBody>
                    <a:bodyPr/>
                    <a:lstStyle/>
                    <a:p>
                      <a:r>
                        <a:rPr lang="en-US" sz="1000"/>
                        <a:t>37</a:t>
                      </a:r>
                    </a:p>
                  </a:txBody>
                  <a:tcPr/>
                </a:tc>
                <a:tc>
                  <a:txBody>
                    <a:bodyPr/>
                    <a:lstStyle/>
                    <a:p>
                      <a:r>
                        <a:rPr lang="en-US" sz="1000"/>
                        <a:t>7</a:t>
                      </a:r>
                    </a:p>
                  </a:txBody>
                  <a:tcPr/>
                </a:tc>
                <a:tc>
                  <a:txBody>
                    <a:bodyPr/>
                    <a:lstStyle/>
                    <a:p>
                      <a:r>
                        <a:rPr lang="en-US" sz="1000"/>
                        <a:t>1</a:t>
                      </a:r>
                    </a:p>
                  </a:txBody>
                  <a:tcPr/>
                </a:tc>
                <a:tc>
                  <a:txBody>
                    <a:bodyPr/>
                    <a:lstStyle/>
                    <a:p>
                      <a:r>
                        <a:rPr lang="en-US" sz="1000"/>
                        <a:t>1</a:t>
                      </a:r>
                    </a:p>
                  </a:txBody>
                  <a:tcPr/>
                </a:tc>
                <a:tc>
                  <a:txBody>
                    <a:bodyPr/>
                    <a:lstStyle/>
                    <a:p>
                      <a:r>
                        <a:rPr lang="en-US" sz="1000"/>
                        <a:t>9</a:t>
                      </a:r>
                    </a:p>
                  </a:txBody>
                  <a:tcPr/>
                </a:tc>
                <a:tc>
                  <a:txBody>
                    <a:bodyPr/>
                    <a:lstStyle/>
                    <a:p>
                      <a:r>
                        <a:rPr lang="en-US" sz="1000"/>
                        <a:t>745</a:t>
                      </a:r>
                    </a:p>
                  </a:txBody>
                  <a:tcPr/>
                </a:tc>
                <a:tc>
                  <a:txBody>
                    <a:bodyPr/>
                    <a:lstStyle/>
                    <a:p>
                      <a:r>
                        <a:rPr lang="en-US" sz="1000"/>
                        <a:t>20</a:t>
                      </a:r>
                    </a:p>
                  </a:txBody>
                  <a:tcPr/>
                </a:tc>
                <a:tc>
                  <a:txBody>
                    <a:bodyPr/>
                    <a:lstStyle/>
                    <a:p>
                      <a:r>
                        <a:rPr lang="en-US" sz="1000"/>
                        <a:t>4.3501 %</a:t>
                      </a:r>
                    </a:p>
                  </a:txBody>
                  <a:tcPr/>
                </a:tc>
                <a:extLst>
                  <a:ext uri="{0D108BD9-81ED-4DB2-BD59-A6C34878D82A}">
                    <a16:rowId xmlns:a16="http://schemas.microsoft.com/office/drawing/2014/main" val="670235997"/>
                  </a:ext>
                </a:extLst>
              </a:tr>
            </a:tbl>
          </a:graphicData>
        </a:graphic>
      </p:graphicFrame>
      <p:sp>
        <p:nvSpPr>
          <p:cNvPr id="4" name="Text Placeholder 3">
            <a:extLst>
              <a:ext uri="{FF2B5EF4-FFF2-40B4-BE49-F238E27FC236}">
                <a16:creationId xmlns:a16="http://schemas.microsoft.com/office/drawing/2014/main" id="{219701C1-5FE5-4F93-AD4A-AA93D9E1ECAE}"/>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2695912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6FC50-A233-4BAB-8095-7BDBB5648FC0}"/>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C330A513-BC32-4FB5-ABDA-986A8C7D90D1}"/>
              </a:ext>
            </a:extLst>
          </p:cNvPr>
          <p:cNvGraphicFramePr>
            <a:graphicFrameLocks noGrp="1"/>
          </p:cNvGraphicFramePr>
          <p:nvPr>
            <p:ph type="chart" sz="quarter" idx="13"/>
            <p:extLst>
              <p:ext uri="{D42A27DB-BD31-4B8C-83A1-F6EECF244321}">
                <p14:modId xmlns:p14="http://schemas.microsoft.com/office/powerpoint/2010/main" val="3286635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5FAEFA-B6E5-4CF5-8381-8B4FEB5CC2B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835584D9-931A-496B-A76A-346D1A552A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65884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33E57-91B4-4908-9308-29B438992450}"/>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5F8F2057-2D1A-4961-A957-ECAA1793A678}"/>
              </a:ext>
            </a:extLst>
          </p:cNvPr>
          <p:cNvGraphicFramePr>
            <a:graphicFrameLocks noGrp="1"/>
          </p:cNvGraphicFramePr>
          <p:nvPr>
            <p:ph type="chart" sz="quarter" idx="13"/>
            <p:extLst>
              <p:ext uri="{D42A27DB-BD31-4B8C-83A1-F6EECF244321}">
                <p14:modId xmlns:p14="http://schemas.microsoft.com/office/powerpoint/2010/main" val="24013939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6E4922-A955-4496-B25E-DBEFC770865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AB185EB-D927-4C18-B54B-E96F94BCED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55987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CC67B-56F5-48E4-AE0B-BD0B7AA34C8C}"/>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4806457F-1928-4D38-9E59-14F61EB13666}"/>
              </a:ext>
            </a:extLst>
          </p:cNvPr>
          <p:cNvGraphicFramePr>
            <a:graphicFrameLocks noGrp="1"/>
          </p:cNvGraphicFramePr>
          <p:nvPr>
            <p:ph type="chart" sz="quarter" idx="13"/>
            <p:extLst>
              <p:ext uri="{D42A27DB-BD31-4B8C-83A1-F6EECF244321}">
                <p14:modId xmlns:p14="http://schemas.microsoft.com/office/powerpoint/2010/main" val="3128798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9BF9EC-BD67-4FFB-8617-25FDE59520D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624475F-D79D-4590-8F93-E95BD71B02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08209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C184E-17BC-4A67-9FDF-12CC4324FA91}"/>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0171A73C-CE9F-47C3-82FF-8A74502A02CB}"/>
              </a:ext>
            </a:extLst>
          </p:cNvPr>
          <p:cNvGraphicFramePr>
            <a:graphicFrameLocks noGrp="1"/>
          </p:cNvGraphicFramePr>
          <p:nvPr>
            <p:ph type="tbl" sz="quarter" idx="13"/>
            <p:extLst>
              <p:ext uri="{D42A27DB-BD31-4B8C-83A1-F6EECF244321}">
                <p14:modId xmlns:p14="http://schemas.microsoft.com/office/powerpoint/2010/main" val="3370652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93119625"/>
                    </a:ext>
                  </a:extLst>
                </a:gridCol>
                <a:gridCol w="1810512">
                  <a:extLst>
                    <a:ext uri="{9D8B030D-6E8A-4147-A177-3AD203B41FA5}">
                      <a16:colId xmlns:a16="http://schemas.microsoft.com/office/drawing/2014/main" val="3588131389"/>
                    </a:ext>
                  </a:extLst>
                </a:gridCol>
                <a:gridCol w="822960">
                  <a:extLst>
                    <a:ext uri="{9D8B030D-6E8A-4147-A177-3AD203B41FA5}">
                      <a16:colId xmlns:a16="http://schemas.microsoft.com/office/drawing/2014/main" val="924229027"/>
                    </a:ext>
                  </a:extLst>
                </a:gridCol>
                <a:gridCol w="822960">
                  <a:extLst>
                    <a:ext uri="{9D8B030D-6E8A-4147-A177-3AD203B41FA5}">
                      <a16:colId xmlns:a16="http://schemas.microsoft.com/office/drawing/2014/main" val="1549889337"/>
                    </a:ext>
                  </a:extLst>
                </a:gridCol>
                <a:gridCol w="822960">
                  <a:extLst>
                    <a:ext uri="{9D8B030D-6E8A-4147-A177-3AD203B41FA5}">
                      <a16:colId xmlns:a16="http://schemas.microsoft.com/office/drawing/2014/main" val="2781580975"/>
                    </a:ext>
                  </a:extLst>
                </a:gridCol>
                <a:gridCol w="822960">
                  <a:extLst>
                    <a:ext uri="{9D8B030D-6E8A-4147-A177-3AD203B41FA5}">
                      <a16:colId xmlns:a16="http://schemas.microsoft.com/office/drawing/2014/main" val="531624361"/>
                    </a:ext>
                  </a:extLst>
                </a:gridCol>
                <a:gridCol w="822960">
                  <a:extLst>
                    <a:ext uri="{9D8B030D-6E8A-4147-A177-3AD203B41FA5}">
                      <a16:colId xmlns:a16="http://schemas.microsoft.com/office/drawing/2014/main" val="1181482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6659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- 2020-07-21 11:00:07</a:t>
                      </a:r>
                      <a:r>
                        <a:rPr kumimoji="0" lang="en-US" sz="1000" b="0" i="0" u="none" strike="noStrike" kern="1200" cap="none" spc="0" normalizeH="0" baseline="0" noProof="0">
                          <a:ln>
                            <a:noFill/>
                          </a:ln>
                          <a:solidFill>
                            <a:prstClr val="black"/>
                          </a:solidFill>
                          <a:effectLst/>
                          <a:uLnTx/>
                          <a:uFillTx/>
                          <a:latin typeface="+mn-lt"/>
                          <a:ea typeface="+mn-ea"/>
                          <a:cs typeface="+mn-cs"/>
                        </a:rPr>
                        <a:t>
 #COVID19 has flipped our world upside down and for many #collegestudents, gaining an in-person #internship experience is off the table – but that hasn’t stopped #TEAMPHLY from making personal connections with our summer interns! As we enter into the third week of our virtual #internshipprogram, former PHLY Summer Associates who are now full-time employees were excited to meet current #interns during a virtual panel discussion. 😊🙌🏼 #PHLYInternLife #futureleaders #summerintern #summerinternship #gammais #youngprofessionals #careergoals #nextgen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https://www.instagram.com/p/CC6Ir78jicE/media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08/11/2020 14:10:18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15747720"/>
                  </a:ext>
                </a:extLst>
              </a:tr>
            </a:tbl>
          </a:graphicData>
        </a:graphic>
      </p:graphicFrame>
      <p:sp>
        <p:nvSpPr>
          <p:cNvPr id="4" name="Text Placeholder 3">
            <a:extLst>
              <a:ext uri="{FF2B5EF4-FFF2-40B4-BE49-F238E27FC236}">
                <a16:creationId xmlns:a16="http://schemas.microsoft.com/office/drawing/2014/main" id="{6E4530C5-5F92-4EB0-B54F-05988677F0F6}"/>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3904743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A587A-CF2D-40C6-ABF6-5664DCA35FB1}"/>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750278F4-A672-4478-9F0D-3E9F63D61AF2}"/>
              </a:ext>
            </a:extLst>
          </p:cNvPr>
          <p:cNvGraphicFramePr>
            <a:graphicFrameLocks noGrp="1"/>
          </p:cNvGraphicFramePr>
          <p:nvPr>
            <p:ph type="tbl" sz="quarter" idx="13"/>
            <p:extLst>
              <p:ext uri="{D42A27DB-BD31-4B8C-83A1-F6EECF244321}">
                <p14:modId xmlns:p14="http://schemas.microsoft.com/office/powerpoint/2010/main" val="84530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04387599"/>
                    </a:ext>
                  </a:extLst>
                </a:gridCol>
                <a:gridCol w="1810512">
                  <a:extLst>
                    <a:ext uri="{9D8B030D-6E8A-4147-A177-3AD203B41FA5}">
                      <a16:colId xmlns:a16="http://schemas.microsoft.com/office/drawing/2014/main" val="2907368335"/>
                    </a:ext>
                  </a:extLst>
                </a:gridCol>
                <a:gridCol w="822960">
                  <a:extLst>
                    <a:ext uri="{9D8B030D-6E8A-4147-A177-3AD203B41FA5}">
                      <a16:colId xmlns:a16="http://schemas.microsoft.com/office/drawing/2014/main" val="4142106620"/>
                    </a:ext>
                  </a:extLst>
                </a:gridCol>
                <a:gridCol w="822960">
                  <a:extLst>
                    <a:ext uri="{9D8B030D-6E8A-4147-A177-3AD203B41FA5}">
                      <a16:colId xmlns:a16="http://schemas.microsoft.com/office/drawing/2014/main" val="2178741783"/>
                    </a:ext>
                  </a:extLst>
                </a:gridCol>
                <a:gridCol w="822960">
                  <a:extLst>
                    <a:ext uri="{9D8B030D-6E8A-4147-A177-3AD203B41FA5}">
                      <a16:colId xmlns:a16="http://schemas.microsoft.com/office/drawing/2014/main" val="3237126949"/>
                    </a:ext>
                  </a:extLst>
                </a:gridCol>
                <a:gridCol w="822960">
                  <a:extLst>
                    <a:ext uri="{9D8B030D-6E8A-4147-A177-3AD203B41FA5}">
                      <a16:colId xmlns:a16="http://schemas.microsoft.com/office/drawing/2014/main" val="3718096584"/>
                    </a:ext>
                  </a:extLst>
                </a:gridCol>
                <a:gridCol w="822960">
                  <a:extLst>
                    <a:ext uri="{9D8B030D-6E8A-4147-A177-3AD203B41FA5}">
                      <a16:colId xmlns:a16="http://schemas.microsoft.com/office/drawing/2014/main" val="3476906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8308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- 2020-07-27 11:07:20</a:t>
                      </a:r>
                      <a:r>
                        <a:rPr kumimoji="0" lang="en-US" sz="1000" b="0" i="0" u="none" strike="noStrike" kern="1200" cap="none" spc="0" normalizeH="0" baseline="0" noProof="0">
                          <a:ln>
                            <a:noFill/>
                          </a:ln>
                          <a:solidFill>
                            <a:prstClr val="black"/>
                          </a:solidFill>
                          <a:effectLst/>
                          <a:uLnTx/>
                          <a:uFillTx/>
                          <a:latin typeface="+mn-lt"/>
                          <a:ea typeface="+mn-ea"/>
                          <a:cs typeface="+mn-cs"/>
                        </a:rPr>
                        <a:t>
 #TEAMPHLY's Maria Hector cycled 500 miles in eight days to help raise nearly K for #homeless and #runaway youth through the Anchor House Ride for Runaways. Anchor House is a PHLY-insured #nonprofit that provides food, emergency housing, clothing, and hope for hundreds of runaway and homeless teens in the Mercer County, NJ area. Way to go, Maria! 👏🚵‍♀️ #insurancegivesback #goodcause #nonprofitorganization #givingback #nonprofits #philanthropy #supportnonprofits #communitysupport #donate #bikerides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https://www.instagram.com/p/CDJmSIZHuxL/media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08/11/2020 14:10:18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332947"/>
                  </a:ext>
                </a:extLst>
              </a:tr>
            </a:tbl>
          </a:graphicData>
        </a:graphic>
      </p:graphicFrame>
      <p:sp>
        <p:nvSpPr>
          <p:cNvPr id="4" name="Text Placeholder 3">
            <a:extLst>
              <a:ext uri="{FF2B5EF4-FFF2-40B4-BE49-F238E27FC236}">
                <a16:creationId xmlns:a16="http://schemas.microsoft.com/office/drawing/2014/main" id="{75B122B8-FD8D-483C-998D-F5300275E0FC}"/>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5625479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1D21F-6F09-4641-8801-92FABCFF0F7E}"/>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CD193100-FC28-4AD9-89DB-7E413D1B03DF}"/>
              </a:ext>
            </a:extLst>
          </p:cNvPr>
          <p:cNvGraphicFramePr>
            <a:graphicFrameLocks noGrp="1"/>
          </p:cNvGraphicFramePr>
          <p:nvPr>
            <p:ph type="tbl" sz="quarter" idx="13"/>
            <p:extLst>
              <p:ext uri="{D42A27DB-BD31-4B8C-83A1-F6EECF244321}">
                <p14:modId xmlns:p14="http://schemas.microsoft.com/office/powerpoint/2010/main" val="2161315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62962425"/>
                    </a:ext>
                  </a:extLst>
                </a:gridCol>
                <a:gridCol w="1810512">
                  <a:extLst>
                    <a:ext uri="{9D8B030D-6E8A-4147-A177-3AD203B41FA5}">
                      <a16:colId xmlns:a16="http://schemas.microsoft.com/office/drawing/2014/main" val="2261915760"/>
                    </a:ext>
                  </a:extLst>
                </a:gridCol>
                <a:gridCol w="822960">
                  <a:extLst>
                    <a:ext uri="{9D8B030D-6E8A-4147-A177-3AD203B41FA5}">
                      <a16:colId xmlns:a16="http://schemas.microsoft.com/office/drawing/2014/main" val="3955234655"/>
                    </a:ext>
                  </a:extLst>
                </a:gridCol>
                <a:gridCol w="822960">
                  <a:extLst>
                    <a:ext uri="{9D8B030D-6E8A-4147-A177-3AD203B41FA5}">
                      <a16:colId xmlns:a16="http://schemas.microsoft.com/office/drawing/2014/main" val="118172224"/>
                    </a:ext>
                  </a:extLst>
                </a:gridCol>
                <a:gridCol w="822960">
                  <a:extLst>
                    <a:ext uri="{9D8B030D-6E8A-4147-A177-3AD203B41FA5}">
                      <a16:colId xmlns:a16="http://schemas.microsoft.com/office/drawing/2014/main" val="3427789831"/>
                    </a:ext>
                  </a:extLst>
                </a:gridCol>
                <a:gridCol w="822960">
                  <a:extLst>
                    <a:ext uri="{9D8B030D-6E8A-4147-A177-3AD203B41FA5}">
                      <a16:colId xmlns:a16="http://schemas.microsoft.com/office/drawing/2014/main" val="2058320138"/>
                    </a:ext>
                  </a:extLst>
                </a:gridCol>
                <a:gridCol w="822960">
                  <a:extLst>
                    <a:ext uri="{9D8B030D-6E8A-4147-A177-3AD203B41FA5}">
                      <a16:colId xmlns:a16="http://schemas.microsoft.com/office/drawing/2014/main" val="1892942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695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- 2020-07-13 15:12:33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#PHLY's Zancesca Spagnoletti for #winning a Confirmit ACE Award for Professional of the Year! The #award recognizes those who have made an exceptional contribution to their organization’s #customerexperience. Way to go, Zancesca! 👏🏼➡️ 𝗵𝘁𝘁𝗽𝘀://𝗯𝗶𝘁.𝗹𝘆/𝟮𝗔𝗭𝗴𝟵𝗧𝟮 ⬅️ confirmit_ #TEAMPHLY #congrats #insurance #businessawards #customerservice #awardwinner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https://www.instagram.com/p/CCl_N2gnS9f/media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08/11/2020 14:10:18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95871224"/>
                  </a:ext>
                </a:extLst>
              </a:tr>
            </a:tbl>
          </a:graphicData>
        </a:graphic>
      </p:graphicFrame>
      <p:sp>
        <p:nvSpPr>
          <p:cNvPr id="4" name="Text Placeholder 3">
            <a:extLst>
              <a:ext uri="{FF2B5EF4-FFF2-40B4-BE49-F238E27FC236}">
                <a16:creationId xmlns:a16="http://schemas.microsoft.com/office/drawing/2014/main" id="{68B9FC35-C077-4757-A708-2CFA02D163D6}"/>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5812399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F9FB3-80F7-4F8C-98CA-5E36189661F5}"/>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F5262D17-5ED1-459B-B7FC-25644FB343E1}"/>
              </a:ext>
            </a:extLst>
          </p:cNvPr>
          <p:cNvGraphicFramePr>
            <a:graphicFrameLocks noGrp="1"/>
          </p:cNvGraphicFramePr>
          <p:nvPr>
            <p:ph type="tbl" sz="quarter" idx="13"/>
            <p:extLst>
              <p:ext uri="{D42A27DB-BD31-4B8C-83A1-F6EECF244321}">
                <p14:modId xmlns:p14="http://schemas.microsoft.com/office/powerpoint/2010/main" val="3873274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61051745"/>
                    </a:ext>
                  </a:extLst>
                </a:gridCol>
                <a:gridCol w="1810512">
                  <a:extLst>
                    <a:ext uri="{9D8B030D-6E8A-4147-A177-3AD203B41FA5}">
                      <a16:colId xmlns:a16="http://schemas.microsoft.com/office/drawing/2014/main" val="4241958574"/>
                    </a:ext>
                  </a:extLst>
                </a:gridCol>
                <a:gridCol w="822960">
                  <a:extLst>
                    <a:ext uri="{9D8B030D-6E8A-4147-A177-3AD203B41FA5}">
                      <a16:colId xmlns:a16="http://schemas.microsoft.com/office/drawing/2014/main" val="31191227"/>
                    </a:ext>
                  </a:extLst>
                </a:gridCol>
                <a:gridCol w="822960">
                  <a:extLst>
                    <a:ext uri="{9D8B030D-6E8A-4147-A177-3AD203B41FA5}">
                      <a16:colId xmlns:a16="http://schemas.microsoft.com/office/drawing/2014/main" val="1898179798"/>
                    </a:ext>
                  </a:extLst>
                </a:gridCol>
                <a:gridCol w="822960">
                  <a:extLst>
                    <a:ext uri="{9D8B030D-6E8A-4147-A177-3AD203B41FA5}">
                      <a16:colId xmlns:a16="http://schemas.microsoft.com/office/drawing/2014/main" val="2980304140"/>
                    </a:ext>
                  </a:extLst>
                </a:gridCol>
                <a:gridCol w="822960">
                  <a:extLst>
                    <a:ext uri="{9D8B030D-6E8A-4147-A177-3AD203B41FA5}">
                      <a16:colId xmlns:a16="http://schemas.microsoft.com/office/drawing/2014/main" val="3615716551"/>
                    </a:ext>
                  </a:extLst>
                </a:gridCol>
                <a:gridCol w="822960">
                  <a:extLst>
                    <a:ext uri="{9D8B030D-6E8A-4147-A177-3AD203B41FA5}">
                      <a16:colId xmlns:a16="http://schemas.microsoft.com/office/drawing/2014/main" val="550201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3815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- 2020-07-30 16:47:13</a:t>
                      </a:r>
                      <a:r>
                        <a:rPr kumimoji="0" lang="en-US" sz="1000" b="0" i="0" u="none" strike="noStrike" kern="1200" cap="none" spc="0" normalizeH="0" baseline="0" noProof="0">
                          <a:ln>
                            <a:noFill/>
                          </a:ln>
                          <a:solidFill>
                            <a:prstClr val="black"/>
                          </a:solidFill>
                          <a:effectLst/>
                          <a:uLnTx/>
                          <a:uFillTx/>
                          <a:latin typeface="+mn-lt"/>
                          <a:ea typeface="+mn-ea"/>
                          <a:cs typeface="+mn-cs"/>
                        </a:rPr>
                        <a:t>
 Just like classes and graduation ceremonies, our #internship program went virtual this year due to #COVID19. In honor of #NationalInternDay we’d like to give a shoutout of #appreciation to our Summer Associates for all their hard work and their ability to adjust to working in the virtual world! 👏🏼😊 #TEAMPHLY #PHLYInternLife #futureleaders #summerintern #summerinternship #gammais #youngprofessionals #careergoals #nextgen #insurance #insurancecareers #appreciationpost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https://www.instagram.com/p/CDR7cf-jIOW/media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08/11/2020 14:10:18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29520482"/>
                  </a:ext>
                </a:extLst>
              </a:tr>
            </a:tbl>
          </a:graphicData>
        </a:graphic>
      </p:graphicFrame>
      <p:sp>
        <p:nvSpPr>
          <p:cNvPr id="4" name="Text Placeholder 3">
            <a:extLst>
              <a:ext uri="{FF2B5EF4-FFF2-40B4-BE49-F238E27FC236}">
                <a16:creationId xmlns:a16="http://schemas.microsoft.com/office/drawing/2014/main" id="{3BF8A888-53DD-4D1E-9656-8C48FED00059}"/>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3610713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44B87-C2EB-4374-B4A5-152A220D0270}"/>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41B87E47-7A09-4810-A903-FC6EBA5BD521}"/>
              </a:ext>
            </a:extLst>
          </p:cNvPr>
          <p:cNvGraphicFramePr>
            <a:graphicFrameLocks noGrp="1"/>
          </p:cNvGraphicFramePr>
          <p:nvPr>
            <p:ph type="tbl" sz="quarter" idx="13"/>
            <p:extLst>
              <p:ext uri="{D42A27DB-BD31-4B8C-83A1-F6EECF244321}">
                <p14:modId xmlns:p14="http://schemas.microsoft.com/office/powerpoint/2010/main" val="2382019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4482106"/>
                    </a:ext>
                  </a:extLst>
                </a:gridCol>
                <a:gridCol w="1810512">
                  <a:extLst>
                    <a:ext uri="{9D8B030D-6E8A-4147-A177-3AD203B41FA5}">
                      <a16:colId xmlns:a16="http://schemas.microsoft.com/office/drawing/2014/main" val="641895228"/>
                    </a:ext>
                  </a:extLst>
                </a:gridCol>
                <a:gridCol w="822960">
                  <a:extLst>
                    <a:ext uri="{9D8B030D-6E8A-4147-A177-3AD203B41FA5}">
                      <a16:colId xmlns:a16="http://schemas.microsoft.com/office/drawing/2014/main" val="2304644803"/>
                    </a:ext>
                  </a:extLst>
                </a:gridCol>
                <a:gridCol w="822960">
                  <a:extLst>
                    <a:ext uri="{9D8B030D-6E8A-4147-A177-3AD203B41FA5}">
                      <a16:colId xmlns:a16="http://schemas.microsoft.com/office/drawing/2014/main" val="66537519"/>
                    </a:ext>
                  </a:extLst>
                </a:gridCol>
                <a:gridCol w="822960">
                  <a:extLst>
                    <a:ext uri="{9D8B030D-6E8A-4147-A177-3AD203B41FA5}">
                      <a16:colId xmlns:a16="http://schemas.microsoft.com/office/drawing/2014/main" val="3026777211"/>
                    </a:ext>
                  </a:extLst>
                </a:gridCol>
                <a:gridCol w="822960">
                  <a:extLst>
                    <a:ext uri="{9D8B030D-6E8A-4147-A177-3AD203B41FA5}">
                      <a16:colId xmlns:a16="http://schemas.microsoft.com/office/drawing/2014/main" val="1751886371"/>
                    </a:ext>
                  </a:extLst>
                </a:gridCol>
                <a:gridCol w="822960">
                  <a:extLst>
                    <a:ext uri="{9D8B030D-6E8A-4147-A177-3AD203B41FA5}">
                      <a16:colId xmlns:a16="http://schemas.microsoft.com/office/drawing/2014/main" val="3628121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1093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- 2020-07-06 16:16:34</a:t>
                      </a:r>
                      <a:r>
                        <a:rPr kumimoji="0" lang="en-US" sz="1000" b="0" i="0" u="none" strike="noStrike" kern="1200" cap="none" spc="0" normalizeH="0" baseline="0" noProof="0">
                          <a:ln>
                            <a:noFill/>
                          </a:ln>
                          <a:solidFill>
                            <a:prstClr val="black"/>
                          </a:solidFill>
                          <a:effectLst/>
                          <a:uLnTx/>
                          <a:uFillTx/>
                          <a:latin typeface="+mn-lt"/>
                          <a:ea typeface="+mn-ea"/>
                          <a:cs typeface="+mn-cs"/>
                        </a:rPr>
                        <a:t>
 Thanks to our employees' #dedication to our customers, we've been awarded three Confirmit Achievement in Customer Excellence (ACE) Awards. This marks #PHLY’s eighth consecutive year as an ACE Award winner. Thank you #TEAMPHLY for all you do for our customers! 👏🏼 confirmit_ #insurance #businessawards #customerservice #customerexperience #awardwinner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https://www.instagram.com/p/CCUE-nODgFl/media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08/11/2020 14:10:18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496631"/>
                  </a:ext>
                </a:extLst>
              </a:tr>
            </a:tbl>
          </a:graphicData>
        </a:graphic>
      </p:graphicFrame>
      <p:sp>
        <p:nvSpPr>
          <p:cNvPr id="4" name="Text Placeholder 3">
            <a:extLst>
              <a:ext uri="{FF2B5EF4-FFF2-40B4-BE49-F238E27FC236}">
                <a16:creationId xmlns:a16="http://schemas.microsoft.com/office/drawing/2014/main" id="{5CE0A6D8-AEB9-4CE1-B22B-0C22889FEC7C}"/>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6226865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1433</Words>
  <Application>Microsoft Office PowerPoint</Application>
  <PresentationFormat>On-screen Show (4:3)</PresentationFormat>
  <Paragraphs>527</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3</vt:lpstr>
      <vt:lpstr>Facebook Own Posts Table | Philadelphia Insurance - 2 of 3</vt:lpstr>
      <vt:lpstr>Facebook Own Posts Table | Philadelphia Insurance - 3 of 3</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2020-08-11T18:30:23Z</dcterms:created>
  <dcterms:modified xsi:type="dcterms:W3CDTF">2020-08-11T18:31:10Z</dcterms:modified>
</cp:coreProperties>
</file>