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44013</c:v>
                </c:pt>
              </c:numCache>
            </c:numRef>
          </c:cat>
          <c:val>
            <c:numRef>
              <c:f>Sheet1!$B$2</c:f>
              <c:numCache>
                <c:formatCode>General</c:formatCode>
                <c:ptCount val="1"/>
                <c:pt idx="0">
                  <c:v>1712</c:v>
                </c:pt>
              </c:numCache>
            </c:numRef>
          </c:val>
          <c:extLst>
            <c:ext xmlns:c16="http://schemas.microsoft.com/office/drawing/2014/chart" uri="{C3380CC4-5D6E-409C-BE32-E72D297353CC}">
              <c16:uniqueId val="{00000000-F9C9-44F6-9B5F-AE4A3669727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44013</c:v>
                </c:pt>
              </c:numCache>
            </c:numRef>
          </c:cat>
          <c:val>
            <c:numRef>
              <c:f>Sheet1!$C$2</c:f>
              <c:numCache>
                <c:formatCode>General</c:formatCode>
                <c:ptCount val="1"/>
                <c:pt idx="0">
                  <c:v>2544</c:v>
                </c:pt>
              </c:numCache>
            </c:numRef>
          </c:val>
          <c:extLst>
            <c:ext xmlns:c16="http://schemas.microsoft.com/office/drawing/2014/chart" uri="{C3380CC4-5D6E-409C-BE32-E72D297353CC}">
              <c16:uniqueId val="{00000001-F9C9-44F6-9B5F-AE4A3669727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44013</c:v>
                </c:pt>
              </c:numCache>
            </c:numRef>
          </c:cat>
          <c:val>
            <c:numRef>
              <c:f>Sheet1!$D$2</c:f>
              <c:numCache>
                <c:formatCode>General</c:formatCode>
                <c:ptCount val="1"/>
                <c:pt idx="0">
                  <c:v>2903</c:v>
                </c:pt>
              </c:numCache>
            </c:numRef>
          </c:val>
          <c:extLst>
            <c:ext xmlns:c16="http://schemas.microsoft.com/office/drawing/2014/chart" uri="{C3380CC4-5D6E-409C-BE32-E72D297353CC}">
              <c16:uniqueId val="{00000002-F9C9-44F6-9B5F-AE4A3669727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44013</c:v>
                </c:pt>
              </c:numCache>
            </c:numRef>
          </c:cat>
          <c:val>
            <c:numRef>
              <c:f>Sheet1!$E$2</c:f>
              <c:numCache>
                <c:formatCode>General</c:formatCode>
                <c:ptCount val="1"/>
                <c:pt idx="0">
                  <c:v>1194</c:v>
                </c:pt>
              </c:numCache>
            </c:numRef>
          </c:val>
          <c:extLst>
            <c:ext xmlns:c16="http://schemas.microsoft.com/office/drawing/2014/chart" uri="{C3380CC4-5D6E-409C-BE32-E72D297353CC}">
              <c16:uniqueId val="{00000003-F9C9-44F6-9B5F-AE4A3669727E}"/>
            </c:ext>
          </c:extLst>
        </c:ser>
        <c:dLbls>
          <c:showLegendKey val="0"/>
          <c:showVal val="0"/>
          <c:showCatName val="0"/>
          <c:showSerName val="0"/>
          <c:showPercent val="0"/>
          <c:showBubbleSize val="0"/>
        </c:dLbls>
        <c:gapWidth val="219"/>
        <c:overlap val="-27"/>
        <c:axId val="246411888"/>
        <c:axId val="246407952"/>
      </c:barChart>
      <c:dateAx>
        <c:axId val="24641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07952"/>
        <c:crosses val="autoZero"/>
        <c:auto val="1"/>
        <c:lblOffset val="100"/>
        <c:baseTimeUnit val="days"/>
      </c:dateAx>
      <c:valAx>
        <c:axId val="24640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4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39</c:v>
                </c:pt>
              </c:numCache>
            </c:numRef>
          </c:val>
          <c:extLst>
            <c:ext xmlns:c16="http://schemas.microsoft.com/office/drawing/2014/chart" uri="{C3380CC4-5D6E-409C-BE32-E72D297353CC}">
              <c16:uniqueId val="{00000000-5DD5-4BF9-94EF-AFFF60A7F4AE}"/>
            </c:ext>
          </c:extLst>
        </c:ser>
        <c:dLbls>
          <c:showLegendKey val="0"/>
          <c:showVal val="0"/>
          <c:showCatName val="0"/>
          <c:showSerName val="0"/>
          <c:showPercent val="0"/>
          <c:showBubbleSize val="0"/>
        </c:dLbls>
        <c:gapWidth val="219"/>
        <c:overlap val="-27"/>
        <c:axId val="294673232"/>
        <c:axId val="294673560"/>
      </c:barChart>
      <c:dateAx>
        <c:axId val="29467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3560"/>
        <c:crosses val="autoZero"/>
        <c:auto val="1"/>
        <c:lblOffset val="100"/>
        <c:baseTimeUnit val="months"/>
      </c:dateAx>
      <c:valAx>
        <c:axId val="294673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7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43</c:v>
                </c:pt>
                <c:pt idx="8">
                  <c:v>0</c:v>
                </c:pt>
                <c:pt idx="9">
                  <c:v>0</c:v>
                </c:pt>
                <c:pt idx="10">
                  <c:v>0</c:v>
                </c:pt>
                <c:pt idx="11">
                  <c:v>0</c:v>
                </c:pt>
              </c:numCache>
            </c:numRef>
          </c:val>
          <c:extLst>
            <c:ext xmlns:c16="http://schemas.microsoft.com/office/drawing/2014/chart" uri="{C3380CC4-5D6E-409C-BE32-E72D297353CC}">
              <c16:uniqueId val="{00000000-9857-4BDA-8ECE-D7614FB7F828}"/>
            </c:ext>
          </c:extLst>
        </c:ser>
        <c:dLbls>
          <c:showLegendKey val="0"/>
          <c:showVal val="0"/>
          <c:showCatName val="0"/>
          <c:showSerName val="0"/>
          <c:showPercent val="0"/>
          <c:showBubbleSize val="0"/>
        </c:dLbls>
        <c:gapWidth val="219"/>
        <c:overlap val="-27"/>
        <c:axId val="44835320"/>
        <c:axId val="44828760"/>
      </c:barChart>
      <c:dateAx>
        <c:axId val="4483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8760"/>
        <c:crosses val="autoZero"/>
        <c:auto val="1"/>
        <c:lblOffset val="100"/>
        <c:baseTimeUnit val="months"/>
      </c:dateAx>
      <c:valAx>
        <c:axId val="4482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223</c:v>
                </c:pt>
                <c:pt idx="8">
                  <c:v>0</c:v>
                </c:pt>
                <c:pt idx="9">
                  <c:v>0</c:v>
                </c:pt>
                <c:pt idx="10">
                  <c:v>0</c:v>
                </c:pt>
                <c:pt idx="11">
                  <c:v>0</c:v>
                </c:pt>
              </c:numCache>
            </c:numRef>
          </c:val>
          <c:extLst>
            <c:ext xmlns:c16="http://schemas.microsoft.com/office/drawing/2014/chart" uri="{C3380CC4-5D6E-409C-BE32-E72D297353CC}">
              <c16:uniqueId val="{00000000-760D-4F07-AFFE-0BEE50000D05}"/>
            </c:ext>
          </c:extLst>
        </c:ser>
        <c:dLbls>
          <c:showLegendKey val="0"/>
          <c:showVal val="0"/>
          <c:showCatName val="0"/>
          <c:showSerName val="0"/>
          <c:showPercent val="0"/>
          <c:showBubbleSize val="0"/>
        </c:dLbls>
        <c:gapWidth val="219"/>
        <c:overlap val="-27"/>
        <c:axId val="296384064"/>
        <c:axId val="296383408"/>
      </c:barChart>
      <c:catAx>
        <c:axId val="29638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3408"/>
        <c:crosses val="autoZero"/>
        <c:auto val="1"/>
        <c:lblAlgn val="ctr"/>
        <c:lblOffset val="100"/>
        <c:noMultiLvlLbl val="0"/>
      </c:catAx>
      <c:valAx>
        <c:axId val="29638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3973</c:v>
                </c:pt>
              </c:numCache>
            </c:numRef>
          </c:val>
          <c:extLst>
            <c:ext xmlns:c16="http://schemas.microsoft.com/office/drawing/2014/chart" uri="{C3380CC4-5D6E-409C-BE32-E72D297353CC}">
              <c16:uniqueId val="{00000000-099C-40B5-8D92-8711C54A7E67}"/>
            </c:ext>
          </c:extLst>
        </c:ser>
        <c:dLbls>
          <c:showLegendKey val="0"/>
          <c:showVal val="0"/>
          <c:showCatName val="0"/>
          <c:showSerName val="0"/>
          <c:showPercent val="0"/>
          <c:showBubbleSize val="0"/>
        </c:dLbls>
        <c:gapWidth val="219"/>
        <c:overlap val="-27"/>
        <c:axId val="296381768"/>
        <c:axId val="296386360"/>
      </c:barChart>
      <c:dateAx>
        <c:axId val="29638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6360"/>
        <c:crosses val="autoZero"/>
        <c:auto val="1"/>
        <c:lblOffset val="100"/>
        <c:baseTimeUnit val="months"/>
      </c:dateAx>
      <c:valAx>
        <c:axId val="29638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4</c:v>
                </c:pt>
              </c:numCache>
            </c:numRef>
          </c:val>
          <c:extLst>
            <c:ext xmlns:c16="http://schemas.microsoft.com/office/drawing/2014/chart" uri="{C3380CC4-5D6E-409C-BE32-E72D297353CC}">
              <c16:uniqueId val="{00000000-CF9A-4AF2-B9D6-E775A2850631}"/>
            </c:ext>
          </c:extLst>
        </c:ser>
        <c:dLbls>
          <c:showLegendKey val="0"/>
          <c:showVal val="0"/>
          <c:showCatName val="0"/>
          <c:showSerName val="0"/>
          <c:showPercent val="0"/>
          <c:showBubbleSize val="0"/>
        </c:dLbls>
        <c:gapWidth val="219"/>
        <c:overlap val="-27"/>
        <c:axId val="301765656"/>
        <c:axId val="301760736"/>
      </c:barChart>
      <c:dateAx>
        <c:axId val="30176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60736"/>
        <c:crosses val="autoZero"/>
        <c:auto val="1"/>
        <c:lblOffset val="100"/>
        <c:baseTimeUnit val="months"/>
      </c:dateAx>
      <c:valAx>
        <c:axId val="30176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6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0</c:v>
                </c:pt>
                <c:pt idx="8">
                  <c:v>0</c:v>
                </c:pt>
                <c:pt idx="9">
                  <c:v>0</c:v>
                </c:pt>
                <c:pt idx="10">
                  <c:v>0</c:v>
                </c:pt>
                <c:pt idx="11">
                  <c:v>0</c:v>
                </c:pt>
              </c:numCache>
            </c:numRef>
          </c:val>
          <c:extLst>
            <c:ext xmlns:c16="http://schemas.microsoft.com/office/drawing/2014/chart" uri="{C3380CC4-5D6E-409C-BE32-E72D297353CC}">
              <c16:uniqueId val="{00000000-6D2C-4270-B56F-FDA0EB123895}"/>
            </c:ext>
          </c:extLst>
        </c:ser>
        <c:dLbls>
          <c:showLegendKey val="0"/>
          <c:showVal val="0"/>
          <c:showCatName val="0"/>
          <c:showSerName val="0"/>
          <c:showPercent val="0"/>
          <c:showBubbleSize val="0"/>
        </c:dLbls>
        <c:gapWidth val="219"/>
        <c:overlap val="-27"/>
        <c:axId val="301766968"/>
        <c:axId val="301770904"/>
      </c:barChart>
      <c:dateAx>
        <c:axId val="30176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70904"/>
        <c:crosses val="autoZero"/>
        <c:auto val="1"/>
        <c:lblOffset val="100"/>
        <c:baseTimeUnit val="months"/>
      </c:dateAx>
      <c:valAx>
        <c:axId val="301770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6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17</c:v>
                </c:pt>
                <c:pt idx="4">
                  <c:v>30</c:v>
                </c:pt>
                <c:pt idx="5">
                  <c:v>9</c:v>
                </c:pt>
                <c:pt idx="6">
                  <c:v>15</c:v>
                </c:pt>
                <c:pt idx="7">
                  <c:v>2</c:v>
                </c:pt>
                <c:pt idx="8">
                  <c:v>0</c:v>
                </c:pt>
                <c:pt idx="9">
                  <c:v>0</c:v>
                </c:pt>
                <c:pt idx="10">
                  <c:v>0</c:v>
                </c:pt>
                <c:pt idx="11">
                  <c:v>0</c:v>
                </c:pt>
              </c:numCache>
            </c:numRef>
          </c:val>
          <c:extLst>
            <c:ext xmlns:c16="http://schemas.microsoft.com/office/drawing/2014/chart" uri="{C3380CC4-5D6E-409C-BE32-E72D297353CC}">
              <c16:uniqueId val="{00000000-E261-4210-B2ED-D0D83B0938BD}"/>
            </c:ext>
          </c:extLst>
        </c:ser>
        <c:dLbls>
          <c:showLegendKey val="0"/>
          <c:showVal val="0"/>
          <c:showCatName val="0"/>
          <c:showSerName val="0"/>
          <c:showPercent val="0"/>
          <c:showBubbleSize val="0"/>
        </c:dLbls>
        <c:gapWidth val="219"/>
        <c:overlap val="-27"/>
        <c:axId val="301768608"/>
        <c:axId val="301771232"/>
      </c:barChart>
      <c:catAx>
        <c:axId val="30176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71232"/>
        <c:crosses val="autoZero"/>
        <c:auto val="1"/>
        <c:lblAlgn val="ctr"/>
        <c:lblOffset val="100"/>
        <c:noMultiLvlLbl val="0"/>
      </c:catAx>
      <c:valAx>
        <c:axId val="30177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6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41</c:v>
                </c:pt>
              </c:numCache>
            </c:numRef>
          </c:val>
          <c:extLst>
            <c:ext xmlns:c16="http://schemas.microsoft.com/office/drawing/2014/chart" uri="{C3380CC4-5D6E-409C-BE32-E72D297353CC}">
              <c16:uniqueId val="{00000000-CF62-4E29-9AA9-4AD8B957A0F5}"/>
            </c:ext>
          </c:extLst>
        </c:ser>
        <c:dLbls>
          <c:showLegendKey val="0"/>
          <c:showVal val="0"/>
          <c:showCatName val="0"/>
          <c:showSerName val="0"/>
          <c:showPercent val="0"/>
          <c:showBubbleSize val="0"/>
        </c:dLbls>
        <c:gapWidth val="219"/>
        <c:overlap val="-27"/>
        <c:axId val="306796032"/>
        <c:axId val="306796360"/>
      </c:barChart>
      <c:dateAx>
        <c:axId val="30679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96360"/>
        <c:crosses val="autoZero"/>
        <c:auto val="1"/>
        <c:lblOffset val="100"/>
        <c:baseTimeUnit val="months"/>
      </c:dateAx>
      <c:valAx>
        <c:axId val="30679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9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68</c:v>
                </c:pt>
                <c:pt idx="1">
                  <c:v>31</c:v>
                </c:pt>
                <c:pt idx="2">
                  <c:v>31</c:v>
                </c:pt>
                <c:pt idx="3">
                  <c:v>34</c:v>
                </c:pt>
                <c:pt idx="4">
                  <c:v>52</c:v>
                </c:pt>
                <c:pt idx="5">
                  <c:v>53</c:v>
                </c:pt>
                <c:pt idx="6">
                  <c:v>36</c:v>
                </c:pt>
                <c:pt idx="7">
                  <c:v>24</c:v>
                </c:pt>
              </c:numCache>
            </c:numRef>
          </c:val>
          <c:extLst>
            <c:ext xmlns:c16="http://schemas.microsoft.com/office/drawing/2014/chart" uri="{C3380CC4-5D6E-409C-BE32-E72D297353CC}">
              <c16:uniqueId val="{00000000-082E-4C6A-BBF9-1995F388C2FC}"/>
            </c:ext>
          </c:extLst>
        </c:ser>
        <c:dLbls>
          <c:showLegendKey val="0"/>
          <c:showVal val="0"/>
          <c:showCatName val="0"/>
          <c:showSerName val="0"/>
          <c:showPercent val="0"/>
          <c:showBubbleSize val="0"/>
        </c:dLbls>
        <c:gapWidth val="219"/>
        <c:overlap val="-27"/>
        <c:axId val="306805544"/>
        <c:axId val="306804888"/>
      </c:barChart>
      <c:catAx>
        <c:axId val="30680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04888"/>
        <c:crosses val="autoZero"/>
        <c:auto val="1"/>
        <c:lblAlgn val="ctr"/>
        <c:lblOffset val="100"/>
        <c:noMultiLvlLbl val="0"/>
      </c:catAx>
      <c:valAx>
        <c:axId val="30680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0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2020-01</c:v>
                </c:pt>
                <c:pt idx="1">
                  <c:v>2020-02</c:v>
                </c:pt>
                <c:pt idx="2">
                  <c:v>2020-03</c:v>
                </c:pt>
                <c:pt idx="3">
                  <c:v>2020-04</c:v>
                </c:pt>
                <c:pt idx="4">
                  <c:v>2020-05</c:v>
                </c:pt>
                <c:pt idx="5">
                  <c:v>2020-06</c:v>
                </c:pt>
                <c:pt idx="6">
                  <c:v>2020-07</c:v>
                </c:pt>
                <c:pt idx="7">
                  <c:v>2020-08</c:v>
                </c:pt>
              </c:strCache>
            </c:strRef>
          </c:cat>
          <c:val>
            <c:numRef>
              <c:f>Sheet1!$B$2:$B$9</c:f>
              <c:numCache>
                <c:formatCode>General</c:formatCode>
                <c:ptCount val="8"/>
                <c:pt idx="0">
                  <c:v>411</c:v>
                </c:pt>
                <c:pt idx="1">
                  <c:v>341</c:v>
                </c:pt>
                <c:pt idx="2">
                  <c:v>191</c:v>
                </c:pt>
                <c:pt idx="3">
                  <c:v>69</c:v>
                </c:pt>
                <c:pt idx="4">
                  <c:v>368</c:v>
                </c:pt>
                <c:pt idx="5">
                  <c:v>53</c:v>
                </c:pt>
                <c:pt idx="6">
                  <c:v>180</c:v>
                </c:pt>
                <c:pt idx="7">
                  <c:v>48</c:v>
                </c:pt>
              </c:numCache>
            </c:numRef>
          </c:val>
          <c:extLst>
            <c:ext xmlns:c16="http://schemas.microsoft.com/office/drawing/2014/chart" uri="{C3380CC4-5D6E-409C-BE32-E72D297353CC}">
              <c16:uniqueId val="{00000000-C5D5-459E-8C91-AFB3E2C7FB66}"/>
            </c:ext>
          </c:extLst>
        </c:ser>
        <c:dLbls>
          <c:showLegendKey val="0"/>
          <c:showVal val="0"/>
          <c:showCatName val="0"/>
          <c:showSerName val="0"/>
          <c:showPercent val="0"/>
          <c:showBubbleSize val="0"/>
        </c:dLbls>
        <c:gapWidth val="219"/>
        <c:overlap val="-27"/>
        <c:axId val="367031336"/>
        <c:axId val="367030680"/>
      </c:barChart>
      <c:catAx>
        <c:axId val="36703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30680"/>
        <c:crosses val="autoZero"/>
        <c:auto val="1"/>
        <c:lblAlgn val="ctr"/>
        <c:lblOffset val="100"/>
        <c:noMultiLvlLbl val="0"/>
      </c:catAx>
      <c:valAx>
        <c:axId val="36703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3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5</c:v>
                </c:pt>
              </c:numCache>
            </c:numRef>
          </c:val>
          <c:extLst>
            <c:ext xmlns:c16="http://schemas.microsoft.com/office/drawing/2014/chart" uri="{C3380CC4-5D6E-409C-BE32-E72D297353CC}">
              <c16:uniqueId val="{00000000-691E-40ED-8357-A1A11E6D9AA5}"/>
            </c:ext>
          </c:extLst>
        </c:ser>
        <c:dLbls>
          <c:showLegendKey val="0"/>
          <c:showVal val="0"/>
          <c:showCatName val="0"/>
          <c:showSerName val="0"/>
          <c:showPercent val="0"/>
          <c:showBubbleSize val="0"/>
        </c:dLbls>
        <c:gapWidth val="219"/>
        <c:overlap val="-27"/>
        <c:axId val="375464480"/>
        <c:axId val="375468088"/>
      </c:barChart>
      <c:dateAx>
        <c:axId val="37546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68088"/>
        <c:crosses val="autoZero"/>
        <c:auto val="1"/>
        <c:lblOffset val="100"/>
        <c:baseTimeUnit val="months"/>
      </c:dateAx>
      <c:valAx>
        <c:axId val="37546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6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34</c:v>
                </c:pt>
                <c:pt idx="8">
                  <c:v>0</c:v>
                </c:pt>
                <c:pt idx="9">
                  <c:v>0</c:v>
                </c:pt>
                <c:pt idx="10">
                  <c:v>0</c:v>
                </c:pt>
                <c:pt idx="11">
                  <c:v>0</c:v>
                </c:pt>
              </c:numCache>
            </c:numRef>
          </c:val>
          <c:extLst>
            <c:ext xmlns:c16="http://schemas.microsoft.com/office/drawing/2014/chart" uri="{C3380CC4-5D6E-409C-BE32-E72D297353CC}">
              <c16:uniqueId val="{00000000-85F5-415D-AA4B-315AFA113190}"/>
            </c:ext>
          </c:extLst>
        </c:ser>
        <c:dLbls>
          <c:showLegendKey val="0"/>
          <c:showVal val="0"/>
          <c:showCatName val="0"/>
          <c:showSerName val="0"/>
          <c:showPercent val="0"/>
          <c:showBubbleSize val="0"/>
        </c:dLbls>
        <c:gapWidth val="219"/>
        <c:overlap val="-27"/>
        <c:axId val="375473992"/>
        <c:axId val="375472352"/>
      </c:barChart>
      <c:dateAx>
        <c:axId val="37547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72352"/>
        <c:crosses val="autoZero"/>
        <c:auto val="1"/>
        <c:lblOffset val="100"/>
        <c:baseTimeUnit val="months"/>
      </c:dateAx>
      <c:valAx>
        <c:axId val="37547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7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354</c:v>
                </c:pt>
                <c:pt idx="2">
                  <c:v>713</c:v>
                </c:pt>
                <c:pt idx="3">
                  <c:v>286</c:v>
                </c:pt>
                <c:pt idx="4">
                  <c:v>504</c:v>
                </c:pt>
                <c:pt idx="5">
                  <c:v>202</c:v>
                </c:pt>
                <c:pt idx="6">
                  <c:v>327</c:v>
                </c:pt>
                <c:pt idx="7">
                  <c:v>68</c:v>
                </c:pt>
                <c:pt idx="8">
                  <c:v>0</c:v>
                </c:pt>
                <c:pt idx="9">
                  <c:v>0</c:v>
                </c:pt>
                <c:pt idx="10">
                  <c:v>0</c:v>
                </c:pt>
                <c:pt idx="11">
                  <c:v>0</c:v>
                </c:pt>
              </c:numCache>
            </c:numRef>
          </c:val>
          <c:extLst>
            <c:ext xmlns:c16="http://schemas.microsoft.com/office/drawing/2014/chart" uri="{C3380CC4-5D6E-409C-BE32-E72D297353CC}">
              <c16:uniqueId val="{00000000-DFEA-4138-B83C-4E593F4BA933}"/>
            </c:ext>
          </c:extLst>
        </c:ser>
        <c:dLbls>
          <c:showLegendKey val="0"/>
          <c:showVal val="0"/>
          <c:showCatName val="0"/>
          <c:showSerName val="0"/>
          <c:showPercent val="0"/>
          <c:showBubbleSize val="0"/>
        </c:dLbls>
        <c:gapWidth val="219"/>
        <c:overlap val="-27"/>
        <c:axId val="375474976"/>
        <c:axId val="375475304"/>
      </c:barChart>
      <c:catAx>
        <c:axId val="37547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75304"/>
        <c:crosses val="autoZero"/>
        <c:auto val="1"/>
        <c:lblAlgn val="ctr"/>
        <c:lblOffset val="100"/>
        <c:noMultiLvlLbl val="0"/>
      </c:catAx>
      <c:valAx>
        <c:axId val="37547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47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A81C-F8E8-4157-9B2B-C42E9F60BB9F}"/>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72E43F2-9204-40EA-8993-CA22A1A15FB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1533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BD3EC-7C27-4FD2-AA96-CD467947CCB2}"/>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2D43B3D-4B7D-4C9B-AA11-43129121FD97}"/>
              </a:ext>
            </a:extLst>
          </p:cNvPr>
          <p:cNvGraphicFramePr>
            <a:graphicFrameLocks noGrp="1"/>
          </p:cNvGraphicFramePr>
          <p:nvPr>
            <p:ph type="chart" sz="quarter" idx="13"/>
            <p:extLst>
              <p:ext uri="{D42A27DB-BD31-4B8C-83A1-F6EECF244321}">
                <p14:modId xmlns:p14="http://schemas.microsoft.com/office/powerpoint/2010/main" val="2675171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72A10-52F8-4D3F-9254-2BE71AB137FD}"/>
              </a:ext>
            </a:extLst>
          </p:cNvPr>
          <p:cNvSpPr>
            <a:spLocks noGrp="1"/>
          </p:cNvSpPr>
          <p:nvPr>
            <p:ph type="body" sz="quarter" idx="14"/>
          </p:nvPr>
        </p:nvSpPr>
        <p:spPr/>
        <p:txBody>
          <a:bodyPr/>
          <a:lstStyle/>
          <a:p>
            <a:r>
              <a:rPr lang="en-US"/>
              <a:t>07/01/2020 - 07/31/2020</a:t>
            </a:r>
          </a:p>
        </p:txBody>
      </p:sp>
      <p:sp>
        <p:nvSpPr>
          <p:cNvPr id="5" name="Footer Placeholder 4">
            <a:extLst>
              <a:ext uri="{FF2B5EF4-FFF2-40B4-BE49-F238E27FC236}">
                <a16:creationId xmlns:a16="http://schemas.microsoft.com/office/drawing/2014/main" id="{3ABDB3CE-CEA3-4692-8389-C20C41DEF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649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BF396-A025-4923-9C5C-01659BC42424}"/>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993DA850-0EB2-46F2-AE85-24A86CEBF088}"/>
              </a:ext>
            </a:extLst>
          </p:cNvPr>
          <p:cNvGraphicFramePr>
            <a:graphicFrameLocks noGrp="1"/>
          </p:cNvGraphicFramePr>
          <p:nvPr>
            <p:ph type="tbl" sz="quarter" idx="13"/>
            <p:extLst>
              <p:ext uri="{D42A27DB-BD31-4B8C-83A1-F6EECF244321}">
                <p14:modId xmlns:p14="http://schemas.microsoft.com/office/powerpoint/2010/main" val="36155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24813374"/>
                    </a:ext>
                  </a:extLst>
                </a:gridCol>
                <a:gridCol w="740664">
                  <a:extLst>
                    <a:ext uri="{9D8B030D-6E8A-4147-A177-3AD203B41FA5}">
                      <a16:colId xmlns:a16="http://schemas.microsoft.com/office/drawing/2014/main" val="4159048034"/>
                    </a:ext>
                  </a:extLst>
                </a:gridCol>
                <a:gridCol w="740664">
                  <a:extLst>
                    <a:ext uri="{9D8B030D-6E8A-4147-A177-3AD203B41FA5}">
                      <a16:colId xmlns:a16="http://schemas.microsoft.com/office/drawing/2014/main" val="1580160648"/>
                    </a:ext>
                  </a:extLst>
                </a:gridCol>
                <a:gridCol w="740664">
                  <a:extLst>
                    <a:ext uri="{9D8B030D-6E8A-4147-A177-3AD203B41FA5}">
                      <a16:colId xmlns:a16="http://schemas.microsoft.com/office/drawing/2014/main" val="1832865773"/>
                    </a:ext>
                  </a:extLst>
                </a:gridCol>
                <a:gridCol w="740664">
                  <a:extLst>
                    <a:ext uri="{9D8B030D-6E8A-4147-A177-3AD203B41FA5}">
                      <a16:colId xmlns:a16="http://schemas.microsoft.com/office/drawing/2014/main" val="3806479673"/>
                    </a:ext>
                  </a:extLst>
                </a:gridCol>
                <a:gridCol w="740664">
                  <a:extLst>
                    <a:ext uri="{9D8B030D-6E8A-4147-A177-3AD203B41FA5}">
                      <a16:colId xmlns:a16="http://schemas.microsoft.com/office/drawing/2014/main" val="377437554"/>
                    </a:ext>
                  </a:extLst>
                </a:gridCol>
                <a:gridCol w="740664">
                  <a:extLst>
                    <a:ext uri="{9D8B030D-6E8A-4147-A177-3AD203B41FA5}">
                      <a16:colId xmlns:a16="http://schemas.microsoft.com/office/drawing/2014/main" val="1250096074"/>
                    </a:ext>
                  </a:extLst>
                </a:gridCol>
                <a:gridCol w="740664">
                  <a:extLst>
                    <a:ext uri="{9D8B030D-6E8A-4147-A177-3AD203B41FA5}">
                      <a16:colId xmlns:a16="http://schemas.microsoft.com/office/drawing/2014/main" val="3693843333"/>
                    </a:ext>
                  </a:extLst>
                </a:gridCol>
                <a:gridCol w="740664">
                  <a:extLst>
                    <a:ext uri="{9D8B030D-6E8A-4147-A177-3AD203B41FA5}">
                      <a16:colId xmlns:a16="http://schemas.microsoft.com/office/drawing/2014/main" val="433223547"/>
                    </a:ext>
                  </a:extLst>
                </a:gridCol>
                <a:gridCol w="740664">
                  <a:extLst>
                    <a:ext uri="{9D8B030D-6E8A-4147-A177-3AD203B41FA5}">
                      <a16:colId xmlns:a16="http://schemas.microsoft.com/office/drawing/2014/main" val="12004945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29366269"/>
                  </a:ext>
                </a:extLst>
              </a:tr>
              <a:tr h="370840">
                <a:tc>
                  <a:txBody>
                    <a:bodyPr/>
                    <a:lstStyle/>
                    <a:p>
                      <a:r>
                        <a:rPr lang="en-US" sz="1000"/>
                        <a:t>First Insurance Company of Hawaii, LTD</a:t>
                      </a:r>
                    </a:p>
                  </a:txBody>
                  <a:tcPr/>
                </a:tc>
                <a:tc>
                  <a:txBody>
                    <a:bodyPr/>
                    <a:lstStyle/>
                    <a:p>
                      <a:r>
                        <a:rPr lang="en-US" sz="1000"/>
                        <a:t>1712</a:t>
                      </a:r>
                    </a:p>
                  </a:txBody>
                  <a:tcPr/>
                </a:tc>
                <a:tc>
                  <a:txBody>
                    <a:bodyPr/>
                    <a:lstStyle/>
                    <a:p>
                      <a:r>
                        <a:rPr lang="en-US" sz="1000"/>
                        <a:t>3</a:t>
                      </a:r>
                    </a:p>
                  </a:txBody>
                  <a:tcPr/>
                </a:tc>
                <a:tc>
                  <a:txBody>
                    <a:bodyPr/>
                    <a:lstStyle/>
                    <a:p>
                      <a:r>
                        <a:rPr lang="en-US" sz="1000"/>
                        <a:t>11</a:t>
                      </a:r>
                    </a:p>
                  </a:txBody>
                  <a:tcPr/>
                </a:tc>
                <a:tc>
                  <a:txBody>
                    <a:bodyPr/>
                    <a:lstStyle/>
                    <a:p>
                      <a:r>
                        <a:rPr lang="en-US" sz="1000"/>
                        <a:t>121</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0.6752 %</a:t>
                      </a:r>
                    </a:p>
                  </a:txBody>
                  <a:tcPr/>
                </a:tc>
                <a:tc>
                  <a:txBody>
                    <a:bodyPr/>
                    <a:lstStyle/>
                    <a:p>
                      <a:r>
                        <a:rPr lang="en-US" sz="1000"/>
                        <a:t>0.0 %</a:t>
                      </a:r>
                    </a:p>
                  </a:txBody>
                  <a:tcPr/>
                </a:tc>
                <a:extLst>
                  <a:ext uri="{0D108BD9-81ED-4DB2-BD59-A6C34878D82A}">
                    <a16:rowId xmlns:a16="http://schemas.microsoft.com/office/drawing/2014/main" val="3839692150"/>
                  </a:ext>
                </a:extLst>
              </a:tr>
            </a:tbl>
          </a:graphicData>
        </a:graphic>
      </p:graphicFrame>
      <p:sp>
        <p:nvSpPr>
          <p:cNvPr id="4" name="Text Placeholder 3">
            <a:extLst>
              <a:ext uri="{FF2B5EF4-FFF2-40B4-BE49-F238E27FC236}">
                <a16:creationId xmlns:a16="http://schemas.microsoft.com/office/drawing/2014/main" id="{9B45175F-C38F-4C1D-9C6E-DA0AE4BBE20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8220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8E5DB-98AC-492E-B8E1-FAF39CED1AA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B27A781F-B1E7-4493-B6F7-27241168DAE8}"/>
              </a:ext>
            </a:extLst>
          </p:cNvPr>
          <p:cNvGraphicFramePr>
            <a:graphicFrameLocks noGrp="1"/>
          </p:cNvGraphicFramePr>
          <p:nvPr>
            <p:ph type="chart" sz="quarter" idx="13"/>
            <p:extLst>
              <p:ext uri="{D42A27DB-BD31-4B8C-83A1-F6EECF244321}">
                <p14:modId xmlns:p14="http://schemas.microsoft.com/office/powerpoint/2010/main" val="2520675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1110C-65C0-4920-8CA6-8273C2AE55C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80F18B8-E1B1-4B83-BE9E-7186F86C3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310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16C2-2C60-4E64-881F-8649B5006A2A}"/>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68B4DF5-34EA-4817-9780-506BC3ECAC8F}"/>
              </a:ext>
            </a:extLst>
          </p:cNvPr>
          <p:cNvGraphicFramePr>
            <a:graphicFrameLocks noGrp="1"/>
          </p:cNvGraphicFramePr>
          <p:nvPr>
            <p:ph type="chart" sz="quarter" idx="13"/>
            <p:extLst>
              <p:ext uri="{D42A27DB-BD31-4B8C-83A1-F6EECF244321}">
                <p14:modId xmlns:p14="http://schemas.microsoft.com/office/powerpoint/2010/main" val="3333782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2EDDF-B5E6-4E53-8F2B-B81ED37E882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CD9B863-3100-4953-8AF2-BF0651F8D8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835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0AAD3-C7AB-4163-AAD9-2339985A6F8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DAA4B06C-4743-4385-92BB-95463780CB7B}"/>
              </a:ext>
            </a:extLst>
          </p:cNvPr>
          <p:cNvGraphicFramePr>
            <a:graphicFrameLocks noGrp="1"/>
          </p:cNvGraphicFramePr>
          <p:nvPr>
            <p:ph type="chart" sz="quarter" idx="13"/>
            <p:extLst>
              <p:ext uri="{D42A27DB-BD31-4B8C-83A1-F6EECF244321}">
                <p14:modId xmlns:p14="http://schemas.microsoft.com/office/powerpoint/2010/main" val="2937185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EB2BB-C1D6-4E29-959E-0CDE5C56C40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73C7517-3BB1-4432-8560-53B151C15A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2116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F2C67-99D7-4A05-8928-AB7D65D3E9B1}"/>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DA782ED0-D424-4F54-94DC-28CCE4BADD08}"/>
              </a:ext>
            </a:extLst>
          </p:cNvPr>
          <p:cNvGraphicFramePr>
            <a:graphicFrameLocks noGrp="1"/>
          </p:cNvGraphicFramePr>
          <p:nvPr>
            <p:ph type="chart" sz="quarter" idx="13"/>
            <p:extLst>
              <p:ext uri="{D42A27DB-BD31-4B8C-83A1-F6EECF244321}">
                <p14:modId xmlns:p14="http://schemas.microsoft.com/office/powerpoint/2010/main" val="5996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244ACD-D72B-47ED-ABE1-6608072E674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EA2C8E1-7B1F-4673-B6DC-67E820A27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2326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48545-EDAA-4936-862D-69F46D26DF3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EDFA95B2-E594-485C-BDB1-83056F6460CC}"/>
              </a:ext>
            </a:extLst>
          </p:cNvPr>
          <p:cNvGraphicFramePr>
            <a:graphicFrameLocks noGrp="1"/>
          </p:cNvGraphicFramePr>
          <p:nvPr>
            <p:ph type="tbl" sz="quarter" idx="13"/>
            <p:extLst>
              <p:ext uri="{D42A27DB-BD31-4B8C-83A1-F6EECF244321}">
                <p14:modId xmlns:p14="http://schemas.microsoft.com/office/powerpoint/2010/main" val="91507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67407529"/>
                    </a:ext>
                  </a:extLst>
                </a:gridCol>
                <a:gridCol w="740664">
                  <a:extLst>
                    <a:ext uri="{9D8B030D-6E8A-4147-A177-3AD203B41FA5}">
                      <a16:colId xmlns:a16="http://schemas.microsoft.com/office/drawing/2014/main" val="1644113486"/>
                    </a:ext>
                  </a:extLst>
                </a:gridCol>
                <a:gridCol w="740664">
                  <a:extLst>
                    <a:ext uri="{9D8B030D-6E8A-4147-A177-3AD203B41FA5}">
                      <a16:colId xmlns:a16="http://schemas.microsoft.com/office/drawing/2014/main" val="3180390362"/>
                    </a:ext>
                  </a:extLst>
                </a:gridCol>
                <a:gridCol w="740664">
                  <a:extLst>
                    <a:ext uri="{9D8B030D-6E8A-4147-A177-3AD203B41FA5}">
                      <a16:colId xmlns:a16="http://schemas.microsoft.com/office/drawing/2014/main" val="2546383065"/>
                    </a:ext>
                  </a:extLst>
                </a:gridCol>
                <a:gridCol w="740664">
                  <a:extLst>
                    <a:ext uri="{9D8B030D-6E8A-4147-A177-3AD203B41FA5}">
                      <a16:colId xmlns:a16="http://schemas.microsoft.com/office/drawing/2014/main" val="598009843"/>
                    </a:ext>
                  </a:extLst>
                </a:gridCol>
                <a:gridCol w="740664">
                  <a:extLst>
                    <a:ext uri="{9D8B030D-6E8A-4147-A177-3AD203B41FA5}">
                      <a16:colId xmlns:a16="http://schemas.microsoft.com/office/drawing/2014/main" val="26357353"/>
                    </a:ext>
                  </a:extLst>
                </a:gridCol>
                <a:gridCol w="740664">
                  <a:extLst>
                    <a:ext uri="{9D8B030D-6E8A-4147-A177-3AD203B41FA5}">
                      <a16:colId xmlns:a16="http://schemas.microsoft.com/office/drawing/2014/main" val="3456946585"/>
                    </a:ext>
                  </a:extLst>
                </a:gridCol>
                <a:gridCol w="740664">
                  <a:extLst>
                    <a:ext uri="{9D8B030D-6E8A-4147-A177-3AD203B41FA5}">
                      <a16:colId xmlns:a16="http://schemas.microsoft.com/office/drawing/2014/main" val="358347708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243282790"/>
                  </a:ext>
                </a:extLst>
              </a:tr>
              <a:tr h="370840">
                <a:tc>
                  <a:txBody>
                    <a:bodyPr/>
                    <a:lstStyle/>
                    <a:p>
                      <a:r>
                        <a:rPr lang="en-US" sz="1000" b="1"/>
                        <a:t>First Insurance Company of Hawaii, LTD - 2020-07-23 16:04:01</a:t>
                      </a:r>
                      <a:r>
                        <a:rPr lang="en-US" sz="1000"/>
                        <a:t>
 On this #tbt, we’re throwing it back to #TeamFICOH at the 2017 Oahu Heart Walk. ❤️
We’re looking forward to the first-ever virtual Oahu Heart Walk event coming up next month. American Heart Association of Hawaii has tons of fun stuff planned for the week of August 8th, including a step challenge and zoom activities. Learn more on their website, www.OahuHeartWalk.org. 
#HiHeartWalk #HawaiiHasHeart</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1.2274 %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443602007"/>
                  </a:ext>
                </a:extLst>
              </a:tr>
              <a:tr h="370840">
                <a:tc>
                  <a:txBody>
                    <a:bodyPr/>
                    <a:lstStyle/>
                    <a:p>
                      <a:r>
                        <a:rPr lang="en-US" sz="1000" b="1"/>
                        <a:t>First Insurance Company of Hawaii, LTD - 2020-07-09 21:21:20</a:t>
                      </a:r>
                      <a:r>
                        <a:rPr lang="en-US" sz="1000"/>
                        <a:t>
 Join us in recognizing this year’s graduates, including those of #teamficoh. Congratulations, class of 2020!</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0.9959 %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02788844"/>
                  </a:ext>
                </a:extLst>
              </a:tr>
              <a:tr h="370840">
                <a:tc>
                  <a:txBody>
                    <a:bodyPr/>
                    <a:lstStyle/>
                    <a:p>
                      <a:r>
                        <a:rPr lang="en-US" sz="1000" b="1"/>
                        <a:t>First Insurance Company of Hawaii, LTD - 2020-07-10 18:31:37</a:t>
                      </a:r>
                      <a:r>
                        <a:rPr lang="en-US" sz="1000"/>
                        <a:t>
 Happy #AlohaFriday!  Enjoy these stunning photos of the Koolau Mountains taken by Quan H. of our Commerical Underwriting department. ⛰
#hikingadventures #hawaii</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1</a:t>
                      </a:r>
                    </a:p>
                  </a:txBody>
                  <a:tcPr/>
                </a:tc>
                <a:tc>
                  <a:txBody>
                    <a:bodyPr/>
                    <a:lstStyle/>
                    <a:p>
                      <a:r>
                        <a:rPr lang="en-US" sz="1000"/>
                        <a:t>0.9373 %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699243636"/>
                  </a:ext>
                </a:extLst>
              </a:tr>
            </a:tbl>
          </a:graphicData>
        </a:graphic>
      </p:graphicFrame>
      <p:sp>
        <p:nvSpPr>
          <p:cNvPr id="4" name="Text Placeholder 3">
            <a:extLst>
              <a:ext uri="{FF2B5EF4-FFF2-40B4-BE49-F238E27FC236}">
                <a16:creationId xmlns:a16="http://schemas.microsoft.com/office/drawing/2014/main" id="{0CC55D62-4A58-4215-9D33-78A05B595EB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11474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331A0-36FF-4F7B-B711-CE80C25FB0A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C07C52A-8175-450D-BC74-F4FE9BEC3428}"/>
              </a:ext>
            </a:extLst>
          </p:cNvPr>
          <p:cNvGraphicFramePr>
            <a:graphicFrameLocks noGrp="1"/>
          </p:cNvGraphicFramePr>
          <p:nvPr>
            <p:ph type="tbl" sz="quarter" idx="13"/>
            <p:extLst>
              <p:ext uri="{D42A27DB-BD31-4B8C-83A1-F6EECF244321}">
                <p14:modId xmlns:p14="http://schemas.microsoft.com/office/powerpoint/2010/main" val="330658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1986151"/>
                    </a:ext>
                  </a:extLst>
                </a:gridCol>
                <a:gridCol w="411480">
                  <a:extLst>
                    <a:ext uri="{9D8B030D-6E8A-4147-A177-3AD203B41FA5}">
                      <a16:colId xmlns:a16="http://schemas.microsoft.com/office/drawing/2014/main" val="848984396"/>
                    </a:ext>
                  </a:extLst>
                </a:gridCol>
                <a:gridCol w="411480">
                  <a:extLst>
                    <a:ext uri="{9D8B030D-6E8A-4147-A177-3AD203B41FA5}">
                      <a16:colId xmlns:a16="http://schemas.microsoft.com/office/drawing/2014/main" val="1189890421"/>
                    </a:ext>
                  </a:extLst>
                </a:gridCol>
                <a:gridCol w="411480">
                  <a:extLst>
                    <a:ext uri="{9D8B030D-6E8A-4147-A177-3AD203B41FA5}">
                      <a16:colId xmlns:a16="http://schemas.microsoft.com/office/drawing/2014/main" val="3079339834"/>
                    </a:ext>
                  </a:extLst>
                </a:gridCol>
                <a:gridCol w="411480">
                  <a:extLst>
                    <a:ext uri="{9D8B030D-6E8A-4147-A177-3AD203B41FA5}">
                      <a16:colId xmlns:a16="http://schemas.microsoft.com/office/drawing/2014/main" val="2461448328"/>
                    </a:ext>
                  </a:extLst>
                </a:gridCol>
                <a:gridCol w="411480">
                  <a:extLst>
                    <a:ext uri="{9D8B030D-6E8A-4147-A177-3AD203B41FA5}">
                      <a16:colId xmlns:a16="http://schemas.microsoft.com/office/drawing/2014/main" val="2726937791"/>
                    </a:ext>
                  </a:extLst>
                </a:gridCol>
                <a:gridCol w="411480">
                  <a:extLst>
                    <a:ext uri="{9D8B030D-6E8A-4147-A177-3AD203B41FA5}">
                      <a16:colId xmlns:a16="http://schemas.microsoft.com/office/drawing/2014/main" val="1081530263"/>
                    </a:ext>
                  </a:extLst>
                </a:gridCol>
                <a:gridCol w="411480">
                  <a:extLst>
                    <a:ext uri="{9D8B030D-6E8A-4147-A177-3AD203B41FA5}">
                      <a16:colId xmlns:a16="http://schemas.microsoft.com/office/drawing/2014/main" val="2506540395"/>
                    </a:ext>
                  </a:extLst>
                </a:gridCol>
                <a:gridCol w="411480">
                  <a:extLst>
                    <a:ext uri="{9D8B030D-6E8A-4147-A177-3AD203B41FA5}">
                      <a16:colId xmlns:a16="http://schemas.microsoft.com/office/drawing/2014/main" val="3275745499"/>
                    </a:ext>
                  </a:extLst>
                </a:gridCol>
                <a:gridCol w="411480">
                  <a:extLst>
                    <a:ext uri="{9D8B030D-6E8A-4147-A177-3AD203B41FA5}">
                      <a16:colId xmlns:a16="http://schemas.microsoft.com/office/drawing/2014/main" val="2122366094"/>
                    </a:ext>
                  </a:extLst>
                </a:gridCol>
                <a:gridCol w="411480">
                  <a:extLst>
                    <a:ext uri="{9D8B030D-6E8A-4147-A177-3AD203B41FA5}">
                      <a16:colId xmlns:a16="http://schemas.microsoft.com/office/drawing/2014/main" val="3511346432"/>
                    </a:ext>
                  </a:extLst>
                </a:gridCol>
                <a:gridCol w="411480">
                  <a:extLst>
                    <a:ext uri="{9D8B030D-6E8A-4147-A177-3AD203B41FA5}">
                      <a16:colId xmlns:a16="http://schemas.microsoft.com/office/drawing/2014/main" val="4233879769"/>
                    </a:ext>
                  </a:extLst>
                </a:gridCol>
                <a:gridCol w="411480">
                  <a:extLst>
                    <a:ext uri="{9D8B030D-6E8A-4147-A177-3AD203B41FA5}">
                      <a16:colId xmlns:a16="http://schemas.microsoft.com/office/drawing/2014/main" val="3464674762"/>
                    </a:ext>
                  </a:extLst>
                </a:gridCol>
                <a:gridCol w="411480">
                  <a:extLst>
                    <a:ext uri="{9D8B030D-6E8A-4147-A177-3AD203B41FA5}">
                      <a16:colId xmlns:a16="http://schemas.microsoft.com/office/drawing/2014/main" val="2713650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34207021"/>
                  </a:ext>
                </a:extLst>
              </a:tr>
              <a:tr h="370840">
                <a:tc>
                  <a:txBody>
                    <a:bodyPr/>
                    <a:lstStyle/>
                    <a:p>
                      <a:r>
                        <a:rPr lang="en-US" sz="1000"/>
                        <a:t>First Insurance HI</a:t>
                      </a:r>
                    </a:p>
                  </a:txBody>
                  <a:tcPr/>
                </a:tc>
                <a:tc>
                  <a:txBody>
                    <a:bodyPr/>
                    <a:lstStyle/>
                    <a:p>
                      <a:r>
                        <a:rPr lang="en-US" sz="1000"/>
                        <a:t>1194</a:t>
                      </a:r>
                    </a:p>
                  </a:txBody>
                  <a:tcPr/>
                </a:tc>
                <a:tc>
                  <a:txBody>
                    <a:bodyPr/>
                    <a:lstStyle/>
                    <a:p>
                      <a:r>
                        <a:rPr lang="en-US" sz="1000"/>
                        <a:t>-2</a:t>
                      </a:r>
                    </a:p>
                  </a:txBody>
                  <a:tcPr/>
                </a:tc>
                <a:tc>
                  <a:txBody>
                    <a:bodyPr/>
                    <a:lstStyle/>
                    <a:p>
                      <a:r>
                        <a:rPr lang="en-US" sz="1000"/>
                        <a:t>20</a:t>
                      </a:r>
                    </a:p>
                  </a:txBody>
                  <a:tcPr/>
                </a:tc>
                <a:tc>
                  <a:txBody>
                    <a:bodyPr/>
                    <a:lstStyle/>
                    <a:p>
                      <a:r>
                        <a:rPr lang="en-US" sz="1000"/>
                        <a:t>14</a:t>
                      </a:r>
                    </a:p>
                  </a:txBody>
                  <a:tcPr/>
                </a:tc>
                <a:tc>
                  <a:txBody>
                    <a:bodyPr/>
                    <a:lstStyle/>
                    <a:p>
                      <a:r>
                        <a:rPr lang="en-US" sz="1000"/>
                        <a:t>4</a:t>
                      </a:r>
                    </a:p>
                  </a:txBody>
                  <a:tcPr/>
                </a:tc>
                <a:tc>
                  <a:txBody>
                    <a:bodyPr/>
                    <a:lstStyle/>
                    <a:p>
                      <a:r>
                        <a:rPr lang="en-US" sz="1000"/>
                        <a:t>2</a:t>
                      </a:r>
                    </a:p>
                  </a:txBody>
                  <a:tcPr/>
                </a:tc>
                <a:tc>
                  <a:txBody>
                    <a:bodyPr/>
                    <a:lstStyle/>
                    <a:p>
                      <a:r>
                        <a:rPr lang="en-US" sz="1000"/>
                        <a:t>4</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0.0897 %</a:t>
                      </a:r>
                    </a:p>
                  </a:txBody>
                  <a:tcPr/>
                </a:tc>
                <a:tc>
                  <a:txBody>
                    <a:bodyPr/>
                    <a:lstStyle/>
                    <a:p>
                      <a:r>
                        <a:rPr lang="en-US" sz="1000"/>
                        <a:t>0.0 %</a:t>
                      </a:r>
                    </a:p>
                  </a:txBody>
                  <a:tcPr/>
                </a:tc>
                <a:extLst>
                  <a:ext uri="{0D108BD9-81ED-4DB2-BD59-A6C34878D82A}">
                    <a16:rowId xmlns:a16="http://schemas.microsoft.com/office/drawing/2014/main" val="907731101"/>
                  </a:ext>
                </a:extLst>
              </a:tr>
            </a:tbl>
          </a:graphicData>
        </a:graphic>
      </p:graphicFrame>
      <p:sp>
        <p:nvSpPr>
          <p:cNvPr id="4" name="Text Placeholder 3">
            <a:extLst>
              <a:ext uri="{FF2B5EF4-FFF2-40B4-BE49-F238E27FC236}">
                <a16:creationId xmlns:a16="http://schemas.microsoft.com/office/drawing/2014/main" id="{BB9FF7E3-AE4C-4666-892E-4D99F67DF94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37736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BD93-A075-41EC-88D3-009091D91B1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E6B48AD-5DD6-49ED-A2CC-A25CA1A9ABE6}"/>
              </a:ext>
            </a:extLst>
          </p:cNvPr>
          <p:cNvGraphicFramePr>
            <a:graphicFrameLocks noGrp="1"/>
          </p:cNvGraphicFramePr>
          <p:nvPr>
            <p:ph type="chart" sz="quarter" idx="13"/>
            <p:extLst>
              <p:ext uri="{D42A27DB-BD31-4B8C-83A1-F6EECF244321}">
                <p14:modId xmlns:p14="http://schemas.microsoft.com/office/powerpoint/2010/main" val="16050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87C53-D77C-4349-988B-2D23B9E4EDC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F84E23B-ED31-4993-975E-44C5FA71C1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731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9F214-B204-4518-8E34-4A1D63D706AC}"/>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85E73DF-840B-41DD-91C5-864D3A5CD16B}"/>
              </a:ext>
            </a:extLst>
          </p:cNvPr>
          <p:cNvGraphicFramePr>
            <a:graphicFrameLocks noGrp="1"/>
          </p:cNvGraphicFramePr>
          <p:nvPr>
            <p:ph type="chart" sz="quarter" idx="13"/>
            <p:extLst>
              <p:ext uri="{D42A27DB-BD31-4B8C-83A1-F6EECF244321}">
                <p14:modId xmlns:p14="http://schemas.microsoft.com/office/powerpoint/2010/main" val="626375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2B31D4-BEE1-4F91-90C3-1AB50869557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34769CC-491E-451C-9C5F-31D9C031A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7285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0397C-7105-4AAF-BD62-37C9A084F4E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0AE4362-A668-4122-AE99-5919BC7EA9E7}"/>
              </a:ext>
            </a:extLst>
          </p:cNvPr>
          <p:cNvGraphicFramePr>
            <a:graphicFrameLocks noGrp="1"/>
          </p:cNvGraphicFramePr>
          <p:nvPr>
            <p:ph type="chart" sz="quarter" idx="13"/>
            <p:extLst>
              <p:ext uri="{D42A27DB-BD31-4B8C-83A1-F6EECF244321}">
                <p14:modId xmlns:p14="http://schemas.microsoft.com/office/powerpoint/2010/main" val="1552824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BF87E-3227-4FC7-82BD-FE067049D04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6C6FC42-D5DD-441F-ABA0-D92B7CB1D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400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3D51-AEBF-4A71-AAB0-5618F20C0CB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83743E0-13F2-475A-91CD-23FCEDF16747}"/>
              </a:ext>
            </a:extLst>
          </p:cNvPr>
          <p:cNvGraphicFramePr>
            <a:graphicFrameLocks noGrp="1"/>
          </p:cNvGraphicFramePr>
          <p:nvPr>
            <p:ph type="tbl" sz="quarter" idx="13"/>
            <p:extLst>
              <p:ext uri="{D42A27DB-BD31-4B8C-83A1-F6EECF244321}">
                <p14:modId xmlns:p14="http://schemas.microsoft.com/office/powerpoint/2010/main" val="22033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05237287"/>
                    </a:ext>
                  </a:extLst>
                </a:gridCol>
                <a:gridCol w="493776">
                  <a:extLst>
                    <a:ext uri="{9D8B030D-6E8A-4147-A177-3AD203B41FA5}">
                      <a16:colId xmlns:a16="http://schemas.microsoft.com/office/drawing/2014/main" val="305009330"/>
                    </a:ext>
                  </a:extLst>
                </a:gridCol>
                <a:gridCol w="1069848">
                  <a:extLst>
                    <a:ext uri="{9D8B030D-6E8A-4147-A177-3AD203B41FA5}">
                      <a16:colId xmlns:a16="http://schemas.microsoft.com/office/drawing/2014/main" val="302922612"/>
                    </a:ext>
                  </a:extLst>
                </a:gridCol>
                <a:gridCol w="1069848">
                  <a:extLst>
                    <a:ext uri="{9D8B030D-6E8A-4147-A177-3AD203B41FA5}">
                      <a16:colId xmlns:a16="http://schemas.microsoft.com/office/drawing/2014/main" val="3899362530"/>
                    </a:ext>
                  </a:extLst>
                </a:gridCol>
                <a:gridCol w="1069848">
                  <a:extLst>
                    <a:ext uri="{9D8B030D-6E8A-4147-A177-3AD203B41FA5}">
                      <a16:colId xmlns:a16="http://schemas.microsoft.com/office/drawing/2014/main" val="3169213286"/>
                    </a:ext>
                  </a:extLst>
                </a:gridCol>
                <a:gridCol w="1069848">
                  <a:extLst>
                    <a:ext uri="{9D8B030D-6E8A-4147-A177-3AD203B41FA5}">
                      <a16:colId xmlns:a16="http://schemas.microsoft.com/office/drawing/2014/main" val="1974964896"/>
                    </a:ext>
                  </a:extLst>
                </a:gridCol>
                <a:gridCol w="1069848">
                  <a:extLst>
                    <a:ext uri="{9D8B030D-6E8A-4147-A177-3AD203B41FA5}">
                      <a16:colId xmlns:a16="http://schemas.microsoft.com/office/drawing/2014/main" val="8093496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430202754"/>
                  </a:ext>
                </a:extLst>
              </a:tr>
              <a:tr h="370840">
                <a:tc>
                  <a:txBody>
                    <a:bodyPr/>
                    <a:lstStyle/>
                    <a:p>
                      <a:r>
                        <a:rPr lang="en-US" sz="1000" b="1"/>
                        <a:t>@FirstInsHI - 2020-07-24 20:10:56</a:t>
                      </a:r>
                      <a:r>
                        <a:rPr lang="en-US" sz="1000"/>
                        <a:t>
 As #HurricaneDouglas continues to make its way toward our islands, make sure you’re #stormready. Please stay safe this weekend! Click the link for more tips on how to stay safe during and after the storm: https://t.co/2BwHOaQ61s
#hurricanedouglas #hurricanepreparedness https://t.co/KpT8rxqTfD</a:t>
                      </a:r>
                    </a:p>
                  </a:txBody>
                  <a:tcPr/>
                </a:tc>
                <a:tc>
                  <a:txBody>
                    <a:bodyPr/>
                    <a:lstStyle/>
                    <a:p>
                      <a:r>
                        <a:rPr lang="en-US" sz="1000"/>
                        <a:t>07/26/2020 20:09:23</a:t>
                      </a:r>
                    </a:p>
                  </a:txBody>
                  <a:tcPr/>
                </a:tc>
                <a:tc>
                  <a:txBody>
                    <a:bodyPr/>
                    <a:lstStyle/>
                    <a:p>
                      <a:r>
                        <a:rPr lang="en-US" sz="1000"/>
                        <a:t>No</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0.2508 %</a:t>
                      </a:r>
                    </a:p>
                  </a:txBody>
                  <a:tcPr/>
                </a:tc>
                <a:extLst>
                  <a:ext uri="{0D108BD9-81ED-4DB2-BD59-A6C34878D82A}">
                    <a16:rowId xmlns:a16="http://schemas.microsoft.com/office/drawing/2014/main" val="1757630260"/>
                  </a:ext>
                </a:extLst>
              </a:tr>
              <a:tr h="370840">
                <a:tc>
                  <a:txBody>
                    <a:bodyPr/>
                    <a:lstStyle/>
                    <a:p>
                      <a:r>
                        <a:rPr lang="en-US" sz="1000" b="1"/>
                        <a:t>@FirstInsHI - 2020-07-02 19:44:35</a:t>
                      </a:r>
                      <a:r>
                        <a:rPr lang="en-US" sz="1000"/>
                        <a:t>
 In observance of #IndependenceDay, our offices will be closed tomorrow, Friday, July 3rd. We wish you a safe and happy #4thofJuly! https://t.co/6ZMaMQGs1Z</a:t>
                      </a:r>
                    </a:p>
                  </a:txBody>
                  <a:tcPr/>
                </a:tc>
                <a:tc>
                  <a:txBody>
                    <a:bodyPr/>
                    <a:lstStyle/>
                    <a:p>
                      <a:r>
                        <a:rPr lang="en-US" sz="1000"/>
                        <a:t>07/03/2020 08:09:59</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0.1679 %</a:t>
                      </a:r>
                    </a:p>
                  </a:txBody>
                  <a:tcPr/>
                </a:tc>
                <a:extLst>
                  <a:ext uri="{0D108BD9-81ED-4DB2-BD59-A6C34878D82A}">
                    <a16:rowId xmlns:a16="http://schemas.microsoft.com/office/drawing/2014/main" val="1751401217"/>
                  </a:ext>
                </a:extLst>
              </a:tr>
              <a:tr h="370840">
                <a:tc>
                  <a:txBody>
                    <a:bodyPr/>
                    <a:lstStyle/>
                    <a:p>
                      <a:r>
                        <a:rPr lang="en-US" sz="1000" b="1"/>
                        <a:t>@FirstInsHI - 2020-07-30 19:31:51</a:t>
                      </a:r>
                      <a:r>
                        <a:rPr lang="en-US" sz="1000"/>
                        <a:t>
 Hurricane preparation and cleanup can be expensive, even if the damage is minor. Now there’s a new insurance product that can help cover your costs. Learn more about FirstTrack here: https://t.co/wwhhtrtnOK
#hurricaneprep #insurancenews https://t.co/AopVpDZBgl</a:t>
                      </a:r>
                    </a:p>
                  </a:txBody>
                  <a:tcPr/>
                </a:tc>
                <a:tc>
                  <a:txBody>
                    <a:bodyPr/>
                    <a:lstStyle/>
                    <a:p>
                      <a:r>
                        <a:rPr lang="en-US" sz="1000"/>
                        <a:t>07/31/2020 08:10:19</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0.1675 %</a:t>
                      </a:r>
                    </a:p>
                  </a:txBody>
                  <a:tcPr/>
                </a:tc>
                <a:extLst>
                  <a:ext uri="{0D108BD9-81ED-4DB2-BD59-A6C34878D82A}">
                    <a16:rowId xmlns:a16="http://schemas.microsoft.com/office/drawing/2014/main" val="3100702427"/>
                  </a:ext>
                </a:extLst>
              </a:tr>
            </a:tbl>
          </a:graphicData>
        </a:graphic>
      </p:graphicFrame>
      <p:sp>
        <p:nvSpPr>
          <p:cNvPr id="4" name="Text Placeholder 3">
            <a:extLst>
              <a:ext uri="{FF2B5EF4-FFF2-40B4-BE49-F238E27FC236}">
                <a16:creationId xmlns:a16="http://schemas.microsoft.com/office/drawing/2014/main" id="{8ACAF8DF-D591-4E5B-A0CD-4D356DEC03D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24699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12ABE-0B4A-4B40-8B22-13551E6804B0}"/>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00C97EF-7195-4C05-BCD3-20DCAC157B34}"/>
              </a:ext>
            </a:extLst>
          </p:cNvPr>
          <p:cNvGraphicFramePr>
            <a:graphicFrameLocks noGrp="1"/>
          </p:cNvGraphicFramePr>
          <p:nvPr>
            <p:ph type="tbl" sz="quarter" idx="13"/>
            <p:extLst>
              <p:ext uri="{D42A27DB-BD31-4B8C-83A1-F6EECF244321}">
                <p14:modId xmlns:p14="http://schemas.microsoft.com/office/powerpoint/2010/main" val="310361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76006665"/>
                    </a:ext>
                  </a:extLst>
                </a:gridCol>
                <a:gridCol w="411480">
                  <a:extLst>
                    <a:ext uri="{9D8B030D-6E8A-4147-A177-3AD203B41FA5}">
                      <a16:colId xmlns:a16="http://schemas.microsoft.com/office/drawing/2014/main" val="2042220455"/>
                    </a:ext>
                  </a:extLst>
                </a:gridCol>
                <a:gridCol w="411480">
                  <a:extLst>
                    <a:ext uri="{9D8B030D-6E8A-4147-A177-3AD203B41FA5}">
                      <a16:colId xmlns:a16="http://schemas.microsoft.com/office/drawing/2014/main" val="3757095400"/>
                    </a:ext>
                  </a:extLst>
                </a:gridCol>
                <a:gridCol w="411480">
                  <a:extLst>
                    <a:ext uri="{9D8B030D-6E8A-4147-A177-3AD203B41FA5}">
                      <a16:colId xmlns:a16="http://schemas.microsoft.com/office/drawing/2014/main" val="3416052638"/>
                    </a:ext>
                  </a:extLst>
                </a:gridCol>
                <a:gridCol w="411480">
                  <a:extLst>
                    <a:ext uri="{9D8B030D-6E8A-4147-A177-3AD203B41FA5}">
                      <a16:colId xmlns:a16="http://schemas.microsoft.com/office/drawing/2014/main" val="2557938771"/>
                    </a:ext>
                  </a:extLst>
                </a:gridCol>
                <a:gridCol w="411480">
                  <a:extLst>
                    <a:ext uri="{9D8B030D-6E8A-4147-A177-3AD203B41FA5}">
                      <a16:colId xmlns:a16="http://schemas.microsoft.com/office/drawing/2014/main" val="943864182"/>
                    </a:ext>
                  </a:extLst>
                </a:gridCol>
                <a:gridCol w="411480">
                  <a:extLst>
                    <a:ext uri="{9D8B030D-6E8A-4147-A177-3AD203B41FA5}">
                      <a16:colId xmlns:a16="http://schemas.microsoft.com/office/drawing/2014/main" val="1011073181"/>
                    </a:ext>
                  </a:extLst>
                </a:gridCol>
                <a:gridCol w="411480">
                  <a:extLst>
                    <a:ext uri="{9D8B030D-6E8A-4147-A177-3AD203B41FA5}">
                      <a16:colId xmlns:a16="http://schemas.microsoft.com/office/drawing/2014/main" val="1207351257"/>
                    </a:ext>
                  </a:extLst>
                </a:gridCol>
                <a:gridCol w="411480">
                  <a:extLst>
                    <a:ext uri="{9D8B030D-6E8A-4147-A177-3AD203B41FA5}">
                      <a16:colId xmlns:a16="http://schemas.microsoft.com/office/drawing/2014/main" val="57641943"/>
                    </a:ext>
                  </a:extLst>
                </a:gridCol>
                <a:gridCol w="411480">
                  <a:extLst>
                    <a:ext uri="{9D8B030D-6E8A-4147-A177-3AD203B41FA5}">
                      <a16:colId xmlns:a16="http://schemas.microsoft.com/office/drawing/2014/main" val="977312589"/>
                    </a:ext>
                  </a:extLst>
                </a:gridCol>
                <a:gridCol w="411480">
                  <a:extLst>
                    <a:ext uri="{9D8B030D-6E8A-4147-A177-3AD203B41FA5}">
                      <a16:colId xmlns:a16="http://schemas.microsoft.com/office/drawing/2014/main" val="19881931"/>
                    </a:ext>
                  </a:extLst>
                </a:gridCol>
                <a:gridCol w="411480">
                  <a:extLst>
                    <a:ext uri="{9D8B030D-6E8A-4147-A177-3AD203B41FA5}">
                      <a16:colId xmlns:a16="http://schemas.microsoft.com/office/drawing/2014/main" val="3997833457"/>
                    </a:ext>
                  </a:extLst>
                </a:gridCol>
                <a:gridCol w="411480">
                  <a:extLst>
                    <a:ext uri="{9D8B030D-6E8A-4147-A177-3AD203B41FA5}">
                      <a16:colId xmlns:a16="http://schemas.microsoft.com/office/drawing/2014/main" val="3949379761"/>
                    </a:ext>
                  </a:extLst>
                </a:gridCol>
                <a:gridCol w="411480">
                  <a:extLst>
                    <a:ext uri="{9D8B030D-6E8A-4147-A177-3AD203B41FA5}">
                      <a16:colId xmlns:a16="http://schemas.microsoft.com/office/drawing/2014/main" val="1450201372"/>
                    </a:ext>
                  </a:extLst>
                </a:gridCol>
                <a:gridCol w="411480">
                  <a:extLst>
                    <a:ext uri="{9D8B030D-6E8A-4147-A177-3AD203B41FA5}">
                      <a16:colId xmlns:a16="http://schemas.microsoft.com/office/drawing/2014/main" val="927744886"/>
                    </a:ext>
                  </a:extLst>
                </a:gridCol>
                <a:gridCol w="411480">
                  <a:extLst>
                    <a:ext uri="{9D8B030D-6E8A-4147-A177-3AD203B41FA5}">
                      <a16:colId xmlns:a16="http://schemas.microsoft.com/office/drawing/2014/main" val="2904479742"/>
                    </a:ext>
                  </a:extLst>
                </a:gridCol>
                <a:gridCol w="411480">
                  <a:extLst>
                    <a:ext uri="{9D8B030D-6E8A-4147-A177-3AD203B41FA5}">
                      <a16:colId xmlns:a16="http://schemas.microsoft.com/office/drawing/2014/main" val="13491014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270407461"/>
                  </a:ext>
                </a:extLst>
              </a:tr>
              <a:tr h="370840">
                <a:tc>
                  <a:txBody>
                    <a:bodyPr/>
                    <a:lstStyle/>
                    <a:p>
                      <a:r>
                        <a:rPr lang="en-US" sz="1000"/>
                        <a:t>First Insurance Company of Hawaii</a:t>
                      </a:r>
                    </a:p>
                  </a:txBody>
                  <a:tcPr/>
                </a:tc>
                <a:tc>
                  <a:txBody>
                    <a:bodyPr/>
                    <a:lstStyle/>
                    <a:p>
                      <a:r>
                        <a:rPr lang="en-US" sz="1000"/>
                        <a:t>2903</a:t>
                      </a:r>
                    </a:p>
                  </a:txBody>
                  <a:tcPr/>
                </a:tc>
                <a:tc>
                  <a:txBody>
                    <a:bodyPr/>
                    <a:lstStyle/>
                    <a:p>
                      <a:r>
                        <a:rPr lang="en-US" sz="1000"/>
                        <a:t>130</a:t>
                      </a:r>
                    </a:p>
                  </a:txBody>
                  <a:tcPr/>
                </a:tc>
                <a:tc>
                  <a:txBody>
                    <a:bodyPr/>
                    <a:lstStyle/>
                    <a:p>
                      <a:r>
                        <a:rPr lang="en-US" sz="1000"/>
                        <a:t>5</a:t>
                      </a:r>
                    </a:p>
                  </a:txBody>
                  <a:tcPr/>
                </a:tc>
                <a:tc>
                  <a:txBody>
                    <a:bodyPr/>
                    <a:lstStyle/>
                    <a:p>
                      <a:r>
                        <a:rPr lang="en-US" sz="1000"/>
                        <a:t>176</a:t>
                      </a:r>
                    </a:p>
                  </a:txBody>
                  <a:tcPr/>
                </a:tc>
                <a:tc>
                  <a:txBody>
                    <a:bodyPr/>
                    <a:lstStyle/>
                    <a:p>
                      <a:r>
                        <a:rPr lang="en-US" sz="1000"/>
                        <a:t>44</a:t>
                      </a:r>
                    </a:p>
                  </a:txBody>
                  <a:tcPr/>
                </a:tc>
                <a:tc>
                  <a:txBody>
                    <a:bodyPr/>
                    <a:lstStyle/>
                    <a:p>
                      <a:r>
                        <a:rPr lang="en-US" sz="1000"/>
                        <a:t>2</a:t>
                      </a:r>
                    </a:p>
                  </a:txBody>
                  <a:tcPr/>
                </a:tc>
                <a:tc>
                  <a:txBody>
                    <a:bodyPr/>
                    <a:lstStyle/>
                    <a:p>
                      <a:r>
                        <a:rPr lang="en-US" sz="1000"/>
                        <a:t>0.5</a:t>
                      </a:r>
                    </a:p>
                  </a:txBody>
                  <a:tcPr/>
                </a:tc>
                <a:tc>
                  <a:txBody>
                    <a:bodyPr/>
                    <a:lstStyle/>
                    <a:p>
                      <a:r>
                        <a:rPr lang="en-US" sz="1000"/>
                        <a:t>2</a:t>
                      </a:r>
                    </a:p>
                  </a:txBody>
                  <a:tcPr/>
                </a:tc>
                <a:tc>
                  <a:txBody>
                    <a:bodyPr/>
                    <a:lstStyle/>
                    <a:p>
                      <a:r>
                        <a:rPr lang="en-US" sz="1000"/>
                        <a:t>0.5</a:t>
                      </a:r>
                    </a:p>
                  </a:txBody>
                  <a:tcPr/>
                </a:tc>
                <a:tc>
                  <a:txBody>
                    <a:bodyPr/>
                    <a:lstStyle/>
                    <a:p>
                      <a:r>
                        <a:rPr lang="en-US" sz="1000"/>
                        <a:t>921</a:t>
                      </a:r>
                    </a:p>
                  </a:txBody>
                  <a:tcPr/>
                </a:tc>
                <a:tc>
                  <a:txBody>
                    <a:bodyPr/>
                    <a:lstStyle/>
                    <a:p>
                      <a:r>
                        <a:rPr lang="en-US" sz="1000"/>
                        <a:t>230.25</a:t>
                      </a:r>
                    </a:p>
                  </a:txBody>
                  <a:tcPr/>
                </a:tc>
                <a:tc>
                  <a:txBody>
                    <a:bodyPr/>
                    <a:lstStyle/>
                    <a:p>
                      <a:r>
                        <a:rPr lang="en-US" sz="1000"/>
                        <a:t>6028</a:t>
                      </a:r>
                    </a:p>
                  </a:txBody>
                  <a:tcPr/>
                </a:tc>
                <a:tc>
                  <a:txBody>
                    <a:bodyPr/>
                    <a:lstStyle/>
                    <a:p>
                      <a:r>
                        <a:rPr lang="en-US" sz="1000"/>
                        <a:t>1507</a:t>
                      </a:r>
                    </a:p>
                  </a:txBody>
                  <a:tcPr/>
                </a:tc>
                <a:tc>
                  <a:txBody>
                    <a:bodyPr/>
                    <a:lstStyle/>
                    <a:p>
                      <a:r>
                        <a:rPr lang="en-US" sz="1000"/>
                        <a:t>0.14258555684438 %</a:t>
                      </a:r>
                    </a:p>
                  </a:txBody>
                  <a:tcPr/>
                </a:tc>
                <a:tc>
                  <a:txBody>
                    <a:bodyPr/>
                    <a:lstStyle/>
                    <a:p>
                      <a:r>
                        <a:rPr lang="en-US" sz="1000"/>
                        <a:t>295</a:t>
                      </a:r>
                    </a:p>
                  </a:txBody>
                  <a:tcPr/>
                </a:tc>
                <a:tc>
                  <a:txBody>
                    <a:bodyPr/>
                    <a:lstStyle/>
                    <a:p>
                      <a:r>
                        <a:rPr lang="en-US" sz="1000"/>
                        <a:t>142.78605</a:t>
                      </a:r>
                    </a:p>
                  </a:txBody>
                  <a:tcPr/>
                </a:tc>
                <a:extLst>
                  <a:ext uri="{0D108BD9-81ED-4DB2-BD59-A6C34878D82A}">
                    <a16:rowId xmlns:a16="http://schemas.microsoft.com/office/drawing/2014/main" val="3114225457"/>
                  </a:ext>
                </a:extLst>
              </a:tr>
            </a:tbl>
          </a:graphicData>
        </a:graphic>
      </p:graphicFrame>
      <p:sp>
        <p:nvSpPr>
          <p:cNvPr id="4" name="Text Placeholder 3">
            <a:extLst>
              <a:ext uri="{FF2B5EF4-FFF2-40B4-BE49-F238E27FC236}">
                <a16:creationId xmlns:a16="http://schemas.microsoft.com/office/drawing/2014/main" id="{6BA790C8-8817-4B0E-9AA0-57981050202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11257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756B7-A04C-4DB6-88E3-B51E2D07EFE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4A84A4A-9882-448E-AD08-7579591ED6D6}"/>
              </a:ext>
            </a:extLst>
          </p:cNvPr>
          <p:cNvGraphicFramePr>
            <a:graphicFrameLocks noGrp="1"/>
          </p:cNvGraphicFramePr>
          <p:nvPr>
            <p:ph type="chart" sz="quarter" idx="13"/>
            <p:extLst>
              <p:ext uri="{D42A27DB-BD31-4B8C-83A1-F6EECF244321}">
                <p14:modId xmlns:p14="http://schemas.microsoft.com/office/powerpoint/2010/main" val="3098962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9C87B-243A-43BF-B812-764158AEEAC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8727D83-69CE-49CA-BAB5-945C81F72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743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5E0FD-A4D0-4A67-89C4-277FC7E98FD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29D5A02-0CD7-4528-911F-70873D91BE19}"/>
              </a:ext>
            </a:extLst>
          </p:cNvPr>
          <p:cNvGraphicFramePr>
            <a:graphicFrameLocks noGrp="1"/>
          </p:cNvGraphicFramePr>
          <p:nvPr>
            <p:ph type="chart" sz="quarter" idx="13"/>
            <p:extLst>
              <p:ext uri="{D42A27DB-BD31-4B8C-83A1-F6EECF244321}">
                <p14:modId xmlns:p14="http://schemas.microsoft.com/office/powerpoint/2010/main" val="2686411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1D773B-69B0-4B66-8FE8-AF1264A968D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17FDE53-DD58-474C-9A49-6147C0346D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812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96E10-AE22-4F9C-9C12-A04D4FDCEA5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24F43144-1230-4010-8F29-53424957D2F2}"/>
              </a:ext>
            </a:extLst>
          </p:cNvPr>
          <p:cNvGraphicFramePr>
            <a:graphicFrameLocks noGrp="1"/>
          </p:cNvGraphicFramePr>
          <p:nvPr>
            <p:ph type="chart" sz="quarter" idx="13"/>
            <p:extLst>
              <p:ext uri="{D42A27DB-BD31-4B8C-83A1-F6EECF244321}">
                <p14:modId xmlns:p14="http://schemas.microsoft.com/office/powerpoint/2010/main" val="3210670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51ED7-DA06-4A49-901D-3D1C854F3AB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82B8A95-B76B-4E28-8780-786FA1FBAA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707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BE453-28DB-4DC9-B662-156DC28B5F2A}"/>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2F65AA1A-A562-4BF0-B1FD-991672B89D4D}"/>
              </a:ext>
            </a:extLst>
          </p:cNvPr>
          <p:cNvGraphicFramePr>
            <a:graphicFrameLocks noGrp="1"/>
          </p:cNvGraphicFramePr>
          <p:nvPr>
            <p:ph type="tbl" sz="quarter" idx="13"/>
            <p:extLst>
              <p:ext uri="{D42A27DB-BD31-4B8C-83A1-F6EECF244321}">
                <p14:modId xmlns:p14="http://schemas.microsoft.com/office/powerpoint/2010/main" val="283734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56287892"/>
                    </a:ext>
                  </a:extLst>
                </a:gridCol>
                <a:gridCol w="1069847">
                  <a:extLst>
                    <a:ext uri="{9D8B030D-6E8A-4147-A177-3AD203B41FA5}">
                      <a16:colId xmlns:a16="http://schemas.microsoft.com/office/drawing/2014/main" val="1273660390"/>
                    </a:ext>
                  </a:extLst>
                </a:gridCol>
                <a:gridCol w="740664">
                  <a:extLst>
                    <a:ext uri="{9D8B030D-6E8A-4147-A177-3AD203B41FA5}">
                      <a16:colId xmlns:a16="http://schemas.microsoft.com/office/drawing/2014/main" val="830188336"/>
                    </a:ext>
                  </a:extLst>
                </a:gridCol>
                <a:gridCol w="493776">
                  <a:extLst>
                    <a:ext uri="{9D8B030D-6E8A-4147-A177-3AD203B41FA5}">
                      <a16:colId xmlns:a16="http://schemas.microsoft.com/office/drawing/2014/main" val="3709926757"/>
                    </a:ext>
                  </a:extLst>
                </a:gridCol>
                <a:gridCol w="493776">
                  <a:extLst>
                    <a:ext uri="{9D8B030D-6E8A-4147-A177-3AD203B41FA5}">
                      <a16:colId xmlns:a16="http://schemas.microsoft.com/office/drawing/2014/main" val="944691857"/>
                    </a:ext>
                  </a:extLst>
                </a:gridCol>
                <a:gridCol w="493776">
                  <a:extLst>
                    <a:ext uri="{9D8B030D-6E8A-4147-A177-3AD203B41FA5}">
                      <a16:colId xmlns:a16="http://schemas.microsoft.com/office/drawing/2014/main" val="158158235"/>
                    </a:ext>
                  </a:extLst>
                </a:gridCol>
                <a:gridCol w="493776">
                  <a:extLst>
                    <a:ext uri="{9D8B030D-6E8A-4147-A177-3AD203B41FA5}">
                      <a16:colId xmlns:a16="http://schemas.microsoft.com/office/drawing/2014/main" val="779051633"/>
                    </a:ext>
                  </a:extLst>
                </a:gridCol>
                <a:gridCol w="493776">
                  <a:extLst>
                    <a:ext uri="{9D8B030D-6E8A-4147-A177-3AD203B41FA5}">
                      <a16:colId xmlns:a16="http://schemas.microsoft.com/office/drawing/2014/main" val="2981388796"/>
                    </a:ext>
                  </a:extLst>
                </a:gridCol>
                <a:gridCol w="493776">
                  <a:extLst>
                    <a:ext uri="{9D8B030D-6E8A-4147-A177-3AD203B41FA5}">
                      <a16:colId xmlns:a16="http://schemas.microsoft.com/office/drawing/2014/main" val="14980171"/>
                    </a:ext>
                  </a:extLst>
                </a:gridCol>
                <a:gridCol w="493776">
                  <a:extLst>
                    <a:ext uri="{9D8B030D-6E8A-4147-A177-3AD203B41FA5}">
                      <a16:colId xmlns:a16="http://schemas.microsoft.com/office/drawing/2014/main" val="630869299"/>
                    </a:ext>
                  </a:extLst>
                </a:gridCol>
                <a:gridCol w="493776">
                  <a:extLst>
                    <a:ext uri="{9D8B030D-6E8A-4147-A177-3AD203B41FA5}">
                      <a16:colId xmlns:a16="http://schemas.microsoft.com/office/drawing/2014/main" val="2669360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9885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- 2020-07-13 20:21:47</a:t>
                      </a:r>
                      <a:r>
                        <a:rPr kumimoji="0" lang="en-US" sz="1000" b="0" i="0" u="none" strike="noStrike" kern="1200" cap="none" spc="0" normalizeH="0" baseline="0" noProof="0">
                          <a:ln>
                            <a:noFill/>
                          </a:ln>
                          <a:solidFill>
                            <a:prstClr val="black"/>
                          </a:solidFill>
                          <a:effectLst/>
                          <a:uLnTx/>
                          <a:uFillTx/>
                          <a:latin typeface="+mn-lt"/>
                          <a:ea typeface="+mn-ea"/>
                          <a:cs typeface="+mn-cs"/>
                        </a:rPr>
                        <a:t>
  Our community action team had the chance to participate in Sustainable Coastlines Hawaii's Island Wide Clean Up this past weekend. We spent the morning digging for debris around Waimanalo Beach and saw firsthand the amount of trash that ends up in our ocean. Mahalo, Sustainable Coastlines, for organizing a safe and awesome event! 
#communityservice #beachcleanup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https://media-exp1.licdn.com/dms/image/C5622AQFpEJVM3NgtkQ/feedshare-shrink_800/0?e=1599696000&amp;v=beta&amp;t=E_SMw4FPJW_WFy28tuNscHCmdEzsO4j_m2nerBdPqIo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14:09:01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0.26567717996289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6646715"/>
                  </a:ext>
                </a:extLst>
              </a:tr>
            </a:tbl>
          </a:graphicData>
        </a:graphic>
      </p:graphicFrame>
      <p:sp>
        <p:nvSpPr>
          <p:cNvPr id="4" name="Text Placeholder 3">
            <a:extLst>
              <a:ext uri="{FF2B5EF4-FFF2-40B4-BE49-F238E27FC236}">
                <a16:creationId xmlns:a16="http://schemas.microsoft.com/office/drawing/2014/main" id="{14D75AEA-AF0B-484D-8A8C-909AF1A82AA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79751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1239-3155-4737-AC21-EB18265B6FE9}"/>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87503729-4874-4B74-8F84-55ABEE3F0FEC}"/>
              </a:ext>
            </a:extLst>
          </p:cNvPr>
          <p:cNvGraphicFramePr>
            <a:graphicFrameLocks noGrp="1"/>
          </p:cNvGraphicFramePr>
          <p:nvPr>
            <p:ph type="tbl" sz="quarter" idx="13"/>
            <p:extLst>
              <p:ext uri="{D42A27DB-BD31-4B8C-83A1-F6EECF244321}">
                <p14:modId xmlns:p14="http://schemas.microsoft.com/office/powerpoint/2010/main" val="338686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4719373"/>
                    </a:ext>
                  </a:extLst>
                </a:gridCol>
                <a:gridCol w="1069847">
                  <a:extLst>
                    <a:ext uri="{9D8B030D-6E8A-4147-A177-3AD203B41FA5}">
                      <a16:colId xmlns:a16="http://schemas.microsoft.com/office/drawing/2014/main" val="837474769"/>
                    </a:ext>
                  </a:extLst>
                </a:gridCol>
                <a:gridCol w="740664">
                  <a:extLst>
                    <a:ext uri="{9D8B030D-6E8A-4147-A177-3AD203B41FA5}">
                      <a16:colId xmlns:a16="http://schemas.microsoft.com/office/drawing/2014/main" val="2184682418"/>
                    </a:ext>
                  </a:extLst>
                </a:gridCol>
                <a:gridCol w="493776">
                  <a:extLst>
                    <a:ext uri="{9D8B030D-6E8A-4147-A177-3AD203B41FA5}">
                      <a16:colId xmlns:a16="http://schemas.microsoft.com/office/drawing/2014/main" val="1928090422"/>
                    </a:ext>
                  </a:extLst>
                </a:gridCol>
                <a:gridCol w="493776">
                  <a:extLst>
                    <a:ext uri="{9D8B030D-6E8A-4147-A177-3AD203B41FA5}">
                      <a16:colId xmlns:a16="http://schemas.microsoft.com/office/drawing/2014/main" val="802250881"/>
                    </a:ext>
                  </a:extLst>
                </a:gridCol>
                <a:gridCol w="493776">
                  <a:extLst>
                    <a:ext uri="{9D8B030D-6E8A-4147-A177-3AD203B41FA5}">
                      <a16:colId xmlns:a16="http://schemas.microsoft.com/office/drawing/2014/main" val="2562911967"/>
                    </a:ext>
                  </a:extLst>
                </a:gridCol>
                <a:gridCol w="493776">
                  <a:extLst>
                    <a:ext uri="{9D8B030D-6E8A-4147-A177-3AD203B41FA5}">
                      <a16:colId xmlns:a16="http://schemas.microsoft.com/office/drawing/2014/main" val="2585900283"/>
                    </a:ext>
                  </a:extLst>
                </a:gridCol>
                <a:gridCol w="493776">
                  <a:extLst>
                    <a:ext uri="{9D8B030D-6E8A-4147-A177-3AD203B41FA5}">
                      <a16:colId xmlns:a16="http://schemas.microsoft.com/office/drawing/2014/main" val="4138910393"/>
                    </a:ext>
                  </a:extLst>
                </a:gridCol>
                <a:gridCol w="493776">
                  <a:extLst>
                    <a:ext uri="{9D8B030D-6E8A-4147-A177-3AD203B41FA5}">
                      <a16:colId xmlns:a16="http://schemas.microsoft.com/office/drawing/2014/main" val="2607025800"/>
                    </a:ext>
                  </a:extLst>
                </a:gridCol>
                <a:gridCol w="493776">
                  <a:extLst>
                    <a:ext uri="{9D8B030D-6E8A-4147-A177-3AD203B41FA5}">
                      <a16:colId xmlns:a16="http://schemas.microsoft.com/office/drawing/2014/main" val="1432860494"/>
                    </a:ext>
                  </a:extLst>
                </a:gridCol>
                <a:gridCol w="493776">
                  <a:extLst>
                    <a:ext uri="{9D8B030D-6E8A-4147-A177-3AD203B41FA5}">
                      <a16:colId xmlns:a16="http://schemas.microsoft.com/office/drawing/2014/main" val="104560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1378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- 2020-07-23 19:33:13</a:t>
                      </a:r>
                      <a:r>
                        <a:rPr kumimoji="0" lang="en-US" sz="1000" b="0" i="0" u="none" strike="noStrike" kern="1200" cap="none" spc="0" normalizeH="0" baseline="0" noProof="0">
                          <a:ln>
                            <a:noFill/>
                          </a:ln>
                          <a:solidFill>
                            <a:prstClr val="black"/>
                          </a:solidFill>
                          <a:effectLst/>
                          <a:uLnTx/>
                          <a:uFillTx/>
                          <a:latin typeface="+mn-lt"/>
                          <a:ea typeface="+mn-ea"/>
                          <a:cs typeface="+mn-cs"/>
                        </a:rPr>
                        <a:t>
  On this #tbt, we’re throwing it back to #TeamFICOH at the 2017 Oahu Heart Walk. 
We’re looking forward to the first-ever virtual Oahu Heart Walk event coming up next month. The American Heart Association of Hawaii has tons of fun stuff planned for the week of August 8th, including a step challenge and zoom activities. Learn more on their website, www.OahuHeartWalk.org. 
#HiHeartWalk #HawaiiHasHeart American Heart Association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https://media-exp1.licdn.com/dms/image/C5622AQEf3im1nEuTVw/feedshare-shrink_800-alternative/0?e=1599696000&amp;v=beta&amp;t=xSq0SzZ3Yne0mi8GqkhEuTeVc_Hd908N2Hkv3sYooZ0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14:09:01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0.17631403858949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9180834"/>
                  </a:ext>
                </a:extLst>
              </a:tr>
            </a:tbl>
          </a:graphicData>
        </a:graphic>
      </p:graphicFrame>
      <p:sp>
        <p:nvSpPr>
          <p:cNvPr id="4" name="Text Placeholder 3">
            <a:extLst>
              <a:ext uri="{FF2B5EF4-FFF2-40B4-BE49-F238E27FC236}">
                <a16:creationId xmlns:a16="http://schemas.microsoft.com/office/drawing/2014/main" id="{A0C4B5D2-80C0-431F-BF62-F9261248C53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097180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E1D3A-6A99-4DAC-A4CD-64D5909E51D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1F1D00F4-B7CB-4878-BC3B-448CB9F77424}"/>
              </a:ext>
            </a:extLst>
          </p:cNvPr>
          <p:cNvGraphicFramePr>
            <a:graphicFrameLocks noGrp="1"/>
          </p:cNvGraphicFramePr>
          <p:nvPr>
            <p:ph type="tbl" sz="quarter" idx="13"/>
            <p:extLst>
              <p:ext uri="{D42A27DB-BD31-4B8C-83A1-F6EECF244321}">
                <p14:modId xmlns:p14="http://schemas.microsoft.com/office/powerpoint/2010/main" val="32362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08363161"/>
                    </a:ext>
                  </a:extLst>
                </a:gridCol>
                <a:gridCol w="1069847">
                  <a:extLst>
                    <a:ext uri="{9D8B030D-6E8A-4147-A177-3AD203B41FA5}">
                      <a16:colId xmlns:a16="http://schemas.microsoft.com/office/drawing/2014/main" val="2599638835"/>
                    </a:ext>
                  </a:extLst>
                </a:gridCol>
                <a:gridCol w="740664">
                  <a:extLst>
                    <a:ext uri="{9D8B030D-6E8A-4147-A177-3AD203B41FA5}">
                      <a16:colId xmlns:a16="http://schemas.microsoft.com/office/drawing/2014/main" val="4244358287"/>
                    </a:ext>
                  </a:extLst>
                </a:gridCol>
                <a:gridCol w="493776">
                  <a:extLst>
                    <a:ext uri="{9D8B030D-6E8A-4147-A177-3AD203B41FA5}">
                      <a16:colId xmlns:a16="http://schemas.microsoft.com/office/drawing/2014/main" val="2516025548"/>
                    </a:ext>
                  </a:extLst>
                </a:gridCol>
                <a:gridCol w="493776">
                  <a:extLst>
                    <a:ext uri="{9D8B030D-6E8A-4147-A177-3AD203B41FA5}">
                      <a16:colId xmlns:a16="http://schemas.microsoft.com/office/drawing/2014/main" val="1048974337"/>
                    </a:ext>
                  </a:extLst>
                </a:gridCol>
                <a:gridCol w="493776">
                  <a:extLst>
                    <a:ext uri="{9D8B030D-6E8A-4147-A177-3AD203B41FA5}">
                      <a16:colId xmlns:a16="http://schemas.microsoft.com/office/drawing/2014/main" val="2521624392"/>
                    </a:ext>
                  </a:extLst>
                </a:gridCol>
                <a:gridCol w="493776">
                  <a:extLst>
                    <a:ext uri="{9D8B030D-6E8A-4147-A177-3AD203B41FA5}">
                      <a16:colId xmlns:a16="http://schemas.microsoft.com/office/drawing/2014/main" val="116677374"/>
                    </a:ext>
                  </a:extLst>
                </a:gridCol>
                <a:gridCol w="493776">
                  <a:extLst>
                    <a:ext uri="{9D8B030D-6E8A-4147-A177-3AD203B41FA5}">
                      <a16:colId xmlns:a16="http://schemas.microsoft.com/office/drawing/2014/main" val="1844005341"/>
                    </a:ext>
                  </a:extLst>
                </a:gridCol>
                <a:gridCol w="493776">
                  <a:extLst>
                    <a:ext uri="{9D8B030D-6E8A-4147-A177-3AD203B41FA5}">
                      <a16:colId xmlns:a16="http://schemas.microsoft.com/office/drawing/2014/main" val="827603887"/>
                    </a:ext>
                  </a:extLst>
                </a:gridCol>
                <a:gridCol w="493776">
                  <a:extLst>
                    <a:ext uri="{9D8B030D-6E8A-4147-A177-3AD203B41FA5}">
                      <a16:colId xmlns:a16="http://schemas.microsoft.com/office/drawing/2014/main" val="4194784139"/>
                    </a:ext>
                  </a:extLst>
                </a:gridCol>
                <a:gridCol w="493776">
                  <a:extLst>
                    <a:ext uri="{9D8B030D-6E8A-4147-A177-3AD203B41FA5}">
                      <a16:colId xmlns:a16="http://schemas.microsoft.com/office/drawing/2014/main" val="3927273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3865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- 2020-07-28 20:37:37</a:t>
                      </a:r>
                      <a:r>
                        <a:rPr kumimoji="0" lang="en-US" sz="1000" b="0" i="0" u="none" strike="noStrike" kern="1200" cap="none" spc="0" normalizeH="0" baseline="0" noProof="0">
                          <a:ln>
                            <a:noFill/>
                          </a:ln>
                          <a:solidFill>
                            <a:prstClr val="black"/>
                          </a:solidFill>
                          <a:effectLst/>
                          <a:uLnTx/>
                          <a:uFillTx/>
                          <a:latin typeface="+mn-lt"/>
                          <a:ea typeface="+mn-ea"/>
                          <a:cs typeface="+mn-cs"/>
                        </a:rPr>
                        <a:t>
  When a hurricane is headed toward Hawaii, you stock up on food and emergency supplies and get your home ready. Traditionally, these costs might not have been covered by your insurance policies. Now that’s changing.
We're excited to introduce FirstTrack, an affordable product designed for Hawaii homeowners and renters. It provides coverage for expenses that fall below most hurricane policy deductibles. It even covers close calls.
While it’s too late for Douglas, it’s not too late to get ready for the next storm. Learn more about our new supplemental hurricane insurance product in our latest blog post.
#hurricaneseason #hurricaneinsurance #hurricanepreparedness #hurricaneseason2020 #hurricanedouglas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https://www.ficoh.com/media/1557/untitled-design-2020-07-28t130313663.png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08/10/2020 14:09:01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0.071363220494053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8404559"/>
                  </a:ext>
                </a:extLst>
              </a:tr>
            </a:tbl>
          </a:graphicData>
        </a:graphic>
      </p:graphicFrame>
      <p:sp>
        <p:nvSpPr>
          <p:cNvPr id="4" name="Text Placeholder 3">
            <a:extLst>
              <a:ext uri="{FF2B5EF4-FFF2-40B4-BE49-F238E27FC236}">
                <a16:creationId xmlns:a16="http://schemas.microsoft.com/office/drawing/2014/main" id="{C03F0703-E370-4BAD-BDBB-BB90785D798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897434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FB5C-913D-4608-BD53-219C7CA1204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09D1D6D-2183-4B28-8D1A-077658AE3666}"/>
              </a:ext>
            </a:extLst>
          </p:cNvPr>
          <p:cNvGraphicFramePr>
            <a:graphicFrameLocks noGrp="1"/>
          </p:cNvGraphicFramePr>
          <p:nvPr>
            <p:ph type="tbl" sz="quarter" idx="13"/>
            <p:extLst>
              <p:ext uri="{D42A27DB-BD31-4B8C-83A1-F6EECF244321}">
                <p14:modId xmlns:p14="http://schemas.microsoft.com/office/powerpoint/2010/main" val="909483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7848860"/>
                    </a:ext>
                  </a:extLst>
                </a:gridCol>
                <a:gridCol w="658368">
                  <a:extLst>
                    <a:ext uri="{9D8B030D-6E8A-4147-A177-3AD203B41FA5}">
                      <a16:colId xmlns:a16="http://schemas.microsoft.com/office/drawing/2014/main" val="1466785305"/>
                    </a:ext>
                  </a:extLst>
                </a:gridCol>
                <a:gridCol w="658368">
                  <a:extLst>
                    <a:ext uri="{9D8B030D-6E8A-4147-A177-3AD203B41FA5}">
                      <a16:colId xmlns:a16="http://schemas.microsoft.com/office/drawing/2014/main" val="987302594"/>
                    </a:ext>
                  </a:extLst>
                </a:gridCol>
                <a:gridCol w="658368">
                  <a:extLst>
                    <a:ext uri="{9D8B030D-6E8A-4147-A177-3AD203B41FA5}">
                      <a16:colId xmlns:a16="http://schemas.microsoft.com/office/drawing/2014/main" val="587988444"/>
                    </a:ext>
                  </a:extLst>
                </a:gridCol>
                <a:gridCol w="658368">
                  <a:extLst>
                    <a:ext uri="{9D8B030D-6E8A-4147-A177-3AD203B41FA5}">
                      <a16:colId xmlns:a16="http://schemas.microsoft.com/office/drawing/2014/main" val="725109377"/>
                    </a:ext>
                  </a:extLst>
                </a:gridCol>
                <a:gridCol w="658368">
                  <a:extLst>
                    <a:ext uri="{9D8B030D-6E8A-4147-A177-3AD203B41FA5}">
                      <a16:colId xmlns:a16="http://schemas.microsoft.com/office/drawing/2014/main" val="4182671659"/>
                    </a:ext>
                  </a:extLst>
                </a:gridCol>
                <a:gridCol w="658368">
                  <a:extLst>
                    <a:ext uri="{9D8B030D-6E8A-4147-A177-3AD203B41FA5}">
                      <a16:colId xmlns:a16="http://schemas.microsoft.com/office/drawing/2014/main" val="1796360312"/>
                    </a:ext>
                  </a:extLst>
                </a:gridCol>
                <a:gridCol w="658368">
                  <a:extLst>
                    <a:ext uri="{9D8B030D-6E8A-4147-A177-3AD203B41FA5}">
                      <a16:colId xmlns:a16="http://schemas.microsoft.com/office/drawing/2014/main" val="2958329679"/>
                    </a:ext>
                  </a:extLst>
                </a:gridCol>
                <a:gridCol w="658368">
                  <a:extLst>
                    <a:ext uri="{9D8B030D-6E8A-4147-A177-3AD203B41FA5}">
                      <a16:colId xmlns:a16="http://schemas.microsoft.com/office/drawing/2014/main" val="2945332067"/>
                    </a:ext>
                  </a:extLst>
                </a:gridCol>
                <a:gridCol w="658368">
                  <a:extLst>
                    <a:ext uri="{9D8B030D-6E8A-4147-A177-3AD203B41FA5}">
                      <a16:colId xmlns:a16="http://schemas.microsoft.com/office/drawing/2014/main" val="38012243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93564573"/>
                  </a:ext>
                </a:extLst>
              </a:tr>
              <a:tr h="370840">
                <a:tc>
                  <a:txBody>
                    <a:bodyPr/>
                    <a:lstStyle/>
                    <a:p>
                      <a:r>
                        <a:rPr lang="en-US" sz="1000"/>
                        <a:t>firstinshi</a:t>
                      </a:r>
                    </a:p>
                  </a:txBody>
                  <a:tcPr/>
                </a:tc>
                <a:tc>
                  <a:txBody>
                    <a:bodyPr/>
                    <a:lstStyle/>
                    <a:p>
                      <a:r>
                        <a:rPr lang="en-US" sz="1000"/>
                        <a:t>2544</a:t>
                      </a:r>
                    </a:p>
                  </a:txBody>
                  <a:tcPr/>
                </a:tc>
                <a:tc>
                  <a:txBody>
                    <a:bodyPr/>
                    <a:lstStyle/>
                    <a:p>
                      <a:r>
                        <a:rPr lang="en-US" sz="1000"/>
                        <a:t>-2</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10</a:t>
                      </a:r>
                    </a:p>
                  </a:txBody>
                  <a:tcPr/>
                </a:tc>
                <a:tc>
                  <a:txBody>
                    <a:bodyPr/>
                    <a:lstStyle/>
                    <a:p>
                      <a:r>
                        <a:rPr lang="en-US" sz="1000"/>
                        <a:t>325</a:t>
                      </a:r>
                    </a:p>
                  </a:txBody>
                  <a:tcPr/>
                </a:tc>
                <a:tc>
                  <a:txBody>
                    <a:bodyPr/>
                    <a:lstStyle/>
                    <a:p>
                      <a:r>
                        <a:rPr lang="en-US" sz="1000"/>
                        <a:t>2</a:t>
                      </a:r>
                    </a:p>
                  </a:txBody>
                  <a:tcPr/>
                </a:tc>
                <a:tc>
                  <a:txBody>
                    <a:bodyPr/>
                    <a:lstStyle/>
                    <a:p>
                      <a:r>
                        <a:rPr lang="en-US" sz="1000"/>
                        <a:t>1.2849 %</a:t>
                      </a:r>
                    </a:p>
                  </a:txBody>
                  <a:tcPr/>
                </a:tc>
                <a:extLst>
                  <a:ext uri="{0D108BD9-81ED-4DB2-BD59-A6C34878D82A}">
                    <a16:rowId xmlns:a16="http://schemas.microsoft.com/office/drawing/2014/main" val="371605010"/>
                  </a:ext>
                </a:extLst>
              </a:tr>
            </a:tbl>
          </a:graphicData>
        </a:graphic>
      </p:graphicFrame>
      <p:sp>
        <p:nvSpPr>
          <p:cNvPr id="4" name="Text Placeholder 3">
            <a:extLst>
              <a:ext uri="{FF2B5EF4-FFF2-40B4-BE49-F238E27FC236}">
                <a16:creationId xmlns:a16="http://schemas.microsoft.com/office/drawing/2014/main" id="{99501EBC-9FA8-4111-9B6B-9138F837AAB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86880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99184-E95D-47FF-8DD3-A5A8C04DFFE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5BFB6AB-E132-440D-8AF7-007F319F81D4}"/>
              </a:ext>
            </a:extLst>
          </p:cNvPr>
          <p:cNvGraphicFramePr>
            <a:graphicFrameLocks noGrp="1"/>
          </p:cNvGraphicFramePr>
          <p:nvPr>
            <p:ph type="chart" sz="quarter" idx="13"/>
            <p:extLst>
              <p:ext uri="{D42A27DB-BD31-4B8C-83A1-F6EECF244321}">
                <p14:modId xmlns:p14="http://schemas.microsoft.com/office/powerpoint/2010/main" val="1979351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4A4AC-94F3-4503-A8D9-48684134DF9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0800EC4-F575-4F9D-A6B0-F1F335B988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241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334D4-2773-4367-AB0E-9B2A6B84D3B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00C7128-2237-4913-80C8-B0C75876DA12}"/>
              </a:ext>
            </a:extLst>
          </p:cNvPr>
          <p:cNvGraphicFramePr>
            <a:graphicFrameLocks noGrp="1"/>
          </p:cNvGraphicFramePr>
          <p:nvPr>
            <p:ph type="chart" sz="quarter" idx="13"/>
            <p:extLst>
              <p:ext uri="{D42A27DB-BD31-4B8C-83A1-F6EECF244321}">
                <p14:modId xmlns:p14="http://schemas.microsoft.com/office/powerpoint/2010/main" val="3900586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32FBEA-8B0F-47BC-BBA3-E20AC820D5E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02D00B3-EC58-45E1-9986-AB25EBDF38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751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ACA74-190C-479E-BCF6-9765E8E815F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A905C15E-25DF-452A-906D-91D13056A029}"/>
              </a:ext>
            </a:extLst>
          </p:cNvPr>
          <p:cNvGraphicFramePr>
            <a:graphicFrameLocks noGrp="1"/>
          </p:cNvGraphicFramePr>
          <p:nvPr>
            <p:ph type="chart" sz="quarter" idx="13"/>
            <p:extLst>
              <p:ext uri="{D42A27DB-BD31-4B8C-83A1-F6EECF244321}">
                <p14:modId xmlns:p14="http://schemas.microsoft.com/office/powerpoint/2010/main" val="1198371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881BA3-6851-4CFC-8688-17EA93871E4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9764EE8-609C-474C-A384-95AAE0B13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718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84B2-EF32-4911-BBCC-C513DDD570FB}"/>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985C251-0087-423C-97C2-7AA8EA90EE2A}"/>
              </a:ext>
            </a:extLst>
          </p:cNvPr>
          <p:cNvGraphicFramePr>
            <a:graphicFrameLocks noGrp="1"/>
          </p:cNvGraphicFramePr>
          <p:nvPr>
            <p:ph type="tbl" sz="quarter" idx="13"/>
            <p:extLst>
              <p:ext uri="{D42A27DB-BD31-4B8C-83A1-F6EECF244321}">
                <p14:modId xmlns:p14="http://schemas.microsoft.com/office/powerpoint/2010/main" val="3011726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216271"/>
                    </a:ext>
                  </a:extLst>
                </a:gridCol>
                <a:gridCol w="987552">
                  <a:extLst>
                    <a:ext uri="{9D8B030D-6E8A-4147-A177-3AD203B41FA5}">
                      <a16:colId xmlns:a16="http://schemas.microsoft.com/office/drawing/2014/main" val="1391395391"/>
                    </a:ext>
                  </a:extLst>
                </a:gridCol>
                <a:gridCol w="987552">
                  <a:extLst>
                    <a:ext uri="{9D8B030D-6E8A-4147-A177-3AD203B41FA5}">
                      <a16:colId xmlns:a16="http://schemas.microsoft.com/office/drawing/2014/main" val="2947872504"/>
                    </a:ext>
                  </a:extLst>
                </a:gridCol>
                <a:gridCol w="987552">
                  <a:extLst>
                    <a:ext uri="{9D8B030D-6E8A-4147-A177-3AD203B41FA5}">
                      <a16:colId xmlns:a16="http://schemas.microsoft.com/office/drawing/2014/main" val="3896241656"/>
                    </a:ext>
                  </a:extLst>
                </a:gridCol>
                <a:gridCol w="987552">
                  <a:extLst>
                    <a:ext uri="{9D8B030D-6E8A-4147-A177-3AD203B41FA5}">
                      <a16:colId xmlns:a16="http://schemas.microsoft.com/office/drawing/2014/main" val="2108697597"/>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893076771"/>
                  </a:ext>
                </a:extLst>
              </a:tr>
              <a:tr h="370840">
                <a:tc>
                  <a:txBody>
                    <a:bodyPr/>
                    <a:lstStyle/>
                    <a:p>
                      <a:r>
                        <a:rPr lang="en-US" sz="1000" b="1"/>
                        <a:t>firstinshi - 2020-07-10 21:16:19</a:t>
                      </a:r>
                      <a:r>
                        <a:rPr lang="en-US" sz="1000"/>
                        <a:t>
 Happy #AlohaFriday!  Enjoy these stunning photos of the Koolau Mountains taken by Quan H. of our Commerical Underwriting department. ⛰
#hikingadventures #hawaii #photooftheday #scenicphotography #koolaumountains</a:t>
                      </a:r>
                    </a:p>
                  </a:txBody>
                  <a:tcPr/>
                </a:tc>
                <a:tc>
                  <a:txBody>
                    <a:bodyPr/>
                    <a:lstStyle/>
                    <a:p>
                      <a:r>
                        <a:rPr lang="en-US" sz="1000"/>
                        <a:t>51</a:t>
                      </a:r>
                    </a:p>
                  </a:txBody>
                  <a:tcPr/>
                </a:tc>
                <a:tc>
                  <a:txBody>
                    <a:bodyPr/>
                    <a:lstStyle/>
                    <a:p>
                      <a:r>
                        <a:rPr lang="en-US" sz="1000"/>
                        <a:t>0</a:t>
                      </a:r>
                    </a:p>
                  </a:txBody>
                  <a:tcPr/>
                </a:tc>
                <a:tc>
                  <a:txBody>
                    <a:bodyPr/>
                    <a:lstStyle/>
                    <a:p>
                      <a:r>
                        <a:rPr lang="en-US" sz="1000"/>
                        <a:t>2.0031 %</a:t>
                      </a:r>
                    </a:p>
                  </a:txBody>
                  <a:tcPr/>
                </a:tc>
                <a:tc>
                  <a:txBody>
                    <a:bodyPr/>
                    <a:lstStyle/>
                    <a:p>
                      <a:r>
                        <a:rPr lang="en-US" sz="1000"/>
                        <a:t>Carousel</a:t>
                      </a:r>
                    </a:p>
                  </a:txBody>
                  <a:tcPr/>
                </a:tc>
                <a:extLst>
                  <a:ext uri="{0D108BD9-81ED-4DB2-BD59-A6C34878D82A}">
                    <a16:rowId xmlns:a16="http://schemas.microsoft.com/office/drawing/2014/main" val="318770335"/>
                  </a:ext>
                </a:extLst>
              </a:tr>
              <a:tr h="370840">
                <a:tc>
                  <a:txBody>
                    <a:bodyPr/>
                    <a:lstStyle/>
                    <a:p>
                      <a:r>
                        <a:rPr lang="en-US" sz="1000" b="1"/>
                        <a:t>firstinshi - 2020-07-23 21:30:08</a:t>
                      </a:r>
                      <a:r>
                        <a:rPr lang="en-US" sz="1000"/>
                        <a:t>
 On this #tbt, we’re throwing it back to #TeamFICOH at the 2017 Oahu Heart Walk.❤️
We’re looking forward to the first-ever virtual Oahu Heart Walk event coming up next month. hearthawaii has tons of fun stuff planned for the week of August 8th, including a step challenge and zoom activities. Learn more on their website, www.OahuHeartWalk.org. 
#HiHeartWalk #HawaiiHasHeart #heartwalk2020</a:t>
                      </a:r>
                    </a:p>
                  </a:txBody>
                  <a:tcPr/>
                </a:tc>
                <a:tc>
                  <a:txBody>
                    <a:bodyPr/>
                    <a:lstStyle/>
                    <a:p>
                      <a:r>
                        <a:rPr lang="en-US" sz="1000"/>
                        <a:t>49</a:t>
                      </a:r>
                    </a:p>
                  </a:txBody>
                  <a:tcPr/>
                </a:tc>
                <a:tc>
                  <a:txBody>
                    <a:bodyPr/>
                    <a:lstStyle/>
                    <a:p>
                      <a:r>
                        <a:rPr lang="en-US" sz="1000"/>
                        <a:t>1</a:t>
                      </a:r>
                    </a:p>
                  </a:txBody>
                  <a:tcPr/>
                </a:tc>
                <a:tc>
                  <a:txBody>
                    <a:bodyPr/>
                    <a:lstStyle/>
                    <a:p>
                      <a:r>
                        <a:rPr lang="en-US" sz="1000"/>
                        <a:t>1.9569 %</a:t>
                      </a:r>
                    </a:p>
                  </a:txBody>
                  <a:tcPr/>
                </a:tc>
                <a:tc>
                  <a:txBody>
                    <a:bodyPr/>
                    <a:lstStyle/>
                    <a:p>
                      <a:r>
                        <a:rPr lang="en-US" sz="1000"/>
                        <a:t>Carousel</a:t>
                      </a:r>
                    </a:p>
                  </a:txBody>
                  <a:tcPr/>
                </a:tc>
                <a:extLst>
                  <a:ext uri="{0D108BD9-81ED-4DB2-BD59-A6C34878D82A}">
                    <a16:rowId xmlns:a16="http://schemas.microsoft.com/office/drawing/2014/main" val="3810609623"/>
                  </a:ext>
                </a:extLst>
              </a:tr>
              <a:tr h="370840">
                <a:tc>
                  <a:txBody>
                    <a:bodyPr/>
                    <a:lstStyle/>
                    <a:p>
                      <a:r>
                        <a:rPr lang="en-US" sz="1000" b="1"/>
                        <a:t>firstinshi - 2020-07-13 20:27:35</a:t>
                      </a:r>
                      <a:r>
                        <a:rPr lang="en-US" sz="1000"/>
                        <a:t>
 Our community action team had the chance to participate in Sustainable Coastlines Hawaii's Island Wide Clean Up this past weekend. We spent the morning digging for debris around Waimanalo Beach and saw firsthand the amount of trash that ends up in our ocean. Mahalo sustainablecoastlineshawaii for organizing a safe and awesome event! 
#communityservice #beachcleanup #cleanyobeach #islandwidecleanup #hawaiibeaches</a:t>
                      </a:r>
                    </a:p>
                  </a:txBody>
                  <a:tcPr/>
                </a:tc>
                <a:tc>
                  <a:txBody>
                    <a:bodyPr/>
                    <a:lstStyle/>
                    <a:p>
                      <a:r>
                        <a:rPr lang="en-US" sz="1000"/>
                        <a:t>44</a:t>
                      </a:r>
                    </a:p>
                  </a:txBody>
                  <a:tcPr/>
                </a:tc>
                <a:tc>
                  <a:txBody>
                    <a:bodyPr/>
                    <a:lstStyle/>
                    <a:p>
                      <a:r>
                        <a:rPr lang="en-US" sz="1000"/>
                        <a:t>0</a:t>
                      </a:r>
                    </a:p>
                  </a:txBody>
                  <a:tcPr/>
                </a:tc>
                <a:tc>
                  <a:txBody>
                    <a:bodyPr/>
                    <a:lstStyle/>
                    <a:p>
                      <a:r>
                        <a:rPr lang="en-US" sz="1000"/>
                        <a:t>1.7262 %</a:t>
                      </a:r>
                    </a:p>
                  </a:txBody>
                  <a:tcPr/>
                </a:tc>
                <a:tc>
                  <a:txBody>
                    <a:bodyPr/>
                    <a:lstStyle/>
                    <a:p>
                      <a:r>
                        <a:rPr lang="en-US" sz="1000"/>
                        <a:t>Carousel</a:t>
                      </a:r>
                    </a:p>
                  </a:txBody>
                  <a:tcPr/>
                </a:tc>
                <a:extLst>
                  <a:ext uri="{0D108BD9-81ED-4DB2-BD59-A6C34878D82A}">
                    <a16:rowId xmlns:a16="http://schemas.microsoft.com/office/drawing/2014/main" val="3551601299"/>
                  </a:ext>
                </a:extLst>
              </a:tr>
            </a:tbl>
          </a:graphicData>
        </a:graphic>
      </p:graphicFrame>
      <p:sp>
        <p:nvSpPr>
          <p:cNvPr id="4" name="Text Placeholder 3">
            <a:extLst>
              <a:ext uri="{FF2B5EF4-FFF2-40B4-BE49-F238E27FC236}">
                <a16:creationId xmlns:a16="http://schemas.microsoft.com/office/drawing/2014/main" id="{1AECBEC4-0247-41E1-B446-E5864B4E1B77}"/>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4224823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4CDD2-EAA0-41C5-AA0F-A3579BF4ED64}"/>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BEAFA3FF-64F7-4597-8713-4B3C2A27DA4E}"/>
              </a:ext>
            </a:extLst>
          </p:cNvPr>
          <p:cNvGraphicFramePr>
            <a:graphicFrameLocks noGrp="1"/>
          </p:cNvGraphicFramePr>
          <p:nvPr>
            <p:ph type="tbl" sz="quarter" idx="13"/>
            <p:extLst>
              <p:ext uri="{D42A27DB-BD31-4B8C-83A1-F6EECF244321}">
                <p14:modId xmlns:p14="http://schemas.microsoft.com/office/powerpoint/2010/main" val="223440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7932255"/>
                    </a:ext>
                  </a:extLst>
                </a:gridCol>
                <a:gridCol w="658368">
                  <a:extLst>
                    <a:ext uri="{9D8B030D-6E8A-4147-A177-3AD203B41FA5}">
                      <a16:colId xmlns:a16="http://schemas.microsoft.com/office/drawing/2014/main" val="1858361459"/>
                    </a:ext>
                  </a:extLst>
                </a:gridCol>
                <a:gridCol w="658368">
                  <a:extLst>
                    <a:ext uri="{9D8B030D-6E8A-4147-A177-3AD203B41FA5}">
                      <a16:colId xmlns:a16="http://schemas.microsoft.com/office/drawing/2014/main" val="3961950420"/>
                    </a:ext>
                  </a:extLst>
                </a:gridCol>
                <a:gridCol w="329184">
                  <a:extLst>
                    <a:ext uri="{9D8B030D-6E8A-4147-A177-3AD203B41FA5}">
                      <a16:colId xmlns:a16="http://schemas.microsoft.com/office/drawing/2014/main" val="2413202554"/>
                    </a:ext>
                  </a:extLst>
                </a:gridCol>
                <a:gridCol w="329184">
                  <a:extLst>
                    <a:ext uri="{9D8B030D-6E8A-4147-A177-3AD203B41FA5}">
                      <a16:colId xmlns:a16="http://schemas.microsoft.com/office/drawing/2014/main" val="1939867657"/>
                    </a:ext>
                  </a:extLst>
                </a:gridCol>
                <a:gridCol w="658368">
                  <a:extLst>
                    <a:ext uri="{9D8B030D-6E8A-4147-A177-3AD203B41FA5}">
                      <a16:colId xmlns:a16="http://schemas.microsoft.com/office/drawing/2014/main" val="3374141804"/>
                    </a:ext>
                  </a:extLst>
                </a:gridCol>
                <a:gridCol w="658368">
                  <a:extLst>
                    <a:ext uri="{9D8B030D-6E8A-4147-A177-3AD203B41FA5}">
                      <a16:colId xmlns:a16="http://schemas.microsoft.com/office/drawing/2014/main" val="3180614210"/>
                    </a:ext>
                  </a:extLst>
                </a:gridCol>
                <a:gridCol w="658368">
                  <a:extLst>
                    <a:ext uri="{9D8B030D-6E8A-4147-A177-3AD203B41FA5}">
                      <a16:colId xmlns:a16="http://schemas.microsoft.com/office/drawing/2014/main" val="1183599900"/>
                    </a:ext>
                  </a:extLst>
                </a:gridCol>
                <a:gridCol w="658368">
                  <a:extLst>
                    <a:ext uri="{9D8B030D-6E8A-4147-A177-3AD203B41FA5}">
                      <a16:colId xmlns:a16="http://schemas.microsoft.com/office/drawing/2014/main" val="2324167511"/>
                    </a:ext>
                  </a:extLst>
                </a:gridCol>
                <a:gridCol w="658368">
                  <a:extLst>
                    <a:ext uri="{9D8B030D-6E8A-4147-A177-3AD203B41FA5}">
                      <a16:colId xmlns:a16="http://schemas.microsoft.com/office/drawing/2014/main" val="1927248787"/>
                    </a:ext>
                  </a:extLst>
                </a:gridCol>
                <a:gridCol w="658368">
                  <a:extLst>
                    <a:ext uri="{9D8B030D-6E8A-4147-A177-3AD203B41FA5}">
                      <a16:colId xmlns:a16="http://schemas.microsoft.com/office/drawing/2014/main" val="3878928502"/>
                    </a:ext>
                  </a:extLst>
                </a:gridCol>
                <a:gridCol w="658368">
                  <a:extLst>
                    <a:ext uri="{9D8B030D-6E8A-4147-A177-3AD203B41FA5}">
                      <a16:colId xmlns:a16="http://schemas.microsoft.com/office/drawing/2014/main" val="151690605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870737331"/>
                  </a:ext>
                </a:extLst>
              </a:tr>
              <a:tr h="370840">
                <a:tc>
                  <a:txBody>
                    <a:bodyPr/>
                    <a:lstStyle/>
                    <a:p>
                      <a:r>
                        <a:rPr lang="en-US" sz="1000"/>
                        <a:t>firstinshi</a:t>
                      </a:r>
                    </a:p>
                  </a:txBody>
                  <a:tcPr/>
                </a:tc>
                <a:tc>
                  <a:txBody>
                    <a:bodyPr/>
                    <a:lstStyle/>
                    <a:p>
                      <a:r>
                        <a:rPr lang="en-US" sz="1000"/>
                        <a:t>19</a:t>
                      </a:r>
                    </a:p>
                  </a:txBody>
                  <a:tcPr/>
                </a:tc>
                <a:tc>
                  <a:txBody>
                    <a:bodyPr/>
                    <a:lstStyle/>
                    <a:p>
                      <a:r>
                        <a:rPr lang="en-US" sz="1000"/>
                        <a:t>0.6828</a:t>
                      </a:r>
                    </a:p>
                  </a:txBody>
                  <a:tcPr/>
                </a:tc>
                <a:tc>
                  <a:txBody>
                    <a:bodyPr/>
                    <a:lstStyle/>
                    <a:p>
                      <a:r>
                        <a:rPr lang="en-US" sz="1000"/>
                        <a:t>8.63</a:t>
                      </a:r>
                    </a:p>
                  </a:txBody>
                  <a:tcPr/>
                </a:tc>
                <a:tc>
                  <a:txBody>
                    <a:bodyPr/>
                    <a:lstStyle/>
                    <a:p>
                      <a:r>
                        <a:rPr lang="en-US" sz="1000"/>
                        <a:t>0.05</a:t>
                      </a:r>
                    </a:p>
                  </a:txBody>
                  <a:tcPr/>
                </a:tc>
                <a:tc>
                  <a:txBody>
                    <a:bodyPr/>
                    <a:lstStyle/>
                    <a:p>
                      <a:r>
                        <a:rPr lang="en-US" sz="1000"/>
                        <a:t>76.37</a:t>
                      </a:r>
                    </a:p>
                  </a:txBody>
                  <a:tcPr/>
                </a:tc>
                <a:tc>
                  <a:txBody>
                    <a:bodyPr/>
                    <a:lstStyle/>
                    <a:p>
                      <a:r>
                        <a:rPr lang="en-US" sz="1000"/>
                        <a:t>64.58</a:t>
                      </a:r>
                    </a:p>
                  </a:txBody>
                  <a:tcPr/>
                </a:tc>
                <a:tc>
                  <a:txBody>
                    <a:bodyPr/>
                    <a:lstStyle/>
                    <a:p>
                      <a:r>
                        <a:rPr lang="en-US" sz="1000"/>
                        <a:t>43.79</a:t>
                      </a:r>
                    </a:p>
                  </a:txBody>
                  <a:tcPr/>
                </a:tc>
                <a:tc>
                  <a:txBody>
                    <a:bodyPr/>
                    <a:lstStyle/>
                    <a:p>
                      <a:r>
                        <a:rPr lang="en-US" sz="1000"/>
                        <a:t>43.74</a:t>
                      </a:r>
                    </a:p>
                  </a:txBody>
                  <a:tcPr/>
                </a:tc>
                <a:tc>
                  <a:txBody>
                    <a:bodyPr/>
                    <a:lstStyle/>
                    <a:p>
                      <a:r>
                        <a:rPr lang="en-US" sz="1000"/>
                        <a:t>1451</a:t>
                      </a:r>
                    </a:p>
                  </a:txBody>
                  <a:tcPr/>
                </a:tc>
                <a:tc>
                  <a:txBody>
                    <a:bodyPr/>
                    <a:lstStyle/>
                    <a:p>
                      <a:r>
                        <a:rPr lang="en-US" sz="1000"/>
                        <a:t>164</a:t>
                      </a:r>
                    </a:p>
                  </a:txBody>
                  <a:tcPr/>
                </a:tc>
                <a:tc>
                  <a:txBody>
                    <a:bodyPr/>
                    <a:lstStyle/>
                    <a:p>
                      <a:r>
                        <a:rPr lang="en-US" sz="1000"/>
                        <a:t>832</a:t>
                      </a:r>
                    </a:p>
                  </a:txBody>
                  <a:tcPr/>
                </a:tc>
                <a:extLst>
                  <a:ext uri="{0D108BD9-81ED-4DB2-BD59-A6C34878D82A}">
                    <a16:rowId xmlns:a16="http://schemas.microsoft.com/office/drawing/2014/main" val="254252179"/>
                  </a:ext>
                </a:extLst>
              </a:tr>
            </a:tbl>
          </a:graphicData>
        </a:graphic>
      </p:graphicFrame>
      <p:sp>
        <p:nvSpPr>
          <p:cNvPr id="4" name="Text Placeholder 3">
            <a:extLst>
              <a:ext uri="{FF2B5EF4-FFF2-40B4-BE49-F238E27FC236}">
                <a16:creationId xmlns:a16="http://schemas.microsoft.com/office/drawing/2014/main" id="{4277573F-2B52-4772-8321-7C9ECAA9A2E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069250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631AF-9618-4212-A5BB-36942754F198}"/>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276B86A5-71BD-415C-9806-BE9ECA2FA234}"/>
              </a:ext>
            </a:extLst>
          </p:cNvPr>
          <p:cNvGraphicFramePr>
            <a:graphicFrameLocks noGrp="1"/>
          </p:cNvGraphicFramePr>
          <p:nvPr>
            <p:ph type="tbl" sz="quarter" idx="13"/>
            <p:extLst>
              <p:ext uri="{D42A27DB-BD31-4B8C-83A1-F6EECF244321}">
                <p14:modId xmlns:p14="http://schemas.microsoft.com/office/powerpoint/2010/main" val="345991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7661276"/>
                    </a:ext>
                  </a:extLst>
                </a:gridCol>
                <a:gridCol w="1316736">
                  <a:extLst>
                    <a:ext uri="{9D8B030D-6E8A-4147-A177-3AD203B41FA5}">
                      <a16:colId xmlns:a16="http://schemas.microsoft.com/office/drawing/2014/main" val="2733483957"/>
                    </a:ext>
                  </a:extLst>
                </a:gridCol>
                <a:gridCol w="658368">
                  <a:extLst>
                    <a:ext uri="{9D8B030D-6E8A-4147-A177-3AD203B41FA5}">
                      <a16:colId xmlns:a16="http://schemas.microsoft.com/office/drawing/2014/main" val="2483800863"/>
                    </a:ext>
                  </a:extLst>
                </a:gridCol>
                <a:gridCol w="658368">
                  <a:extLst>
                    <a:ext uri="{9D8B030D-6E8A-4147-A177-3AD203B41FA5}">
                      <a16:colId xmlns:a16="http://schemas.microsoft.com/office/drawing/2014/main" val="1966310552"/>
                    </a:ext>
                  </a:extLst>
                </a:gridCol>
                <a:gridCol w="658368">
                  <a:extLst>
                    <a:ext uri="{9D8B030D-6E8A-4147-A177-3AD203B41FA5}">
                      <a16:colId xmlns:a16="http://schemas.microsoft.com/office/drawing/2014/main" val="4096239611"/>
                    </a:ext>
                  </a:extLst>
                </a:gridCol>
                <a:gridCol w="658368">
                  <a:extLst>
                    <a:ext uri="{9D8B030D-6E8A-4147-A177-3AD203B41FA5}">
                      <a16:colId xmlns:a16="http://schemas.microsoft.com/office/drawing/2014/main" val="1387846635"/>
                    </a:ext>
                  </a:extLst>
                </a:gridCol>
                <a:gridCol w="658368">
                  <a:extLst>
                    <a:ext uri="{9D8B030D-6E8A-4147-A177-3AD203B41FA5}">
                      <a16:colId xmlns:a16="http://schemas.microsoft.com/office/drawing/2014/main" val="3950844226"/>
                    </a:ext>
                  </a:extLst>
                </a:gridCol>
                <a:gridCol w="658368">
                  <a:extLst>
                    <a:ext uri="{9D8B030D-6E8A-4147-A177-3AD203B41FA5}">
                      <a16:colId xmlns:a16="http://schemas.microsoft.com/office/drawing/2014/main" val="469560765"/>
                    </a:ext>
                  </a:extLst>
                </a:gridCol>
                <a:gridCol w="658368">
                  <a:extLst>
                    <a:ext uri="{9D8B030D-6E8A-4147-A177-3AD203B41FA5}">
                      <a16:colId xmlns:a16="http://schemas.microsoft.com/office/drawing/2014/main" val="3541343698"/>
                    </a:ext>
                  </a:extLst>
                </a:gridCol>
                <a:gridCol w="658368">
                  <a:extLst>
                    <a:ext uri="{9D8B030D-6E8A-4147-A177-3AD203B41FA5}">
                      <a16:colId xmlns:a16="http://schemas.microsoft.com/office/drawing/2014/main" val="19881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9603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- 2020-07-31 21:42:09</a:t>
                      </a:r>
                      <a:r>
                        <a:rPr kumimoji="0" lang="en-US" sz="1000" b="0" i="0" u="none" strike="noStrike" kern="1200" cap="none" spc="0" normalizeH="0" baseline="0" noProof="0">
                          <a:ln>
                            <a:noFill/>
                          </a:ln>
                          <a:solidFill>
                            <a:prstClr val="black"/>
                          </a:solidFill>
                          <a:effectLst/>
                          <a:uLnTx/>
                          <a:uFillTx/>
                          <a:latin typeface="+mn-lt"/>
                          <a:ea typeface="+mn-ea"/>
                          <a:cs typeface="+mn-cs"/>
                        </a:rPr>
                        <a:t>
 Click the link in our bio to learn more about FirstTrack!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https://scontent-iad3-1.cdninstagram.com/v/t51.29350-15/116241726_308507297009596_5577583689492079999_n.jpg?_nc_cat=107&amp;_nc_sid=8ae9d6&amp;_nc_ohc=aQUao8JX6OkAX9to3KP&amp;_nc_ht=scontent-iad3-1.cdninstagram.com&amp;oh=afedaaf69c7ccc1913c69d8d250a6105&amp;oe=5F4AA951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08/01/2020 21:30:37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29680834"/>
                  </a:ext>
                </a:extLst>
              </a:tr>
            </a:tbl>
          </a:graphicData>
        </a:graphic>
      </p:graphicFrame>
      <p:sp>
        <p:nvSpPr>
          <p:cNvPr id="4" name="Text Placeholder 3">
            <a:extLst>
              <a:ext uri="{FF2B5EF4-FFF2-40B4-BE49-F238E27FC236}">
                <a16:creationId xmlns:a16="http://schemas.microsoft.com/office/drawing/2014/main" id="{B2B56FE7-952D-4E82-B59B-5EE5C09BC7D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413948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8CE14-439D-4D74-884C-6E98C7443426}"/>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CD43E34F-3761-42DA-A2D3-B690EAAC2A82}"/>
              </a:ext>
            </a:extLst>
          </p:cNvPr>
          <p:cNvGraphicFramePr>
            <a:graphicFrameLocks noGrp="1"/>
          </p:cNvGraphicFramePr>
          <p:nvPr>
            <p:ph type="tbl" sz="quarter" idx="13"/>
            <p:extLst>
              <p:ext uri="{D42A27DB-BD31-4B8C-83A1-F6EECF244321}">
                <p14:modId xmlns:p14="http://schemas.microsoft.com/office/powerpoint/2010/main" val="2335862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0800417"/>
                    </a:ext>
                  </a:extLst>
                </a:gridCol>
                <a:gridCol w="1316736">
                  <a:extLst>
                    <a:ext uri="{9D8B030D-6E8A-4147-A177-3AD203B41FA5}">
                      <a16:colId xmlns:a16="http://schemas.microsoft.com/office/drawing/2014/main" val="1359995478"/>
                    </a:ext>
                  </a:extLst>
                </a:gridCol>
                <a:gridCol w="658368">
                  <a:extLst>
                    <a:ext uri="{9D8B030D-6E8A-4147-A177-3AD203B41FA5}">
                      <a16:colId xmlns:a16="http://schemas.microsoft.com/office/drawing/2014/main" val="432654862"/>
                    </a:ext>
                  </a:extLst>
                </a:gridCol>
                <a:gridCol w="658368">
                  <a:extLst>
                    <a:ext uri="{9D8B030D-6E8A-4147-A177-3AD203B41FA5}">
                      <a16:colId xmlns:a16="http://schemas.microsoft.com/office/drawing/2014/main" val="2071969323"/>
                    </a:ext>
                  </a:extLst>
                </a:gridCol>
                <a:gridCol w="658368">
                  <a:extLst>
                    <a:ext uri="{9D8B030D-6E8A-4147-A177-3AD203B41FA5}">
                      <a16:colId xmlns:a16="http://schemas.microsoft.com/office/drawing/2014/main" val="460966341"/>
                    </a:ext>
                  </a:extLst>
                </a:gridCol>
                <a:gridCol w="658368">
                  <a:extLst>
                    <a:ext uri="{9D8B030D-6E8A-4147-A177-3AD203B41FA5}">
                      <a16:colId xmlns:a16="http://schemas.microsoft.com/office/drawing/2014/main" val="701511552"/>
                    </a:ext>
                  </a:extLst>
                </a:gridCol>
                <a:gridCol w="658368">
                  <a:extLst>
                    <a:ext uri="{9D8B030D-6E8A-4147-A177-3AD203B41FA5}">
                      <a16:colId xmlns:a16="http://schemas.microsoft.com/office/drawing/2014/main" val="1797679547"/>
                    </a:ext>
                  </a:extLst>
                </a:gridCol>
                <a:gridCol w="658368">
                  <a:extLst>
                    <a:ext uri="{9D8B030D-6E8A-4147-A177-3AD203B41FA5}">
                      <a16:colId xmlns:a16="http://schemas.microsoft.com/office/drawing/2014/main" val="2161345680"/>
                    </a:ext>
                  </a:extLst>
                </a:gridCol>
                <a:gridCol w="658368">
                  <a:extLst>
                    <a:ext uri="{9D8B030D-6E8A-4147-A177-3AD203B41FA5}">
                      <a16:colId xmlns:a16="http://schemas.microsoft.com/office/drawing/2014/main" val="245042964"/>
                    </a:ext>
                  </a:extLst>
                </a:gridCol>
                <a:gridCol w="658368">
                  <a:extLst>
                    <a:ext uri="{9D8B030D-6E8A-4147-A177-3AD203B41FA5}">
                      <a16:colId xmlns:a16="http://schemas.microsoft.com/office/drawing/2014/main" val="248098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604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- 2020-07-30 22:07:18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116428826_597844424489422_6303847053572170869_n.jpg?_nc_cat=108&amp;_nc_sid=8ae9d6&amp;_nc_ohc=08b29szCqLIAX_KwAX8&amp;_nc_oc=AQncP5DWBhWjhuROmrrpPbM2Fx1DpUE5eC7PGxTLaW8y6y7Eov2PmtiQPUMcjJW753g&amp;_nc_ht=scontent-atl3-1.cdninstagram.com&amp;oh=2399c8e6d2478b301b4f02369a41402b&amp;oe=5F4C45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07/31/2020 22:00:43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93791489"/>
                  </a:ext>
                </a:extLst>
              </a:tr>
            </a:tbl>
          </a:graphicData>
        </a:graphic>
      </p:graphicFrame>
      <p:sp>
        <p:nvSpPr>
          <p:cNvPr id="4" name="Text Placeholder 3">
            <a:extLst>
              <a:ext uri="{FF2B5EF4-FFF2-40B4-BE49-F238E27FC236}">
                <a16:creationId xmlns:a16="http://schemas.microsoft.com/office/drawing/2014/main" id="{199239A4-55A5-40B5-A1EC-4EAEE0EC5729}"/>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501516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9947-FA70-4968-90DD-84AEB269DE9F}"/>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8AA9ABF4-127C-49A1-B3A0-C3FF23C728D2}"/>
              </a:ext>
            </a:extLst>
          </p:cNvPr>
          <p:cNvGraphicFramePr>
            <a:graphicFrameLocks noGrp="1"/>
          </p:cNvGraphicFramePr>
          <p:nvPr>
            <p:ph type="tbl" sz="quarter" idx="13"/>
            <p:extLst>
              <p:ext uri="{D42A27DB-BD31-4B8C-83A1-F6EECF244321}">
                <p14:modId xmlns:p14="http://schemas.microsoft.com/office/powerpoint/2010/main" val="91715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63313657"/>
                    </a:ext>
                  </a:extLst>
                </a:gridCol>
                <a:gridCol w="1316736">
                  <a:extLst>
                    <a:ext uri="{9D8B030D-6E8A-4147-A177-3AD203B41FA5}">
                      <a16:colId xmlns:a16="http://schemas.microsoft.com/office/drawing/2014/main" val="2314247749"/>
                    </a:ext>
                  </a:extLst>
                </a:gridCol>
                <a:gridCol w="658368">
                  <a:extLst>
                    <a:ext uri="{9D8B030D-6E8A-4147-A177-3AD203B41FA5}">
                      <a16:colId xmlns:a16="http://schemas.microsoft.com/office/drawing/2014/main" val="2370081891"/>
                    </a:ext>
                  </a:extLst>
                </a:gridCol>
                <a:gridCol w="658368">
                  <a:extLst>
                    <a:ext uri="{9D8B030D-6E8A-4147-A177-3AD203B41FA5}">
                      <a16:colId xmlns:a16="http://schemas.microsoft.com/office/drawing/2014/main" val="693623486"/>
                    </a:ext>
                  </a:extLst>
                </a:gridCol>
                <a:gridCol w="658368">
                  <a:extLst>
                    <a:ext uri="{9D8B030D-6E8A-4147-A177-3AD203B41FA5}">
                      <a16:colId xmlns:a16="http://schemas.microsoft.com/office/drawing/2014/main" val="221080181"/>
                    </a:ext>
                  </a:extLst>
                </a:gridCol>
                <a:gridCol w="658368">
                  <a:extLst>
                    <a:ext uri="{9D8B030D-6E8A-4147-A177-3AD203B41FA5}">
                      <a16:colId xmlns:a16="http://schemas.microsoft.com/office/drawing/2014/main" val="3669676855"/>
                    </a:ext>
                  </a:extLst>
                </a:gridCol>
                <a:gridCol w="658368">
                  <a:extLst>
                    <a:ext uri="{9D8B030D-6E8A-4147-A177-3AD203B41FA5}">
                      <a16:colId xmlns:a16="http://schemas.microsoft.com/office/drawing/2014/main" val="2359032867"/>
                    </a:ext>
                  </a:extLst>
                </a:gridCol>
                <a:gridCol w="658368">
                  <a:extLst>
                    <a:ext uri="{9D8B030D-6E8A-4147-A177-3AD203B41FA5}">
                      <a16:colId xmlns:a16="http://schemas.microsoft.com/office/drawing/2014/main" val="1918799442"/>
                    </a:ext>
                  </a:extLst>
                </a:gridCol>
                <a:gridCol w="658368">
                  <a:extLst>
                    <a:ext uri="{9D8B030D-6E8A-4147-A177-3AD203B41FA5}">
                      <a16:colId xmlns:a16="http://schemas.microsoft.com/office/drawing/2014/main" val="1969722320"/>
                    </a:ext>
                  </a:extLst>
                </a:gridCol>
                <a:gridCol w="658368">
                  <a:extLst>
                    <a:ext uri="{9D8B030D-6E8A-4147-A177-3AD203B41FA5}">
                      <a16:colId xmlns:a16="http://schemas.microsoft.com/office/drawing/2014/main" val="3032600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9116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- 2020-07-29 21:28:23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https://scontent-atl3-1.cdninstagram.com/v/t51.12442-15/116548431_147313723651955_2245399074640331622_n.jpg?_nc_cat=109&amp;_nc_sid=8ae9d6&amp;_nc_ohc=c5y1Wq7i3PYAX8qmZBo&amp;_nc_ht=scontent-atl3-1.cdninstagram.com&amp;oh=86645c8a874bb1455bc487da4c35540c&amp;oe=5F487442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07/30/2020 21:07:10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34244273"/>
                  </a:ext>
                </a:extLst>
              </a:tr>
            </a:tbl>
          </a:graphicData>
        </a:graphic>
      </p:graphicFrame>
      <p:sp>
        <p:nvSpPr>
          <p:cNvPr id="4" name="Text Placeholder 3">
            <a:extLst>
              <a:ext uri="{FF2B5EF4-FFF2-40B4-BE49-F238E27FC236}">
                <a16:creationId xmlns:a16="http://schemas.microsoft.com/office/drawing/2014/main" id="{F7BFD266-E5B9-4B39-99E3-2633A733BFF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7538642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F6FA-B18F-4C4B-A78D-DC3653E45E92}"/>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EB12052F-D475-43BF-810A-BD2CAF0991F1}"/>
              </a:ext>
            </a:extLst>
          </p:cNvPr>
          <p:cNvGraphicFramePr>
            <a:graphicFrameLocks noGrp="1"/>
          </p:cNvGraphicFramePr>
          <p:nvPr>
            <p:ph type="tbl" sz="quarter" idx="13"/>
            <p:extLst>
              <p:ext uri="{D42A27DB-BD31-4B8C-83A1-F6EECF244321}">
                <p14:modId xmlns:p14="http://schemas.microsoft.com/office/powerpoint/2010/main" val="2287401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37116604"/>
                    </a:ext>
                  </a:extLst>
                </a:gridCol>
                <a:gridCol w="1316736">
                  <a:extLst>
                    <a:ext uri="{9D8B030D-6E8A-4147-A177-3AD203B41FA5}">
                      <a16:colId xmlns:a16="http://schemas.microsoft.com/office/drawing/2014/main" val="1520056650"/>
                    </a:ext>
                  </a:extLst>
                </a:gridCol>
                <a:gridCol w="658368">
                  <a:extLst>
                    <a:ext uri="{9D8B030D-6E8A-4147-A177-3AD203B41FA5}">
                      <a16:colId xmlns:a16="http://schemas.microsoft.com/office/drawing/2014/main" val="936038393"/>
                    </a:ext>
                  </a:extLst>
                </a:gridCol>
                <a:gridCol w="658368">
                  <a:extLst>
                    <a:ext uri="{9D8B030D-6E8A-4147-A177-3AD203B41FA5}">
                      <a16:colId xmlns:a16="http://schemas.microsoft.com/office/drawing/2014/main" val="1929554347"/>
                    </a:ext>
                  </a:extLst>
                </a:gridCol>
                <a:gridCol w="658368">
                  <a:extLst>
                    <a:ext uri="{9D8B030D-6E8A-4147-A177-3AD203B41FA5}">
                      <a16:colId xmlns:a16="http://schemas.microsoft.com/office/drawing/2014/main" val="3836906609"/>
                    </a:ext>
                  </a:extLst>
                </a:gridCol>
                <a:gridCol w="658368">
                  <a:extLst>
                    <a:ext uri="{9D8B030D-6E8A-4147-A177-3AD203B41FA5}">
                      <a16:colId xmlns:a16="http://schemas.microsoft.com/office/drawing/2014/main" val="440312816"/>
                    </a:ext>
                  </a:extLst>
                </a:gridCol>
                <a:gridCol w="658368">
                  <a:extLst>
                    <a:ext uri="{9D8B030D-6E8A-4147-A177-3AD203B41FA5}">
                      <a16:colId xmlns:a16="http://schemas.microsoft.com/office/drawing/2014/main" val="344527616"/>
                    </a:ext>
                  </a:extLst>
                </a:gridCol>
                <a:gridCol w="658368">
                  <a:extLst>
                    <a:ext uri="{9D8B030D-6E8A-4147-A177-3AD203B41FA5}">
                      <a16:colId xmlns:a16="http://schemas.microsoft.com/office/drawing/2014/main" val="2603546501"/>
                    </a:ext>
                  </a:extLst>
                </a:gridCol>
                <a:gridCol w="658368">
                  <a:extLst>
                    <a:ext uri="{9D8B030D-6E8A-4147-A177-3AD203B41FA5}">
                      <a16:colId xmlns:a16="http://schemas.microsoft.com/office/drawing/2014/main" val="3832613151"/>
                    </a:ext>
                  </a:extLst>
                </a:gridCol>
                <a:gridCol w="658368">
                  <a:extLst>
                    <a:ext uri="{9D8B030D-6E8A-4147-A177-3AD203B41FA5}">
                      <a16:colId xmlns:a16="http://schemas.microsoft.com/office/drawing/2014/main" val="425709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2668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- 2020-07-28 21:45:29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https://scontent-yyz1-1.cdninstagram.com/v/t51.29350-15/116156209_618963115396550_7069123410328656807_n.jpg?_nc_cat=104&amp;_nc_sid=8ae9d6&amp;_nc_ohc=CB--R875YUMAX8t2D6u&amp;_nc_ht=scontent-yyz1-1.cdninstagram.com&amp;oh=9a6b437c791d45cde29df72857f50481&amp;oe=5F47D3F6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21:30:41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6038853"/>
                  </a:ext>
                </a:extLst>
              </a:tr>
            </a:tbl>
          </a:graphicData>
        </a:graphic>
      </p:graphicFrame>
      <p:sp>
        <p:nvSpPr>
          <p:cNvPr id="4" name="Text Placeholder 3">
            <a:extLst>
              <a:ext uri="{FF2B5EF4-FFF2-40B4-BE49-F238E27FC236}">
                <a16:creationId xmlns:a16="http://schemas.microsoft.com/office/drawing/2014/main" id="{D61FB823-98E4-48E8-BB85-760AEAF5B94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7593356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7B307-4FD0-4BCD-8A12-3D1A24499B22}"/>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B1993B2B-90AC-4E1A-8A0B-6DEB5BE7323D}"/>
              </a:ext>
            </a:extLst>
          </p:cNvPr>
          <p:cNvGraphicFramePr>
            <a:graphicFrameLocks noGrp="1"/>
          </p:cNvGraphicFramePr>
          <p:nvPr>
            <p:ph type="tbl" sz="quarter" idx="13"/>
            <p:extLst>
              <p:ext uri="{D42A27DB-BD31-4B8C-83A1-F6EECF244321}">
                <p14:modId xmlns:p14="http://schemas.microsoft.com/office/powerpoint/2010/main" val="93907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04514007"/>
                    </a:ext>
                  </a:extLst>
                </a:gridCol>
                <a:gridCol w="1316736">
                  <a:extLst>
                    <a:ext uri="{9D8B030D-6E8A-4147-A177-3AD203B41FA5}">
                      <a16:colId xmlns:a16="http://schemas.microsoft.com/office/drawing/2014/main" val="4286705242"/>
                    </a:ext>
                  </a:extLst>
                </a:gridCol>
                <a:gridCol w="658368">
                  <a:extLst>
                    <a:ext uri="{9D8B030D-6E8A-4147-A177-3AD203B41FA5}">
                      <a16:colId xmlns:a16="http://schemas.microsoft.com/office/drawing/2014/main" val="2359792673"/>
                    </a:ext>
                  </a:extLst>
                </a:gridCol>
                <a:gridCol w="658368">
                  <a:extLst>
                    <a:ext uri="{9D8B030D-6E8A-4147-A177-3AD203B41FA5}">
                      <a16:colId xmlns:a16="http://schemas.microsoft.com/office/drawing/2014/main" val="2021062695"/>
                    </a:ext>
                  </a:extLst>
                </a:gridCol>
                <a:gridCol w="658368">
                  <a:extLst>
                    <a:ext uri="{9D8B030D-6E8A-4147-A177-3AD203B41FA5}">
                      <a16:colId xmlns:a16="http://schemas.microsoft.com/office/drawing/2014/main" val="2611027456"/>
                    </a:ext>
                  </a:extLst>
                </a:gridCol>
                <a:gridCol w="658368">
                  <a:extLst>
                    <a:ext uri="{9D8B030D-6E8A-4147-A177-3AD203B41FA5}">
                      <a16:colId xmlns:a16="http://schemas.microsoft.com/office/drawing/2014/main" val="4015224675"/>
                    </a:ext>
                  </a:extLst>
                </a:gridCol>
                <a:gridCol w="658368">
                  <a:extLst>
                    <a:ext uri="{9D8B030D-6E8A-4147-A177-3AD203B41FA5}">
                      <a16:colId xmlns:a16="http://schemas.microsoft.com/office/drawing/2014/main" val="3514605305"/>
                    </a:ext>
                  </a:extLst>
                </a:gridCol>
                <a:gridCol w="658368">
                  <a:extLst>
                    <a:ext uri="{9D8B030D-6E8A-4147-A177-3AD203B41FA5}">
                      <a16:colId xmlns:a16="http://schemas.microsoft.com/office/drawing/2014/main" val="4027434958"/>
                    </a:ext>
                  </a:extLst>
                </a:gridCol>
                <a:gridCol w="658368">
                  <a:extLst>
                    <a:ext uri="{9D8B030D-6E8A-4147-A177-3AD203B41FA5}">
                      <a16:colId xmlns:a16="http://schemas.microsoft.com/office/drawing/2014/main" val="2118762718"/>
                    </a:ext>
                  </a:extLst>
                </a:gridCol>
                <a:gridCol w="658368">
                  <a:extLst>
                    <a:ext uri="{9D8B030D-6E8A-4147-A177-3AD203B41FA5}">
                      <a16:colId xmlns:a16="http://schemas.microsoft.com/office/drawing/2014/main" val="3771143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8606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- 2020-07-24 20:54:45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https://scontent-iad3-1.cdninstagram.com/v/t51.29350-15/110788916_771443080352641_5516431685374851667_n.jpg?_nc_cat=108&amp;_nc_sid=8ae9d6&amp;_nc_ohc=sX22VuJazPoAX-NfJ2w&amp;_nc_ht=scontent-iad3-1.cdninstagram.com&amp;oh=c3008afd94fa11117c6938820a8daa0b&amp;oe=5F41B460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07/25/2020 20:31:09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7381784"/>
                  </a:ext>
                </a:extLst>
              </a:tr>
            </a:tbl>
          </a:graphicData>
        </a:graphic>
      </p:graphicFrame>
      <p:sp>
        <p:nvSpPr>
          <p:cNvPr id="4" name="Text Placeholder 3">
            <a:extLst>
              <a:ext uri="{FF2B5EF4-FFF2-40B4-BE49-F238E27FC236}">
                <a16:creationId xmlns:a16="http://schemas.microsoft.com/office/drawing/2014/main" id="{B233ACAC-609E-4218-BF9B-4CA8FF376CD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1269922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1293</Words>
  <Application>Microsoft Office PowerPoint</Application>
  <PresentationFormat>On-screen Show (4:3)</PresentationFormat>
  <Paragraphs>448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2020-08-11T17:06:48Z</dcterms:created>
  <dcterms:modified xsi:type="dcterms:W3CDTF">2020-08-11T17:07:26Z</dcterms:modified>
</cp:coreProperties>
</file>