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5-4D99-A1CF-8463AEBC0B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D5-4D99-A1CF-8463AEBC0B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D5-4D99-A1CF-8463AEBC0B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D5-4D99-A1CF-8463AEBC0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565408"/>
        <c:axId val="312562784"/>
      </c:barChart>
      <c:dateAx>
        <c:axId val="312565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62784"/>
        <c:crosses val="autoZero"/>
        <c:auto val="1"/>
        <c:lblOffset val="100"/>
        <c:baseTimeUnit val="days"/>
      </c:dateAx>
      <c:valAx>
        <c:axId val="31256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6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12</c:v>
                </c:pt>
                <c:pt idx="4">
                  <c:v>10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4-4D26-A07E-F8B6497E9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578528"/>
        <c:axId val="312572952"/>
      </c:barChart>
      <c:dateAx>
        <c:axId val="312578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72952"/>
        <c:crosses val="autoZero"/>
        <c:auto val="1"/>
        <c:lblOffset val="100"/>
        <c:baseTimeUnit val="months"/>
      </c:dateAx>
      <c:valAx>
        <c:axId val="31257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7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51-4D10-A240-D816BB604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576560"/>
        <c:axId val="312574264"/>
      </c:barChart>
      <c:dateAx>
        <c:axId val="31257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74264"/>
        <c:crosses val="autoZero"/>
        <c:auto val="1"/>
        <c:lblOffset val="100"/>
        <c:baseTimeUnit val="months"/>
      </c:dateAx>
      <c:valAx>
        <c:axId val="31257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7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104</c:v>
                </c:pt>
                <c:pt idx="2">
                  <c:v>138</c:v>
                </c:pt>
                <c:pt idx="3">
                  <c:v>135</c:v>
                </c:pt>
                <c:pt idx="4">
                  <c:v>124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7C-4600-8344-FE864FDA0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581480"/>
        <c:axId val="312581808"/>
      </c:barChart>
      <c:catAx>
        <c:axId val="3125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81808"/>
        <c:crosses val="autoZero"/>
        <c:auto val="1"/>
        <c:lblAlgn val="ctr"/>
        <c:lblOffset val="100"/>
        <c:noMultiLvlLbl val="0"/>
      </c:catAx>
      <c:valAx>
        <c:axId val="31258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1436</c:v>
                </c:pt>
                <c:pt idx="1">
                  <c:v>3469</c:v>
                </c:pt>
                <c:pt idx="2">
                  <c:v>4650</c:v>
                </c:pt>
                <c:pt idx="3">
                  <c:v>2751</c:v>
                </c:pt>
                <c:pt idx="4">
                  <c:v>2517</c:v>
                </c:pt>
                <c:pt idx="5">
                  <c:v>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D-44AF-AA8C-C19D04BDE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073544"/>
        <c:axId val="310076496"/>
      </c:barChart>
      <c:dateAx>
        <c:axId val="310073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76496"/>
        <c:crosses val="autoZero"/>
        <c:auto val="1"/>
        <c:lblOffset val="100"/>
        <c:baseTimeUnit val="months"/>
      </c:dateAx>
      <c:valAx>
        <c:axId val="3100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7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99-4FF0-B89C-3EF3DF7AA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034072"/>
        <c:axId val="317031120"/>
      </c:barChart>
      <c:dateAx>
        <c:axId val="31703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31120"/>
        <c:crosses val="autoZero"/>
        <c:auto val="1"/>
        <c:lblOffset val="100"/>
        <c:baseTimeUnit val="months"/>
      </c:dateAx>
      <c:valAx>
        <c:axId val="31703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3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49-4D97-A210-EC7C899D2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68824"/>
        <c:axId val="321877352"/>
      </c:barChart>
      <c:dateAx>
        <c:axId val="32186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77352"/>
        <c:crosses val="autoZero"/>
        <c:auto val="1"/>
        <c:lblOffset val="100"/>
        <c:baseTimeUnit val="months"/>
      </c:dateAx>
      <c:valAx>
        <c:axId val="32187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6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</c:v>
                </c:pt>
                <c:pt idx="1">
                  <c:v>80</c:v>
                </c:pt>
                <c:pt idx="2">
                  <c:v>61</c:v>
                </c:pt>
                <c:pt idx="3">
                  <c:v>53</c:v>
                </c:pt>
                <c:pt idx="4">
                  <c:v>39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E-4D98-A52C-F177B2C37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77024"/>
        <c:axId val="321871776"/>
      </c:barChart>
      <c:catAx>
        <c:axId val="32187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71776"/>
        <c:crosses val="autoZero"/>
        <c:auto val="1"/>
        <c:lblAlgn val="ctr"/>
        <c:lblOffset val="100"/>
        <c:noMultiLvlLbl val="0"/>
      </c:catAx>
      <c:valAx>
        <c:axId val="32187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7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193</c:v>
                </c:pt>
                <c:pt idx="1">
                  <c:v>326</c:v>
                </c:pt>
                <c:pt idx="2">
                  <c:v>351</c:v>
                </c:pt>
                <c:pt idx="3">
                  <c:v>609</c:v>
                </c:pt>
                <c:pt idx="4">
                  <c:v>238</c:v>
                </c:pt>
                <c:pt idx="5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1-4F62-8CE5-6F1EB7370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638640"/>
        <c:axId val="321640608"/>
      </c:barChart>
      <c:dateAx>
        <c:axId val="321638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40608"/>
        <c:crosses val="autoZero"/>
        <c:auto val="1"/>
        <c:lblOffset val="100"/>
        <c:baseTimeUnit val="months"/>
      </c:dateAx>
      <c:valAx>
        <c:axId val="32164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3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66</c:v>
                </c:pt>
                <c:pt idx="1">
                  <c:v>46</c:v>
                </c:pt>
                <c:pt idx="2">
                  <c:v>50</c:v>
                </c:pt>
                <c:pt idx="3">
                  <c:v>66</c:v>
                </c:pt>
                <c:pt idx="4">
                  <c:v>45</c:v>
                </c:pt>
                <c:pt idx="5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B-419F-AC99-4BBAE1034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646840"/>
        <c:axId val="321645200"/>
      </c:barChart>
      <c:catAx>
        <c:axId val="32164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45200"/>
        <c:crosses val="autoZero"/>
        <c:auto val="1"/>
        <c:lblAlgn val="ctr"/>
        <c:lblOffset val="100"/>
        <c:noMultiLvlLbl val="0"/>
      </c:catAx>
      <c:valAx>
        <c:axId val="32164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4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793</c:v>
                </c:pt>
                <c:pt idx="1">
                  <c:v>610</c:v>
                </c:pt>
                <c:pt idx="2">
                  <c:v>751</c:v>
                </c:pt>
                <c:pt idx="3">
                  <c:v>993</c:v>
                </c:pt>
                <c:pt idx="4">
                  <c:v>686</c:v>
                </c:pt>
                <c:pt idx="5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C-4441-A4A0-8C82C92A7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576232"/>
        <c:axId val="312577544"/>
      </c:barChart>
      <c:catAx>
        <c:axId val="31257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77544"/>
        <c:crosses val="autoZero"/>
        <c:auto val="1"/>
        <c:lblAlgn val="ctr"/>
        <c:lblOffset val="100"/>
        <c:noMultiLvlLbl val="0"/>
      </c:catAx>
      <c:valAx>
        <c:axId val="31257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7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8-4674-BDA3-CE0874724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909064"/>
        <c:axId val="310074200"/>
      </c:barChart>
      <c:dateAx>
        <c:axId val="30790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74200"/>
        <c:crosses val="autoZero"/>
        <c:auto val="1"/>
        <c:lblOffset val="100"/>
        <c:baseTimeUnit val="months"/>
      </c:dateAx>
      <c:valAx>
        <c:axId val="31007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0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  <c:pt idx="4">
                  <c:v>9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6E-47CF-AA99-60E41826E1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351976"/>
        <c:axId val="400355912"/>
      </c:barChart>
      <c:dateAx>
        <c:axId val="40035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55912"/>
        <c:crosses val="autoZero"/>
        <c:auto val="1"/>
        <c:lblOffset val="100"/>
        <c:baseTimeUnit val="months"/>
      </c:dateAx>
      <c:valAx>
        <c:axId val="40035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5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133</c:v>
                </c:pt>
                <c:pt idx="1">
                  <c:v>156</c:v>
                </c:pt>
                <c:pt idx="2">
                  <c:v>141</c:v>
                </c:pt>
                <c:pt idx="3">
                  <c:v>129</c:v>
                </c:pt>
                <c:pt idx="4">
                  <c:v>129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D7-4155-BEEC-367987F44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355256"/>
        <c:axId val="400350664"/>
      </c:barChart>
      <c:catAx>
        <c:axId val="40035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50664"/>
        <c:crosses val="autoZero"/>
        <c:auto val="1"/>
        <c:lblAlgn val="ctr"/>
        <c:lblOffset val="100"/>
        <c:noMultiLvlLbl val="0"/>
      </c:catAx>
      <c:valAx>
        <c:axId val="40035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5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4250-DAEE-430B-B9A6-7E27CDCECD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EE5C9-96F2-4127-91E2-FCE317CEC7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20551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ECB9-9C61-4C99-B8A2-A88411577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12ECED-BCF3-45B2-8A47-A9014266C0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1053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4A129-9447-485B-847E-FEC1D67DC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573ED-A8C8-456E-A36F-DF213FC65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81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D1709-8AC1-48F2-9B8C-306FC3E60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F45DC-7684-4557-A0B1-ED9D435D73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906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23785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1410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9920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6075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4965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9859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5837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73333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7951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1437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12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165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71CBC-A178-456B-86DA-28ABF9A05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689926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4D309-63DB-4882-B047-20472403E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49CC2D-7EAC-4B12-A366-C43E3A6D87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1357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8AFAB-CA6B-49AF-8895-A7BD67794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EF1B3-42C3-44E3-BC93-904B07C7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478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92133-6A41-4618-A0F2-7FD438AD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15614C-B5DE-478E-9502-23F496BD67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8587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694B7-1D0A-4100-8F6A-423E5D674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F23F8-D249-46C5-A542-1CE72D9C9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87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C6FCB-B60C-4E77-8BDA-CEF62D15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071E0B-E6A0-4623-A145-FB1D62A9BD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0632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207E4-3CDC-4FE2-9E0F-F9FEFDDDA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15483-E74E-4BD7-AA4B-16156146D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431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E4F9D-9190-4B8C-8AE5-6F8C68E36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BAC99-A6FE-42D4-A578-5990D8F50E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2025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75A3F-A51C-41E7-ACD3-339FA95C3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94DE2-08A6-492F-91AF-026BD1CF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22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AD5E7-71F4-4408-B939-1EBE3FFD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3490F-E0F3-4DEC-9776-86299ABCBF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782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107933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6157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1819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7650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1125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327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62377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940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60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- 2020-06-01 19:29:32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7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- 2020-06-15 19:39:15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COVID-19 at work. Our blog offers guidance for before and after re-opening the office: https://bit.ly/3cW1i8E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04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- 2020-06-25 18:15:25</a:t>
                      </a:r>
                      <a:r>
                        <a:rPr lang="en-US" sz="1000"/>
                        <a:t>
 Insurance agents and brokers play an important role in advising and protecting motor carrier clients. Failure to suggest coverages or adequate limits may result in E&amp;O claims against the broker. Here are some tips for brokers to avoid E&amp;O exposures in motor truck cargo business: https://bit.ly/3c2u5I7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110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14363-7E96-41A1-8659-99EFA8C91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091501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1D54E-F467-47C1-A8F6-DA8365915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68599-B708-47E3-9958-EB194348C9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841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94731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3499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2908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4096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361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301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1672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5630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6729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1076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766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107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9471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8901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247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391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9D023-EAA3-42C0-B605-1AE99F927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78314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BBA96-0150-4BB6-85ED-580378FB3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260785-D5A0-431E-9569-DC52A78CF8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640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FD486-4B43-4ED4-B671-DCAF99626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7BB23-C75E-4DA0-9C43-A776B212E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169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127D-BCD1-4AB2-970F-80291BBD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DCFEE2-BB7B-4ED5-BCA6-866D7F0051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4995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C162F-A8FD-4C98-9E14-0F4DFBDC4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F295D-02BB-4785-8137-EE07A3FC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235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3EEB-D987-4F1E-AC60-55EA779F4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5DB72-539A-4B95-A0C1-D51C30A07A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5777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5E92E-71F9-440E-B593-D46E5CA81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A9CF0-7CA7-4A4F-BBF9-FD517C6E3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64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6D5B-3F06-4B46-B750-5451C9366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E59FB-1767-426F-9CBF-92768C047F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221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29569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9408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145728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691632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441802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819982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8144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71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- 2020-06-01 19:27:30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 https://t.co/Kn6lxszdOv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4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- 2020-06-15 18:50:43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#COVID19 at work. Our blog offers guidance for before and after re-opening the office: https://t.co/bntTs471fK #workplacesafety https://t.co/20Pg2QFMde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03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- 2020-06-23 20:27:10</a:t>
                      </a:r>
                      <a:r>
                        <a:rPr lang="en-US" sz="1000"/>
                        <a:t>
 Many cancer patients with compromised immune systems are still on guard during the current COVID-19 outbreak. This month, TMA has selected the @AmericanCancer Society as our #CorporateSocialResponsibility partner. https://t.co/M747uBU9LG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06/28/2020 06:09:30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203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DEA60-905B-4878-B3D2-8EB5364D5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317743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439B-7F46-4302-8777-F362B109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BCC01-117D-41DA-BE52-843593929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648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614294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8577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977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4629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4183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9774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250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892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907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0707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6270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386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9884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6650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0930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789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3495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0.029996775532736 %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58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BEFB6-6D67-4138-A124-BB93CAFCB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529196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F398C-9699-4163-B107-8F624A6B7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F8BBD3-341C-4AC6-BBA2-1808BB7B70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100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A3A36-6C89-47C7-85D5-B02C75E2F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DF176-CF12-491F-A302-14B936E09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33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C0324-EC34-4908-823C-98C5A5A25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02C61-15D6-47E2-990A-465FBBEE6C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1539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6C7A1-3DB7-4A70-BBBF-00DBB215C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F11E1-0130-42BF-8F3A-CD24FB700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897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76867-5102-47E5-9641-644EAA61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55743-D447-44E2-801D-A60348CF1A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0777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589EF-43E6-4197-A83E-B4285B2F2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2770D-1688-448C-8ACA-8E842B1F3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932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3D6F-0258-4DB5-881C-95FE425FC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46408-FD58-4375-9680-701D64BE0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899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53347079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068184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7981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447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40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497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6858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3324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073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421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95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4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- 2020-06-01 19:27:54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Our frontliners make it possible for #TeamTMA to continue operations in light of the COVID-19 pandemic. This week, we'd like to thank TMA employee America S.'s nephew Giancarlo. Giancarlo is a Physician Assistant at Mount Sinai Emergency Room.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https://media-exp1.licdn.com/dms/image/C4D22AQHKCPeLSeNnvw/feedshare-shrink_800/0?e=1597881600&amp;v=beta&amp;t=-QuYAstsFz29IEppB6BzqXkqphr_v5z8DFHB4h_CipA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20:02:50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0.034569453174104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99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DFBAF-E2DA-4DFA-88A1-582B3D543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80257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64606-0E69-4E23-8B1F-56D0FA9DF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2D50A-A125-4028-BEFD-8AB900E1E2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709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26044463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0377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0450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8850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535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730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409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568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244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92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544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82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- 2020-06-23 20:28:27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fight never stops. This month, TMA has chosen to support the American Cancer Society. The American Cancer Society's work helps support patients with compromised immune systems during the COVID-19 pandemic.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https://media-exp1.licdn.com/dms/image/C4E22AQE7FiLFqeOsTw/feedshare-shrink_1280/0?e=1597881600&amp;v=beta&amp;t=6xrtVKCPCNLkF6hUnMAk-plRk24Qj58Lwnli0YadnZQ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20:02:50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0.023322227510709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39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- 2020-06-15 18:45:37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Employers that are planning for employees to return to the office need to consider new measures to help reduce the possibility of spreading COVID-19 at work. Our blog offers guidance for before and after re-opening the office: https://bit.ly/3cW1i8E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https://media-exp1.licdn.com/dms/image/C4D22AQFnpTF4iZPbaw/feedshare-shrink_1280/0?e=1597881600&amp;v=beta&amp;t=aOkQPb2U3Er0OIIwCRvVhmYO0i73UjecN6muF-fqdgQ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20:02:50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0.038709677419355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258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399C8-1226-4B75-88F7-B389C7B3C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26974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499AD-2070-4564-9A3A-02A48ED9F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0FB9D-F59D-4B18-B11B-EB6FD98E2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7647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5890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2827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94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37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14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918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98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813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076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894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88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321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E1222-4333-45E3-8265-698BE26AD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120692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4828D-6160-46D0-85C0-C38E0A552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519CED-CE8F-4A64-ACB4-0106F17059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8411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224FF-5CDE-42CA-9D32-7CAC5F107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3ECCE-91A5-4A31-9EFB-38265A5C3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590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2E04F-5891-453F-9EB5-EF4E45D14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E20636-3329-4C82-9869-E231DCCBE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625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70E60-73EF-4AD7-ACDF-B3C2945AC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106A6-B867-4436-B67C-E2259DCF6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830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2A6D4-5A9D-47F3-894B-4081305A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933E86-524F-400D-96CF-2736C24A6E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2629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A9811-159F-4261-AC77-F165A37A9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4166A-749D-45F4-B8BA-45082A548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1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9F8C1-0826-4FDB-89A3-193346C4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24F5C9-CACA-4D46-9EE2-DA99AF4AE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219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789028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33413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17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288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31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825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495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5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- 2020-06-23 20:29:22</a:t>
                      </a:r>
                      <a:r>
                        <a:rPr lang="en-US" sz="1000"/>
                        <a:t>
 Each month, #TeamTMA selects a new #CorporateSocialResponsibility partner. For the month of June, we will be supporting the americancancersociety.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https://www.instagram.com/p/CByoGr4j34M/media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65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- 2020-06-01 19:28:33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https://www.instagram.com/p/CA53qDMlIG0/media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776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850CA-6E31-4E71-BE2F-12A5F8080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15633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808</Words>
  <Application>Microsoft Office PowerPoint</Application>
  <PresentationFormat>On-screen Show (4:3)</PresentationFormat>
  <Paragraphs>300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Total Interactions Per Month | Tokio Marine America</vt:lpstr>
      <vt:lpstr>LinkedIn Posts Table | Tokio Marine America - 1 of 2</vt:lpstr>
      <vt:lpstr>LinkedIn Posts Table | Tokio Marine America - 2 of 2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2020-07-17T19:22:47Z</dcterms:created>
  <dcterms:modified xsi:type="dcterms:W3CDTF">2020-07-17T19:23:21Z</dcterms:modified>
</cp:coreProperties>
</file>