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F-4BA8-A261-003D976F95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1F-4BA8-A261-003D976F95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1F-4BA8-A261-003D976F95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1F-4BA8-A261-003D976F9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860296"/>
        <c:axId val="255100488"/>
      </c:barChart>
      <c:dateAx>
        <c:axId val="25886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100488"/>
        <c:crosses val="autoZero"/>
        <c:auto val="1"/>
        <c:lblOffset val="100"/>
        <c:baseTimeUnit val="days"/>
      </c:dateAx>
      <c:valAx>
        <c:axId val="25510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6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  <c:pt idx="4">
                  <c:v>10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0B-402F-A736-52E0E7F48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510080"/>
        <c:axId val="308515000"/>
      </c:barChart>
      <c:dateAx>
        <c:axId val="308510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15000"/>
        <c:crosses val="autoZero"/>
        <c:auto val="1"/>
        <c:lblOffset val="100"/>
        <c:baseTimeUnit val="months"/>
      </c:dateAx>
      <c:valAx>
        <c:axId val="30851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1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72-439C-B95C-6FDD57960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079120"/>
        <c:axId val="310078136"/>
      </c:barChart>
      <c:dateAx>
        <c:axId val="31007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78136"/>
        <c:crosses val="autoZero"/>
        <c:auto val="1"/>
        <c:lblOffset val="100"/>
        <c:baseTimeUnit val="months"/>
      </c:dateAx>
      <c:valAx>
        <c:axId val="31007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7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135</c:v>
                </c:pt>
                <c:pt idx="4">
                  <c:v>124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31-4EE6-8385-AC553032A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077152"/>
        <c:axId val="310078464"/>
      </c:barChart>
      <c:catAx>
        <c:axId val="31007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78464"/>
        <c:crosses val="autoZero"/>
        <c:auto val="1"/>
        <c:lblAlgn val="ctr"/>
        <c:lblOffset val="100"/>
        <c:noMultiLvlLbl val="0"/>
      </c:catAx>
      <c:valAx>
        <c:axId val="31007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7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1436</c:v>
                </c:pt>
                <c:pt idx="1">
                  <c:v>3469</c:v>
                </c:pt>
                <c:pt idx="2">
                  <c:v>4650</c:v>
                </c:pt>
                <c:pt idx="3">
                  <c:v>2751</c:v>
                </c:pt>
                <c:pt idx="4">
                  <c:v>2517</c:v>
                </c:pt>
                <c:pt idx="5">
                  <c:v>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AE-49F9-8CEA-D945FA5BF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136640"/>
        <c:axId val="311132048"/>
      </c:barChart>
      <c:dateAx>
        <c:axId val="31113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32048"/>
        <c:crosses val="autoZero"/>
        <c:auto val="1"/>
        <c:lblOffset val="100"/>
        <c:baseTimeUnit val="months"/>
      </c:dateAx>
      <c:valAx>
        <c:axId val="31113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3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48-4953-93AE-761B0C2BC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249656"/>
        <c:axId val="315252608"/>
      </c:barChart>
      <c:dateAx>
        <c:axId val="31524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52608"/>
        <c:crosses val="autoZero"/>
        <c:auto val="1"/>
        <c:lblOffset val="100"/>
        <c:baseTimeUnit val="months"/>
      </c:dateAx>
      <c:valAx>
        <c:axId val="3152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4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9-4F05-847D-CDB93D4AC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257528"/>
        <c:axId val="315254576"/>
      </c:barChart>
      <c:dateAx>
        <c:axId val="315257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54576"/>
        <c:crosses val="autoZero"/>
        <c:auto val="1"/>
        <c:lblOffset val="100"/>
        <c:baseTimeUnit val="months"/>
      </c:dateAx>
      <c:valAx>
        <c:axId val="31525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5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53</c:v>
                </c:pt>
                <c:pt idx="4">
                  <c:v>39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D-46FF-A1CA-1CEA2E47D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264416"/>
        <c:axId val="315264744"/>
      </c:barChart>
      <c:catAx>
        <c:axId val="31526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64744"/>
        <c:crosses val="autoZero"/>
        <c:auto val="1"/>
        <c:lblAlgn val="ctr"/>
        <c:lblOffset val="100"/>
        <c:noMultiLvlLbl val="0"/>
      </c:catAx>
      <c:valAx>
        <c:axId val="31526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6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193</c:v>
                </c:pt>
                <c:pt idx="1">
                  <c:v>326</c:v>
                </c:pt>
                <c:pt idx="2">
                  <c:v>351</c:v>
                </c:pt>
                <c:pt idx="3">
                  <c:v>609</c:v>
                </c:pt>
                <c:pt idx="4">
                  <c:v>238</c:v>
                </c:pt>
                <c:pt idx="5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96-43CF-B478-5F3C6B639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146888"/>
        <c:axId val="318144592"/>
      </c:barChart>
      <c:dateAx>
        <c:axId val="31814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44592"/>
        <c:crosses val="autoZero"/>
        <c:auto val="1"/>
        <c:lblOffset val="100"/>
        <c:baseTimeUnit val="months"/>
      </c:dateAx>
      <c:valAx>
        <c:axId val="31814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4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24-470A-B10E-B4F7FB707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52960"/>
        <c:axId val="320660176"/>
      </c:barChart>
      <c:dateAx>
        <c:axId val="320652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60176"/>
        <c:crosses val="autoZero"/>
        <c:auto val="1"/>
        <c:lblOffset val="100"/>
        <c:baseTimeUnit val="months"/>
      </c:dateAx>
      <c:valAx>
        <c:axId val="32066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4A-4224-8FDF-E107D9247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56896"/>
        <c:axId val="320654272"/>
      </c:barChart>
      <c:dateAx>
        <c:axId val="32065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4272"/>
        <c:crosses val="autoZero"/>
        <c:auto val="1"/>
        <c:lblOffset val="100"/>
        <c:baseTimeUnit val="months"/>
      </c:dateAx>
      <c:valAx>
        <c:axId val="32065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129</c:v>
                </c:pt>
                <c:pt idx="4">
                  <c:v>129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9-4AE3-BB2D-36541F2D6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65096"/>
        <c:axId val="320663784"/>
      </c:barChart>
      <c:catAx>
        <c:axId val="32066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63784"/>
        <c:crosses val="autoZero"/>
        <c:auto val="1"/>
        <c:lblAlgn val="ctr"/>
        <c:lblOffset val="100"/>
        <c:noMultiLvlLbl val="0"/>
      </c:catAx>
      <c:valAx>
        <c:axId val="32066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6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CFEB-19AB-40BE-BA2F-8A1ABE107E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5F235-75E7-4B23-AEA0-AFE64186BD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403047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00C7-E4D9-4BB9-85DB-AD40DD19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C8F01B-5496-4EA8-BF3F-23B60618EE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865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FD8F8-E747-4790-8823-076E7FF77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80697-EAFC-4987-BE84-4CB426F40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74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6BA0-0B4C-46C4-9F0E-FCB73F0F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11D789-D50C-4938-AACB-E80FD73EB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654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59270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40265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8544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2364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1558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3617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6102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2885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2605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8326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15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781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52036-5F01-405C-9EC8-53949ED65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60338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C873-F8B0-42E5-B506-E933A5622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B0B075-4709-414C-B84D-F6CF4DD9E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323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66D02-812B-4259-9EDC-549256ABC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26D27-0F7F-4C5C-859A-9FC90773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599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4F99-BFEB-43F6-9BAC-68980F63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AE3165-0108-4DCE-974C-9882CA5EDE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835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1068E-5EB1-4569-8D13-EF3E59824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36A01-5AEE-4709-B378-CCA113E46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41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8CEA-19D4-45A9-9E2B-37162ED79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CDEE74-C758-404F-9DE9-60699F264C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47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5AD90-C431-4CA4-84AA-EA7AA17ED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380E6-A782-44D7-8FD9-529810E0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4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83F4C-E92A-4D0F-A086-9B6ADCD75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71406-1086-47B7-A1D7-6CD020AFBE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1111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ACD94-AFDE-46CE-B025-40C6D01C64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EF8A8-1A92-4CEC-B2DC-B2E26F1F5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92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2E821-C0D9-477A-B250-3F8C4BAF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C6C31-CF36-4BAA-89EC-C920AD1C9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97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916600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1139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7631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2141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287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5022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9985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45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1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- 2020-06-01 19:29:32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25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- 2020-06-15 19:39:15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COVID-19 at work. Our blog offers guidance for before and after re-opening the office: https://bit.ly/3cW1i8E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- 2020-06-25 18:15:25</a:t>
                      </a:r>
                      <a:r>
                        <a:rPr lang="en-US" sz="1000"/>
                        <a:t>
 Insurance agents and brokers play an important role in advising and protecting motor carrier clients. Failure to suggest coverages or adequate limits may result in E&amp;O claims against the broker. Here are some tips for brokers to avoid E&amp;O exposures in motor truck cargo business: https://bit.ly/3c2u5I7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84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B9AB7-28F0-4143-91DD-149BA9BD0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78731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BFA1D-19C0-4C8D-BF93-0000DDA0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6FCCE-B030-48A4-B576-0078BF3DF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145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69716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071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2980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5159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5711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4527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9510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076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408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2980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0997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551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26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488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8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61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07E24-F6D4-4677-803B-ACACE7CA7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7173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0F8A2-591A-43DF-95C4-F1AD89B4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F34D7E-093E-41E7-8A62-264771D8C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808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58A8A-A5B5-44AF-A7F1-FF99B188A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73043-938B-4956-A51A-AD75B206C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079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1B06E-4B03-47C9-A18F-B71BC1BD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BED738-C177-4794-AC00-AEAF367F1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407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76C3D-EA7F-4E35-B66F-F6256A3FD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42AF2-85CA-49FB-8A2F-51FFBA952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3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8804-A32B-4188-BF42-2C713D13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5BBF8-FCB7-4051-9BFE-9F7C25C899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3436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803D4-506F-4920-A29A-47208A1AD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49A50-51B8-4840-8F79-9A5703844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36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8619-C2D2-4A80-9399-598F627A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2914C-C808-442D-8A1D-25F985DD2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544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04172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0906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80842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038060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95652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017581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7359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61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- 2020-06-01 19:27:30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 https://t.co/Kn6lxszdOv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17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- 2020-06-15 18:50:43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#COVID19 at work. Our blog offers guidance for before and after re-opening the office: https://t.co/bntTs471fK #workplacesafety https://t.co/20Pg2QFMde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6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- 2020-06-23 20:27:10</a:t>
                      </a:r>
                      <a:r>
                        <a:rPr lang="en-US" sz="1000"/>
                        <a:t>
 Many cancer patients with compromised immune systems are still on guard during the current COVID-19 outbreak. This month, TMA has selected the @AmericanCancer Society as our #CorporateSocialResponsibility partner. https://t.co/M747uBU9LG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06/28/2020 06:09:30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971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6C686-0200-43B0-A519-0FFCB67DA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256913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A9EE-B108-4BAB-A389-F55F201A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DFC17-5C4C-475F-9AF5-83B2F33C0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963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BB8A6-0088-447F-B674-42E2B0E1D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6EB27-1AD6-49AC-AFC2-3B1A3213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653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07A3A-B9EC-4025-B7E2-E6858388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C08CE-0651-45B3-9DB3-84F9CE67E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018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1613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080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146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418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291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864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238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331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867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642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88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112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6FCFB-F1DB-4352-BBE7-49186D463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222053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B08E5-7045-4030-98E6-96B89D85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841EEB-D9BE-40E4-86DC-CC35D8F055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5469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F2B04-0D20-43BA-92B5-6CEE3EB2C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CD235-E5AF-4DD3-B16F-83D966EFC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647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1F68E-BBAE-41A4-B381-2F4A2B703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0CB30A-A1B8-4F49-9ECA-AA0874055C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5330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946D1-707A-4729-9AD9-684EDD804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152B0-1AEE-4187-BECB-202675AF4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41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51DA3-914A-4D24-9EF5-8C8881AB2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43DED-695F-415C-B215-FC04F9CC22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764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22912-C692-44D0-AA09-B4B07C5FB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9BABF-C1C8-4AA0-BDDD-BF9A1AD0D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167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18AB-1BF0-4A79-AAFB-181F2F150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ED48D-A880-4ABE-935C-15AF9A755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60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975427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44797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864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0776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072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536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409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- 2020-06-23 20:29:22</a:t>
                      </a:r>
                      <a:r>
                        <a:rPr lang="en-US" sz="1000"/>
                        <a:t>
 Each month, #TeamTMA selects a new #CorporateSocialResponsibility partner. For the month of June, we will be supporting the americancancersociety.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https://www.instagram.com/p/CByoGr4j34M/media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7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- 2020-06-01 19:28:33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https://www.instagram.com/p/CA53qDMlIG0/media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487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D4C12-EEF9-4EC1-ACD6-76977066A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920265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507</Words>
  <Application>Microsoft Office PowerPoint</Application>
  <PresentationFormat>On-screen Show (4:3)</PresentationFormat>
  <Paragraphs>199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LinkedIn Followers Change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2020-07-17T19:17:39Z</dcterms:created>
  <dcterms:modified xsi:type="dcterms:W3CDTF">2020-07-17T19:18:04Z</dcterms:modified>
</cp:coreProperties>
</file>