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2-4333-A5CC-60650B5AB1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32-4333-A5CC-60650B5AB1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32-4333-A5CC-60650B5AB1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32-4333-A5CC-60650B5AB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638912"/>
        <c:axId val="303634976"/>
      </c:barChart>
      <c:dateAx>
        <c:axId val="30363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34976"/>
        <c:crosses val="autoZero"/>
        <c:auto val="1"/>
        <c:lblOffset val="100"/>
        <c:baseTimeUnit val="days"/>
      </c:dateAx>
      <c:valAx>
        <c:axId val="30363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0-4C1F-915B-400573144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053480"/>
        <c:axId val="307049544"/>
      </c:barChart>
      <c:dateAx>
        <c:axId val="30705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49544"/>
        <c:crosses val="autoZero"/>
        <c:auto val="1"/>
        <c:lblOffset val="100"/>
        <c:baseTimeUnit val="months"/>
      </c:dateAx>
      <c:valAx>
        <c:axId val="30704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9-43E5-92C1-C058EA717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26920"/>
        <c:axId val="50029216"/>
      </c:barChart>
      <c:dateAx>
        <c:axId val="50026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29216"/>
        <c:crosses val="autoZero"/>
        <c:auto val="1"/>
        <c:lblOffset val="100"/>
        <c:baseTimeUnit val="months"/>
      </c:dateAx>
      <c:valAx>
        <c:axId val="5002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2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5-407E-A8E2-0C4173705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22656"/>
        <c:axId val="50024624"/>
      </c:barChart>
      <c:catAx>
        <c:axId val="5002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24624"/>
        <c:crosses val="autoZero"/>
        <c:auto val="1"/>
        <c:lblAlgn val="ctr"/>
        <c:lblOffset val="100"/>
        <c:noMultiLvlLbl val="0"/>
      </c:catAx>
      <c:valAx>
        <c:axId val="5002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2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D-45C6-82B8-E7EA4C2B0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403408"/>
        <c:axId val="46408656"/>
      </c:barChart>
      <c:dateAx>
        <c:axId val="4640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08656"/>
        <c:crosses val="autoZero"/>
        <c:auto val="1"/>
        <c:lblOffset val="100"/>
        <c:baseTimeUnit val="months"/>
      </c:dateAx>
      <c:valAx>
        <c:axId val="464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0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D-4651-A07F-E1CF814E1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54256"/>
        <c:axId val="312157208"/>
      </c:barChart>
      <c:dateAx>
        <c:axId val="31215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57208"/>
        <c:crosses val="autoZero"/>
        <c:auto val="1"/>
        <c:lblOffset val="100"/>
        <c:baseTimeUnit val="months"/>
      </c:dateAx>
      <c:valAx>
        <c:axId val="3121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5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C-4F65-BC84-1369C6ED3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56552"/>
        <c:axId val="312157536"/>
      </c:barChart>
      <c:dateAx>
        <c:axId val="31215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57536"/>
        <c:crosses val="autoZero"/>
        <c:auto val="1"/>
        <c:lblOffset val="100"/>
        <c:baseTimeUnit val="months"/>
      </c:dateAx>
      <c:valAx>
        <c:axId val="31215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5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56-4EFF-86A3-255A142EF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83488"/>
        <c:axId val="317090048"/>
      </c:barChart>
      <c:catAx>
        <c:axId val="3170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90048"/>
        <c:crosses val="autoZero"/>
        <c:auto val="1"/>
        <c:lblAlgn val="ctr"/>
        <c:lblOffset val="100"/>
        <c:noMultiLvlLbl val="0"/>
      </c:catAx>
      <c:valAx>
        <c:axId val="31709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8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  <c:pt idx="5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F-44EF-940D-8ABA15545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61800"/>
        <c:axId val="312160488"/>
      </c:barChart>
      <c:dateAx>
        <c:axId val="31216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60488"/>
        <c:crosses val="autoZero"/>
        <c:auto val="1"/>
        <c:lblOffset val="100"/>
        <c:baseTimeUnit val="months"/>
      </c:dateAx>
      <c:valAx>
        <c:axId val="31216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6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B6-4AAA-804E-B2E23F47E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517688"/>
        <c:axId val="314518016"/>
      </c:barChart>
      <c:dateAx>
        <c:axId val="31451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18016"/>
        <c:crosses val="autoZero"/>
        <c:auto val="1"/>
        <c:lblOffset val="100"/>
        <c:baseTimeUnit val="months"/>
      </c:dateAx>
      <c:valAx>
        <c:axId val="31451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0-4BBF-8AEB-BB8C3D5D7D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511128"/>
        <c:axId val="314509816"/>
      </c:barChart>
      <c:dateAx>
        <c:axId val="31451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09816"/>
        <c:crosses val="autoZero"/>
        <c:auto val="1"/>
        <c:lblOffset val="100"/>
        <c:baseTimeUnit val="months"/>
      </c:dateAx>
      <c:valAx>
        <c:axId val="31450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1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B-4E38-B8FE-4D7B2C4E5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512440"/>
        <c:axId val="314505880"/>
      </c:barChart>
      <c:catAx>
        <c:axId val="31451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05880"/>
        <c:crosses val="autoZero"/>
        <c:auto val="1"/>
        <c:lblAlgn val="ctr"/>
        <c:lblOffset val="100"/>
        <c:noMultiLvlLbl val="0"/>
      </c:catAx>
      <c:valAx>
        <c:axId val="31450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1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D7CEF-1A8F-4188-A279-598AE09C6E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E6E939-A92F-4968-AD54-A9DBBE4B05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177557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DA99F-00AB-450A-94E5-841612E2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2FC05-171E-4648-9013-5632C0F1D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509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FADD4-0E27-4B9C-ABAB-A93AEA657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2F571-23A9-44C0-B191-57C37577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7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EA7CE-EFED-4835-A501-B0CAB5477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BF1E4-B0A9-4C07-A355-DF5D1BB99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78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15665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134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760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3494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715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235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8126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7192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7701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2516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43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2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D943D-0888-4F35-9B3A-C12A4C43F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10112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E1F3-9F41-469B-9520-572FB78F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884ED9-1A79-4C4F-8B83-BDD1A17889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677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38714-F1F4-421B-B526-F43600A4F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E02D1-D9F7-4275-8D4C-0C04CD0E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983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C0686-343E-44B3-A220-26C72C4E9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665BE0-BEEE-470E-9977-6E4F65F18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509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CC709-F58D-4DBF-BE67-1E6FB2937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82ABF-787C-4714-BCAA-B7811B31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9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6D74-9037-498D-9290-F3D5D36AD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949D5-3AB6-4963-8ED8-F8806F3743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939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060AB-AA7F-4C3A-A6A4-AFA33EAA8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2CC9E-9FA8-4F3B-B849-CFABD13C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443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7B820-C53C-4B79-B78F-BC426B980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BE5217-103B-4C0B-BAD7-E9087E1AEE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617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0A5D7-2950-4F27-A863-CA609B320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4091A-57A3-4A03-9C0A-C8E25F371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02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F75D-91F9-44CB-8F38-1A685E32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383C5-CB8F-4541-95D7-C2237891E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11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45314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3980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663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266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2299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276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2537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195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67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- 2020-06-01 19:29:32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9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- 2020-06-15 19:39:15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COVID-19 at work. Our blog offers guidance for before and after re-opening the office: https://bit.ly/3cW1i8E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2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- 2020-06-25 18:15:25</a:t>
                      </a:r>
                      <a:r>
                        <a:rPr lang="en-US" sz="1000"/>
                        <a:t>
 Insurance agents and brokers play an important role in advising and protecting motor carrier clients. Failure to suggest coverages or adequate limits may result in E&amp;O claims against the broker. Here are some tips for brokers to avoid E&amp;O exposures in motor truck cargo business: https://bit.ly/3c2u5I7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0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2E914-1A05-49BC-8695-2A2C85988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9340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1218-00A0-451D-A1DB-ADB53C59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C786A-F421-4908-83FF-180386E09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388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8180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019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024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502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127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735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6504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384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108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267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0757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183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9738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428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31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89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9B721-54E9-442F-ADE2-731C984D8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123787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41A2D-5F29-4E9E-B26B-84236A9B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DC5A75-A1B2-46B0-8E81-B5D7B0ECA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91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78022-180A-456B-ACBF-7634B69CC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BBFF2-2FC8-48B2-9D8F-D4B9AACF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6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AC2F8-9405-47D9-B535-677F18CD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1EB6C-1200-47B9-819D-7CA2F0CAAD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513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8752C-6BF8-4863-B2F9-8C8F2F686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14342-1CF8-4E6D-AC33-9883C2471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52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C251-9743-4E2A-A283-7A28B836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38226F-686D-408E-80CE-AB39972D5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69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0AB17-7823-48C7-BBAB-FB9248DCD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E5CF6-82FC-4FA5-BBBA-21B5389C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36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AF759-B7EB-4368-9691-D311B9551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85832-1555-41D9-B4E6-466B40402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29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56271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5901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520400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95949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231212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50329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863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74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- 2020-06-01 19:27:30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 https://t.co/Kn6lxszdOv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82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- 2020-06-15 18:50:43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#COVID19 at work. Our blog offers guidance for before and after re-opening the office: https://t.co/bntTs471fK #workplacesafety https://t.co/20Pg2QFMde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68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- 2020-06-23 20:27:10</a:t>
                      </a:r>
                      <a:r>
                        <a:rPr lang="en-US" sz="1000"/>
                        <a:t>
 Many cancer patients with compromised immune systems are still on guard during the current COVID-19 outbreak. This month, TMA has selected the @AmericanCancer Society as our #CorporateSocialResponsibility partner. https://t.co/M747uBU9LG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06/28/2020 06:09:30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0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13055-2EC4-4999-B867-3268F25AE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56459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88275-4FDD-4D03-AF54-F40F4FE8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C49AB-E266-4D53-8589-7FD80AF63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2495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8BFB3-551C-4BC9-B12B-A81654BC5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DD89F-962F-42BD-B617-DB68B31F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08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DA6D9-12E2-48F0-A1AE-698615C2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B04BE-6FA0-4F5A-A0B4-30BFC86ED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60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6954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172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44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32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65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063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87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16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35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88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58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E4A33-BC0F-47DE-AD06-481D9CD9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42474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42222-76EF-471D-BAA7-0E807B105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3DE2F-522E-46D2-BB6C-7D51FFA39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300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1C564-2B9A-49CB-85B6-CAF81AF1F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CDB0F-E6C2-4D21-969D-50E9E00E0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2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BD66-A872-4982-AEF6-B64350E84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CA3B1-1739-4C20-A5B4-355C24D20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5334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F935E-4C58-4103-BFD4-552F90DD9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D2C94-4859-4E19-A121-A8B55B83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69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97D09-3119-4D14-86F4-EF76D7415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4503EE-8612-4098-BD02-913D37ED3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410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A1DBA-9E98-4A22-8287-FCB7039AF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F2135-0749-499F-8D7C-C4286793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14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A46AE-7DF0-4F44-AF94-7911A3CE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20416-22A7-4ED4-AE83-D067BCA92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39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931687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8246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754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091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362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49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936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7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- 2020-06-23 20:29:22</a:t>
                      </a:r>
                      <a:r>
                        <a:rPr lang="en-US" sz="1000"/>
                        <a:t>
 Each month, #TeamTMA selects a new #CorporateSocialResponsibility partner. For the month of June, we will be supporting the americancancersociety.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https://www.instagram.com/p/CByoGr4j34M/media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3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- 2020-06-01 19:28:33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https://www.instagram.com/p/CA53qDMlIG0/media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113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592A2-A3DD-401B-AE50-9338467D5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28576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507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LinkedIn Followers Change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2020-07-17T19:00:55Z</dcterms:created>
  <dcterms:modified xsi:type="dcterms:W3CDTF">2020-07-17T19:01:16Z</dcterms:modified>
</cp:coreProperties>
</file>