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E-45CD-BC36-2D155153A6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BE-45CD-BC36-2D155153A6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BE-45CD-BC36-2D155153A6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43983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BE-45CD-BC36-2D155153A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655904"/>
        <c:axId val="295656560"/>
      </c:barChart>
      <c:dateAx>
        <c:axId val="29565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56560"/>
        <c:crosses val="autoZero"/>
        <c:auto val="1"/>
        <c:lblOffset val="100"/>
        <c:baseTimeUnit val="days"/>
      </c:dateAx>
      <c:valAx>
        <c:axId val="29565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5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12</c:v>
                </c:pt>
                <c:pt idx="4">
                  <c:v>10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8-4D80-AB88-6C4E81764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61192"/>
        <c:axId val="45553648"/>
      </c:barChart>
      <c:dateAx>
        <c:axId val="4556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53648"/>
        <c:crosses val="autoZero"/>
        <c:auto val="1"/>
        <c:lblOffset val="100"/>
        <c:baseTimeUnit val="months"/>
      </c:dateAx>
      <c:valAx>
        <c:axId val="4555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6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73-430C-9FBA-01FBE2C52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55944"/>
        <c:axId val="45553976"/>
      </c:barChart>
      <c:dateAx>
        <c:axId val="4555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53976"/>
        <c:crosses val="autoZero"/>
        <c:auto val="1"/>
        <c:lblOffset val="100"/>
        <c:baseTimeUnit val="months"/>
      </c:dateAx>
      <c:valAx>
        <c:axId val="4555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5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80</c:v>
                </c:pt>
                <c:pt idx="1">
                  <c:v>104</c:v>
                </c:pt>
                <c:pt idx="2">
                  <c:v>138</c:v>
                </c:pt>
                <c:pt idx="3">
                  <c:v>135</c:v>
                </c:pt>
                <c:pt idx="4">
                  <c:v>124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25-4939-8142-6BB3BAC37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916752"/>
        <c:axId val="301915768"/>
      </c:barChart>
      <c:catAx>
        <c:axId val="30191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15768"/>
        <c:crosses val="autoZero"/>
        <c:auto val="1"/>
        <c:lblAlgn val="ctr"/>
        <c:lblOffset val="100"/>
        <c:noMultiLvlLbl val="0"/>
      </c:catAx>
      <c:valAx>
        <c:axId val="30191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1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1436</c:v>
                </c:pt>
                <c:pt idx="1">
                  <c:v>3469</c:v>
                </c:pt>
                <c:pt idx="2">
                  <c:v>4650</c:v>
                </c:pt>
                <c:pt idx="3">
                  <c:v>2751</c:v>
                </c:pt>
                <c:pt idx="4">
                  <c:v>2517</c:v>
                </c:pt>
                <c:pt idx="5">
                  <c:v>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23-4C48-ABDA-D067CF022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912816"/>
        <c:axId val="301918720"/>
      </c:barChart>
      <c:dateAx>
        <c:axId val="30191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18720"/>
        <c:crosses val="autoZero"/>
        <c:auto val="1"/>
        <c:lblOffset val="100"/>
        <c:baseTimeUnit val="months"/>
      </c:dateAx>
      <c:valAx>
        <c:axId val="30191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1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24-46B9-9F2A-E815FC9EF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625144"/>
        <c:axId val="306631048"/>
      </c:barChart>
      <c:dateAx>
        <c:axId val="30662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31048"/>
        <c:crosses val="autoZero"/>
        <c:auto val="1"/>
        <c:lblOffset val="100"/>
        <c:baseTimeUnit val="months"/>
      </c:dateAx>
      <c:valAx>
        <c:axId val="30663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54-4C77-80D6-4CB105EAB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632032"/>
        <c:axId val="306624816"/>
      </c:barChart>
      <c:dateAx>
        <c:axId val="30663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4816"/>
        <c:crosses val="autoZero"/>
        <c:auto val="1"/>
        <c:lblOffset val="100"/>
        <c:baseTimeUnit val="months"/>
      </c:dateAx>
      <c:valAx>
        <c:axId val="30662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3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</c:v>
                </c:pt>
                <c:pt idx="1">
                  <c:v>80</c:v>
                </c:pt>
                <c:pt idx="2">
                  <c:v>61</c:v>
                </c:pt>
                <c:pt idx="3">
                  <c:v>53</c:v>
                </c:pt>
                <c:pt idx="4">
                  <c:v>39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A1-4FA6-B3CD-9E45A5858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431112"/>
        <c:axId val="309429472"/>
      </c:barChart>
      <c:catAx>
        <c:axId val="30943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29472"/>
        <c:crosses val="autoZero"/>
        <c:auto val="1"/>
        <c:lblAlgn val="ctr"/>
        <c:lblOffset val="100"/>
        <c:noMultiLvlLbl val="0"/>
      </c:catAx>
      <c:valAx>
        <c:axId val="30942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3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193</c:v>
                </c:pt>
                <c:pt idx="1">
                  <c:v>326</c:v>
                </c:pt>
                <c:pt idx="2">
                  <c:v>351</c:v>
                </c:pt>
                <c:pt idx="3">
                  <c:v>609</c:v>
                </c:pt>
                <c:pt idx="4">
                  <c:v>238</c:v>
                </c:pt>
                <c:pt idx="5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F7-4CAC-B4B4-113CBBBA7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629408"/>
        <c:axId val="306623832"/>
      </c:barChart>
      <c:dateAx>
        <c:axId val="306629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3832"/>
        <c:crosses val="autoZero"/>
        <c:auto val="1"/>
        <c:lblOffset val="100"/>
        <c:baseTimeUnit val="months"/>
      </c:dateAx>
      <c:valAx>
        <c:axId val="30662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2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9</c:v>
                </c:pt>
                <c:pt idx="2">
                  <c:v>11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00-4FAF-9342-E2CE087A7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442968"/>
        <c:axId val="311444936"/>
      </c:barChart>
      <c:dateAx>
        <c:axId val="311442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44936"/>
        <c:crosses val="autoZero"/>
        <c:auto val="1"/>
        <c:lblOffset val="100"/>
        <c:baseTimeUnit val="months"/>
      </c:dateAx>
      <c:valAx>
        <c:axId val="31144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4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</c:v>
                </c:pt>
                <c:pt idx="1">
                  <c:v>12</c:v>
                </c:pt>
                <c:pt idx="2">
                  <c:v>11</c:v>
                </c:pt>
                <c:pt idx="3">
                  <c:v>11</c:v>
                </c:pt>
                <c:pt idx="4">
                  <c:v>9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B9-4E39-842F-2105C6B85A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446576"/>
        <c:axId val="311447560"/>
      </c:barChart>
      <c:dateAx>
        <c:axId val="311446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47560"/>
        <c:crosses val="autoZero"/>
        <c:auto val="1"/>
        <c:lblOffset val="100"/>
        <c:baseTimeUnit val="months"/>
      </c:dateAx>
      <c:valAx>
        <c:axId val="31144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4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2020-01</c:v>
                </c:pt>
                <c:pt idx="1">
                  <c:v>2020-02</c:v>
                </c:pt>
                <c:pt idx="2">
                  <c:v>2020-03</c:v>
                </c:pt>
                <c:pt idx="3">
                  <c:v>2020-04</c:v>
                </c:pt>
                <c:pt idx="4">
                  <c:v>2020-05</c:v>
                </c:pt>
                <c:pt idx="5">
                  <c:v>2020-06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133</c:v>
                </c:pt>
                <c:pt idx="1">
                  <c:v>156</c:v>
                </c:pt>
                <c:pt idx="2">
                  <c:v>141</c:v>
                </c:pt>
                <c:pt idx="3">
                  <c:v>129</c:v>
                </c:pt>
                <c:pt idx="4">
                  <c:v>129</c:v>
                </c:pt>
                <c:pt idx="5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F-4DC1-88D8-B9AA9961D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454448"/>
        <c:axId val="311452152"/>
      </c:barChart>
      <c:catAx>
        <c:axId val="31145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52152"/>
        <c:crosses val="autoZero"/>
        <c:auto val="1"/>
        <c:lblAlgn val="ctr"/>
        <c:lblOffset val="100"/>
        <c:noMultiLvlLbl val="0"/>
      </c:catAx>
      <c:valAx>
        <c:axId val="31145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5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21953-70B9-4056-8531-CADDCA655F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40B2A5-26EA-4F32-841C-F78BCA21AE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972221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720D4-6FBB-47DF-B739-ECFB08AD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F19EFD-00B7-496F-80B3-17BDADAA3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4247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1B78C-AAEE-40F2-A062-1875B2C8B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0CB29-DD90-4E15-91E1-2D7FD9FE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05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B9741-121D-4801-8010-DD5CAB84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783D1-9A6F-47CB-999E-74D4E2AC3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102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60987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87493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7024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9160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2905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1905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11333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869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6819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723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01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179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1FBC4-CDEA-4C85-BEB0-37E24E3F9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407754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3ADEA-B285-4FD5-AFE7-8EB377FFA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E14A3A-2AD5-47D7-B4AE-B89A5411C7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6883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42E8F-2B21-437A-9083-127754F5F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BD362-AAA7-43F9-9E46-D94813D19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480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0AFAC-E2B6-49A7-8E7C-D1B4700E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F66DAA-E71F-4120-A5AC-B11C2A283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9481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F8491-5193-444E-9E43-344380CA0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18D44-1ABD-4D1F-A1D9-0E9B2C5AB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246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A8E94-7831-449A-A720-2F62889BD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29B565-87E8-4BF7-9F09-B709D8893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454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4CD0F-C011-496A-B823-BA36BE2DA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9F2D2-2675-47FA-AD54-C79EEE0A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87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0660E-700C-47AC-986D-D7D36C7D8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2AAE59-DD9F-4F0E-9232-07B8D3F7E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2348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7D304-B362-46B2-9B19-1DCEE6A26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37B21-B930-4632-B7B9-701C5925B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351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F18CE-1291-4C7F-98C7-A9EE5A3E2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07476-3CE4-405B-B7D8-729EA9FFD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849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33086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2706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3534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5503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589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5909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4227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4476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243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- 2020-06-01 19:29:32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87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- 2020-06-15 19:39:15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COVID-19 at work. Our blog offers guidance for before and after re-opening the office: https://bit.ly/3cW1i8E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6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- 2020-06-25 18:15:25</a:t>
                      </a:r>
                      <a:r>
                        <a:rPr lang="en-US" sz="1000"/>
                        <a:t>
 Insurance agents and brokers play an important role in advising and protecting motor carrier clients. Failure to suggest coverages or adequate limits may result in E&amp;O claims against the broker. Here are some tips for brokers to avoid E&amp;O exposures in motor truck cargo business: https://bit.ly/3c2u5I7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385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F9234-F3F1-4140-BF99-6395A347B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528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8596C-27B8-4EBA-82D6-D63218C3F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7BB89E-41AA-4342-B609-14A0A4D6B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08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2502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5903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665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0538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3433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874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2228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2310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3017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3416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9823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4960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5308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84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34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387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88F40-8325-430D-B04F-4DBF4F8C0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454335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19261-6497-4B94-AC9F-05CB9043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5C5C94-4138-40AE-A6FF-AD075E98B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7849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2D8A1-3AF9-4FD2-A766-A80E0A653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CDAA6-F713-4AD8-9035-45BF41F92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008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20068-0489-4476-B033-A3807E543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25472-0592-484A-98B9-2B31DC9477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4033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89C18-3AC7-4BA2-9F3B-A6642D246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BA76A-EFD5-4370-A45D-809E37E21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570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4B235-719F-4C96-9F0A-ED11ED88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A4036D-B7C6-4C1B-B52E-4B4A49202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2082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1AB51-49DD-4D26-9304-1E448586D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0B483-79AB-465E-875E-5307563FD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814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3E71C-9879-4FBB-ABFA-3E166FF3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F01E0A-681A-4731-A784-608B50877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859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34471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47642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798963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029342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633724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20960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9372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4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- 2020-06-01 19:27:30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 https://t.co/Kn6lxszdOv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71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- 2020-06-15 18:50:43</a:t>
                      </a:r>
                      <a:r>
                        <a:rPr lang="en-US" sz="1000"/>
                        <a:t>
 Employers that are planning for employees to return to the office need to consider new measures to help reduce the possibility of spreading #COVID19 at work. Our blog offers guidance for before and after re-opening the office: https://t.co/bntTs471fK #workplacesafety https://t.co/20Pg2QFMde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07/15/2020 06:08:36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78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- 2020-06-23 20:27:10</a:t>
                      </a:r>
                      <a:r>
                        <a:rPr lang="en-US" sz="1000"/>
                        <a:t>
 Many cancer patients with compromised immune systems are still on guard during the current COVID-19 outbreak. This month, TMA has selected the @AmericanCancer Society as our #CorporateSocialResponsibility partner. https://t.co/M747uBU9LG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06/28/2020 06:09:30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871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0F2E2-6DE7-4B5D-AC37-D085E5EFC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19351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C2CF5-4AE4-4ED3-8A72-EEDDD8DA9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550AB8-B52A-49C3-A1A9-623C63B1E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6307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E4A6C-451C-4188-8FB7-D3EEB3AB1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552C3-C633-440C-BD07-4BC00CDB0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121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70FEE-29C8-419D-B627-38901FB6F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F490C-346B-4330-85C6-A50339DD8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3226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6548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299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613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381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691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137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1854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799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537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390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19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75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0680D-04F1-4815-AB86-F244ACB5B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184009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56FD3-8A83-47E3-B470-FC35679AD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5AE28-CAF2-4CC8-9FBD-51C2AD11E4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1613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AD3F0-3734-4F10-9579-AECD7A3A9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E7E7D-6A62-4D22-9DBF-FFC8B58F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267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E6735-271A-470B-8A6C-03DA7101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2102A-A769-420E-8B57-F290CBA294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455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CE768-66DD-4900-BA71-0942EB77B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85677-6BC4-45DD-B62D-509871883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778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C94D8-E0AE-49D4-AF0B-5539B8432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9B9736-7322-4F15-BD6B-CEED1E606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490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288FB-A7E9-466E-AA3F-F1FC3056C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CDD1F-DA8E-4FF4-AA18-F761805E9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872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C87E8-579A-41A3-919F-4F7D5587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95F6C4-C9CC-486E-871E-6854AD38FF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725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1115565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75331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52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577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545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345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74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83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- 2020-06-23 20:29:22</a:t>
                      </a:r>
                      <a:r>
                        <a:rPr lang="en-US" sz="1000"/>
                        <a:t>
 Each month, #TeamTMA selects a new #CorporateSocialResponsibility partner. For the month of June, we will be supporting the americancancersociety.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https://www.instagram.com/p/CByoGr4j34M/media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98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- 2020-06-01 19:28:33</a:t>
                      </a:r>
                      <a:r>
                        <a:rPr lang="en-US" sz="1000"/>
                        <a:t>
 Our frontliners make it possible for #TeamTMA to continue operations in light of the COVID-19 pandemic. This week, we'd like to thank TMA employee America S.'s nephew Giancarlo. Giancarlo is a Physician Assistant at Mount Sinai Emergency Room.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https://www.instagram.com/p/CA53qDMlIG0/media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07/17/2020 18:07:34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074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9510B-A7DA-4803-9DA4-63967D6D5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839742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507</Words>
  <Application>Microsoft Office PowerPoint</Application>
  <PresentationFormat>On-screen Show (4:3)</PresentationFormat>
  <Paragraphs>199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TMA Social Media</vt:lpstr>
      <vt:lpstr>Overall Overall Audience | Tokio Marine America</vt:lpstr>
      <vt:lpstr>Facebook Key Metrics Table | Tokio Marine America</vt:lpstr>
      <vt:lpstr>Facebook Facebook Fans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Own Posts Table | Tokio Marine America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</vt:lpstr>
      <vt:lpstr>LinkedIn LinkedIn Followers Change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Peiniger</dc:creator>
  <cp:lastModifiedBy>Frederik Peiniger</cp:lastModifiedBy>
  <cp:revision>1</cp:revision>
  <dcterms:created xsi:type="dcterms:W3CDTF">2020-07-17T17:46:55Z</dcterms:created>
  <dcterms:modified xsi:type="dcterms:W3CDTF">2020-07-17T17:47:18Z</dcterms:modified>
</cp:coreProperties>
</file>