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1" r:id="rId26"/>
    <p:sldId id="282" r:id="rId27"/>
    <p:sldId id="283" r:id="rId28"/>
    <p:sldId id="284" r:id="rId29"/>
    <p:sldId id="285" r:id="rId30"/>
  </p:sldIdLst>
  <p:sldSz cx="9144000" cy="6858000" type="screen4x3"/>
  <p:notesSz cx="6858000" cy="9144000"/>
  <p:embeddedFontLst>
    <p:embeddedFont>
      <p:font typeface="Calibri" panose="020F0502020204030204" pitchFamily="34" charset="0"/>
      <p:regular r:id="rId31"/>
      <p:bold r:id="rId32"/>
      <p:italic r:id="rId33"/>
      <p:boldItalic r:id="rId3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3.fntdata"/><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2.fntdata"/><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43983</c:v>
                </c:pt>
              </c:numCache>
            </c:numRef>
          </c:cat>
          <c:val>
            <c:numRef>
              <c:f>Sheet1!$B$2</c:f>
              <c:numCache>
                <c:formatCode>General</c:formatCode>
                <c:ptCount val="1"/>
                <c:pt idx="0">
                  <c:v>1709</c:v>
                </c:pt>
              </c:numCache>
            </c:numRef>
          </c:val>
          <c:extLst>
            <c:ext xmlns:c16="http://schemas.microsoft.com/office/drawing/2014/chart" uri="{C3380CC4-5D6E-409C-BE32-E72D297353CC}">
              <c16:uniqueId val="{00000000-628C-4198-9C05-BF2ACFA374D0}"/>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43983</c:v>
                </c:pt>
              </c:numCache>
            </c:numRef>
          </c:cat>
          <c:val>
            <c:numRef>
              <c:f>Sheet1!$C$2</c:f>
              <c:numCache>
                <c:formatCode>General</c:formatCode>
                <c:ptCount val="1"/>
                <c:pt idx="0">
                  <c:v>2546</c:v>
                </c:pt>
              </c:numCache>
            </c:numRef>
          </c:val>
          <c:extLst>
            <c:ext xmlns:c16="http://schemas.microsoft.com/office/drawing/2014/chart" uri="{C3380CC4-5D6E-409C-BE32-E72D297353CC}">
              <c16:uniqueId val="{00000001-628C-4198-9C05-BF2ACFA374D0}"/>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43983</c:v>
                </c:pt>
              </c:numCache>
            </c:numRef>
          </c:cat>
          <c:val>
            <c:numRef>
              <c:f>Sheet1!$D$2</c:f>
              <c:numCache>
                <c:formatCode>General</c:formatCode>
                <c:ptCount val="1"/>
                <c:pt idx="0">
                  <c:v>2773</c:v>
                </c:pt>
              </c:numCache>
            </c:numRef>
          </c:val>
          <c:extLst>
            <c:ext xmlns:c16="http://schemas.microsoft.com/office/drawing/2014/chart" uri="{C3380CC4-5D6E-409C-BE32-E72D297353CC}">
              <c16:uniqueId val="{00000002-628C-4198-9C05-BF2ACFA374D0}"/>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43983</c:v>
                </c:pt>
              </c:numCache>
            </c:numRef>
          </c:cat>
          <c:val>
            <c:numRef>
              <c:f>Sheet1!$E$2</c:f>
              <c:numCache>
                <c:formatCode>General</c:formatCode>
                <c:ptCount val="1"/>
                <c:pt idx="0">
                  <c:v>1196</c:v>
                </c:pt>
              </c:numCache>
            </c:numRef>
          </c:val>
          <c:extLst>
            <c:ext xmlns:c16="http://schemas.microsoft.com/office/drawing/2014/chart" uri="{C3380CC4-5D6E-409C-BE32-E72D297353CC}">
              <c16:uniqueId val="{00000003-628C-4198-9C05-BF2ACFA374D0}"/>
            </c:ext>
          </c:extLst>
        </c:ser>
        <c:dLbls>
          <c:showLegendKey val="0"/>
          <c:showVal val="0"/>
          <c:showCatName val="0"/>
          <c:showSerName val="0"/>
          <c:showPercent val="0"/>
          <c:showBubbleSize val="0"/>
        </c:dLbls>
        <c:gapWidth val="219"/>
        <c:overlap val="-27"/>
        <c:axId val="47941488"/>
        <c:axId val="47942800"/>
      </c:barChart>
      <c:dateAx>
        <c:axId val="479414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942800"/>
        <c:crosses val="autoZero"/>
        <c:auto val="1"/>
        <c:lblOffset val="100"/>
        <c:baseTimeUnit val="days"/>
      </c:dateAx>
      <c:valAx>
        <c:axId val="47942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941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5</c:v>
                </c:pt>
                <c:pt idx="1">
                  <c:v>5</c:v>
                </c:pt>
                <c:pt idx="2">
                  <c:v>-4</c:v>
                </c:pt>
                <c:pt idx="3">
                  <c:v>2</c:v>
                </c:pt>
                <c:pt idx="4">
                  <c:v>-1</c:v>
                </c:pt>
                <c:pt idx="5">
                  <c:v>-1</c:v>
                </c:pt>
                <c:pt idx="6">
                  <c:v>-1</c:v>
                </c:pt>
              </c:numCache>
            </c:numRef>
          </c:val>
          <c:extLst>
            <c:ext xmlns:c16="http://schemas.microsoft.com/office/drawing/2014/chart" uri="{C3380CC4-5D6E-409C-BE32-E72D297353CC}">
              <c16:uniqueId val="{00000000-4E31-4AFE-9A49-7A7CEC62122D}"/>
            </c:ext>
          </c:extLst>
        </c:ser>
        <c:dLbls>
          <c:showLegendKey val="0"/>
          <c:showVal val="0"/>
          <c:showCatName val="0"/>
          <c:showSerName val="0"/>
          <c:showPercent val="0"/>
          <c:showBubbleSize val="0"/>
        </c:dLbls>
        <c:gapWidth val="219"/>
        <c:overlap val="-27"/>
        <c:axId val="45858624"/>
        <c:axId val="45858952"/>
      </c:barChart>
      <c:dateAx>
        <c:axId val="458586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858952"/>
        <c:crosses val="autoZero"/>
        <c:auto val="1"/>
        <c:lblOffset val="100"/>
        <c:baseTimeUnit val="months"/>
      </c:dateAx>
      <c:valAx>
        <c:axId val="45858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858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16</c:v>
                </c:pt>
                <c:pt idx="1">
                  <c:v>15</c:v>
                </c:pt>
                <c:pt idx="2">
                  <c:v>13</c:v>
                </c:pt>
                <c:pt idx="3">
                  <c:v>13</c:v>
                </c:pt>
                <c:pt idx="4">
                  <c:v>17</c:v>
                </c:pt>
                <c:pt idx="5">
                  <c:v>21</c:v>
                </c:pt>
                <c:pt idx="6">
                  <c:v>12</c:v>
                </c:pt>
                <c:pt idx="7">
                  <c:v>0</c:v>
                </c:pt>
                <c:pt idx="8">
                  <c:v>0</c:v>
                </c:pt>
                <c:pt idx="9">
                  <c:v>0</c:v>
                </c:pt>
                <c:pt idx="10">
                  <c:v>0</c:v>
                </c:pt>
                <c:pt idx="11">
                  <c:v>0</c:v>
                </c:pt>
              </c:numCache>
            </c:numRef>
          </c:val>
          <c:extLst>
            <c:ext xmlns:c16="http://schemas.microsoft.com/office/drawing/2014/chart" uri="{C3380CC4-5D6E-409C-BE32-E72D297353CC}">
              <c16:uniqueId val="{00000000-9A28-4561-ACD0-56EFAA6E5BB5}"/>
            </c:ext>
          </c:extLst>
        </c:ser>
        <c:dLbls>
          <c:showLegendKey val="0"/>
          <c:showVal val="0"/>
          <c:showCatName val="0"/>
          <c:showSerName val="0"/>
          <c:showPercent val="0"/>
          <c:showBubbleSize val="0"/>
        </c:dLbls>
        <c:gapWidth val="219"/>
        <c:overlap val="-27"/>
        <c:axId val="303174640"/>
        <c:axId val="303173328"/>
      </c:barChart>
      <c:dateAx>
        <c:axId val="3031746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173328"/>
        <c:crosses val="autoZero"/>
        <c:auto val="1"/>
        <c:lblOffset val="100"/>
        <c:baseTimeUnit val="months"/>
      </c:dateAx>
      <c:valAx>
        <c:axId val="3031733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174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strRef>
              <c:f>Sheet1!$A$2:$A$13</c:f>
              <c:strCache>
                <c:ptCount val="12"/>
                <c:pt idx="0">
                  <c:v>2020-01</c:v>
                </c:pt>
                <c:pt idx="1">
                  <c:v>2020-02</c:v>
                </c:pt>
                <c:pt idx="2">
                  <c:v>2020-03</c:v>
                </c:pt>
                <c:pt idx="3">
                  <c:v>2020-04</c:v>
                </c:pt>
                <c:pt idx="4">
                  <c:v>2020-05</c:v>
                </c:pt>
                <c:pt idx="5">
                  <c:v>2020-06</c:v>
                </c:pt>
                <c:pt idx="6">
                  <c:v>2020-07</c:v>
                </c:pt>
                <c:pt idx="7">
                  <c:v>2020-08</c:v>
                </c:pt>
                <c:pt idx="8">
                  <c:v>2020-09</c:v>
                </c:pt>
                <c:pt idx="9">
                  <c:v>2020-10</c:v>
                </c:pt>
                <c:pt idx="10">
                  <c:v>2020-11</c:v>
                </c:pt>
                <c:pt idx="11">
                  <c:v>2020-12</c:v>
                </c:pt>
              </c:strCache>
            </c:strRef>
          </c:cat>
          <c:val>
            <c:numRef>
              <c:f>Sheet1!$B$2:$B$13</c:f>
              <c:numCache>
                <c:formatCode>General</c:formatCode>
                <c:ptCount val="12"/>
                <c:pt idx="0">
                  <c:v>323</c:v>
                </c:pt>
                <c:pt idx="1">
                  <c:v>207</c:v>
                </c:pt>
                <c:pt idx="2">
                  <c:v>130</c:v>
                </c:pt>
                <c:pt idx="3">
                  <c:v>124</c:v>
                </c:pt>
                <c:pt idx="4">
                  <c:v>252</c:v>
                </c:pt>
                <c:pt idx="5">
                  <c:v>69</c:v>
                </c:pt>
                <c:pt idx="6">
                  <c:v>52</c:v>
                </c:pt>
                <c:pt idx="7">
                  <c:v>0</c:v>
                </c:pt>
                <c:pt idx="8">
                  <c:v>0</c:v>
                </c:pt>
                <c:pt idx="9">
                  <c:v>0</c:v>
                </c:pt>
                <c:pt idx="10">
                  <c:v>0</c:v>
                </c:pt>
                <c:pt idx="11">
                  <c:v>0</c:v>
                </c:pt>
              </c:numCache>
            </c:numRef>
          </c:val>
          <c:extLst>
            <c:ext xmlns:c16="http://schemas.microsoft.com/office/drawing/2014/chart" uri="{C3380CC4-5D6E-409C-BE32-E72D297353CC}">
              <c16:uniqueId val="{00000000-FD5A-444A-8D6A-CD085625DBAE}"/>
            </c:ext>
          </c:extLst>
        </c:ser>
        <c:dLbls>
          <c:showLegendKey val="0"/>
          <c:showVal val="0"/>
          <c:showCatName val="0"/>
          <c:showSerName val="0"/>
          <c:showPercent val="0"/>
          <c:showBubbleSize val="0"/>
        </c:dLbls>
        <c:gapWidth val="219"/>
        <c:overlap val="-27"/>
        <c:axId val="303170376"/>
        <c:axId val="303170704"/>
      </c:barChart>
      <c:catAx>
        <c:axId val="303170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170704"/>
        <c:crosses val="autoZero"/>
        <c:auto val="1"/>
        <c:lblAlgn val="ctr"/>
        <c:lblOffset val="100"/>
        <c:noMultiLvlLbl val="0"/>
      </c:catAx>
      <c:valAx>
        <c:axId val="303170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170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7294</c:v>
                </c:pt>
                <c:pt idx="1">
                  <c:v>8063</c:v>
                </c:pt>
                <c:pt idx="2">
                  <c:v>4786</c:v>
                </c:pt>
                <c:pt idx="3">
                  <c:v>3938</c:v>
                </c:pt>
                <c:pt idx="4">
                  <c:v>5729</c:v>
                </c:pt>
                <c:pt idx="5">
                  <c:v>3229</c:v>
                </c:pt>
                <c:pt idx="6">
                  <c:v>1608</c:v>
                </c:pt>
              </c:numCache>
            </c:numRef>
          </c:val>
          <c:extLst>
            <c:ext xmlns:c16="http://schemas.microsoft.com/office/drawing/2014/chart" uri="{C3380CC4-5D6E-409C-BE32-E72D297353CC}">
              <c16:uniqueId val="{00000000-BC36-4634-AAC2-A44ACE6EC936}"/>
            </c:ext>
          </c:extLst>
        </c:ser>
        <c:dLbls>
          <c:showLegendKey val="0"/>
          <c:showVal val="0"/>
          <c:showCatName val="0"/>
          <c:showSerName val="0"/>
          <c:showPercent val="0"/>
          <c:showBubbleSize val="0"/>
        </c:dLbls>
        <c:gapWidth val="219"/>
        <c:overlap val="-27"/>
        <c:axId val="303913600"/>
        <c:axId val="303909008"/>
      </c:barChart>
      <c:dateAx>
        <c:axId val="3039136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909008"/>
        <c:crosses val="autoZero"/>
        <c:auto val="1"/>
        <c:lblOffset val="100"/>
        <c:baseTimeUnit val="months"/>
      </c:dateAx>
      <c:valAx>
        <c:axId val="303909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913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HI</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-4</c:v>
                </c:pt>
                <c:pt idx="1">
                  <c:v>10</c:v>
                </c:pt>
                <c:pt idx="2">
                  <c:v>-10</c:v>
                </c:pt>
                <c:pt idx="3">
                  <c:v>5</c:v>
                </c:pt>
                <c:pt idx="4">
                  <c:v>-20</c:v>
                </c:pt>
                <c:pt idx="5">
                  <c:v>0</c:v>
                </c:pt>
                <c:pt idx="6">
                  <c:v>-3</c:v>
                </c:pt>
              </c:numCache>
            </c:numRef>
          </c:val>
          <c:extLst>
            <c:ext xmlns:c16="http://schemas.microsoft.com/office/drawing/2014/chart" uri="{C3380CC4-5D6E-409C-BE32-E72D297353CC}">
              <c16:uniqueId val="{00000000-C0AF-4B81-9502-EE68703D1C1A}"/>
            </c:ext>
          </c:extLst>
        </c:ser>
        <c:dLbls>
          <c:showLegendKey val="0"/>
          <c:showVal val="0"/>
          <c:showCatName val="0"/>
          <c:showSerName val="0"/>
          <c:showPercent val="0"/>
          <c:showBubbleSize val="0"/>
        </c:dLbls>
        <c:gapWidth val="219"/>
        <c:overlap val="-27"/>
        <c:axId val="307167464"/>
        <c:axId val="307156312"/>
      </c:barChart>
      <c:dateAx>
        <c:axId val="3071674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156312"/>
        <c:crosses val="autoZero"/>
        <c:auto val="1"/>
        <c:lblOffset val="100"/>
        <c:baseTimeUnit val="months"/>
      </c:dateAx>
      <c:valAx>
        <c:axId val="307156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167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HI</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1</c:v>
                </c:pt>
                <c:pt idx="1">
                  <c:v>4</c:v>
                </c:pt>
                <c:pt idx="2">
                  <c:v>1</c:v>
                </c:pt>
                <c:pt idx="3">
                  <c:v>1</c:v>
                </c:pt>
                <c:pt idx="4">
                  <c:v>2</c:v>
                </c:pt>
                <c:pt idx="5">
                  <c:v>2</c:v>
                </c:pt>
                <c:pt idx="6">
                  <c:v>1</c:v>
                </c:pt>
                <c:pt idx="7">
                  <c:v>0</c:v>
                </c:pt>
                <c:pt idx="8">
                  <c:v>0</c:v>
                </c:pt>
                <c:pt idx="9">
                  <c:v>0</c:v>
                </c:pt>
                <c:pt idx="10">
                  <c:v>0</c:v>
                </c:pt>
                <c:pt idx="11">
                  <c:v>0</c:v>
                </c:pt>
              </c:numCache>
            </c:numRef>
          </c:val>
          <c:extLst>
            <c:ext xmlns:c16="http://schemas.microsoft.com/office/drawing/2014/chart" uri="{C3380CC4-5D6E-409C-BE32-E72D297353CC}">
              <c16:uniqueId val="{00000000-CAA1-4821-9EBA-1019ED499E9E}"/>
            </c:ext>
          </c:extLst>
        </c:ser>
        <c:dLbls>
          <c:showLegendKey val="0"/>
          <c:showVal val="0"/>
          <c:showCatName val="0"/>
          <c:showSerName val="0"/>
          <c:showPercent val="0"/>
          <c:showBubbleSize val="0"/>
        </c:dLbls>
        <c:gapWidth val="219"/>
        <c:overlap val="-27"/>
        <c:axId val="307157624"/>
        <c:axId val="307163528"/>
      </c:barChart>
      <c:dateAx>
        <c:axId val="3071576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163528"/>
        <c:crosses val="autoZero"/>
        <c:auto val="1"/>
        <c:lblOffset val="100"/>
        <c:baseTimeUnit val="months"/>
      </c:dateAx>
      <c:valAx>
        <c:axId val="3071635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157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HI</c:v>
                </c:pt>
              </c:strCache>
            </c:strRef>
          </c:tx>
          <c:spPr>
            <a:solidFill>
              <a:schemeClr val="accent1"/>
            </a:solidFill>
            <a:ln>
              <a:noFill/>
            </a:ln>
            <a:effectLst/>
          </c:spPr>
          <c:invertIfNegative val="0"/>
          <c:cat>
            <c:strRef>
              <c:f>Sheet1!$A$2:$A$13</c:f>
              <c:strCache>
                <c:ptCount val="12"/>
                <c:pt idx="0">
                  <c:v>2020-01</c:v>
                </c:pt>
                <c:pt idx="1">
                  <c:v>2020-02</c:v>
                </c:pt>
                <c:pt idx="2">
                  <c:v>2020-03</c:v>
                </c:pt>
                <c:pt idx="3">
                  <c:v>2020-04</c:v>
                </c:pt>
                <c:pt idx="4">
                  <c:v>2020-05</c:v>
                </c:pt>
                <c:pt idx="5">
                  <c:v>2020-06</c:v>
                </c:pt>
                <c:pt idx="6">
                  <c:v>2020-07</c:v>
                </c:pt>
                <c:pt idx="7">
                  <c:v>2020-08</c:v>
                </c:pt>
                <c:pt idx="8">
                  <c:v>2020-09</c:v>
                </c:pt>
                <c:pt idx="9">
                  <c:v>2020-10</c:v>
                </c:pt>
                <c:pt idx="10">
                  <c:v>2020-11</c:v>
                </c:pt>
                <c:pt idx="11">
                  <c:v>2020-12</c:v>
                </c:pt>
              </c:strCache>
            </c:strRef>
          </c:cat>
          <c:val>
            <c:numRef>
              <c:f>Sheet1!$B$2:$B$13</c:f>
              <c:numCache>
                <c:formatCode>General</c:formatCode>
                <c:ptCount val="12"/>
                <c:pt idx="0">
                  <c:v>30</c:v>
                </c:pt>
                <c:pt idx="1">
                  <c:v>100</c:v>
                </c:pt>
                <c:pt idx="2">
                  <c:v>10</c:v>
                </c:pt>
                <c:pt idx="3">
                  <c:v>17</c:v>
                </c:pt>
                <c:pt idx="4">
                  <c:v>30</c:v>
                </c:pt>
                <c:pt idx="5">
                  <c:v>9</c:v>
                </c:pt>
                <c:pt idx="6">
                  <c:v>5</c:v>
                </c:pt>
                <c:pt idx="7">
                  <c:v>0</c:v>
                </c:pt>
                <c:pt idx="8">
                  <c:v>0</c:v>
                </c:pt>
                <c:pt idx="9">
                  <c:v>0</c:v>
                </c:pt>
                <c:pt idx="10">
                  <c:v>0</c:v>
                </c:pt>
                <c:pt idx="11">
                  <c:v>0</c:v>
                </c:pt>
              </c:numCache>
            </c:numRef>
          </c:val>
          <c:extLst>
            <c:ext xmlns:c16="http://schemas.microsoft.com/office/drawing/2014/chart" uri="{C3380CC4-5D6E-409C-BE32-E72D297353CC}">
              <c16:uniqueId val="{00000000-ECD0-4866-B5F3-C213DF3240E8}"/>
            </c:ext>
          </c:extLst>
        </c:ser>
        <c:dLbls>
          <c:showLegendKey val="0"/>
          <c:showVal val="0"/>
          <c:showCatName val="0"/>
          <c:showSerName val="0"/>
          <c:showPercent val="0"/>
          <c:showBubbleSize val="0"/>
        </c:dLbls>
        <c:gapWidth val="219"/>
        <c:overlap val="-27"/>
        <c:axId val="307155656"/>
        <c:axId val="307161232"/>
      </c:barChart>
      <c:catAx>
        <c:axId val="3071556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161232"/>
        <c:crosses val="autoZero"/>
        <c:auto val="1"/>
        <c:lblAlgn val="ctr"/>
        <c:lblOffset val="100"/>
        <c:noMultiLvlLbl val="0"/>
      </c:catAx>
      <c:valAx>
        <c:axId val="307161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155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123</c:v>
                </c:pt>
                <c:pt idx="1">
                  <c:v>208</c:v>
                </c:pt>
                <c:pt idx="2">
                  <c:v>161</c:v>
                </c:pt>
                <c:pt idx="3">
                  <c:v>198</c:v>
                </c:pt>
                <c:pt idx="4">
                  <c:v>228</c:v>
                </c:pt>
                <c:pt idx="5">
                  <c:v>115</c:v>
                </c:pt>
                <c:pt idx="6">
                  <c:v>47</c:v>
                </c:pt>
              </c:numCache>
            </c:numRef>
          </c:val>
          <c:extLst>
            <c:ext xmlns:c16="http://schemas.microsoft.com/office/drawing/2014/chart" uri="{C3380CC4-5D6E-409C-BE32-E72D297353CC}">
              <c16:uniqueId val="{00000000-E395-45BE-AE9D-FB7A2F4470F7}"/>
            </c:ext>
          </c:extLst>
        </c:ser>
        <c:dLbls>
          <c:showLegendKey val="0"/>
          <c:showVal val="0"/>
          <c:showCatName val="0"/>
          <c:showSerName val="0"/>
          <c:showPercent val="0"/>
          <c:showBubbleSize val="0"/>
        </c:dLbls>
        <c:gapWidth val="219"/>
        <c:overlap val="-27"/>
        <c:axId val="379364112"/>
        <c:axId val="379363128"/>
      </c:barChart>
      <c:dateAx>
        <c:axId val="3793641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363128"/>
        <c:crosses val="autoZero"/>
        <c:auto val="1"/>
        <c:lblOffset val="100"/>
        <c:baseTimeUnit val="months"/>
      </c:dateAx>
      <c:valAx>
        <c:axId val="3793631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364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Sheet1!$A$2:$A$8</c:f>
              <c:strCache>
                <c:ptCount val="7"/>
                <c:pt idx="0">
                  <c:v>2020-01</c:v>
                </c:pt>
                <c:pt idx="1">
                  <c:v>2020-02</c:v>
                </c:pt>
                <c:pt idx="2">
                  <c:v>2020-03</c:v>
                </c:pt>
                <c:pt idx="3">
                  <c:v>2020-04</c:v>
                </c:pt>
                <c:pt idx="4">
                  <c:v>2020-05</c:v>
                </c:pt>
                <c:pt idx="5">
                  <c:v>2020-06</c:v>
                </c:pt>
                <c:pt idx="6">
                  <c:v>2020-07</c:v>
                </c:pt>
              </c:strCache>
            </c:strRef>
          </c:cat>
          <c:val>
            <c:numRef>
              <c:f>Sheet1!$B$2:$B$8</c:f>
              <c:numCache>
                <c:formatCode>General</c:formatCode>
                <c:ptCount val="7"/>
                <c:pt idx="0">
                  <c:v>68</c:v>
                </c:pt>
                <c:pt idx="1">
                  <c:v>31</c:v>
                </c:pt>
                <c:pt idx="2">
                  <c:v>31</c:v>
                </c:pt>
                <c:pt idx="3">
                  <c:v>34</c:v>
                </c:pt>
                <c:pt idx="4">
                  <c:v>52</c:v>
                </c:pt>
                <c:pt idx="5">
                  <c:v>53</c:v>
                </c:pt>
                <c:pt idx="6">
                  <c:v>23</c:v>
                </c:pt>
              </c:numCache>
            </c:numRef>
          </c:val>
          <c:extLst>
            <c:ext xmlns:c16="http://schemas.microsoft.com/office/drawing/2014/chart" uri="{C3380CC4-5D6E-409C-BE32-E72D297353CC}">
              <c16:uniqueId val="{00000000-89C6-4BBB-A940-D5F42BFFA940}"/>
            </c:ext>
          </c:extLst>
        </c:ser>
        <c:dLbls>
          <c:showLegendKey val="0"/>
          <c:showVal val="0"/>
          <c:showCatName val="0"/>
          <c:showSerName val="0"/>
          <c:showPercent val="0"/>
          <c:showBubbleSize val="0"/>
        </c:dLbls>
        <c:gapWidth val="219"/>
        <c:overlap val="-27"/>
        <c:axId val="379368376"/>
        <c:axId val="379368048"/>
      </c:barChart>
      <c:catAx>
        <c:axId val="379368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368048"/>
        <c:crosses val="autoZero"/>
        <c:auto val="1"/>
        <c:lblAlgn val="ctr"/>
        <c:lblOffset val="100"/>
        <c:noMultiLvlLbl val="0"/>
      </c:catAx>
      <c:valAx>
        <c:axId val="379368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368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Sheet1!$A$2:$A$8</c:f>
              <c:strCache>
                <c:ptCount val="7"/>
                <c:pt idx="0">
                  <c:v>2020-01</c:v>
                </c:pt>
                <c:pt idx="1">
                  <c:v>2020-02</c:v>
                </c:pt>
                <c:pt idx="2">
                  <c:v>2020-03</c:v>
                </c:pt>
                <c:pt idx="3">
                  <c:v>2020-04</c:v>
                </c:pt>
                <c:pt idx="4">
                  <c:v>2020-05</c:v>
                </c:pt>
                <c:pt idx="5">
                  <c:v>2020-06</c:v>
                </c:pt>
                <c:pt idx="6">
                  <c:v>2020-07</c:v>
                </c:pt>
              </c:strCache>
            </c:strRef>
          </c:cat>
          <c:val>
            <c:numRef>
              <c:f>Sheet1!$B$2:$B$8</c:f>
              <c:numCache>
                <c:formatCode>General</c:formatCode>
                <c:ptCount val="7"/>
                <c:pt idx="0">
                  <c:v>411</c:v>
                </c:pt>
                <c:pt idx="1">
                  <c:v>341</c:v>
                </c:pt>
                <c:pt idx="2">
                  <c:v>191</c:v>
                </c:pt>
                <c:pt idx="3">
                  <c:v>69</c:v>
                </c:pt>
                <c:pt idx="4">
                  <c:v>367</c:v>
                </c:pt>
                <c:pt idx="5">
                  <c:v>53</c:v>
                </c:pt>
                <c:pt idx="6">
                  <c:v>23</c:v>
                </c:pt>
              </c:numCache>
            </c:numRef>
          </c:val>
          <c:extLst>
            <c:ext xmlns:c16="http://schemas.microsoft.com/office/drawing/2014/chart" uri="{C3380CC4-5D6E-409C-BE32-E72D297353CC}">
              <c16:uniqueId val="{00000000-F8E1-4DB5-A2F9-4F6A131E91DC}"/>
            </c:ext>
          </c:extLst>
        </c:ser>
        <c:dLbls>
          <c:showLegendKey val="0"/>
          <c:showVal val="0"/>
          <c:showCatName val="0"/>
          <c:showSerName val="0"/>
          <c:showPercent val="0"/>
          <c:showBubbleSize val="0"/>
        </c:dLbls>
        <c:gapWidth val="219"/>
        <c:overlap val="-27"/>
        <c:axId val="379371000"/>
        <c:axId val="379367064"/>
      </c:barChart>
      <c:catAx>
        <c:axId val="3793710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367064"/>
        <c:crosses val="autoZero"/>
        <c:auto val="1"/>
        <c:lblAlgn val="ctr"/>
        <c:lblOffset val="100"/>
        <c:noMultiLvlLbl val="0"/>
      </c:catAx>
      <c:valAx>
        <c:axId val="3793670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371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-4</c:v>
                </c:pt>
                <c:pt idx="1">
                  <c:v>7</c:v>
                </c:pt>
                <c:pt idx="2">
                  <c:v>58</c:v>
                </c:pt>
                <c:pt idx="3">
                  <c:v>1</c:v>
                </c:pt>
                <c:pt idx="4">
                  <c:v>-3</c:v>
                </c:pt>
                <c:pt idx="5">
                  <c:v>-3</c:v>
                </c:pt>
                <c:pt idx="6">
                  <c:v>4</c:v>
                </c:pt>
              </c:numCache>
            </c:numRef>
          </c:val>
          <c:extLst>
            <c:ext xmlns:c16="http://schemas.microsoft.com/office/drawing/2014/chart" uri="{C3380CC4-5D6E-409C-BE32-E72D297353CC}">
              <c16:uniqueId val="{00000000-CC19-4441-AA84-4D73BB9B4243}"/>
            </c:ext>
          </c:extLst>
        </c:ser>
        <c:dLbls>
          <c:showLegendKey val="0"/>
          <c:showVal val="0"/>
          <c:showCatName val="0"/>
          <c:showSerName val="0"/>
          <c:showPercent val="0"/>
          <c:showBubbleSize val="0"/>
        </c:dLbls>
        <c:gapWidth val="219"/>
        <c:overlap val="-27"/>
        <c:axId val="380481288"/>
        <c:axId val="380481616"/>
      </c:barChart>
      <c:dateAx>
        <c:axId val="3804812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0481616"/>
        <c:crosses val="autoZero"/>
        <c:auto val="1"/>
        <c:lblOffset val="100"/>
        <c:baseTimeUnit val="months"/>
      </c:dateAx>
      <c:valAx>
        <c:axId val="380481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0481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33</c:v>
                </c:pt>
                <c:pt idx="1">
                  <c:v>39</c:v>
                </c:pt>
                <c:pt idx="2">
                  <c:v>101</c:v>
                </c:pt>
                <c:pt idx="3">
                  <c:v>35</c:v>
                </c:pt>
                <c:pt idx="4">
                  <c:v>45</c:v>
                </c:pt>
                <c:pt idx="5">
                  <c:v>50</c:v>
                </c:pt>
                <c:pt idx="6">
                  <c:v>33</c:v>
                </c:pt>
                <c:pt idx="7">
                  <c:v>0</c:v>
                </c:pt>
                <c:pt idx="8">
                  <c:v>0</c:v>
                </c:pt>
                <c:pt idx="9">
                  <c:v>0</c:v>
                </c:pt>
                <c:pt idx="10">
                  <c:v>0</c:v>
                </c:pt>
                <c:pt idx="11">
                  <c:v>0</c:v>
                </c:pt>
              </c:numCache>
            </c:numRef>
          </c:val>
          <c:extLst>
            <c:ext xmlns:c16="http://schemas.microsoft.com/office/drawing/2014/chart" uri="{C3380CC4-5D6E-409C-BE32-E72D297353CC}">
              <c16:uniqueId val="{00000000-0B90-430C-B2E0-AF7BC8837BED}"/>
            </c:ext>
          </c:extLst>
        </c:ser>
        <c:dLbls>
          <c:showLegendKey val="0"/>
          <c:showVal val="0"/>
          <c:showCatName val="0"/>
          <c:showSerName val="0"/>
          <c:showPercent val="0"/>
          <c:showBubbleSize val="0"/>
        </c:dLbls>
        <c:gapWidth val="219"/>
        <c:overlap val="-27"/>
        <c:axId val="380490800"/>
        <c:axId val="380493096"/>
      </c:barChart>
      <c:dateAx>
        <c:axId val="3804908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0493096"/>
        <c:crosses val="autoZero"/>
        <c:auto val="1"/>
        <c:lblOffset val="100"/>
        <c:baseTimeUnit val="months"/>
      </c:dateAx>
      <c:valAx>
        <c:axId val="380493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0490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strRef>
              <c:f>Sheet1!$A$2:$A$13</c:f>
              <c:strCache>
                <c:ptCount val="12"/>
                <c:pt idx="0">
                  <c:v>2020-01</c:v>
                </c:pt>
                <c:pt idx="1">
                  <c:v>2020-02</c:v>
                </c:pt>
                <c:pt idx="2">
                  <c:v>2020-03</c:v>
                </c:pt>
                <c:pt idx="3">
                  <c:v>2020-04</c:v>
                </c:pt>
                <c:pt idx="4">
                  <c:v>2020-05</c:v>
                </c:pt>
                <c:pt idx="5">
                  <c:v>2020-06</c:v>
                </c:pt>
                <c:pt idx="6">
                  <c:v>2020-07</c:v>
                </c:pt>
                <c:pt idx="7">
                  <c:v>2020-08</c:v>
                </c:pt>
                <c:pt idx="8">
                  <c:v>2020-09</c:v>
                </c:pt>
                <c:pt idx="9">
                  <c:v>2020-10</c:v>
                </c:pt>
                <c:pt idx="10">
                  <c:v>2020-11</c:v>
                </c:pt>
                <c:pt idx="11">
                  <c:v>2020-12</c:v>
                </c:pt>
              </c:strCache>
            </c:strRef>
          </c:cat>
          <c:val>
            <c:numRef>
              <c:f>Sheet1!$B$2:$B$13</c:f>
              <c:numCache>
                <c:formatCode>General</c:formatCode>
                <c:ptCount val="12"/>
                <c:pt idx="0">
                  <c:v>502</c:v>
                </c:pt>
                <c:pt idx="1">
                  <c:v>354</c:v>
                </c:pt>
                <c:pt idx="2">
                  <c:v>713</c:v>
                </c:pt>
                <c:pt idx="3">
                  <c:v>286</c:v>
                </c:pt>
                <c:pt idx="4">
                  <c:v>504</c:v>
                </c:pt>
                <c:pt idx="5">
                  <c:v>200</c:v>
                </c:pt>
                <c:pt idx="6">
                  <c:v>134</c:v>
                </c:pt>
                <c:pt idx="7">
                  <c:v>0</c:v>
                </c:pt>
                <c:pt idx="8">
                  <c:v>0</c:v>
                </c:pt>
                <c:pt idx="9">
                  <c:v>0</c:v>
                </c:pt>
                <c:pt idx="10">
                  <c:v>0</c:v>
                </c:pt>
                <c:pt idx="11">
                  <c:v>0</c:v>
                </c:pt>
              </c:numCache>
            </c:numRef>
          </c:val>
          <c:extLst>
            <c:ext xmlns:c16="http://schemas.microsoft.com/office/drawing/2014/chart" uri="{C3380CC4-5D6E-409C-BE32-E72D297353CC}">
              <c16:uniqueId val="{00000000-3F4F-4FD0-825E-03468544425D}"/>
            </c:ext>
          </c:extLst>
        </c:ser>
        <c:dLbls>
          <c:showLegendKey val="0"/>
          <c:showVal val="0"/>
          <c:showCatName val="0"/>
          <c:showSerName val="0"/>
          <c:showPercent val="0"/>
          <c:showBubbleSize val="0"/>
        </c:dLbls>
        <c:gapWidth val="219"/>
        <c:overlap val="-27"/>
        <c:axId val="380486208"/>
        <c:axId val="380488504"/>
      </c:barChart>
      <c:catAx>
        <c:axId val="3804862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0488504"/>
        <c:crosses val="autoZero"/>
        <c:auto val="1"/>
        <c:lblAlgn val="ctr"/>
        <c:lblOffset val="100"/>
        <c:noMultiLvlLbl val="0"/>
      </c:catAx>
      <c:valAx>
        <c:axId val="380488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0486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7/14/2020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7/14/2020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7/14/2020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7/14/2020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7/14/2020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7/14/2020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7/14/2020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7/14/2020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7/14/2020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7/14/2020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B790B6-5A37-4971-AF3A-DBCE0C48B3C6}"/>
              </a:ext>
            </a:extLst>
          </p:cNvPr>
          <p:cNvSpPr>
            <a:spLocks noGrp="1"/>
          </p:cNvSpPr>
          <p:nvPr>
            <p:ph type="ctrTitle"/>
          </p:nvPr>
        </p:nvSpPr>
        <p:spPr/>
        <p:txBody>
          <a:bodyPr/>
          <a:lstStyle/>
          <a:p>
            <a:r>
              <a:rPr lang="en-US"/>
              <a:t>FICOH Social Media</a:t>
            </a:r>
          </a:p>
        </p:txBody>
      </p:sp>
      <p:sp>
        <p:nvSpPr>
          <p:cNvPr id="3" name="Subtitle 2">
            <a:extLst>
              <a:ext uri="{FF2B5EF4-FFF2-40B4-BE49-F238E27FC236}">
                <a16:creationId xmlns:a16="http://schemas.microsoft.com/office/drawing/2014/main" id="{48EBA1B6-9F5B-42D9-9E55-22183FF976E3}"/>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2442138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F33634-20C7-440E-9A3D-320E586F7FE8}"/>
              </a:ext>
            </a:extLst>
          </p:cNvPr>
          <p:cNvSpPr>
            <a:spLocks noGrp="1"/>
          </p:cNvSpPr>
          <p:nvPr>
            <p:ph type="title"/>
          </p:nvPr>
        </p:nvSpPr>
        <p:spPr/>
        <p:txBody>
          <a:bodyPr/>
          <a:lstStyle/>
          <a:p>
            <a:r>
              <a:rPr lang="en-US"/>
              <a:t>Overall Overall Audience | FICOH</a:t>
            </a:r>
          </a:p>
        </p:txBody>
      </p:sp>
      <p:graphicFrame>
        <p:nvGraphicFramePr>
          <p:cNvPr id="6" name="Chart Placeholder 5">
            <a:extLst>
              <a:ext uri="{FF2B5EF4-FFF2-40B4-BE49-F238E27FC236}">
                <a16:creationId xmlns:a16="http://schemas.microsoft.com/office/drawing/2014/main" id="{14079074-5583-4B60-9F12-8BC421A72A3D}"/>
              </a:ext>
            </a:extLst>
          </p:cNvPr>
          <p:cNvGraphicFramePr>
            <a:graphicFrameLocks noGrp="1"/>
          </p:cNvGraphicFramePr>
          <p:nvPr>
            <p:ph type="chart" sz="quarter" idx="13"/>
            <p:extLst>
              <p:ext uri="{D42A27DB-BD31-4B8C-83A1-F6EECF244321}">
                <p14:modId xmlns:p14="http://schemas.microsoft.com/office/powerpoint/2010/main" val="2254552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EBFF4BF-A09B-49C4-ACF2-8FB953A1459F}"/>
              </a:ext>
            </a:extLst>
          </p:cNvPr>
          <p:cNvSpPr>
            <a:spLocks noGrp="1"/>
          </p:cNvSpPr>
          <p:nvPr>
            <p:ph type="body" sz="quarter" idx="14"/>
          </p:nvPr>
        </p:nvSpPr>
        <p:spPr/>
        <p:txBody>
          <a:bodyPr/>
          <a:lstStyle/>
          <a:p>
            <a:r>
              <a:rPr lang="en-US"/>
              <a:t>06/01/2020 - 06/30/2020</a:t>
            </a:r>
          </a:p>
        </p:txBody>
      </p:sp>
      <p:sp>
        <p:nvSpPr>
          <p:cNvPr id="5" name="Footer Placeholder 4">
            <a:extLst>
              <a:ext uri="{FF2B5EF4-FFF2-40B4-BE49-F238E27FC236}">
                <a16:creationId xmlns:a16="http://schemas.microsoft.com/office/drawing/2014/main" id="{F36291A8-FB43-47A4-BE12-40C98C9E9D8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165842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EF13AF-8C13-4728-8D0A-B7156BFD43BE}"/>
              </a:ext>
            </a:extLst>
          </p:cNvPr>
          <p:cNvSpPr>
            <a:spLocks noGrp="1"/>
          </p:cNvSpPr>
          <p:nvPr>
            <p:ph type="title"/>
          </p:nvPr>
        </p:nvSpPr>
        <p:spPr/>
        <p:txBody>
          <a:bodyPr/>
          <a:lstStyle/>
          <a:p>
            <a:r>
              <a:rPr lang="en-US"/>
              <a:t>Facebook Key Metrics Table | FICOH</a:t>
            </a:r>
          </a:p>
        </p:txBody>
      </p:sp>
      <p:graphicFrame>
        <p:nvGraphicFramePr>
          <p:cNvPr id="5" name="Table Placeholder 4">
            <a:extLst>
              <a:ext uri="{FF2B5EF4-FFF2-40B4-BE49-F238E27FC236}">
                <a16:creationId xmlns:a16="http://schemas.microsoft.com/office/drawing/2014/main" id="{9DA688BC-3834-4FC6-89E5-49DC80C268AB}"/>
              </a:ext>
            </a:extLst>
          </p:cNvPr>
          <p:cNvGraphicFramePr>
            <a:graphicFrameLocks noGrp="1"/>
          </p:cNvGraphicFramePr>
          <p:nvPr>
            <p:ph type="tbl" sz="quarter" idx="13"/>
            <p:extLst>
              <p:ext uri="{D42A27DB-BD31-4B8C-83A1-F6EECF244321}">
                <p14:modId xmlns:p14="http://schemas.microsoft.com/office/powerpoint/2010/main" val="25208473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42677519"/>
                    </a:ext>
                  </a:extLst>
                </a:gridCol>
                <a:gridCol w="740664">
                  <a:extLst>
                    <a:ext uri="{9D8B030D-6E8A-4147-A177-3AD203B41FA5}">
                      <a16:colId xmlns:a16="http://schemas.microsoft.com/office/drawing/2014/main" val="588103874"/>
                    </a:ext>
                  </a:extLst>
                </a:gridCol>
                <a:gridCol w="740664">
                  <a:extLst>
                    <a:ext uri="{9D8B030D-6E8A-4147-A177-3AD203B41FA5}">
                      <a16:colId xmlns:a16="http://schemas.microsoft.com/office/drawing/2014/main" val="2006510978"/>
                    </a:ext>
                  </a:extLst>
                </a:gridCol>
                <a:gridCol w="740664">
                  <a:extLst>
                    <a:ext uri="{9D8B030D-6E8A-4147-A177-3AD203B41FA5}">
                      <a16:colId xmlns:a16="http://schemas.microsoft.com/office/drawing/2014/main" val="4068919951"/>
                    </a:ext>
                  </a:extLst>
                </a:gridCol>
                <a:gridCol w="740664">
                  <a:extLst>
                    <a:ext uri="{9D8B030D-6E8A-4147-A177-3AD203B41FA5}">
                      <a16:colId xmlns:a16="http://schemas.microsoft.com/office/drawing/2014/main" val="1778817835"/>
                    </a:ext>
                  </a:extLst>
                </a:gridCol>
                <a:gridCol w="740664">
                  <a:extLst>
                    <a:ext uri="{9D8B030D-6E8A-4147-A177-3AD203B41FA5}">
                      <a16:colId xmlns:a16="http://schemas.microsoft.com/office/drawing/2014/main" val="3413198174"/>
                    </a:ext>
                  </a:extLst>
                </a:gridCol>
                <a:gridCol w="740664">
                  <a:extLst>
                    <a:ext uri="{9D8B030D-6E8A-4147-A177-3AD203B41FA5}">
                      <a16:colId xmlns:a16="http://schemas.microsoft.com/office/drawing/2014/main" val="2372850877"/>
                    </a:ext>
                  </a:extLst>
                </a:gridCol>
                <a:gridCol w="740664">
                  <a:extLst>
                    <a:ext uri="{9D8B030D-6E8A-4147-A177-3AD203B41FA5}">
                      <a16:colId xmlns:a16="http://schemas.microsoft.com/office/drawing/2014/main" val="1501061090"/>
                    </a:ext>
                  </a:extLst>
                </a:gridCol>
                <a:gridCol w="740664">
                  <a:extLst>
                    <a:ext uri="{9D8B030D-6E8A-4147-A177-3AD203B41FA5}">
                      <a16:colId xmlns:a16="http://schemas.microsoft.com/office/drawing/2014/main" val="588665276"/>
                    </a:ext>
                  </a:extLst>
                </a:gridCol>
                <a:gridCol w="740664">
                  <a:extLst>
                    <a:ext uri="{9D8B030D-6E8A-4147-A177-3AD203B41FA5}">
                      <a16:colId xmlns:a16="http://schemas.microsoft.com/office/drawing/2014/main" val="2884372150"/>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619368800"/>
                  </a:ext>
                </a:extLst>
              </a:tr>
              <a:tr h="370840">
                <a:tc>
                  <a:txBody>
                    <a:bodyPr/>
                    <a:lstStyle/>
                    <a:p>
                      <a:r>
                        <a:rPr lang="en-US" sz="1000"/>
                        <a:t>First Insurance Company of Hawaii, LTD</a:t>
                      </a:r>
                    </a:p>
                  </a:txBody>
                  <a:tcPr/>
                </a:tc>
                <a:tc>
                  <a:txBody>
                    <a:bodyPr/>
                    <a:lstStyle/>
                    <a:p>
                      <a:r>
                        <a:rPr lang="en-US" sz="1000"/>
                        <a:t>1709</a:t>
                      </a:r>
                    </a:p>
                  </a:txBody>
                  <a:tcPr/>
                </a:tc>
                <a:tc>
                  <a:txBody>
                    <a:bodyPr/>
                    <a:lstStyle/>
                    <a:p>
                      <a:r>
                        <a:rPr lang="en-US" sz="1000"/>
                        <a:t>-1</a:t>
                      </a:r>
                    </a:p>
                  </a:txBody>
                  <a:tcPr/>
                </a:tc>
                <a:tc>
                  <a:txBody>
                    <a:bodyPr/>
                    <a:lstStyle/>
                    <a:p>
                      <a:r>
                        <a:rPr lang="en-US" sz="1000"/>
                        <a:t>3</a:t>
                      </a:r>
                    </a:p>
                  </a:txBody>
                  <a:tcPr/>
                </a:tc>
                <a:tc>
                  <a:txBody>
                    <a:bodyPr/>
                    <a:lstStyle/>
                    <a:p>
                      <a:r>
                        <a:rPr lang="en-US" sz="1000"/>
                        <a:t>64</a:t>
                      </a:r>
                    </a:p>
                  </a:txBody>
                  <a:tcPr/>
                </a:tc>
                <a:tc>
                  <a:txBody>
                    <a:bodyPr/>
                    <a:lstStyle/>
                    <a:p>
                      <a:r>
                        <a:rPr lang="en-US" sz="1000"/>
                        <a:t>3</a:t>
                      </a:r>
                    </a:p>
                  </a:txBody>
                  <a:tcPr/>
                </a:tc>
                <a:tc>
                  <a:txBody>
                    <a:bodyPr/>
                    <a:lstStyle/>
                    <a:p>
                      <a:r>
                        <a:rPr lang="en-US" sz="1000"/>
                        <a:t>2</a:t>
                      </a:r>
                    </a:p>
                  </a:txBody>
                  <a:tcPr/>
                </a:tc>
                <a:tc>
                  <a:txBody>
                    <a:bodyPr/>
                    <a:lstStyle/>
                    <a:p>
                      <a:r>
                        <a:rPr lang="en-US" sz="1000"/>
                        <a:t>0</a:t>
                      </a:r>
                    </a:p>
                  </a:txBody>
                  <a:tcPr/>
                </a:tc>
                <a:tc>
                  <a:txBody>
                    <a:bodyPr/>
                    <a:lstStyle/>
                    <a:p>
                      <a:r>
                        <a:rPr lang="en-US" sz="1000"/>
                        <a:t>1.3458 %</a:t>
                      </a:r>
                    </a:p>
                  </a:txBody>
                  <a:tcPr/>
                </a:tc>
                <a:tc>
                  <a:txBody>
                    <a:bodyPr/>
                    <a:lstStyle/>
                    <a:p>
                      <a:r>
                        <a:rPr lang="en-US" sz="1000"/>
                        <a:t>0.0 %</a:t>
                      </a:r>
                    </a:p>
                  </a:txBody>
                  <a:tcPr/>
                </a:tc>
                <a:extLst>
                  <a:ext uri="{0D108BD9-81ED-4DB2-BD59-A6C34878D82A}">
                    <a16:rowId xmlns:a16="http://schemas.microsoft.com/office/drawing/2014/main" val="4279938139"/>
                  </a:ext>
                </a:extLst>
              </a:tr>
            </a:tbl>
          </a:graphicData>
        </a:graphic>
      </p:graphicFrame>
      <p:sp>
        <p:nvSpPr>
          <p:cNvPr id="4" name="Text Placeholder 3">
            <a:extLst>
              <a:ext uri="{FF2B5EF4-FFF2-40B4-BE49-F238E27FC236}">
                <a16:creationId xmlns:a16="http://schemas.microsoft.com/office/drawing/2014/main" id="{695F6507-7747-448B-B170-08549399D095}"/>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7754358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E8604A-678F-4B41-BC6D-7446EE6A8B9D}"/>
              </a:ext>
            </a:extLst>
          </p:cNvPr>
          <p:cNvSpPr>
            <a:spLocks noGrp="1"/>
          </p:cNvSpPr>
          <p:nvPr>
            <p:ph type="title"/>
          </p:nvPr>
        </p:nvSpPr>
        <p:spPr/>
        <p:txBody>
          <a:bodyPr/>
          <a:lstStyle/>
          <a:p>
            <a:r>
              <a:rPr lang="en-US"/>
              <a:t>Facebook Facebook Fans Change | FICOH</a:t>
            </a:r>
          </a:p>
        </p:txBody>
      </p:sp>
      <p:graphicFrame>
        <p:nvGraphicFramePr>
          <p:cNvPr id="6" name="Chart Placeholder 5">
            <a:extLst>
              <a:ext uri="{FF2B5EF4-FFF2-40B4-BE49-F238E27FC236}">
                <a16:creationId xmlns:a16="http://schemas.microsoft.com/office/drawing/2014/main" id="{12CAB8D9-8944-44B2-8BD5-348705FBF2C1}"/>
              </a:ext>
            </a:extLst>
          </p:cNvPr>
          <p:cNvGraphicFramePr>
            <a:graphicFrameLocks noGrp="1"/>
          </p:cNvGraphicFramePr>
          <p:nvPr>
            <p:ph type="chart" sz="quarter" idx="13"/>
            <p:extLst>
              <p:ext uri="{D42A27DB-BD31-4B8C-83A1-F6EECF244321}">
                <p14:modId xmlns:p14="http://schemas.microsoft.com/office/powerpoint/2010/main" val="25893040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A5D2126-A780-4362-840B-947D0A6E3EC2}"/>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4EFD41C7-4657-4999-86DA-09770C55E06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540070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8C55DA-6955-4537-87D4-D5BD9A7EB843}"/>
              </a:ext>
            </a:extLst>
          </p:cNvPr>
          <p:cNvSpPr>
            <a:spLocks noGrp="1"/>
          </p:cNvSpPr>
          <p:nvPr>
            <p:ph type="title"/>
          </p:nvPr>
        </p:nvSpPr>
        <p:spPr/>
        <p:txBody>
          <a:bodyPr/>
          <a:lstStyle/>
          <a:p>
            <a:r>
              <a:rPr lang="en-US"/>
              <a:t>Facebook Average Interactions Per Facebook Post | FICOH</a:t>
            </a:r>
          </a:p>
        </p:txBody>
      </p:sp>
      <p:graphicFrame>
        <p:nvGraphicFramePr>
          <p:cNvPr id="6" name="Chart Placeholder 5">
            <a:extLst>
              <a:ext uri="{FF2B5EF4-FFF2-40B4-BE49-F238E27FC236}">
                <a16:creationId xmlns:a16="http://schemas.microsoft.com/office/drawing/2014/main" id="{A686469C-0881-4B95-883B-A7F0F14C1CF2}"/>
              </a:ext>
            </a:extLst>
          </p:cNvPr>
          <p:cNvGraphicFramePr>
            <a:graphicFrameLocks noGrp="1"/>
          </p:cNvGraphicFramePr>
          <p:nvPr>
            <p:ph type="chart" sz="quarter" idx="13"/>
            <p:extLst>
              <p:ext uri="{D42A27DB-BD31-4B8C-83A1-F6EECF244321}">
                <p14:modId xmlns:p14="http://schemas.microsoft.com/office/powerpoint/2010/main" val="15275587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18E2ECC-B722-4B2A-BF21-9C289C5E6889}"/>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07316959-77FA-4B69-9BE7-37D58478EF3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435629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9D17CE-E169-46DE-923F-D1BD326D0126}"/>
              </a:ext>
            </a:extLst>
          </p:cNvPr>
          <p:cNvSpPr>
            <a:spLocks noGrp="1"/>
          </p:cNvSpPr>
          <p:nvPr>
            <p:ph type="title"/>
          </p:nvPr>
        </p:nvSpPr>
        <p:spPr/>
        <p:txBody>
          <a:bodyPr/>
          <a:lstStyle/>
          <a:p>
            <a:r>
              <a:rPr lang="en-US"/>
              <a:t>Facebook Total Interactions Per Month | FICOH</a:t>
            </a:r>
          </a:p>
        </p:txBody>
      </p:sp>
      <p:graphicFrame>
        <p:nvGraphicFramePr>
          <p:cNvPr id="6" name="Chart Placeholder 5">
            <a:extLst>
              <a:ext uri="{FF2B5EF4-FFF2-40B4-BE49-F238E27FC236}">
                <a16:creationId xmlns:a16="http://schemas.microsoft.com/office/drawing/2014/main" id="{8C45D67C-0F67-4620-B27F-0311B54EBDD8}"/>
              </a:ext>
            </a:extLst>
          </p:cNvPr>
          <p:cNvGraphicFramePr>
            <a:graphicFrameLocks noGrp="1"/>
          </p:cNvGraphicFramePr>
          <p:nvPr>
            <p:ph type="chart" sz="quarter" idx="13"/>
            <p:extLst>
              <p:ext uri="{D42A27DB-BD31-4B8C-83A1-F6EECF244321}">
                <p14:modId xmlns:p14="http://schemas.microsoft.com/office/powerpoint/2010/main" val="36216013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2BEBBC6-E72D-43D3-9ED6-6FD9EE8EB618}"/>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EBDAF6AE-80A1-4544-AF66-1F8A10751DD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581003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BE62D1-EAA0-466F-A475-C746DD5C0F7E}"/>
              </a:ext>
            </a:extLst>
          </p:cNvPr>
          <p:cNvSpPr>
            <a:spLocks noGrp="1"/>
          </p:cNvSpPr>
          <p:nvPr>
            <p:ph type="title"/>
          </p:nvPr>
        </p:nvSpPr>
        <p:spPr/>
        <p:txBody>
          <a:bodyPr/>
          <a:lstStyle/>
          <a:p>
            <a:r>
              <a:rPr lang="en-US"/>
              <a:t>Facebook Facebook Impressions | FICOH</a:t>
            </a:r>
          </a:p>
        </p:txBody>
      </p:sp>
      <p:graphicFrame>
        <p:nvGraphicFramePr>
          <p:cNvPr id="6" name="Chart Placeholder 5">
            <a:extLst>
              <a:ext uri="{FF2B5EF4-FFF2-40B4-BE49-F238E27FC236}">
                <a16:creationId xmlns:a16="http://schemas.microsoft.com/office/drawing/2014/main" id="{1663E23F-8425-4469-AACB-841052B9CF9D}"/>
              </a:ext>
            </a:extLst>
          </p:cNvPr>
          <p:cNvGraphicFramePr>
            <a:graphicFrameLocks noGrp="1"/>
          </p:cNvGraphicFramePr>
          <p:nvPr>
            <p:ph type="chart" sz="quarter" idx="13"/>
            <p:extLst>
              <p:ext uri="{D42A27DB-BD31-4B8C-83A1-F6EECF244321}">
                <p14:modId xmlns:p14="http://schemas.microsoft.com/office/powerpoint/2010/main" val="21774933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30BDDE0-8E12-4A19-9186-3414759292C3}"/>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425013E6-0BAC-4533-A69F-79CD6AB8423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317035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AD3342-4C95-44AC-A8AA-E566D7DB2AB6}"/>
              </a:ext>
            </a:extLst>
          </p:cNvPr>
          <p:cNvSpPr>
            <a:spLocks noGrp="1"/>
          </p:cNvSpPr>
          <p:nvPr>
            <p:ph type="title"/>
          </p:nvPr>
        </p:nvSpPr>
        <p:spPr/>
        <p:txBody>
          <a:bodyPr/>
          <a:lstStyle/>
          <a:p>
            <a:r>
              <a:rPr lang="en-US"/>
              <a:t>Facebook Own Posts Table | FICOH</a:t>
            </a:r>
          </a:p>
        </p:txBody>
      </p:sp>
      <p:graphicFrame>
        <p:nvGraphicFramePr>
          <p:cNvPr id="5" name="Table Placeholder 4">
            <a:extLst>
              <a:ext uri="{FF2B5EF4-FFF2-40B4-BE49-F238E27FC236}">
                <a16:creationId xmlns:a16="http://schemas.microsoft.com/office/drawing/2014/main" id="{85AC5126-D03C-4489-8EB7-01A5E189A1DA}"/>
              </a:ext>
            </a:extLst>
          </p:cNvPr>
          <p:cNvGraphicFramePr>
            <a:graphicFrameLocks noGrp="1"/>
          </p:cNvGraphicFramePr>
          <p:nvPr>
            <p:ph type="tbl" sz="quarter" idx="13"/>
            <p:extLst>
              <p:ext uri="{D42A27DB-BD31-4B8C-83A1-F6EECF244321}">
                <p14:modId xmlns:p14="http://schemas.microsoft.com/office/powerpoint/2010/main" val="32285394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352103452"/>
                    </a:ext>
                  </a:extLst>
                </a:gridCol>
                <a:gridCol w="740664">
                  <a:extLst>
                    <a:ext uri="{9D8B030D-6E8A-4147-A177-3AD203B41FA5}">
                      <a16:colId xmlns:a16="http://schemas.microsoft.com/office/drawing/2014/main" val="3264258998"/>
                    </a:ext>
                  </a:extLst>
                </a:gridCol>
                <a:gridCol w="740664">
                  <a:extLst>
                    <a:ext uri="{9D8B030D-6E8A-4147-A177-3AD203B41FA5}">
                      <a16:colId xmlns:a16="http://schemas.microsoft.com/office/drawing/2014/main" val="4157702270"/>
                    </a:ext>
                  </a:extLst>
                </a:gridCol>
                <a:gridCol w="740664">
                  <a:extLst>
                    <a:ext uri="{9D8B030D-6E8A-4147-A177-3AD203B41FA5}">
                      <a16:colId xmlns:a16="http://schemas.microsoft.com/office/drawing/2014/main" val="4278670616"/>
                    </a:ext>
                  </a:extLst>
                </a:gridCol>
                <a:gridCol w="740664">
                  <a:extLst>
                    <a:ext uri="{9D8B030D-6E8A-4147-A177-3AD203B41FA5}">
                      <a16:colId xmlns:a16="http://schemas.microsoft.com/office/drawing/2014/main" val="2206581769"/>
                    </a:ext>
                  </a:extLst>
                </a:gridCol>
                <a:gridCol w="740664">
                  <a:extLst>
                    <a:ext uri="{9D8B030D-6E8A-4147-A177-3AD203B41FA5}">
                      <a16:colId xmlns:a16="http://schemas.microsoft.com/office/drawing/2014/main" val="2075744812"/>
                    </a:ext>
                  </a:extLst>
                </a:gridCol>
                <a:gridCol w="740664">
                  <a:extLst>
                    <a:ext uri="{9D8B030D-6E8A-4147-A177-3AD203B41FA5}">
                      <a16:colId xmlns:a16="http://schemas.microsoft.com/office/drawing/2014/main" val="2118158571"/>
                    </a:ext>
                  </a:extLst>
                </a:gridCol>
                <a:gridCol w="740664">
                  <a:extLst>
                    <a:ext uri="{9D8B030D-6E8A-4147-A177-3AD203B41FA5}">
                      <a16:colId xmlns:a16="http://schemas.microsoft.com/office/drawing/2014/main" val="2951357470"/>
                    </a:ext>
                  </a:extLst>
                </a:gridCol>
              </a:tblGrid>
              <a:tr h="370840">
                <a:tc>
                  <a:txBody>
                    <a:bodyPr/>
                    <a:lstStyle/>
                    <a:p>
                      <a:r>
                        <a:rPr lang="en-US" sz="1000"/>
                        <a:t>Post</a:t>
                      </a:r>
                    </a:p>
                  </a:txBody>
                  <a:tcPr/>
                </a:tc>
                <a:tc>
                  <a:txBody>
                    <a:bodyPr/>
                    <a:lstStyle/>
                    <a:p>
                      <a:r>
                        <a:rPr lang="en-US" sz="1000"/>
                        <a:t>Total Interactions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tc>
                  <a:txBody>
                    <a:bodyPr/>
                    <a:lstStyle/>
                    <a:p>
                      <a:r>
                        <a:rPr lang="en-US" sz="1000"/>
                        <a:t>Type</a:t>
                      </a:r>
                    </a:p>
                  </a:txBody>
                  <a:tcPr/>
                </a:tc>
                <a:tc>
                  <a:txBody>
                    <a:bodyPr/>
                    <a:lstStyle/>
                    <a:p>
                      <a:r>
                        <a:rPr lang="en-US" sz="1000"/>
                        <a:t>Sponsored?</a:t>
                      </a:r>
                    </a:p>
                  </a:txBody>
                  <a:tcPr/>
                </a:tc>
                <a:extLst>
                  <a:ext uri="{0D108BD9-81ED-4DB2-BD59-A6C34878D82A}">
                    <a16:rowId xmlns:a16="http://schemas.microsoft.com/office/drawing/2014/main" val="3382000690"/>
                  </a:ext>
                </a:extLst>
              </a:tr>
              <a:tr h="370840">
                <a:tc>
                  <a:txBody>
                    <a:bodyPr/>
                    <a:lstStyle/>
                    <a:p>
                      <a:r>
                        <a:rPr lang="en-US" sz="1000" b="1"/>
                        <a:t>First Insurance Company of Hawaii, LTD - 2020-06-19 21:00:40</a:t>
                      </a:r>
                      <a:r>
                        <a:rPr lang="en-US" sz="1000"/>
                        <a:t>
 FICOH President and CEO, Jeff Shonka, recently discussed our “new normal” with Hawaii Business Magazine.
"We’ve learned to focus less on what we can’t do, and far more on what we can do and how to overcome challenges and adapt to our new environment."
Read the full article here: https://bit.ly/30VNusB
#newnormal #insuranceindustry</a:t>
                      </a:r>
                    </a:p>
                  </a:txBody>
                  <a:tcPr/>
                </a:tc>
                <a:tc>
                  <a:txBody>
                    <a:bodyPr/>
                    <a:lstStyle/>
                    <a:p>
                      <a:r>
                        <a:rPr lang="en-US" sz="1000"/>
                        <a:t>32</a:t>
                      </a:r>
                    </a:p>
                  </a:txBody>
                  <a:tcPr/>
                </a:tc>
                <a:tc>
                  <a:txBody>
                    <a:bodyPr/>
                    <a:lstStyle/>
                    <a:p>
                      <a:r>
                        <a:rPr lang="en-US" sz="1000"/>
                        <a:t>28</a:t>
                      </a:r>
                    </a:p>
                  </a:txBody>
                  <a:tcPr/>
                </a:tc>
                <a:tc>
                  <a:txBody>
                    <a:bodyPr/>
                    <a:lstStyle/>
                    <a:p>
                      <a:r>
                        <a:rPr lang="en-US" sz="1000"/>
                        <a:t>3</a:t>
                      </a:r>
                    </a:p>
                  </a:txBody>
                  <a:tcPr/>
                </a:tc>
                <a:tc>
                  <a:txBody>
                    <a:bodyPr/>
                    <a:lstStyle/>
                    <a:p>
                      <a:r>
                        <a:rPr lang="en-US" sz="1000"/>
                        <a:t>1</a:t>
                      </a:r>
                    </a:p>
                  </a:txBody>
                  <a:tcPr/>
                </a:tc>
                <a:tc>
                  <a:txBody>
                    <a:bodyPr/>
                    <a:lstStyle/>
                    <a:p>
                      <a:r>
                        <a:rPr lang="en-US" sz="1000"/>
                        <a:t>1.8735 %</a:t>
                      </a:r>
                    </a:p>
                  </a:txBody>
                  <a:tcPr/>
                </a:tc>
                <a:tc>
                  <a:txBody>
                    <a:bodyPr/>
                    <a:lstStyle/>
                    <a:p>
                      <a:r>
                        <a:rPr lang="en-US" sz="1000"/>
                        <a:t>Link</a:t>
                      </a:r>
                    </a:p>
                  </a:txBody>
                  <a:tcPr/>
                </a:tc>
                <a:tc>
                  <a:txBody>
                    <a:bodyPr/>
                    <a:lstStyle/>
                    <a:p>
                      <a:r>
                        <a:rPr lang="en-US" sz="1000"/>
                        <a:t>Highly Unlikely</a:t>
                      </a:r>
                    </a:p>
                  </a:txBody>
                  <a:tcPr/>
                </a:tc>
                <a:extLst>
                  <a:ext uri="{0D108BD9-81ED-4DB2-BD59-A6C34878D82A}">
                    <a16:rowId xmlns:a16="http://schemas.microsoft.com/office/drawing/2014/main" val="180323006"/>
                  </a:ext>
                </a:extLst>
              </a:tr>
              <a:tr h="370840">
                <a:tc>
                  <a:txBody>
                    <a:bodyPr/>
                    <a:lstStyle/>
                    <a:p>
                      <a:r>
                        <a:rPr lang="en-US" sz="1000" b="1"/>
                        <a:t>First Insurance Company of Hawaii, LTD - 2020-06-26 22:00:51</a:t>
                      </a:r>
                      <a:r>
                        <a:rPr lang="en-US" sz="1000"/>
                        <a:t>
 Our IT team members gathered today for a brief celebration. For many, it was their first time seeing coworkers IRL in months. It was a chance to reconnect, recognize team achievements, and enjoy ‘ono treats prepared by our talented IT managers. It was great seeing everyone again!</a:t>
                      </a:r>
                    </a:p>
                  </a:txBody>
                  <a:tcPr/>
                </a:tc>
                <a:tc>
                  <a:txBody>
                    <a:bodyPr/>
                    <a:lstStyle/>
                    <a:p>
                      <a:r>
                        <a:rPr lang="en-US" sz="1000"/>
                        <a:t>27</a:t>
                      </a:r>
                    </a:p>
                  </a:txBody>
                  <a:tcPr/>
                </a:tc>
                <a:tc>
                  <a:txBody>
                    <a:bodyPr/>
                    <a:lstStyle/>
                    <a:p>
                      <a:r>
                        <a:rPr lang="en-US" sz="1000"/>
                        <a:t>27</a:t>
                      </a:r>
                    </a:p>
                  </a:txBody>
                  <a:tcPr/>
                </a:tc>
                <a:tc>
                  <a:txBody>
                    <a:bodyPr/>
                    <a:lstStyle/>
                    <a:p>
                      <a:r>
                        <a:rPr lang="en-US" sz="1000"/>
                        <a:t>0</a:t>
                      </a:r>
                    </a:p>
                  </a:txBody>
                  <a:tcPr/>
                </a:tc>
                <a:tc>
                  <a:txBody>
                    <a:bodyPr/>
                    <a:lstStyle/>
                    <a:p>
                      <a:r>
                        <a:rPr lang="en-US" sz="1000"/>
                        <a:t>0</a:t>
                      </a:r>
                    </a:p>
                  </a:txBody>
                  <a:tcPr/>
                </a:tc>
                <a:tc>
                  <a:txBody>
                    <a:bodyPr/>
                    <a:lstStyle/>
                    <a:p>
                      <a:r>
                        <a:rPr lang="en-US" sz="1000"/>
                        <a:t>1.5799 %</a:t>
                      </a:r>
                    </a:p>
                  </a:txBody>
                  <a:tcPr/>
                </a:tc>
                <a:tc>
                  <a:txBody>
                    <a:bodyPr/>
                    <a:lstStyle/>
                    <a:p>
                      <a:r>
                        <a:rPr lang="en-US" sz="1000"/>
                        <a:t>Album</a:t>
                      </a:r>
                    </a:p>
                  </a:txBody>
                  <a:tcPr/>
                </a:tc>
                <a:tc>
                  <a:txBody>
                    <a:bodyPr/>
                    <a:lstStyle/>
                    <a:p>
                      <a:r>
                        <a:rPr lang="en-US" sz="1000"/>
                        <a:t>Highly Unlikely</a:t>
                      </a:r>
                    </a:p>
                  </a:txBody>
                  <a:tcPr/>
                </a:tc>
                <a:extLst>
                  <a:ext uri="{0D108BD9-81ED-4DB2-BD59-A6C34878D82A}">
                    <a16:rowId xmlns:a16="http://schemas.microsoft.com/office/drawing/2014/main" val="4205081613"/>
                  </a:ext>
                </a:extLst>
              </a:tr>
              <a:tr h="370840">
                <a:tc>
                  <a:txBody>
                    <a:bodyPr/>
                    <a:lstStyle/>
                    <a:p>
                      <a:r>
                        <a:rPr lang="en-US" sz="1000" b="1"/>
                        <a:t>First Insurance Company of Hawaii, LTD - 2020-06-11 16:55:38</a:t>
                      </a:r>
                      <a:r>
                        <a:rPr lang="en-US" sz="1000"/>
                        <a:t>
 Today Hawaii celebrates #KingKamehamehaDay to honor King Kamehameha I who unified the Hawaiian islands back in 1810. 
Photo by Shaun N. of our Claims Department.</a:t>
                      </a:r>
                    </a:p>
                  </a:txBody>
                  <a:tcPr/>
                </a:tc>
                <a:tc>
                  <a:txBody>
                    <a:bodyPr/>
                    <a:lstStyle/>
                    <a:p>
                      <a:r>
                        <a:rPr lang="en-US" sz="1000"/>
                        <a:t>10</a:t>
                      </a:r>
                    </a:p>
                  </a:txBody>
                  <a:tcPr/>
                </a:tc>
                <a:tc>
                  <a:txBody>
                    <a:bodyPr/>
                    <a:lstStyle/>
                    <a:p>
                      <a:r>
                        <a:rPr lang="en-US" sz="1000"/>
                        <a:t>9</a:t>
                      </a:r>
                    </a:p>
                  </a:txBody>
                  <a:tcPr/>
                </a:tc>
                <a:tc>
                  <a:txBody>
                    <a:bodyPr/>
                    <a:lstStyle/>
                    <a:p>
                      <a:r>
                        <a:rPr lang="en-US" sz="1000"/>
                        <a:t>0</a:t>
                      </a:r>
                    </a:p>
                  </a:txBody>
                  <a:tcPr/>
                </a:tc>
                <a:tc>
                  <a:txBody>
                    <a:bodyPr/>
                    <a:lstStyle/>
                    <a:p>
                      <a:r>
                        <a:rPr lang="en-US" sz="1000"/>
                        <a:t>1</a:t>
                      </a:r>
                    </a:p>
                  </a:txBody>
                  <a:tcPr/>
                </a:tc>
                <a:tc>
                  <a:txBody>
                    <a:bodyPr/>
                    <a:lstStyle/>
                    <a:p>
                      <a:r>
                        <a:rPr lang="en-US" sz="1000"/>
                        <a:t>0.5848 %</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288950892"/>
                  </a:ext>
                </a:extLst>
              </a:tr>
            </a:tbl>
          </a:graphicData>
        </a:graphic>
      </p:graphicFrame>
      <p:sp>
        <p:nvSpPr>
          <p:cNvPr id="4" name="Text Placeholder 3">
            <a:extLst>
              <a:ext uri="{FF2B5EF4-FFF2-40B4-BE49-F238E27FC236}">
                <a16:creationId xmlns:a16="http://schemas.microsoft.com/office/drawing/2014/main" id="{377391AE-7E43-4E93-B05D-B30067F75B39}"/>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29569208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A26581-9C03-4E79-9BA0-FF36511DDE8E}"/>
              </a:ext>
            </a:extLst>
          </p:cNvPr>
          <p:cNvSpPr>
            <a:spLocks noGrp="1"/>
          </p:cNvSpPr>
          <p:nvPr>
            <p:ph type="title"/>
          </p:nvPr>
        </p:nvSpPr>
        <p:spPr/>
        <p:txBody>
          <a:bodyPr/>
          <a:lstStyle/>
          <a:p>
            <a:r>
              <a:rPr lang="en-US"/>
              <a:t>Twitter Key Metrics Table | FICOH</a:t>
            </a:r>
          </a:p>
        </p:txBody>
      </p:sp>
      <p:graphicFrame>
        <p:nvGraphicFramePr>
          <p:cNvPr id="5" name="Table Placeholder 4">
            <a:extLst>
              <a:ext uri="{FF2B5EF4-FFF2-40B4-BE49-F238E27FC236}">
                <a16:creationId xmlns:a16="http://schemas.microsoft.com/office/drawing/2014/main" id="{BF274876-0BCA-4132-8018-FCFCEB9B3691}"/>
              </a:ext>
            </a:extLst>
          </p:cNvPr>
          <p:cNvGraphicFramePr>
            <a:graphicFrameLocks noGrp="1"/>
          </p:cNvGraphicFramePr>
          <p:nvPr>
            <p:ph type="tbl" sz="quarter" idx="13"/>
            <p:extLst>
              <p:ext uri="{D42A27DB-BD31-4B8C-83A1-F6EECF244321}">
                <p14:modId xmlns:p14="http://schemas.microsoft.com/office/powerpoint/2010/main" val="5255779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532404182"/>
                    </a:ext>
                  </a:extLst>
                </a:gridCol>
                <a:gridCol w="411480">
                  <a:extLst>
                    <a:ext uri="{9D8B030D-6E8A-4147-A177-3AD203B41FA5}">
                      <a16:colId xmlns:a16="http://schemas.microsoft.com/office/drawing/2014/main" val="463062539"/>
                    </a:ext>
                  </a:extLst>
                </a:gridCol>
                <a:gridCol w="411480">
                  <a:extLst>
                    <a:ext uri="{9D8B030D-6E8A-4147-A177-3AD203B41FA5}">
                      <a16:colId xmlns:a16="http://schemas.microsoft.com/office/drawing/2014/main" val="3774011724"/>
                    </a:ext>
                  </a:extLst>
                </a:gridCol>
                <a:gridCol w="411480">
                  <a:extLst>
                    <a:ext uri="{9D8B030D-6E8A-4147-A177-3AD203B41FA5}">
                      <a16:colId xmlns:a16="http://schemas.microsoft.com/office/drawing/2014/main" val="3357965754"/>
                    </a:ext>
                  </a:extLst>
                </a:gridCol>
                <a:gridCol w="411480">
                  <a:extLst>
                    <a:ext uri="{9D8B030D-6E8A-4147-A177-3AD203B41FA5}">
                      <a16:colId xmlns:a16="http://schemas.microsoft.com/office/drawing/2014/main" val="2389732766"/>
                    </a:ext>
                  </a:extLst>
                </a:gridCol>
                <a:gridCol w="411480">
                  <a:extLst>
                    <a:ext uri="{9D8B030D-6E8A-4147-A177-3AD203B41FA5}">
                      <a16:colId xmlns:a16="http://schemas.microsoft.com/office/drawing/2014/main" val="2396548950"/>
                    </a:ext>
                  </a:extLst>
                </a:gridCol>
                <a:gridCol w="411480">
                  <a:extLst>
                    <a:ext uri="{9D8B030D-6E8A-4147-A177-3AD203B41FA5}">
                      <a16:colId xmlns:a16="http://schemas.microsoft.com/office/drawing/2014/main" val="1593456717"/>
                    </a:ext>
                  </a:extLst>
                </a:gridCol>
                <a:gridCol w="411480">
                  <a:extLst>
                    <a:ext uri="{9D8B030D-6E8A-4147-A177-3AD203B41FA5}">
                      <a16:colId xmlns:a16="http://schemas.microsoft.com/office/drawing/2014/main" val="475482754"/>
                    </a:ext>
                  </a:extLst>
                </a:gridCol>
                <a:gridCol w="411480">
                  <a:extLst>
                    <a:ext uri="{9D8B030D-6E8A-4147-A177-3AD203B41FA5}">
                      <a16:colId xmlns:a16="http://schemas.microsoft.com/office/drawing/2014/main" val="949169804"/>
                    </a:ext>
                  </a:extLst>
                </a:gridCol>
                <a:gridCol w="411480">
                  <a:extLst>
                    <a:ext uri="{9D8B030D-6E8A-4147-A177-3AD203B41FA5}">
                      <a16:colId xmlns:a16="http://schemas.microsoft.com/office/drawing/2014/main" val="1277905999"/>
                    </a:ext>
                  </a:extLst>
                </a:gridCol>
                <a:gridCol w="411480">
                  <a:extLst>
                    <a:ext uri="{9D8B030D-6E8A-4147-A177-3AD203B41FA5}">
                      <a16:colId xmlns:a16="http://schemas.microsoft.com/office/drawing/2014/main" val="3622793266"/>
                    </a:ext>
                  </a:extLst>
                </a:gridCol>
                <a:gridCol w="411480">
                  <a:extLst>
                    <a:ext uri="{9D8B030D-6E8A-4147-A177-3AD203B41FA5}">
                      <a16:colId xmlns:a16="http://schemas.microsoft.com/office/drawing/2014/main" val="3940067626"/>
                    </a:ext>
                  </a:extLst>
                </a:gridCol>
                <a:gridCol w="411480">
                  <a:extLst>
                    <a:ext uri="{9D8B030D-6E8A-4147-A177-3AD203B41FA5}">
                      <a16:colId xmlns:a16="http://schemas.microsoft.com/office/drawing/2014/main" val="1792586220"/>
                    </a:ext>
                  </a:extLst>
                </a:gridCol>
                <a:gridCol w="411480">
                  <a:extLst>
                    <a:ext uri="{9D8B030D-6E8A-4147-A177-3AD203B41FA5}">
                      <a16:colId xmlns:a16="http://schemas.microsoft.com/office/drawing/2014/main" val="1316763715"/>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043335498"/>
                  </a:ext>
                </a:extLst>
              </a:tr>
              <a:tr h="370840">
                <a:tc>
                  <a:txBody>
                    <a:bodyPr/>
                    <a:lstStyle/>
                    <a:p>
                      <a:r>
                        <a:rPr lang="en-US" sz="1000"/>
                        <a:t>First Insurance HI</a:t>
                      </a:r>
                    </a:p>
                  </a:txBody>
                  <a:tcPr/>
                </a:tc>
                <a:tc>
                  <a:txBody>
                    <a:bodyPr/>
                    <a:lstStyle/>
                    <a:p>
                      <a:r>
                        <a:rPr lang="en-US" sz="1000"/>
                        <a:t>1196</a:t>
                      </a:r>
                    </a:p>
                  </a:txBody>
                  <a:tcPr/>
                </a:tc>
                <a:tc>
                  <a:txBody>
                    <a:bodyPr/>
                    <a:lstStyle/>
                    <a:p>
                      <a:r>
                        <a:rPr lang="en-US" sz="1000"/>
                        <a:t>0</a:t>
                      </a:r>
                    </a:p>
                  </a:txBody>
                  <a:tcPr/>
                </a:tc>
                <a:tc>
                  <a:txBody>
                    <a:bodyPr/>
                    <a:lstStyle/>
                    <a:p>
                      <a:r>
                        <a:rPr lang="en-US" sz="1000"/>
                        <a:t>4</a:t>
                      </a:r>
                    </a:p>
                  </a:txBody>
                  <a:tcPr/>
                </a:tc>
                <a:tc>
                  <a:txBody>
                    <a:bodyPr/>
                    <a:lstStyle/>
                    <a:p>
                      <a:r>
                        <a:rPr lang="en-US" sz="1000"/>
                        <a:t>4</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9</a:t>
                      </a:r>
                    </a:p>
                  </a:txBody>
                  <a:tcPr/>
                </a:tc>
                <a:tc>
                  <a:txBody>
                    <a:bodyPr/>
                    <a:lstStyle/>
                    <a:p>
                      <a:r>
                        <a:rPr lang="en-US" sz="1000"/>
                        <a:t>0</a:t>
                      </a:r>
                    </a:p>
                  </a:txBody>
                  <a:tcPr/>
                </a:tc>
                <a:tc>
                  <a:txBody>
                    <a:bodyPr/>
                    <a:lstStyle/>
                    <a:p>
                      <a:r>
                        <a:rPr lang="en-US" sz="1000"/>
                        <a:t>0</a:t>
                      </a:r>
                    </a:p>
                  </a:txBody>
                  <a:tcPr/>
                </a:tc>
                <a:tc>
                  <a:txBody>
                    <a:bodyPr/>
                    <a:lstStyle/>
                    <a:p>
                      <a:r>
                        <a:rPr lang="en-US" sz="1000"/>
                        <a:t>0.1881 %</a:t>
                      </a:r>
                    </a:p>
                  </a:txBody>
                  <a:tcPr/>
                </a:tc>
                <a:tc>
                  <a:txBody>
                    <a:bodyPr/>
                    <a:lstStyle/>
                    <a:p>
                      <a:r>
                        <a:rPr lang="en-US" sz="1000"/>
                        <a:t>0.0 %</a:t>
                      </a:r>
                    </a:p>
                  </a:txBody>
                  <a:tcPr/>
                </a:tc>
                <a:extLst>
                  <a:ext uri="{0D108BD9-81ED-4DB2-BD59-A6C34878D82A}">
                    <a16:rowId xmlns:a16="http://schemas.microsoft.com/office/drawing/2014/main" val="3656380481"/>
                  </a:ext>
                </a:extLst>
              </a:tr>
            </a:tbl>
          </a:graphicData>
        </a:graphic>
      </p:graphicFrame>
      <p:sp>
        <p:nvSpPr>
          <p:cNvPr id="4" name="Text Placeholder 3">
            <a:extLst>
              <a:ext uri="{FF2B5EF4-FFF2-40B4-BE49-F238E27FC236}">
                <a16:creationId xmlns:a16="http://schemas.microsoft.com/office/drawing/2014/main" id="{B24328E0-07E7-42D4-84ED-1A8CE52EA704}"/>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39539271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52798B-3445-4E64-9431-7C8B14CAF0C4}"/>
              </a:ext>
            </a:extLst>
          </p:cNvPr>
          <p:cNvSpPr>
            <a:spLocks noGrp="1"/>
          </p:cNvSpPr>
          <p:nvPr>
            <p:ph type="title"/>
          </p:nvPr>
        </p:nvSpPr>
        <p:spPr/>
        <p:txBody>
          <a:bodyPr/>
          <a:lstStyle/>
          <a:p>
            <a:r>
              <a:rPr lang="en-US"/>
              <a:t>Twitter Twitter Followers Change | FICOH</a:t>
            </a:r>
          </a:p>
        </p:txBody>
      </p:sp>
      <p:graphicFrame>
        <p:nvGraphicFramePr>
          <p:cNvPr id="6" name="Chart Placeholder 5">
            <a:extLst>
              <a:ext uri="{FF2B5EF4-FFF2-40B4-BE49-F238E27FC236}">
                <a16:creationId xmlns:a16="http://schemas.microsoft.com/office/drawing/2014/main" id="{EDE43115-7CF1-4C9C-974C-7113F64F65A3}"/>
              </a:ext>
            </a:extLst>
          </p:cNvPr>
          <p:cNvGraphicFramePr>
            <a:graphicFrameLocks noGrp="1"/>
          </p:cNvGraphicFramePr>
          <p:nvPr>
            <p:ph type="chart" sz="quarter" idx="13"/>
            <p:extLst>
              <p:ext uri="{D42A27DB-BD31-4B8C-83A1-F6EECF244321}">
                <p14:modId xmlns:p14="http://schemas.microsoft.com/office/powerpoint/2010/main" val="29381221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24199EC-41FF-412B-88A4-E651CBB8358C}"/>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F42DE532-8FBF-41BF-91C7-48878CA47F3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439393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5F11A7-F23C-4E5B-AB73-D38C1B3188B9}"/>
              </a:ext>
            </a:extLst>
          </p:cNvPr>
          <p:cNvSpPr>
            <a:spLocks noGrp="1"/>
          </p:cNvSpPr>
          <p:nvPr>
            <p:ph type="title"/>
          </p:nvPr>
        </p:nvSpPr>
        <p:spPr/>
        <p:txBody>
          <a:bodyPr/>
          <a:lstStyle/>
          <a:p>
            <a:r>
              <a:rPr lang="en-US"/>
              <a:t>Twitter Average Interactions Per Tweet | FICOH</a:t>
            </a:r>
          </a:p>
        </p:txBody>
      </p:sp>
      <p:graphicFrame>
        <p:nvGraphicFramePr>
          <p:cNvPr id="6" name="Chart Placeholder 5">
            <a:extLst>
              <a:ext uri="{FF2B5EF4-FFF2-40B4-BE49-F238E27FC236}">
                <a16:creationId xmlns:a16="http://schemas.microsoft.com/office/drawing/2014/main" id="{FC3A6F56-F8F1-452B-8E41-75CA40F9A57C}"/>
              </a:ext>
            </a:extLst>
          </p:cNvPr>
          <p:cNvGraphicFramePr>
            <a:graphicFrameLocks noGrp="1"/>
          </p:cNvGraphicFramePr>
          <p:nvPr>
            <p:ph type="chart" sz="quarter" idx="13"/>
            <p:extLst>
              <p:ext uri="{D42A27DB-BD31-4B8C-83A1-F6EECF244321}">
                <p14:modId xmlns:p14="http://schemas.microsoft.com/office/powerpoint/2010/main" val="12807707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A3C4231-2ED6-45C7-BC2B-5E9B3775A40B}"/>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69299BE6-D4C4-4A44-98FA-6FF06BA7263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681240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6DAD64-CB14-4428-95D7-F0CD37D313F6}"/>
              </a:ext>
            </a:extLst>
          </p:cNvPr>
          <p:cNvSpPr>
            <a:spLocks noGrp="1"/>
          </p:cNvSpPr>
          <p:nvPr>
            <p:ph type="title"/>
          </p:nvPr>
        </p:nvSpPr>
        <p:spPr/>
        <p:txBody>
          <a:bodyPr/>
          <a:lstStyle/>
          <a:p>
            <a:r>
              <a:rPr lang="en-US"/>
              <a:t>Twitter Total Interactions Per Month | FICOH</a:t>
            </a:r>
          </a:p>
        </p:txBody>
      </p:sp>
      <p:graphicFrame>
        <p:nvGraphicFramePr>
          <p:cNvPr id="6" name="Chart Placeholder 5">
            <a:extLst>
              <a:ext uri="{FF2B5EF4-FFF2-40B4-BE49-F238E27FC236}">
                <a16:creationId xmlns:a16="http://schemas.microsoft.com/office/drawing/2014/main" id="{DC6CC03B-A51E-410B-8C88-91EB1B6F8B6B}"/>
              </a:ext>
            </a:extLst>
          </p:cNvPr>
          <p:cNvGraphicFramePr>
            <a:graphicFrameLocks noGrp="1"/>
          </p:cNvGraphicFramePr>
          <p:nvPr>
            <p:ph type="chart" sz="quarter" idx="13"/>
            <p:extLst>
              <p:ext uri="{D42A27DB-BD31-4B8C-83A1-F6EECF244321}">
                <p14:modId xmlns:p14="http://schemas.microsoft.com/office/powerpoint/2010/main" val="584501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AA74E51-A3BC-46E8-ADB0-DC2C30E12B55}"/>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8F4C0250-845C-4C79-8C06-56BFC99D468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398734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402961-B4BA-4C33-8717-126EA2EEA9A8}"/>
              </a:ext>
            </a:extLst>
          </p:cNvPr>
          <p:cNvSpPr>
            <a:spLocks noGrp="1"/>
          </p:cNvSpPr>
          <p:nvPr>
            <p:ph type="title"/>
          </p:nvPr>
        </p:nvSpPr>
        <p:spPr/>
        <p:txBody>
          <a:bodyPr/>
          <a:lstStyle/>
          <a:p>
            <a:r>
              <a:rPr lang="en-US"/>
              <a:t>Twitter Own and Retweeted Tweets Table | FICOH</a:t>
            </a:r>
          </a:p>
        </p:txBody>
      </p:sp>
      <p:graphicFrame>
        <p:nvGraphicFramePr>
          <p:cNvPr id="5" name="Table Placeholder 4">
            <a:extLst>
              <a:ext uri="{FF2B5EF4-FFF2-40B4-BE49-F238E27FC236}">
                <a16:creationId xmlns:a16="http://schemas.microsoft.com/office/drawing/2014/main" id="{33C531B6-50FF-4A96-AE0E-99116345619C}"/>
              </a:ext>
            </a:extLst>
          </p:cNvPr>
          <p:cNvGraphicFramePr>
            <a:graphicFrameLocks noGrp="1"/>
          </p:cNvGraphicFramePr>
          <p:nvPr>
            <p:ph type="tbl" sz="quarter" idx="13"/>
            <p:extLst>
              <p:ext uri="{D42A27DB-BD31-4B8C-83A1-F6EECF244321}">
                <p14:modId xmlns:p14="http://schemas.microsoft.com/office/powerpoint/2010/main" val="30556057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619400338"/>
                    </a:ext>
                  </a:extLst>
                </a:gridCol>
                <a:gridCol w="493776">
                  <a:extLst>
                    <a:ext uri="{9D8B030D-6E8A-4147-A177-3AD203B41FA5}">
                      <a16:colId xmlns:a16="http://schemas.microsoft.com/office/drawing/2014/main" val="318241079"/>
                    </a:ext>
                  </a:extLst>
                </a:gridCol>
                <a:gridCol w="1069848">
                  <a:extLst>
                    <a:ext uri="{9D8B030D-6E8A-4147-A177-3AD203B41FA5}">
                      <a16:colId xmlns:a16="http://schemas.microsoft.com/office/drawing/2014/main" val="1872040771"/>
                    </a:ext>
                  </a:extLst>
                </a:gridCol>
                <a:gridCol w="1069848">
                  <a:extLst>
                    <a:ext uri="{9D8B030D-6E8A-4147-A177-3AD203B41FA5}">
                      <a16:colId xmlns:a16="http://schemas.microsoft.com/office/drawing/2014/main" val="676189059"/>
                    </a:ext>
                  </a:extLst>
                </a:gridCol>
                <a:gridCol w="1069848">
                  <a:extLst>
                    <a:ext uri="{9D8B030D-6E8A-4147-A177-3AD203B41FA5}">
                      <a16:colId xmlns:a16="http://schemas.microsoft.com/office/drawing/2014/main" val="918950208"/>
                    </a:ext>
                  </a:extLst>
                </a:gridCol>
                <a:gridCol w="1069848">
                  <a:extLst>
                    <a:ext uri="{9D8B030D-6E8A-4147-A177-3AD203B41FA5}">
                      <a16:colId xmlns:a16="http://schemas.microsoft.com/office/drawing/2014/main" val="3597421089"/>
                    </a:ext>
                  </a:extLst>
                </a:gridCol>
                <a:gridCol w="1069848">
                  <a:extLst>
                    <a:ext uri="{9D8B030D-6E8A-4147-A177-3AD203B41FA5}">
                      <a16:colId xmlns:a16="http://schemas.microsoft.com/office/drawing/2014/main" val="2840598783"/>
                    </a:ext>
                  </a:extLst>
                </a:gridCol>
              </a:tblGrid>
              <a:tr h="370840">
                <a:tc>
                  <a:txBody>
                    <a:bodyPr/>
                    <a:lstStyle/>
                    <a:p>
                      <a:r>
                        <a:rPr lang="en-US" sz="1000"/>
                        <a:t>Tweet</a:t>
                      </a:r>
                    </a:p>
                  </a:txBody>
                  <a:tcPr/>
                </a:tc>
                <a:tc>
                  <a:txBody>
                    <a:bodyPr/>
                    <a:lstStyle/>
                    <a:p>
                      <a:r>
                        <a:rPr lang="en-US" sz="1000"/>
                        <a:t>Last Updated</a:t>
                      </a:r>
                    </a:p>
                  </a:txBody>
                  <a:tcPr/>
                </a:tc>
                <a:tc>
                  <a:txBody>
                    <a:bodyPr/>
                    <a:lstStyle/>
                    <a:p>
                      <a:r>
                        <a:rPr lang="en-US" sz="1000"/>
                        <a:t>Retweeted 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I-Rate</a:t>
                      </a:r>
                    </a:p>
                  </a:txBody>
                  <a:tcPr/>
                </a:tc>
                <a:extLst>
                  <a:ext uri="{0D108BD9-81ED-4DB2-BD59-A6C34878D82A}">
                    <a16:rowId xmlns:a16="http://schemas.microsoft.com/office/drawing/2014/main" val="12031304"/>
                  </a:ext>
                </a:extLst>
              </a:tr>
              <a:tr h="370840">
                <a:tc>
                  <a:txBody>
                    <a:bodyPr/>
                    <a:lstStyle/>
                    <a:p>
                      <a:r>
                        <a:rPr lang="en-US" sz="1000" b="1"/>
                        <a:t>@FirstInsHI - 2020-06-11 16:50:31</a:t>
                      </a:r>
                      <a:r>
                        <a:rPr lang="en-US" sz="1000"/>
                        <a:t>
 Today Hawaii celebrates #KingKamehamehaDay to honor King Kamehameha I who unified the Hawaiian islands back in 1810. Photo by Shaun N. of our Claims Department
#kamehamehaday #Hawaii https://t.co/JOGmJrZeFj</a:t>
                      </a:r>
                    </a:p>
                  </a:txBody>
                  <a:tcPr/>
                </a:tc>
                <a:tc>
                  <a:txBody>
                    <a:bodyPr/>
                    <a:lstStyle/>
                    <a:p>
                      <a:r>
                        <a:rPr lang="en-US" sz="1000"/>
                        <a:t>06/12/2020 08:09:38</a:t>
                      </a:r>
                    </a:p>
                  </a:txBody>
                  <a:tcPr/>
                </a:tc>
                <a:tc>
                  <a:txBody>
                    <a:bodyPr/>
                    <a:lstStyle/>
                    <a:p>
                      <a:r>
                        <a:rPr lang="en-US" sz="1000"/>
                        <a:t>No</a:t>
                      </a:r>
                    </a:p>
                  </a:txBody>
                  <a:tcPr/>
                </a:tc>
                <a:tc>
                  <a:txBody>
                    <a:bodyPr/>
                    <a:lstStyle/>
                    <a:p>
                      <a:r>
                        <a:rPr lang="en-US" sz="1000"/>
                        <a:t>0</a:t>
                      </a:r>
                    </a:p>
                  </a:txBody>
                  <a:tcPr/>
                </a:tc>
                <a:tc>
                  <a:txBody>
                    <a:bodyPr/>
                    <a:lstStyle/>
                    <a:p>
                      <a:r>
                        <a:rPr lang="en-US" sz="1000"/>
                        <a:t>6</a:t>
                      </a:r>
                    </a:p>
                  </a:txBody>
                  <a:tcPr/>
                </a:tc>
                <a:tc>
                  <a:txBody>
                    <a:bodyPr/>
                    <a:lstStyle/>
                    <a:p>
                      <a:r>
                        <a:rPr lang="en-US" sz="1000"/>
                        <a:t>0</a:t>
                      </a:r>
                    </a:p>
                  </a:txBody>
                  <a:tcPr/>
                </a:tc>
                <a:tc>
                  <a:txBody>
                    <a:bodyPr/>
                    <a:lstStyle/>
                    <a:p>
                      <a:r>
                        <a:rPr lang="en-US" sz="1000"/>
                        <a:t>0.4996 %</a:t>
                      </a:r>
                    </a:p>
                  </a:txBody>
                  <a:tcPr/>
                </a:tc>
                <a:extLst>
                  <a:ext uri="{0D108BD9-81ED-4DB2-BD59-A6C34878D82A}">
                    <a16:rowId xmlns:a16="http://schemas.microsoft.com/office/drawing/2014/main" val="40279847"/>
                  </a:ext>
                </a:extLst>
              </a:tr>
              <a:tr h="370840">
                <a:tc>
                  <a:txBody>
                    <a:bodyPr/>
                    <a:lstStyle/>
                    <a:p>
                      <a:r>
                        <a:rPr lang="en-US" sz="1000" b="1"/>
                        <a:t>@FirstInsHI - 2020-06-22 20:13:13</a:t>
                      </a:r>
                      <a:r>
                        <a:rPr lang="en-US" sz="1000"/>
                        <a:t>
 According to the National Safety Council, hands-free is not risk-free. Read this article and share the facts with your
loved ones: https://t.co/qtJldOJnkM 🚘📵 https://t.co/weeanLNBrx</a:t>
                      </a:r>
                    </a:p>
                  </a:txBody>
                  <a:tcPr/>
                </a:tc>
                <a:tc>
                  <a:txBody>
                    <a:bodyPr/>
                    <a:lstStyle/>
                    <a:p>
                      <a:r>
                        <a:rPr lang="en-US" sz="1000"/>
                        <a:t>06/24/2020 08:07:50</a:t>
                      </a:r>
                    </a:p>
                  </a:txBody>
                  <a:tcPr/>
                </a:tc>
                <a:tc>
                  <a:txBody>
                    <a:bodyPr/>
                    <a:lstStyle/>
                    <a:p>
                      <a:r>
                        <a:rPr lang="en-US" sz="1000"/>
                        <a:t>No</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0.0835 %</a:t>
                      </a:r>
                    </a:p>
                  </a:txBody>
                  <a:tcPr/>
                </a:tc>
                <a:extLst>
                  <a:ext uri="{0D108BD9-81ED-4DB2-BD59-A6C34878D82A}">
                    <a16:rowId xmlns:a16="http://schemas.microsoft.com/office/drawing/2014/main" val="2920559991"/>
                  </a:ext>
                </a:extLst>
              </a:tr>
              <a:tr h="370840">
                <a:tc>
                  <a:txBody>
                    <a:bodyPr/>
                    <a:lstStyle/>
                    <a:p>
                      <a:r>
                        <a:rPr lang="en-US" sz="1000" b="1"/>
                        <a:t>@FirstInsHI - 2020-06-19 15:50:33</a:t>
                      </a:r>
                      <a:r>
                        <a:rPr lang="en-US" sz="1000"/>
                        <a:t>
 FICOH President and CEO, Jeff Shonka, discussed our “new normal” with @hawaiibusiness. “We’ve learned to focus less on what we can’t do, and far more on what we can do and how to overcome challenges and adapt to our new environment.”
https://t.co/xpz1qmQwRE</a:t>
                      </a:r>
                    </a:p>
                  </a:txBody>
                  <a:tcPr/>
                </a:tc>
                <a:tc>
                  <a:txBody>
                    <a:bodyPr/>
                    <a:lstStyle/>
                    <a:p>
                      <a:r>
                        <a:rPr lang="en-US" sz="1000"/>
                        <a:t>06/24/2020 02:09:51</a:t>
                      </a:r>
                    </a:p>
                  </a:txBody>
                  <a:tcPr/>
                </a:tc>
                <a:tc>
                  <a:txBody>
                    <a:bodyPr/>
                    <a:lstStyle/>
                    <a:p>
                      <a:r>
                        <a:rPr lang="en-US" sz="1000"/>
                        <a:t>No</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0.0834 %</a:t>
                      </a:r>
                    </a:p>
                  </a:txBody>
                  <a:tcPr/>
                </a:tc>
                <a:extLst>
                  <a:ext uri="{0D108BD9-81ED-4DB2-BD59-A6C34878D82A}">
                    <a16:rowId xmlns:a16="http://schemas.microsoft.com/office/drawing/2014/main" val="1651072188"/>
                  </a:ext>
                </a:extLst>
              </a:tr>
            </a:tbl>
          </a:graphicData>
        </a:graphic>
      </p:graphicFrame>
      <p:sp>
        <p:nvSpPr>
          <p:cNvPr id="4" name="Text Placeholder 3">
            <a:extLst>
              <a:ext uri="{FF2B5EF4-FFF2-40B4-BE49-F238E27FC236}">
                <a16:creationId xmlns:a16="http://schemas.microsoft.com/office/drawing/2014/main" id="{0BA618AA-8720-46F4-8C88-8EA9689492C0}"/>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1901200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EB0E54-3799-45A3-824A-8535B351DBD5}"/>
              </a:ext>
            </a:extLst>
          </p:cNvPr>
          <p:cNvSpPr>
            <a:spLocks noGrp="1"/>
          </p:cNvSpPr>
          <p:nvPr>
            <p:ph type="title"/>
          </p:nvPr>
        </p:nvSpPr>
        <p:spPr/>
        <p:txBody>
          <a:bodyPr/>
          <a:lstStyle/>
          <a:p>
            <a:r>
              <a:rPr lang="en-US"/>
              <a:t>LinkedIn Key Metrics Table | FICOH</a:t>
            </a:r>
          </a:p>
        </p:txBody>
      </p:sp>
      <p:graphicFrame>
        <p:nvGraphicFramePr>
          <p:cNvPr id="5" name="Table Placeholder 4">
            <a:extLst>
              <a:ext uri="{FF2B5EF4-FFF2-40B4-BE49-F238E27FC236}">
                <a16:creationId xmlns:a16="http://schemas.microsoft.com/office/drawing/2014/main" id="{327F1A78-86DD-4742-8CA8-800AB7F95534}"/>
              </a:ext>
            </a:extLst>
          </p:cNvPr>
          <p:cNvGraphicFramePr>
            <a:graphicFrameLocks noGrp="1"/>
          </p:cNvGraphicFramePr>
          <p:nvPr>
            <p:ph type="tbl" sz="quarter" idx="13"/>
            <p:extLst>
              <p:ext uri="{D42A27DB-BD31-4B8C-83A1-F6EECF244321}">
                <p14:modId xmlns:p14="http://schemas.microsoft.com/office/powerpoint/2010/main" val="30784001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834059645"/>
                    </a:ext>
                  </a:extLst>
                </a:gridCol>
                <a:gridCol w="411480">
                  <a:extLst>
                    <a:ext uri="{9D8B030D-6E8A-4147-A177-3AD203B41FA5}">
                      <a16:colId xmlns:a16="http://schemas.microsoft.com/office/drawing/2014/main" val="995726774"/>
                    </a:ext>
                  </a:extLst>
                </a:gridCol>
                <a:gridCol w="411480">
                  <a:extLst>
                    <a:ext uri="{9D8B030D-6E8A-4147-A177-3AD203B41FA5}">
                      <a16:colId xmlns:a16="http://schemas.microsoft.com/office/drawing/2014/main" val="4189963177"/>
                    </a:ext>
                  </a:extLst>
                </a:gridCol>
                <a:gridCol w="411480">
                  <a:extLst>
                    <a:ext uri="{9D8B030D-6E8A-4147-A177-3AD203B41FA5}">
                      <a16:colId xmlns:a16="http://schemas.microsoft.com/office/drawing/2014/main" val="3728819311"/>
                    </a:ext>
                  </a:extLst>
                </a:gridCol>
                <a:gridCol w="411480">
                  <a:extLst>
                    <a:ext uri="{9D8B030D-6E8A-4147-A177-3AD203B41FA5}">
                      <a16:colId xmlns:a16="http://schemas.microsoft.com/office/drawing/2014/main" val="2058462622"/>
                    </a:ext>
                  </a:extLst>
                </a:gridCol>
                <a:gridCol w="411480">
                  <a:extLst>
                    <a:ext uri="{9D8B030D-6E8A-4147-A177-3AD203B41FA5}">
                      <a16:colId xmlns:a16="http://schemas.microsoft.com/office/drawing/2014/main" val="1929473766"/>
                    </a:ext>
                  </a:extLst>
                </a:gridCol>
                <a:gridCol w="411480">
                  <a:extLst>
                    <a:ext uri="{9D8B030D-6E8A-4147-A177-3AD203B41FA5}">
                      <a16:colId xmlns:a16="http://schemas.microsoft.com/office/drawing/2014/main" val="1725128795"/>
                    </a:ext>
                  </a:extLst>
                </a:gridCol>
                <a:gridCol w="411480">
                  <a:extLst>
                    <a:ext uri="{9D8B030D-6E8A-4147-A177-3AD203B41FA5}">
                      <a16:colId xmlns:a16="http://schemas.microsoft.com/office/drawing/2014/main" val="3636013089"/>
                    </a:ext>
                  </a:extLst>
                </a:gridCol>
                <a:gridCol w="411480">
                  <a:extLst>
                    <a:ext uri="{9D8B030D-6E8A-4147-A177-3AD203B41FA5}">
                      <a16:colId xmlns:a16="http://schemas.microsoft.com/office/drawing/2014/main" val="1522279762"/>
                    </a:ext>
                  </a:extLst>
                </a:gridCol>
                <a:gridCol w="411480">
                  <a:extLst>
                    <a:ext uri="{9D8B030D-6E8A-4147-A177-3AD203B41FA5}">
                      <a16:colId xmlns:a16="http://schemas.microsoft.com/office/drawing/2014/main" val="2846895549"/>
                    </a:ext>
                  </a:extLst>
                </a:gridCol>
                <a:gridCol w="411480">
                  <a:extLst>
                    <a:ext uri="{9D8B030D-6E8A-4147-A177-3AD203B41FA5}">
                      <a16:colId xmlns:a16="http://schemas.microsoft.com/office/drawing/2014/main" val="3789503201"/>
                    </a:ext>
                  </a:extLst>
                </a:gridCol>
                <a:gridCol w="411480">
                  <a:extLst>
                    <a:ext uri="{9D8B030D-6E8A-4147-A177-3AD203B41FA5}">
                      <a16:colId xmlns:a16="http://schemas.microsoft.com/office/drawing/2014/main" val="2184513549"/>
                    </a:ext>
                  </a:extLst>
                </a:gridCol>
                <a:gridCol w="411480">
                  <a:extLst>
                    <a:ext uri="{9D8B030D-6E8A-4147-A177-3AD203B41FA5}">
                      <a16:colId xmlns:a16="http://schemas.microsoft.com/office/drawing/2014/main" val="2390318823"/>
                    </a:ext>
                  </a:extLst>
                </a:gridCol>
                <a:gridCol w="411480">
                  <a:extLst>
                    <a:ext uri="{9D8B030D-6E8A-4147-A177-3AD203B41FA5}">
                      <a16:colId xmlns:a16="http://schemas.microsoft.com/office/drawing/2014/main" val="1774439965"/>
                    </a:ext>
                  </a:extLst>
                </a:gridCol>
                <a:gridCol w="411480">
                  <a:extLst>
                    <a:ext uri="{9D8B030D-6E8A-4147-A177-3AD203B41FA5}">
                      <a16:colId xmlns:a16="http://schemas.microsoft.com/office/drawing/2014/main" val="3986080555"/>
                    </a:ext>
                  </a:extLst>
                </a:gridCol>
                <a:gridCol w="411480">
                  <a:extLst>
                    <a:ext uri="{9D8B030D-6E8A-4147-A177-3AD203B41FA5}">
                      <a16:colId xmlns:a16="http://schemas.microsoft.com/office/drawing/2014/main" val="1130223906"/>
                    </a:ext>
                  </a:extLst>
                </a:gridCol>
                <a:gridCol w="411480">
                  <a:extLst>
                    <a:ext uri="{9D8B030D-6E8A-4147-A177-3AD203B41FA5}">
                      <a16:colId xmlns:a16="http://schemas.microsoft.com/office/drawing/2014/main" val="2808570036"/>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Avg. 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tc>
                  <a:txBody>
                    <a:bodyPr/>
                    <a:lstStyle/>
                    <a:p>
                      <a:r>
                        <a:rPr lang="en-US" sz="1000"/>
                        <a:t>Video Time Watched (minutes)</a:t>
                      </a:r>
                    </a:p>
                  </a:txBody>
                  <a:tcPr/>
                </a:tc>
                <a:extLst>
                  <a:ext uri="{0D108BD9-81ED-4DB2-BD59-A6C34878D82A}">
                    <a16:rowId xmlns:a16="http://schemas.microsoft.com/office/drawing/2014/main" val="2619643536"/>
                  </a:ext>
                </a:extLst>
              </a:tr>
              <a:tr h="370840">
                <a:tc>
                  <a:txBody>
                    <a:bodyPr/>
                    <a:lstStyle/>
                    <a:p>
                      <a:r>
                        <a:rPr lang="en-US" sz="1000"/>
                        <a:t>First Insurance Company of Hawaii</a:t>
                      </a:r>
                    </a:p>
                  </a:txBody>
                  <a:tcPr/>
                </a:tc>
                <a:tc>
                  <a:txBody>
                    <a:bodyPr/>
                    <a:lstStyle/>
                    <a:p>
                      <a:r>
                        <a:rPr lang="en-US" sz="1000"/>
                        <a:t>2773</a:t>
                      </a:r>
                    </a:p>
                  </a:txBody>
                  <a:tcPr/>
                </a:tc>
                <a:tc>
                  <a:txBody>
                    <a:bodyPr/>
                    <a:lstStyle/>
                    <a:p>
                      <a:r>
                        <a:rPr lang="en-US" sz="1000"/>
                        <a:t>115</a:t>
                      </a:r>
                    </a:p>
                  </a:txBody>
                  <a:tcPr/>
                </a:tc>
                <a:tc>
                  <a:txBody>
                    <a:bodyPr/>
                    <a:lstStyle/>
                    <a:p>
                      <a:r>
                        <a:rPr lang="en-US" sz="1000"/>
                        <a:t>1</a:t>
                      </a:r>
                    </a:p>
                  </a:txBody>
                  <a:tcPr/>
                </a:tc>
                <a:tc>
                  <a:txBody>
                    <a:bodyPr/>
                    <a:lstStyle/>
                    <a:p>
                      <a:r>
                        <a:rPr lang="en-US" sz="1000"/>
                        <a:t>52</a:t>
                      </a:r>
                    </a:p>
                  </a:txBody>
                  <a:tcPr/>
                </a:tc>
                <a:tc>
                  <a:txBody>
                    <a:bodyPr/>
                    <a:lstStyle/>
                    <a:p>
                      <a:r>
                        <a:rPr lang="en-US" sz="1000"/>
                        <a:t>52</a:t>
                      </a:r>
                    </a:p>
                  </a:txBody>
                  <a:tcPr/>
                </a:tc>
                <a:tc>
                  <a:txBody>
                    <a:bodyPr/>
                    <a:lstStyle/>
                    <a:p>
                      <a:r>
                        <a:rPr lang="en-US" sz="1000"/>
                        <a:t>0</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tc>
                  <a:txBody>
                    <a:bodyPr/>
                    <a:lstStyle/>
                    <a:p>
                      <a:r>
                        <a:rPr lang="en-US" sz="1000"/>
                        <a:t>49</a:t>
                      </a:r>
                    </a:p>
                  </a:txBody>
                  <a:tcPr/>
                </a:tc>
                <a:tc>
                  <a:txBody>
                    <a:bodyPr/>
                    <a:lstStyle/>
                    <a:p>
                      <a:r>
                        <a:rPr lang="en-US" sz="1000"/>
                        <a:t>49</a:t>
                      </a:r>
                    </a:p>
                  </a:txBody>
                  <a:tcPr/>
                </a:tc>
                <a:tc>
                  <a:txBody>
                    <a:bodyPr/>
                    <a:lstStyle/>
                    <a:p>
                      <a:r>
                        <a:rPr lang="en-US" sz="1000"/>
                        <a:t>1315</a:t>
                      </a:r>
                    </a:p>
                  </a:txBody>
                  <a:tcPr/>
                </a:tc>
                <a:tc>
                  <a:txBody>
                    <a:bodyPr/>
                    <a:lstStyle/>
                    <a:p>
                      <a:r>
                        <a:rPr lang="en-US" sz="1000"/>
                        <a:t>1315</a:t>
                      </a:r>
                    </a:p>
                  </a:txBody>
                  <a:tcPr/>
                </a:tc>
                <a:tc>
                  <a:txBody>
                    <a:bodyPr/>
                    <a:lstStyle/>
                    <a:p>
                      <a:r>
                        <a:rPr lang="en-US" sz="1000"/>
                        <a:t>0.077566539923954 %</a:t>
                      </a:r>
                    </a:p>
                  </a:txBody>
                  <a:tcPr/>
                </a:tc>
                <a:tc>
                  <a:txBody>
                    <a:bodyPr/>
                    <a:lstStyle/>
                    <a:p>
                      <a:r>
                        <a:rPr lang="en-US" sz="1000"/>
                        <a:t>n/a</a:t>
                      </a:r>
                    </a:p>
                  </a:txBody>
                  <a:tcPr/>
                </a:tc>
                <a:tc>
                  <a:txBody>
                    <a:bodyPr/>
                    <a:lstStyle/>
                    <a:p>
                      <a:r>
                        <a:rPr lang="en-US" sz="1000"/>
                        <a:t>n/a</a:t>
                      </a:r>
                    </a:p>
                  </a:txBody>
                  <a:tcPr/>
                </a:tc>
                <a:extLst>
                  <a:ext uri="{0D108BD9-81ED-4DB2-BD59-A6C34878D82A}">
                    <a16:rowId xmlns:a16="http://schemas.microsoft.com/office/drawing/2014/main" val="2653542964"/>
                  </a:ext>
                </a:extLst>
              </a:tr>
            </a:tbl>
          </a:graphicData>
        </a:graphic>
      </p:graphicFrame>
      <p:sp>
        <p:nvSpPr>
          <p:cNvPr id="4" name="Text Placeholder 3">
            <a:extLst>
              <a:ext uri="{FF2B5EF4-FFF2-40B4-BE49-F238E27FC236}">
                <a16:creationId xmlns:a16="http://schemas.microsoft.com/office/drawing/2014/main" id="{CFFF4921-FECB-48AB-995D-894099F05979}"/>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10351867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A40CF3-6FB9-4D27-BE39-0D11CBAC4347}"/>
              </a:ext>
            </a:extLst>
          </p:cNvPr>
          <p:cNvSpPr>
            <a:spLocks noGrp="1"/>
          </p:cNvSpPr>
          <p:nvPr>
            <p:ph type="title"/>
          </p:nvPr>
        </p:nvSpPr>
        <p:spPr/>
        <p:txBody>
          <a:bodyPr/>
          <a:lstStyle/>
          <a:p>
            <a:r>
              <a:rPr lang="en-US"/>
              <a:t>LinkedIn LinkedIn Followers Change | FICOH</a:t>
            </a:r>
          </a:p>
        </p:txBody>
      </p:sp>
      <p:graphicFrame>
        <p:nvGraphicFramePr>
          <p:cNvPr id="6" name="Chart Placeholder 5">
            <a:extLst>
              <a:ext uri="{FF2B5EF4-FFF2-40B4-BE49-F238E27FC236}">
                <a16:creationId xmlns:a16="http://schemas.microsoft.com/office/drawing/2014/main" id="{4B754E01-DAEA-40F4-8423-B9A5BBAE4963}"/>
              </a:ext>
            </a:extLst>
          </p:cNvPr>
          <p:cNvGraphicFramePr>
            <a:graphicFrameLocks noGrp="1"/>
          </p:cNvGraphicFramePr>
          <p:nvPr>
            <p:ph type="chart" sz="quarter" idx="13"/>
            <p:extLst>
              <p:ext uri="{D42A27DB-BD31-4B8C-83A1-F6EECF244321}">
                <p14:modId xmlns:p14="http://schemas.microsoft.com/office/powerpoint/2010/main" val="40224920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FBF4E2D-2FB9-46A9-8BA7-C5C850B8104E}"/>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F7BFCEAF-8A1F-44E3-9627-1B40BF4C659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496769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CEA21E-805E-40AD-ABD2-A358ADC0B97A}"/>
              </a:ext>
            </a:extLst>
          </p:cNvPr>
          <p:cNvSpPr>
            <a:spLocks noGrp="1"/>
          </p:cNvSpPr>
          <p:nvPr>
            <p:ph type="title"/>
          </p:nvPr>
        </p:nvSpPr>
        <p:spPr/>
        <p:txBody>
          <a:bodyPr/>
          <a:lstStyle/>
          <a:p>
            <a:r>
              <a:rPr lang="en-US"/>
              <a:t>LinkedIn Average Interactions Per LinkedIn Update | FICOH</a:t>
            </a:r>
          </a:p>
        </p:txBody>
      </p:sp>
      <p:graphicFrame>
        <p:nvGraphicFramePr>
          <p:cNvPr id="6" name="Chart Placeholder 5">
            <a:extLst>
              <a:ext uri="{FF2B5EF4-FFF2-40B4-BE49-F238E27FC236}">
                <a16:creationId xmlns:a16="http://schemas.microsoft.com/office/drawing/2014/main" id="{73D29EE7-34F3-4B54-8302-97043DC56B90}"/>
              </a:ext>
            </a:extLst>
          </p:cNvPr>
          <p:cNvGraphicFramePr>
            <a:graphicFrameLocks noGrp="1"/>
          </p:cNvGraphicFramePr>
          <p:nvPr>
            <p:ph type="chart" sz="quarter" idx="13"/>
            <p:extLst>
              <p:ext uri="{D42A27DB-BD31-4B8C-83A1-F6EECF244321}">
                <p14:modId xmlns:p14="http://schemas.microsoft.com/office/powerpoint/2010/main" val="20644026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08DF450-521D-4C1F-9250-91EF78E4969E}"/>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AE24F2FF-DA3B-406B-9067-7EB571DAAF5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251140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A05070-684A-453C-BEDE-6B735DF0FD84}"/>
              </a:ext>
            </a:extLst>
          </p:cNvPr>
          <p:cNvSpPr>
            <a:spLocks noGrp="1"/>
          </p:cNvSpPr>
          <p:nvPr>
            <p:ph type="title"/>
          </p:nvPr>
        </p:nvSpPr>
        <p:spPr/>
        <p:txBody>
          <a:bodyPr/>
          <a:lstStyle/>
          <a:p>
            <a:r>
              <a:rPr lang="en-US"/>
              <a:t>LinkedIn Total Interactions Per Month | FICOH</a:t>
            </a:r>
          </a:p>
        </p:txBody>
      </p:sp>
      <p:graphicFrame>
        <p:nvGraphicFramePr>
          <p:cNvPr id="6" name="Chart Placeholder 5">
            <a:extLst>
              <a:ext uri="{FF2B5EF4-FFF2-40B4-BE49-F238E27FC236}">
                <a16:creationId xmlns:a16="http://schemas.microsoft.com/office/drawing/2014/main" id="{BDB7FE82-C955-4158-82B7-B3CA30CD4348}"/>
              </a:ext>
            </a:extLst>
          </p:cNvPr>
          <p:cNvGraphicFramePr>
            <a:graphicFrameLocks noGrp="1"/>
          </p:cNvGraphicFramePr>
          <p:nvPr>
            <p:ph type="chart" sz="quarter" idx="13"/>
            <p:extLst>
              <p:ext uri="{D42A27DB-BD31-4B8C-83A1-F6EECF244321}">
                <p14:modId xmlns:p14="http://schemas.microsoft.com/office/powerpoint/2010/main" val="25209634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EA1FEC2-6CAB-4EAC-AB0D-834691D86F50}"/>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6DD66934-6670-40D6-82CE-1CF10CD52D8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00643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9F7A31-EBF9-40BF-B789-1C709374836D}"/>
              </a:ext>
            </a:extLst>
          </p:cNvPr>
          <p:cNvSpPr>
            <a:spLocks noGrp="1"/>
          </p:cNvSpPr>
          <p:nvPr>
            <p:ph type="title"/>
          </p:nvPr>
        </p:nvSpPr>
        <p:spPr/>
        <p:txBody>
          <a:bodyPr/>
          <a:lstStyle/>
          <a:p>
            <a:r>
              <a:rPr lang="en-US"/>
              <a:t>LinkedIn Posts Table | FICOH</a:t>
            </a:r>
          </a:p>
        </p:txBody>
      </p:sp>
      <p:graphicFrame>
        <p:nvGraphicFramePr>
          <p:cNvPr id="5" name="Table Placeholder 4">
            <a:extLst>
              <a:ext uri="{FF2B5EF4-FFF2-40B4-BE49-F238E27FC236}">
                <a16:creationId xmlns:a16="http://schemas.microsoft.com/office/drawing/2014/main" id="{F9F80C16-0453-4D8A-A83E-6935E1E20A1A}"/>
              </a:ext>
            </a:extLst>
          </p:cNvPr>
          <p:cNvGraphicFramePr>
            <a:graphicFrameLocks noGrp="1"/>
          </p:cNvGraphicFramePr>
          <p:nvPr>
            <p:ph type="tbl" sz="quarter" idx="13"/>
            <p:extLst>
              <p:ext uri="{D42A27DB-BD31-4B8C-83A1-F6EECF244321}">
                <p14:modId xmlns:p14="http://schemas.microsoft.com/office/powerpoint/2010/main" val="16036561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702856219"/>
                    </a:ext>
                  </a:extLst>
                </a:gridCol>
                <a:gridCol w="1069847">
                  <a:extLst>
                    <a:ext uri="{9D8B030D-6E8A-4147-A177-3AD203B41FA5}">
                      <a16:colId xmlns:a16="http://schemas.microsoft.com/office/drawing/2014/main" val="2968726200"/>
                    </a:ext>
                  </a:extLst>
                </a:gridCol>
                <a:gridCol w="740664">
                  <a:extLst>
                    <a:ext uri="{9D8B030D-6E8A-4147-A177-3AD203B41FA5}">
                      <a16:colId xmlns:a16="http://schemas.microsoft.com/office/drawing/2014/main" val="3187768086"/>
                    </a:ext>
                  </a:extLst>
                </a:gridCol>
                <a:gridCol w="493776">
                  <a:extLst>
                    <a:ext uri="{9D8B030D-6E8A-4147-A177-3AD203B41FA5}">
                      <a16:colId xmlns:a16="http://schemas.microsoft.com/office/drawing/2014/main" val="3273699430"/>
                    </a:ext>
                  </a:extLst>
                </a:gridCol>
                <a:gridCol w="493776">
                  <a:extLst>
                    <a:ext uri="{9D8B030D-6E8A-4147-A177-3AD203B41FA5}">
                      <a16:colId xmlns:a16="http://schemas.microsoft.com/office/drawing/2014/main" val="3105534013"/>
                    </a:ext>
                  </a:extLst>
                </a:gridCol>
                <a:gridCol w="493776">
                  <a:extLst>
                    <a:ext uri="{9D8B030D-6E8A-4147-A177-3AD203B41FA5}">
                      <a16:colId xmlns:a16="http://schemas.microsoft.com/office/drawing/2014/main" val="149642775"/>
                    </a:ext>
                  </a:extLst>
                </a:gridCol>
                <a:gridCol w="493776">
                  <a:extLst>
                    <a:ext uri="{9D8B030D-6E8A-4147-A177-3AD203B41FA5}">
                      <a16:colId xmlns:a16="http://schemas.microsoft.com/office/drawing/2014/main" val="2299384886"/>
                    </a:ext>
                  </a:extLst>
                </a:gridCol>
                <a:gridCol w="493776">
                  <a:extLst>
                    <a:ext uri="{9D8B030D-6E8A-4147-A177-3AD203B41FA5}">
                      <a16:colId xmlns:a16="http://schemas.microsoft.com/office/drawing/2014/main" val="213967055"/>
                    </a:ext>
                  </a:extLst>
                </a:gridCol>
                <a:gridCol w="493776">
                  <a:extLst>
                    <a:ext uri="{9D8B030D-6E8A-4147-A177-3AD203B41FA5}">
                      <a16:colId xmlns:a16="http://schemas.microsoft.com/office/drawing/2014/main" val="860288043"/>
                    </a:ext>
                  </a:extLst>
                </a:gridCol>
                <a:gridCol w="493776">
                  <a:extLst>
                    <a:ext uri="{9D8B030D-6E8A-4147-A177-3AD203B41FA5}">
                      <a16:colId xmlns:a16="http://schemas.microsoft.com/office/drawing/2014/main" val="1067973497"/>
                    </a:ext>
                  </a:extLst>
                </a:gridCol>
                <a:gridCol w="493776">
                  <a:extLst>
                    <a:ext uri="{9D8B030D-6E8A-4147-A177-3AD203B41FA5}">
                      <a16:colId xmlns:a16="http://schemas.microsoft.com/office/drawing/2014/main" val="3218272853"/>
                    </a:ext>
                  </a:extLst>
                </a:gridCol>
              </a:tblGrid>
              <a:tr h="370840">
                <a:tc>
                  <a:txBody>
                    <a:bodyPr/>
                    <a:lstStyle/>
                    <a:p>
                      <a:r>
                        <a:rPr lang="en-US" sz="1000"/>
                        <a:t>Post</a:t>
                      </a:r>
                    </a:p>
                  </a:txBody>
                  <a:tcPr/>
                </a:tc>
                <a:tc>
                  <a:txBody>
                    <a:bodyPr/>
                    <a:lstStyle/>
                    <a:p>
                      <a:r>
                        <a:rPr lang="en-US" sz="1000"/>
                        <a:t>Thumbnail</a:t>
                      </a:r>
                    </a:p>
                  </a:txBody>
                  <a:tcPr/>
                </a:tc>
                <a:tc>
                  <a:txBody>
                    <a:bodyPr/>
                    <a:lstStyle/>
                    <a:p>
                      <a:r>
                        <a:rPr lang="en-US" sz="1000"/>
                        <a:t>Last Updated</a:t>
                      </a:r>
                    </a:p>
                  </a:txBody>
                  <a:tcPr/>
                </a:tc>
                <a:tc>
                  <a:txBody>
                    <a:bodyPr/>
                    <a:lstStyle/>
                    <a:p>
                      <a:r>
                        <a:rPr lang="en-US" sz="1000"/>
                        <a:t>Type</a:t>
                      </a:r>
                    </a:p>
                  </a:txBody>
                  <a:tcPr/>
                </a:tc>
                <a:tc>
                  <a:txBody>
                    <a:bodyPr/>
                    <a:lstStyle/>
                    <a:p>
                      <a:r>
                        <a:rPr lang="en-US" sz="1000"/>
                        <a:t>Likes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Engagements</a:t>
                      </a:r>
                    </a:p>
                  </a:txBody>
                  <a:tcPr/>
                </a:tc>
                <a:tc>
                  <a:txBody>
                    <a:bodyPr/>
                    <a:lstStyle/>
                    <a:p>
                      <a:r>
                        <a:rPr lang="en-US" sz="1000"/>
                        <a:t>Impressions</a:t>
                      </a:r>
                    </a:p>
                  </a:txBody>
                  <a:tcPr/>
                </a:tc>
                <a:tc>
                  <a:txBody>
                    <a:bodyPr/>
                    <a:lstStyle/>
                    <a:p>
                      <a:r>
                        <a:rPr lang="en-US" sz="1000"/>
                        <a:t>Video Views</a:t>
                      </a:r>
                    </a:p>
                  </a:txBody>
                  <a:tcPr/>
                </a:tc>
                <a:extLst>
                  <a:ext uri="{0D108BD9-81ED-4DB2-BD59-A6C34878D82A}">
                    <a16:rowId xmlns:a16="http://schemas.microsoft.com/office/drawing/2014/main" val="3885976936"/>
                  </a:ext>
                </a:extLst>
              </a:tr>
              <a:tr h="370840">
                <a:tc>
                  <a:txBody>
                    <a:bodyPr/>
                    <a:lstStyle/>
                    <a:p>
                      <a:r>
                        <a:rPr lang="en-US" sz="1000" b="1"/>
                        <a:t>First Insurance Company of Hawaii - 2020-06-19 15:55:18</a:t>
                      </a:r>
                      <a:r>
                        <a:rPr lang="en-US" sz="1000"/>
                        <a:t>
  FICOH President and CEO, Jeff Shonka, recently discussed our “new normal” with Hawaii Business Magazine. 
"We’ve learned to focus less on what we can’t do, and far more on what we can do and how to overcome challenges and adapt to our new environment."
Read the full article here: https://lnkd.in/gjM9uq9
#newnormal #insuranceindustry</a:t>
                      </a:r>
                    </a:p>
                  </a:txBody>
                  <a:tcPr/>
                </a:tc>
                <a:tc>
                  <a:txBody>
                    <a:bodyPr/>
                    <a:lstStyle/>
                    <a:p>
                      <a:r>
                        <a:rPr lang="en-US" sz="1000"/>
                        <a:t>https://www.hawaiibusiness.com/wp-content/uploads/2020/06/Jeffrey-A.-Shonka-President-CEO-First-Insurance-Co.-of-Hawaii-1024x682.png</a:t>
                      </a:r>
                    </a:p>
                  </a:txBody>
                  <a:tcPr/>
                </a:tc>
                <a:tc>
                  <a:txBody>
                    <a:bodyPr/>
                    <a:lstStyle/>
                    <a:p>
                      <a:r>
                        <a:rPr lang="en-US" sz="1000"/>
                        <a:t>07/14/2020 08:08:52</a:t>
                      </a:r>
                    </a:p>
                  </a:txBody>
                  <a:tcPr/>
                </a:tc>
                <a:tc>
                  <a:txBody>
                    <a:bodyPr/>
                    <a:lstStyle/>
                    <a:p>
                      <a:r>
                        <a:rPr lang="en-US" sz="1000"/>
                        <a:t>Link</a:t>
                      </a:r>
                    </a:p>
                  </a:txBody>
                  <a:tcPr/>
                </a:tc>
                <a:tc>
                  <a:txBody>
                    <a:bodyPr/>
                    <a:lstStyle/>
                    <a:p>
                      <a:r>
                        <a:rPr lang="en-US" sz="1000"/>
                        <a:t>52</a:t>
                      </a:r>
                    </a:p>
                  </a:txBody>
                  <a:tcPr/>
                </a:tc>
                <a:tc>
                  <a:txBody>
                    <a:bodyPr/>
                    <a:lstStyle/>
                    <a:p>
                      <a:r>
                        <a:rPr lang="en-US" sz="1000"/>
                        <a:t>0</a:t>
                      </a:r>
                    </a:p>
                  </a:txBody>
                  <a:tcPr/>
                </a:tc>
                <a:tc>
                  <a:txBody>
                    <a:bodyPr/>
                    <a:lstStyle/>
                    <a:p>
                      <a:r>
                        <a:rPr lang="en-US" sz="1000"/>
                        <a:t>1</a:t>
                      </a:r>
                    </a:p>
                  </a:txBody>
                  <a:tcPr/>
                </a:tc>
                <a:tc>
                  <a:txBody>
                    <a:bodyPr/>
                    <a:lstStyle/>
                    <a:p>
                      <a:r>
                        <a:rPr lang="en-US" sz="1000"/>
                        <a:t>49</a:t>
                      </a:r>
                    </a:p>
                  </a:txBody>
                  <a:tcPr/>
                </a:tc>
                <a:tc>
                  <a:txBody>
                    <a:bodyPr/>
                    <a:lstStyle/>
                    <a:p>
                      <a:r>
                        <a:rPr lang="en-US" sz="1000"/>
                        <a:t>0.077566539923954</a:t>
                      </a:r>
                    </a:p>
                  </a:txBody>
                  <a:tcPr/>
                </a:tc>
                <a:tc>
                  <a:txBody>
                    <a:bodyPr/>
                    <a:lstStyle/>
                    <a:p>
                      <a:r>
                        <a:rPr lang="en-US" sz="1000"/>
                        <a:t>1315</a:t>
                      </a:r>
                    </a:p>
                  </a:txBody>
                  <a:tcPr/>
                </a:tc>
                <a:tc>
                  <a:txBody>
                    <a:bodyPr/>
                    <a:lstStyle/>
                    <a:p>
                      <a:r>
                        <a:rPr lang="en-US" sz="1000"/>
                        <a:t>n/a</a:t>
                      </a:r>
                    </a:p>
                  </a:txBody>
                  <a:tcPr/>
                </a:tc>
                <a:extLst>
                  <a:ext uri="{0D108BD9-81ED-4DB2-BD59-A6C34878D82A}">
                    <a16:rowId xmlns:a16="http://schemas.microsoft.com/office/drawing/2014/main" val="2751845593"/>
                  </a:ext>
                </a:extLst>
              </a:tr>
            </a:tbl>
          </a:graphicData>
        </a:graphic>
      </p:graphicFrame>
      <p:sp>
        <p:nvSpPr>
          <p:cNvPr id="4" name="Text Placeholder 3">
            <a:extLst>
              <a:ext uri="{FF2B5EF4-FFF2-40B4-BE49-F238E27FC236}">
                <a16:creationId xmlns:a16="http://schemas.microsoft.com/office/drawing/2014/main" id="{2AD73486-D840-471F-8A50-00BFE4DD1C5F}"/>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20523153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AEDA61-B809-4FA0-9250-8D4BECAECA16}"/>
              </a:ext>
            </a:extLst>
          </p:cNvPr>
          <p:cNvSpPr>
            <a:spLocks noGrp="1"/>
          </p:cNvSpPr>
          <p:nvPr>
            <p:ph type="title"/>
          </p:nvPr>
        </p:nvSpPr>
        <p:spPr/>
        <p:txBody>
          <a:bodyPr/>
          <a:lstStyle/>
          <a:p>
            <a:r>
              <a:rPr lang="en-US"/>
              <a:t>Instagram Key Metrics Table | FICOH</a:t>
            </a:r>
          </a:p>
        </p:txBody>
      </p:sp>
      <p:graphicFrame>
        <p:nvGraphicFramePr>
          <p:cNvPr id="5" name="Table Placeholder 4">
            <a:extLst>
              <a:ext uri="{FF2B5EF4-FFF2-40B4-BE49-F238E27FC236}">
                <a16:creationId xmlns:a16="http://schemas.microsoft.com/office/drawing/2014/main" id="{63898332-CC24-4630-BD49-7EC69333C516}"/>
              </a:ext>
            </a:extLst>
          </p:cNvPr>
          <p:cNvGraphicFramePr>
            <a:graphicFrameLocks noGrp="1"/>
          </p:cNvGraphicFramePr>
          <p:nvPr>
            <p:ph type="tbl" sz="quarter" idx="13"/>
            <p:extLst>
              <p:ext uri="{D42A27DB-BD31-4B8C-83A1-F6EECF244321}">
                <p14:modId xmlns:p14="http://schemas.microsoft.com/office/powerpoint/2010/main" val="28353121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530218376"/>
                    </a:ext>
                  </a:extLst>
                </a:gridCol>
                <a:gridCol w="658368">
                  <a:extLst>
                    <a:ext uri="{9D8B030D-6E8A-4147-A177-3AD203B41FA5}">
                      <a16:colId xmlns:a16="http://schemas.microsoft.com/office/drawing/2014/main" val="1587475803"/>
                    </a:ext>
                  </a:extLst>
                </a:gridCol>
                <a:gridCol w="658368">
                  <a:extLst>
                    <a:ext uri="{9D8B030D-6E8A-4147-A177-3AD203B41FA5}">
                      <a16:colId xmlns:a16="http://schemas.microsoft.com/office/drawing/2014/main" val="2853018843"/>
                    </a:ext>
                  </a:extLst>
                </a:gridCol>
                <a:gridCol w="658368">
                  <a:extLst>
                    <a:ext uri="{9D8B030D-6E8A-4147-A177-3AD203B41FA5}">
                      <a16:colId xmlns:a16="http://schemas.microsoft.com/office/drawing/2014/main" val="3692745675"/>
                    </a:ext>
                  </a:extLst>
                </a:gridCol>
                <a:gridCol w="658368">
                  <a:extLst>
                    <a:ext uri="{9D8B030D-6E8A-4147-A177-3AD203B41FA5}">
                      <a16:colId xmlns:a16="http://schemas.microsoft.com/office/drawing/2014/main" val="3211327921"/>
                    </a:ext>
                  </a:extLst>
                </a:gridCol>
                <a:gridCol w="658368">
                  <a:extLst>
                    <a:ext uri="{9D8B030D-6E8A-4147-A177-3AD203B41FA5}">
                      <a16:colId xmlns:a16="http://schemas.microsoft.com/office/drawing/2014/main" val="222733633"/>
                    </a:ext>
                  </a:extLst>
                </a:gridCol>
                <a:gridCol w="658368">
                  <a:extLst>
                    <a:ext uri="{9D8B030D-6E8A-4147-A177-3AD203B41FA5}">
                      <a16:colId xmlns:a16="http://schemas.microsoft.com/office/drawing/2014/main" val="4239228328"/>
                    </a:ext>
                  </a:extLst>
                </a:gridCol>
                <a:gridCol w="658368">
                  <a:extLst>
                    <a:ext uri="{9D8B030D-6E8A-4147-A177-3AD203B41FA5}">
                      <a16:colId xmlns:a16="http://schemas.microsoft.com/office/drawing/2014/main" val="3111149055"/>
                    </a:ext>
                  </a:extLst>
                </a:gridCol>
                <a:gridCol w="658368">
                  <a:extLst>
                    <a:ext uri="{9D8B030D-6E8A-4147-A177-3AD203B41FA5}">
                      <a16:colId xmlns:a16="http://schemas.microsoft.com/office/drawing/2014/main" val="185353534"/>
                    </a:ext>
                  </a:extLst>
                </a:gridCol>
                <a:gridCol w="658368">
                  <a:extLst>
                    <a:ext uri="{9D8B030D-6E8A-4147-A177-3AD203B41FA5}">
                      <a16:colId xmlns:a16="http://schemas.microsoft.com/office/drawing/2014/main" val="2574221576"/>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2269822407"/>
                  </a:ext>
                </a:extLst>
              </a:tr>
              <a:tr h="370840">
                <a:tc>
                  <a:txBody>
                    <a:bodyPr/>
                    <a:lstStyle/>
                    <a:p>
                      <a:r>
                        <a:rPr lang="en-US" sz="1000"/>
                        <a:t>firstinshi</a:t>
                      </a:r>
                    </a:p>
                  </a:txBody>
                  <a:tcPr/>
                </a:tc>
                <a:tc>
                  <a:txBody>
                    <a:bodyPr/>
                    <a:lstStyle/>
                    <a:p>
                      <a:r>
                        <a:rPr lang="en-US" sz="1000"/>
                        <a:t>2546</a:t>
                      </a:r>
                    </a:p>
                  </a:txBody>
                  <a:tcPr/>
                </a:tc>
                <a:tc>
                  <a:txBody>
                    <a:bodyPr/>
                    <a:lstStyle/>
                    <a:p>
                      <a:r>
                        <a:rPr lang="en-US" sz="1000"/>
                        <a:t>-3</a:t>
                      </a:r>
                    </a:p>
                  </a:txBody>
                  <a:tcPr/>
                </a:tc>
                <a:tc>
                  <a:txBody>
                    <a:bodyPr/>
                    <a:lstStyle/>
                    <a:p>
                      <a:r>
                        <a:rPr lang="en-US" sz="1000"/>
                        <a:t>2</a:t>
                      </a:r>
                    </a:p>
                  </a:txBody>
                  <a:tcPr/>
                </a:tc>
                <a:tc>
                  <a:txBody>
                    <a:bodyPr/>
                    <a:lstStyle/>
                    <a:p>
                      <a:r>
                        <a:rPr lang="en-US" sz="1000"/>
                        <a:t>2</a:t>
                      </a:r>
                    </a:p>
                  </a:txBody>
                  <a:tcPr/>
                </a:tc>
                <a:tc>
                  <a:txBody>
                    <a:bodyPr/>
                    <a:lstStyle/>
                    <a:p>
                      <a:r>
                        <a:rPr lang="en-US" sz="1000"/>
                        <a:t>0</a:t>
                      </a:r>
                    </a:p>
                  </a:txBody>
                  <a:tcPr/>
                </a:tc>
                <a:tc>
                  <a:txBody>
                    <a:bodyPr/>
                    <a:lstStyle/>
                    <a:p>
                      <a:r>
                        <a:rPr lang="en-US" sz="1000"/>
                        <a:t>4</a:t>
                      </a:r>
                    </a:p>
                  </a:txBody>
                  <a:tcPr/>
                </a:tc>
                <a:tc>
                  <a:txBody>
                    <a:bodyPr/>
                    <a:lstStyle/>
                    <a:p>
                      <a:r>
                        <a:rPr lang="en-US" sz="1000"/>
                        <a:t>188</a:t>
                      </a:r>
                    </a:p>
                  </a:txBody>
                  <a:tcPr/>
                </a:tc>
                <a:tc>
                  <a:txBody>
                    <a:bodyPr/>
                    <a:lstStyle/>
                    <a:p>
                      <a:r>
                        <a:rPr lang="en-US" sz="1000"/>
                        <a:t>12</a:t>
                      </a:r>
                    </a:p>
                  </a:txBody>
                  <a:tcPr/>
                </a:tc>
                <a:tc>
                  <a:txBody>
                    <a:bodyPr/>
                    <a:lstStyle/>
                    <a:p>
                      <a:r>
                        <a:rPr lang="en-US" sz="1000"/>
                        <a:t>1.9631 %</a:t>
                      </a:r>
                    </a:p>
                  </a:txBody>
                  <a:tcPr/>
                </a:tc>
                <a:extLst>
                  <a:ext uri="{0D108BD9-81ED-4DB2-BD59-A6C34878D82A}">
                    <a16:rowId xmlns:a16="http://schemas.microsoft.com/office/drawing/2014/main" val="2049102197"/>
                  </a:ext>
                </a:extLst>
              </a:tr>
            </a:tbl>
          </a:graphicData>
        </a:graphic>
      </p:graphicFrame>
      <p:sp>
        <p:nvSpPr>
          <p:cNvPr id="4" name="Text Placeholder 3">
            <a:extLst>
              <a:ext uri="{FF2B5EF4-FFF2-40B4-BE49-F238E27FC236}">
                <a16:creationId xmlns:a16="http://schemas.microsoft.com/office/drawing/2014/main" id="{84826407-19CA-4D6D-897B-BE9E198CB5D6}"/>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3638909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1EEC2F-B9A2-4B0B-9219-71C04852C26C}"/>
              </a:ext>
            </a:extLst>
          </p:cNvPr>
          <p:cNvSpPr>
            <a:spLocks noGrp="1"/>
          </p:cNvSpPr>
          <p:nvPr>
            <p:ph type="title"/>
          </p:nvPr>
        </p:nvSpPr>
        <p:spPr/>
        <p:txBody>
          <a:bodyPr/>
          <a:lstStyle/>
          <a:p>
            <a:r>
              <a:rPr lang="en-US"/>
              <a:t>Instagram Instagram Followers Change | FICOH</a:t>
            </a:r>
          </a:p>
        </p:txBody>
      </p:sp>
      <p:graphicFrame>
        <p:nvGraphicFramePr>
          <p:cNvPr id="6" name="Chart Placeholder 5">
            <a:extLst>
              <a:ext uri="{FF2B5EF4-FFF2-40B4-BE49-F238E27FC236}">
                <a16:creationId xmlns:a16="http://schemas.microsoft.com/office/drawing/2014/main" id="{D1500364-0197-41AD-B816-6E0820B50472}"/>
              </a:ext>
            </a:extLst>
          </p:cNvPr>
          <p:cNvGraphicFramePr>
            <a:graphicFrameLocks noGrp="1"/>
          </p:cNvGraphicFramePr>
          <p:nvPr>
            <p:ph type="chart" sz="quarter" idx="13"/>
            <p:extLst>
              <p:ext uri="{D42A27DB-BD31-4B8C-83A1-F6EECF244321}">
                <p14:modId xmlns:p14="http://schemas.microsoft.com/office/powerpoint/2010/main" val="1533014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B3752C8-0970-4E48-966C-512482D30060}"/>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728B0DB0-882D-4A10-A30D-730DBCC0FA2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366484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8FC24C-ECC5-4CA8-BB7F-759BFB609B8C}"/>
              </a:ext>
            </a:extLst>
          </p:cNvPr>
          <p:cNvSpPr>
            <a:spLocks noGrp="1"/>
          </p:cNvSpPr>
          <p:nvPr>
            <p:ph type="title"/>
          </p:nvPr>
        </p:nvSpPr>
        <p:spPr/>
        <p:txBody>
          <a:bodyPr/>
          <a:lstStyle/>
          <a:p>
            <a:r>
              <a:rPr lang="en-US"/>
              <a:t>Instagram Average Interactions Per Instagram Post | FICOH</a:t>
            </a:r>
          </a:p>
        </p:txBody>
      </p:sp>
      <p:graphicFrame>
        <p:nvGraphicFramePr>
          <p:cNvPr id="6" name="Chart Placeholder 5">
            <a:extLst>
              <a:ext uri="{FF2B5EF4-FFF2-40B4-BE49-F238E27FC236}">
                <a16:creationId xmlns:a16="http://schemas.microsoft.com/office/drawing/2014/main" id="{96BEDA14-04E6-416A-971B-5E9A601004D2}"/>
              </a:ext>
            </a:extLst>
          </p:cNvPr>
          <p:cNvGraphicFramePr>
            <a:graphicFrameLocks noGrp="1"/>
          </p:cNvGraphicFramePr>
          <p:nvPr>
            <p:ph type="chart" sz="quarter" idx="13"/>
            <p:extLst>
              <p:ext uri="{D42A27DB-BD31-4B8C-83A1-F6EECF244321}">
                <p14:modId xmlns:p14="http://schemas.microsoft.com/office/powerpoint/2010/main" val="25515113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CC551AA-0F5F-4E9D-9001-E627D0C768FF}"/>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46545055-97AD-4316-9256-22483745C96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123478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0DEE9A-1D95-46CB-8D90-EE129934A5CA}"/>
              </a:ext>
            </a:extLst>
          </p:cNvPr>
          <p:cNvSpPr>
            <a:spLocks noGrp="1"/>
          </p:cNvSpPr>
          <p:nvPr>
            <p:ph type="title"/>
          </p:nvPr>
        </p:nvSpPr>
        <p:spPr/>
        <p:txBody>
          <a:bodyPr/>
          <a:lstStyle/>
          <a:p>
            <a:r>
              <a:rPr lang="en-US"/>
              <a:t>Instagram Total Interactions Per Month | FICOH</a:t>
            </a:r>
          </a:p>
        </p:txBody>
      </p:sp>
      <p:graphicFrame>
        <p:nvGraphicFramePr>
          <p:cNvPr id="6" name="Chart Placeholder 5">
            <a:extLst>
              <a:ext uri="{FF2B5EF4-FFF2-40B4-BE49-F238E27FC236}">
                <a16:creationId xmlns:a16="http://schemas.microsoft.com/office/drawing/2014/main" id="{9B988C91-A01D-4877-ADFC-ECC71D2F612F}"/>
              </a:ext>
            </a:extLst>
          </p:cNvPr>
          <p:cNvGraphicFramePr>
            <a:graphicFrameLocks noGrp="1"/>
          </p:cNvGraphicFramePr>
          <p:nvPr>
            <p:ph type="chart" sz="quarter" idx="13"/>
            <p:extLst>
              <p:ext uri="{D42A27DB-BD31-4B8C-83A1-F6EECF244321}">
                <p14:modId xmlns:p14="http://schemas.microsoft.com/office/powerpoint/2010/main" val="36236882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5DE0E7F-A1D2-42D9-92F0-46650876E8C5}"/>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0EB0A77E-1FB4-4A1A-B3EE-020DE517DD3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442733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1F2ADB-E7C7-4092-99D6-5F701FCBF4DB}"/>
              </a:ext>
            </a:extLst>
          </p:cNvPr>
          <p:cNvSpPr>
            <a:spLocks noGrp="1"/>
          </p:cNvSpPr>
          <p:nvPr>
            <p:ph type="title"/>
          </p:nvPr>
        </p:nvSpPr>
        <p:spPr/>
        <p:txBody>
          <a:bodyPr/>
          <a:lstStyle/>
          <a:p>
            <a:r>
              <a:rPr lang="en-US"/>
              <a:t>Instagram Top Instagram Posts Table | FICOH</a:t>
            </a:r>
          </a:p>
        </p:txBody>
      </p:sp>
      <p:graphicFrame>
        <p:nvGraphicFramePr>
          <p:cNvPr id="5" name="Table Placeholder 4">
            <a:extLst>
              <a:ext uri="{FF2B5EF4-FFF2-40B4-BE49-F238E27FC236}">
                <a16:creationId xmlns:a16="http://schemas.microsoft.com/office/drawing/2014/main" id="{BB6C994D-B366-4043-8557-7BA95B210CB1}"/>
              </a:ext>
            </a:extLst>
          </p:cNvPr>
          <p:cNvGraphicFramePr>
            <a:graphicFrameLocks noGrp="1"/>
          </p:cNvGraphicFramePr>
          <p:nvPr>
            <p:ph type="tbl" sz="quarter" idx="13"/>
            <p:extLst>
              <p:ext uri="{D42A27DB-BD31-4B8C-83A1-F6EECF244321}">
                <p14:modId xmlns:p14="http://schemas.microsoft.com/office/powerpoint/2010/main" val="6749278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59783183"/>
                    </a:ext>
                  </a:extLst>
                </a:gridCol>
                <a:gridCol w="987552">
                  <a:extLst>
                    <a:ext uri="{9D8B030D-6E8A-4147-A177-3AD203B41FA5}">
                      <a16:colId xmlns:a16="http://schemas.microsoft.com/office/drawing/2014/main" val="2236953724"/>
                    </a:ext>
                  </a:extLst>
                </a:gridCol>
                <a:gridCol w="987552">
                  <a:extLst>
                    <a:ext uri="{9D8B030D-6E8A-4147-A177-3AD203B41FA5}">
                      <a16:colId xmlns:a16="http://schemas.microsoft.com/office/drawing/2014/main" val="993455756"/>
                    </a:ext>
                  </a:extLst>
                </a:gridCol>
                <a:gridCol w="987552">
                  <a:extLst>
                    <a:ext uri="{9D8B030D-6E8A-4147-A177-3AD203B41FA5}">
                      <a16:colId xmlns:a16="http://schemas.microsoft.com/office/drawing/2014/main" val="110736747"/>
                    </a:ext>
                  </a:extLst>
                </a:gridCol>
                <a:gridCol w="987552">
                  <a:extLst>
                    <a:ext uri="{9D8B030D-6E8A-4147-A177-3AD203B41FA5}">
                      <a16:colId xmlns:a16="http://schemas.microsoft.com/office/drawing/2014/main" val="526014974"/>
                    </a:ext>
                  </a:extLst>
                </a:gridCol>
              </a:tblGrid>
              <a:tr h="370840">
                <a:tc>
                  <a:txBody>
                    <a:bodyPr/>
                    <a:lstStyle/>
                    <a:p>
                      <a:r>
                        <a:rPr lang="en-US" sz="1000"/>
                        <a:t>Post</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2024527430"/>
                  </a:ext>
                </a:extLst>
              </a:tr>
              <a:tr h="370840">
                <a:tc>
                  <a:txBody>
                    <a:bodyPr/>
                    <a:lstStyle/>
                    <a:p>
                      <a:r>
                        <a:rPr lang="en-US" sz="1000" b="1"/>
                        <a:t>firstinshi - 2020-06-29 21:10:13</a:t>
                      </a:r>
                      <a:r>
                        <a:rPr lang="en-US" sz="1000"/>
                        <a:t>
 When restaurants shifted to ‘take-out only’ back in March, FICOH Orders To Go was created as a way to provide additional lunch options for our associates who are working in the office while also supporting our valued insureds. Mahalo to these awesome restaurants and small businesses for the ono grinds and yummy treats. 
As eateries and businesses begin to reopen, remember to #supportlocal!</a:t>
                      </a:r>
                    </a:p>
                  </a:txBody>
                  <a:tcPr/>
                </a:tc>
                <a:tc>
                  <a:txBody>
                    <a:bodyPr/>
                    <a:lstStyle/>
                    <a:p>
                      <a:r>
                        <a:rPr lang="en-US" sz="1000"/>
                        <a:t>48</a:t>
                      </a:r>
                    </a:p>
                  </a:txBody>
                  <a:tcPr/>
                </a:tc>
                <a:tc>
                  <a:txBody>
                    <a:bodyPr/>
                    <a:lstStyle/>
                    <a:p>
                      <a:r>
                        <a:rPr lang="en-US" sz="1000"/>
                        <a:t>7</a:t>
                      </a:r>
                    </a:p>
                  </a:txBody>
                  <a:tcPr/>
                </a:tc>
                <a:tc>
                  <a:txBody>
                    <a:bodyPr/>
                    <a:lstStyle/>
                    <a:p>
                      <a:r>
                        <a:rPr lang="en-US" sz="1000"/>
                        <a:t>2.1603 %</a:t>
                      </a:r>
                    </a:p>
                  </a:txBody>
                  <a:tcPr/>
                </a:tc>
                <a:tc>
                  <a:txBody>
                    <a:bodyPr/>
                    <a:lstStyle/>
                    <a:p>
                      <a:r>
                        <a:rPr lang="en-US" sz="1000"/>
                        <a:t>Image</a:t>
                      </a:r>
                    </a:p>
                  </a:txBody>
                  <a:tcPr/>
                </a:tc>
                <a:extLst>
                  <a:ext uri="{0D108BD9-81ED-4DB2-BD59-A6C34878D82A}">
                    <a16:rowId xmlns:a16="http://schemas.microsoft.com/office/drawing/2014/main" val="3263761879"/>
                  </a:ext>
                </a:extLst>
              </a:tr>
              <a:tr h="370840">
                <a:tc>
                  <a:txBody>
                    <a:bodyPr/>
                    <a:lstStyle/>
                    <a:p>
                      <a:r>
                        <a:rPr lang="en-US" sz="1000" b="1"/>
                        <a:t>firstinshi - 2020-06-26 22:05:18</a:t>
                      </a:r>
                      <a:r>
                        <a:rPr lang="en-US" sz="1000"/>
                        <a:t>
 Our IT team members gathered today for a brief celebration. For many, it was their first time seeing coworkers IRL in months. It was a chance to reconnect, recognize team achievements, and enjoy ‘ono treats prepared by our talented IT managers. It was great seeing everyone again!</a:t>
                      </a:r>
                    </a:p>
                  </a:txBody>
                  <a:tcPr/>
                </a:tc>
                <a:tc>
                  <a:txBody>
                    <a:bodyPr/>
                    <a:lstStyle/>
                    <a:p>
                      <a:r>
                        <a:rPr lang="en-US" sz="1000"/>
                        <a:t>49</a:t>
                      </a:r>
                    </a:p>
                  </a:txBody>
                  <a:tcPr/>
                </a:tc>
                <a:tc>
                  <a:txBody>
                    <a:bodyPr/>
                    <a:lstStyle/>
                    <a:p>
                      <a:r>
                        <a:rPr lang="en-US" sz="1000"/>
                        <a:t>3</a:t>
                      </a:r>
                    </a:p>
                  </a:txBody>
                  <a:tcPr/>
                </a:tc>
                <a:tc>
                  <a:txBody>
                    <a:bodyPr/>
                    <a:lstStyle/>
                    <a:p>
                      <a:r>
                        <a:rPr lang="en-US" sz="1000"/>
                        <a:t>2.0408 %</a:t>
                      </a:r>
                    </a:p>
                  </a:txBody>
                  <a:tcPr/>
                </a:tc>
                <a:tc>
                  <a:txBody>
                    <a:bodyPr/>
                    <a:lstStyle/>
                    <a:p>
                      <a:r>
                        <a:rPr lang="en-US" sz="1000"/>
                        <a:t>Carousel</a:t>
                      </a:r>
                    </a:p>
                  </a:txBody>
                  <a:tcPr/>
                </a:tc>
                <a:extLst>
                  <a:ext uri="{0D108BD9-81ED-4DB2-BD59-A6C34878D82A}">
                    <a16:rowId xmlns:a16="http://schemas.microsoft.com/office/drawing/2014/main" val="2183694063"/>
                  </a:ext>
                </a:extLst>
              </a:tr>
              <a:tr h="370840">
                <a:tc>
                  <a:txBody>
                    <a:bodyPr/>
                    <a:lstStyle/>
                    <a:p>
                      <a:r>
                        <a:rPr lang="en-US" sz="1000" b="1"/>
                        <a:t>firstinshi - 2020-06-11 21:17:25</a:t>
                      </a:r>
                      <a:r>
                        <a:rPr lang="en-US" sz="1000"/>
                        <a:t>
 Today Hawaii celebrates #KingKamehamehaDay to honor King Kamehameha I who unified the Hawaiian islands back in 1810.
Photo by Shaun N. of our Claims Department.
#kingkamehameha #hawaii #lei</a:t>
                      </a:r>
                    </a:p>
                  </a:txBody>
                  <a:tcPr/>
                </a:tc>
                <a:tc>
                  <a:txBody>
                    <a:bodyPr/>
                    <a:lstStyle/>
                    <a:p>
                      <a:r>
                        <a:rPr lang="en-US" sz="1000"/>
                        <a:t>47</a:t>
                      </a:r>
                    </a:p>
                  </a:txBody>
                  <a:tcPr/>
                </a:tc>
                <a:tc>
                  <a:txBody>
                    <a:bodyPr/>
                    <a:lstStyle/>
                    <a:p>
                      <a:r>
                        <a:rPr lang="en-US" sz="1000"/>
                        <a:t>1</a:t>
                      </a:r>
                    </a:p>
                  </a:txBody>
                  <a:tcPr/>
                </a:tc>
                <a:tc>
                  <a:txBody>
                    <a:bodyPr/>
                    <a:lstStyle/>
                    <a:p>
                      <a:r>
                        <a:rPr lang="en-US" sz="1000"/>
                        <a:t>1.8801 %</a:t>
                      </a:r>
                    </a:p>
                  </a:txBody>
                  <a:tcPr/>
                </a:tc>
                <a:tc>
                  <a:txBody>
                    <a:bodyPr/>
                    <a:lstStyle/>
                    <a:p>
                      <a:r>
                        <a:rPr lang="en-US" sz="1000"/>
                        <a:t>Image</a:t>
                      </a:r>
                    </a:p>
                  </a:txBody>
                  <a:tcPr/>
                </a:tc>
                <a:extLst>
                  <a:ext uri="{0D108BD9-81ED-4DB2-BD59-A6C34878D82A}">
                    <a16:rowId xmlns:a16="http://schemas.microsoft.com/office/drawing/2014/main" val="4181105983"/>
                  </a:ext>
                </a:extLst>
              </a:tr>
            </a:tbl>
          </a:graphicData>
        </a:graphic>
      </p:graphicFrame>
      <p:sp>
        <p:nvSpPr>
          <p:cNvPr id="4" name="Text Placeholder 3">
            <a:extLst>
              <a:ext uri="{FF2B5EF4-FFF2-40B4-BE49-F238E27FC236}">
                <a16:creationId xmlns:a16="http://schemas.microsoft.com/office/drawing/2014/main" id="{2D114BF3-0AF1-4C67-9A3E-4F145791786F}"/>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329782339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BEB609-37B4-478E-8E08-0944877A0CB5}"/>
              </a:ext>
            </a:extLst>
          </p:cNvPr>
          <p:cNvSpPr>
            <a:spLocks noGrp="1"/>
          </p:cNvSpPr>
          <p:nvPr>
            <p:ph type="title"/>
          </p:nvPr>
        </p:nvSpPr>
        <p:spPr/>
        <p:txBody>
          <a:bodyPr/>
          <a:lstStyle/>
          <a:p>
            <a:r>
              <a:rPr lang="en-US"/>
              <a:t>Instagram Stories Key Metrics Table | FICOH</a:t>
            </a:r>
          </a:p>
        </p:txBody>
      </p:sp>
      <p:graphicFrame>
        <p:nvGraphicFramePr>
          <p:cNvPr id="5" name="Table Placeholder 4">
            <a:extLst>
              <a:ext uri="{FF2B5EF4-FFF2-40B4-BE49-F238E27FC236}">
                <a16:creationId xmlns:a16="http://schemas.microsoft.com/office/drawing/2014/main" id="{294CA317-AA74-4B99-BE75-18B7E54FD22E}"/>
              </a:ext>
            </a:extLst>
          </p:cNvPr>
          <p:cNvGraphicFramePr>
            <a:graphicFrameLocks noGrp="1"/>
          </p:cNvGraphicFramePr>
          <p:nvPr>
            <p:ph type="tbl" sz="quarter" idx="13"/>
            <p:extLst>
              <p:ext uri="{D42A27DB-BD31-4B8C-83A1-F6EECF244321}">
                <p14:modId xmlns:p14="http://schemas.microsoft.com/office/powerpoint/2010/main" val="32188696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687088203"/>
                    </a:ext>
                  </a:extLst>
                </a:gridCol>
                <a:gridCol w="658368">
                  <a:extLst>
                    <a:ext uri="{9D8B030D-6E8A-4147-A177-3AD203B41FA5}">
                      <a16:colId xmlns:a16="http://schemas.microsoft.com/office/drawing/2014/main" val="1820643927"/>
                    </a:ext>
                  </a:extLst>
                </a:gridCol>
                <a:gridCol w="658368">
                  <a:extLst>
                    <a:ext uri="{9D8B030D-6E8A-4147-A177-3AD203B41FA5}">
                      <a16:colId xmlns:a16="http://schemas.microsoft.com/office/drawing/2014/main" val="1954124576"/>
                    </a:ext>
                  </a:extLst>
                </a:gridCol>
                <a:gridCol w="329184">
                  <a:extLst>
                    <a:ext uri="{9D8B030D-6E8A-4147-A177-3AD203B41FA5}">
                      <a16:colId xmlns:a16="http://schemas.microsoft.com/office/drawing/2014/main" val="1842309968"/>
                    </a:ext>
                  </a:extLst>
                </a:gridCol>
                <a:gridCol w="329184">
                  <a:extLst>
                    <a:ext uri="{9D8B030D-6E8A-4147-A177-3AD203B41FA5}">
                      <a16:colId xmlns:a16="http://schemas.microsoft.com/office/drawing/2014/main" val="2199749853"/>
                    </a:ext>
                  </a:extLst>
                </a:gridCol>
                <a:gridCol w="658368">
                  <a:extLst>
                    <a:ext uri="{9D8B030D-6E8A-4147-A177-3AD203B41FA5}">
                      <a16:colId xmlns:a16="http://schemas.microsoft.com/office/drawing/2014/main" val="3418795346"/>
                    </a:ext>
                  </a:extLst>
                </a:gridCol>
                <a:gridCol w="658368">
                  <a:extLst>
                    <a:ext uri="{9D8B030D-6E8A-4147-A177-3AD203B41FA5}">
                      <a16:colId xmlns:a16="http://schemas.microsoft.com/office/drawing/2014/main" val="3241311797"/>
                    </a:ext>
                  </a:extLst>
                </a:gridCol>
                <a:gridCol w="658368">
                  <a:extLst>
                    <a:ext uri="{9D8B030D-6E8A-4147-A177-3AD203B41FA5}">
                      <a16:colId xmlns:a16="http://schemas.microsoft.com/office/drawing/2014/main" val="3310088708"/>
                    </a:ext>
                  </a:extLst>
                </a:gridCol>
                <a:gridCol w="658368">
                  <a:extLst>
                    <a:ext uri="{9D8B030D-6E8A-4147-A177-3AD203B41FA5}">
                      <a16:colId xmlns:a16="http://schemas.microsoft.com/office/drawing/2014/main" val="1804639691"/>
                    </a:ext>
                  </a:extLst>
                </a:gridCol>
                <a:gridCol w="658368">
                  <a:extLst>
                    <a:ext uri="{9D8B030D-6E8A-4147-A177-3AD203B41FA5}">
                      <a16:colId xmlns:a16="http://schemas.microsoft.com/office/drawing/2014/main" val="3259944131"/>
                    </a:ext>
                  </a:extLst>
                </a:gridCol>
                <a:gridCol w="658368">
                  <a:extLst>
                    <a:ext uri="{9D8B030D-6E8A-4147-A177-3AD203B41FA5}">
                      <a16:colId xmlns:a16="http://schemas.microsoft.com/office/drawing/2014/main" val="4272075859"/>
                    </a:ext>
                  </a:extLst>
                </a:gridCol>
                <a:gridCol w="658368">
                  <a:extLst>
                    <a:ext uri="{9D8B030D-6E8A-4147-A177-3AD203B41FA5}">
                      <a16:colId xmlns:a16="http://schemas.microsoft.com/office/drawing/2014/main" val="1384411193"/>
                    </a:ext>
                  </a:extLst>
                </a:gridCol>
              </a:tblGrid>
              <a:tr h="370840">
                <a:tc>
                  <a:txBody>
                    <a:bodyPr/>
                    <a:lstStyle/>
                    <a:p>
                      <a:r>
                        <a:rPr lang="en-US" sz="1000"/>
                        <a:t>Page Name</a:t>
                      </a:r>
                    </a:p>
                  </a:txBody>
                  <a:tcPr/>
                </a:tc>
                <a:tc>
                  <a:txBody>
                    <a:bodyPr/>
                    <a:lstStyle/>
                    <a:p>
                      <a:r>
                        <a:rPr lang="en-US" sz="1000"/>
                        <a:t>Total Stories</a:t>
                      </a:r>
                    </a:p>
                  </a:txBody>
                  <a:tcPr/>
                </a:tc>
                <a:tc>
                  <a:txBody>
                    <a:bodyPr/>
                    <a:lstStyle/>
                    <a:p>
                      <a:r>
                        <a:rPr lang="en-US" sz="1000"/>
                        <a:t>Avg. Interaction-Rate</a:t>
                      </a:r>
                    </a:p>
                  </a:txBody>
                  <a:tcPr/>
                </a:tc>
                <a:tc>
                  <a:txBody>
                    <a:bodyPr/>
                    <a:lstStyle/>
                    <a:p>
                      <a:r>
                        <a:rPr lang="en-US" sz="1000"/>
                        <a:t>Avg. Exits per Story</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Exits</a:t>
                      </a:r>
                    </a:p>
                  </a:txBody>
                  <a:tcPr/>
                </a:tc>
                <a:tc>
                  <a:txBody>
                    <a:bodyPr/>
                    <a:lstStyle/>
                    <a:p>
                      <a:r>
                        <a:rPr lang="en-US" sz="1000"/>
                        <a:t>Total Engagements</a:t>
                      </a:r>
                    </a:p>
                  </a:txBody>
                  <a:tcPr/>
                </a:tc>
                <a:extLst>
                  <a:ext uri="{0D108BD9-81ED-4DB2-BD59-A6C34878D82A}">
                    <a16:rowId xmlns:a16="http://schemas.microsoft.com/office/drawing/2014/main" val="919057101"/>
                  </a:ext>
                </a:extLst>
              </a:tr>
              <a:tr h="370840">
                <a:tc>
                  <a:txBody>
                    <a:bodyPr/>
                    <a:lstStyle/>
                    <a:p>
                      <a:r>
                        <a:rPr lang="en-US" sz="1000"/>
                        <a:t>firstinshi</a:t>
                      </a:r>
                    </a:p>
                  </a:txBody>
                  <a:tcPr/>
                </a:tc>
                <a:tc>
                  <a:txBody>
                    <a:bodyPr/>
                    <a:lstStyle/>
                    <a:p>
                      <a:r>
                        <a:rPr lang="en-US" sz="1000"/>
                        <a:t>8</a:t>
                      </a:r>
                    </a:p>
                  </a:txBody>
                  <a:tcPr/>
                </a:tc>
                <a:tc>
                  <a:txBody>
                    <a:bodyPr/>
                    <a:lstStyle/>
                    <a:p>
                      <a:r>
                        <a:rPr lang="en-US" sz="1000"/>
                        <a:t>0.5971</a:t>
                      </a:r>
                    </a:p>
                  </a:txBody>
                  <a:tcPr/>
                </a:tc>
                <a:tc>
                  <a:txBody>
                    <a:bodyPr/>
                    <a:lstStyle/>
                    <a:p>
                      <a:r>
                        <a:rPr lang="en-US" sz="1000"/>
                        <a:t>12.00</a:t>
                      </a:r>
                    </a:p>
                  </a:txBody>
                  <a:tcPr/>
                </a:tc>
                <a:tc>
                  <a:txBody>
                    <a:bodyPr/>
                    <a:lstStyle/>
                    <a:p>
                      <a:r>
                        <a:rPr lang="en-US" sz="1000"/>
                        <a:t>0.00</a:t>
                      </a:r>
                    </a:p>
                  </a:txBody>
                  <a:tcPr/>
                </a:tc>
                <a:tc>
                  <a:txBody>
                    <a:bodyPr/>
                    <a:lstStyle/>
                    <a:p>
                      <a:r>
                        <a:rPr lang="en-US" sz="1000"/>
                        <a:t>98.75</a:t>
                      </a:r>
                    </a:p>
                  </a:txBody>
                  <a:tcPr/>
                </a:tc>
                <a:tc>
                  <a:txBody>
                    <a:bodyPr/>
                    <a:lstStyle/>
                    <a:p>
                      <a:r>
                        <a:rPr lang="en-US" sz="1000"/>
                        <a:t>82.62</a:t>
                      </a:r>
                    </a:p>
                  </a:txBody>
                  <a:tcPr/>
                </a:tc>
                <a:tc>
                  <a:txBody>
                    <a:bodyPr/>
                    <a:lstStyle/>
                    <a:p>
                      <a:r>
                        <a:rPr lang="en-US" sz="1000"/>
                        <a:t>49.62</a:t>
                      </a:r>
                    </a:p>
                  </a:txBody>
                  <a:tcPr/>
                </a:tc>
                <a:tc>
                  <a:txBody>
                    <a:bodyPr/>
                    <a:lstStyle/>
                    <a:p>
                      <a:r>
                        <a:rPr lang="en-US" sz="1000"/>
                        <a:t>49.62</a:t>
                      </a:r>
                    </a:p>
                  </a:txBody>
                  <a:tcPr/>
                </a:tc>
                <a:tc>
                  <a:txBody>
                    <a:bodyPr/>
                    <a:lstStyle/>
                    <a:p>
                      <a:r>
                        <a:rPr lang="en-US" sz="1000"/>
                        <a:t>790</a:t>
                      </a:r>
                    </a:p>
                  </a:txBody>
                  <a:tcPr/>
                </a:tc>
                <a:tc>
                  <a:txBody>
                    <a:bodyPr/>
                    <a:lstStyle/>
                    <a:p>
                      <a:r>
                        <a:rPr lang="en-US" sz="1000"/>
                        <a:t>96</a:t>
                      </a:r>
                    </a:p>
                  </a:txBody>
                  <a:tcPr/>
                </a:tc>
                <a:tc>
                  <a:txBody>
                    <a:bodyPr/>
                    <a:lstStyle/>
                    <a:p>
                      <a:r>
                        <a:rPr lang="en-US" sz="1000"/>
                        <a:t>397</a:t>
                      </a:r>
                    </a:p>
                  </a:txBody>
                  <a:tcPr/>
                </a:tc>
                <a:extLst>
                  <a:ext uri="{0D108BD9-81ED-4DB2-BD59-A6C34878D82A}">
                    <a16:rowId xmlns:a16="http://schemas.microsoft.com/office/drawing/2014/main" val="1560727537"/>
                  </a:ext>
                </a:extLst>
              </a:tr>
            </a:tbl>
          </a:graphicData>
        </a:graphic>
      </p:graphicFrame>
      <p:sp>
        <p:nvSpPr>
          <p:cNvPr id="4" name="Text Placeholder 3">
            <a:extLst>
              <a:ext uri="{FF2B5EF4-FFF2-40B4-BE49-F238E27FC236}">
                <a16:creationId xmlns:a16="http://schemas.microsoft.com/office/drawing/2014/main" id="{79BE78D0-68FD-412E-9699-6D9E8BDBB589}"/>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325822755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7D8778-A943-4FF2-997F-E456F39AA730}"/>
              </a:ext>
            </a:extLst>
          </p:cNvPr>
          <p:cNvSpPr>
            <a:spLocks noGrp="1"/>
          </p:cNvSpPr>
          <p:nvPr>
            <p:ph type="title"/>
          </p:nvPr>
        </p:nvSpPr>
        <p:spPr/>
        <p:txBody>
          <a:bodyPr/>
          <a:lstStyle/>
          <a:p>
            <a:r>
              <a:rPr lang="en-US"/>
              <a:t>Instagram Stories Table  | FICOH - 1 of 5</a:t>
            </a:r>
          </a:p>
        </p:txBody>
      </p:sp>
      <p:graphicFrame>
        <p:nvGraphicFramePr>
          <p:cNvPr id="5" name="Table Placeholder 4">
            <a:extLst>
              <a:ext uri="{FF2B5EF4-FFF2-40B4-BE49-F238E27FC236}">
                <a16:creationId xmlns:a16="http://schemas.microsoft.com/office/drawing/2014/main" id="{4C301BD3-CA91-4E3E-BF85-8AD0BFD4CC76}"/>
              </a:ext>
            </a:extLst>
          </p:cNvPr>
          <p:cNvGraphicFramePr>
            <a:graphicFrameLocks noGrp="1"/>
          </p:cNvGraphicFramePr>
          <p:nvPr>
            <p:ph type="tbl" sz="quarter" idx="13"/>
            <p:extLst>
              <p:ext uri="{D42A27DB-BD31-4B8C-83A1-F6EECF244321}">
                <p14:modId xmlns:p14="http://schemas.microsoft.com/office/powerpoint/2010/main" val="13338024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20323541"/>
                    </a:ext>
                  </a:extLst>
                </a:gridCol>
                <a:gridCol w="1316736">
                  <a:extLst>
                    <a:ext uri="{9D8B030D-6E8A-4147-A177-3AD203B41FA5}">
                      <a16:colId xmlns:a16="http://schemas.microsoft.com/office/drawing/2014/main" val="2008574561"/>
                    </a:ext>
                  </a:extLst>
                </a:gridCol>
                <a:gridCol w="658368">
                  <a:extLst>
                    <a:ext uri="{9D8B030D-6E8A-4147-A177-3AD203B41FA5}">
                      <a16:colId xmlns:a16="http://schemas.microsoft.com/office/drawing/2014/main" val="3278433527"/>
                    </a:ext>
                  </a:extLst>
                </a:gridCol>
                <a:gridCol w="658368">
                  <a:extLst>
                    <a:ext uri="{9D8B030D-6E8A-4147-A177-3AD203B41FA5}">
                      <a16:colId xmlns:a16="http://schemas.microsoft.com/office/drawing/2014/main" val="2123830407"/>
                    </a:ext>
                  </a:extLst>
                </a:gridCol>
                <a:gridCol w="658368">
                  <a:extLst>
                    <a:ext uri="{9D8B030D-6E8A-4147-A177-3AD203B41FA5}">
                      <a16:colId xmlns:a16="http://schemas.microsoft.com/office/drawing/2014/main" val="169797376"/>
                    </a:ext>
                  </a:extLst>
                </a:gridCol>
                <a:gridCol w="658368">
                  <a:extLst>
                    <a:ext uri="{9D8B030D-6E8A-4147-A177-3AD203B41FA5}">
                      <a16:colId xmlns:a16="http://schemas.microsoft.com/office/drawing/2014/main" val="3628391234"/>
                    </a:ext>
                  </a:extLst>
                </a:gridCol>
                <a:gridCol w="658368">
                  <a:extLst>
                    <a:ext uri="{9D8B030D-6E8A-4147-A177-3AD203B41FA5}">
                      <a16:colId xmlns:a16="http://schemas.microsoft.com/office/drawing/2014/main" val="89676671"/>
                    </a:ext>
                  </a:extLst>
                </a:gridCol>
                <a:gridCol w="658368">
                  <a:extLst>
                    <a:ext uri="{9D8B030D-6E8A-4147-A177-3AD203B41FA5}">
                      <a16:colId xmlns:a16="http://schemas.microsoft.com/office/drawing/2014/main" val="834711715"/>
                    </a:ext>
                  </a:extLst>
                </a:gridCol>
                <a:gridCol w="658368">
                  <a:extLst>
                    <a:ext uri="{9D8B030D-6E8A-4147-A177-3AD203B41FA5}">
                      <a16:colId xmlns:a16="http://schemas.microsoft.com/office/drawing/2014/main" val="591419506"/>
                    </a:ext>
                  </a:extLst>
                </a:gridCol>
                <a:gridCol w="658368">
                  <a:extLst>
                    <a:ext uri="{9D8B030D-6E8A-4147-A177-3AD203B41FA5}">
                      <a16:colId xmlns:a16="http://schemas.microsoft.com/office/drawing/2014/main" val="15368594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9379778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- 2020-06-29 21:11:41</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https://scontent-iad3-1.cdninstagram.com/v/t51.29350-15/106554133_588651045166501_2006486552520524800_n.jpg?_nc_cat=107&amp;_nc_sid=8ae9d6&amp;_nc_ohc=cKnoZfEkIM8AX9yUe45&amp;_nc_ht=scontent-iad3-1.cdninstagram.com&amp;oh=79820810a0ade292cfc5d6a188ab1681&amp;oe=5F21D080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06/30/2020 21:10:10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555151622"/>
                  </a:ext>
                </a:extLst>
              </a:tr>
            </a:tbl>
          </a:graphicData>
        </a:graphic>
      </p:graphicFrame>
      <p:sp>
        <p:nvSpPr>
          <p:cNvPr id="4" name="Text Placeholder 3">
            <a:extLst>
              <a:ext uri="{FF2B5EF4-FFF2-40B4-BE49-F238E27FC236}">
                <a16:creationId xmlns:a16="http://schemas.microsoft.com/office/drawing/2014/main" id="{6779C820-B3D4-472D-935E-756572FCB47A}"/>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176502637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584555-4233-4632-918E-465295C736D8}"/>
              </a:ext>
            </a:extLst>
          </p:cNvPr>
          <p:cNvSpPr>
            <a:spLocks noGrp="1"/>
          </p:cNvSpPr>
          <p:nvPr>
            <p:ph type="title"/>
          </p:nvPr>
        </p:nvSpPr>
        <p:spPr/>
        <p:txBody>
          <a:bodyPr/>
          <a:lstStyle/>
          <a:p>
            <a:r>
              <a:rPr lang="en-US"/>
              <a:t>Instagram Stories Table  | FICOH - 2 of 5</a:t>
            </a:r>
          </a:p>
        </p:txBody>
      </p:sp>
      <p:graphicFrame>
        <p:nvGraphicFramePr>
          <p:cNvPr id="5" name="Table Placeholder 4">
            <a:extLst>
              <a:ext uri="{FF2B5EF4-FFF2-40B4-BE49-F238E27FC236}">
                <a16:creationId xmlns:a16="http://schemas.microsoft.com/office/drawing/2014/main" id="{4425DC92-BB0C-4E44-A0FB-F02D3B0149B0}"/>
              </a:ext>
            </a:extLst>
          </p:cNvPr>
          <p:cNvGraphicFramePr>
            <a:graphicFrameLocks noGrp="1"/>
          </p:cNvGraphicFramePr>
          <p:nvPr>
            <p:ph type="tbl" sz="quarter" idx="13"/>
            <p:extLst>
              <p:ext uri="{D42A27DB-BD31-4B8C-83A1-F6EECF244321}">
                <p14:modId xmlns:p14="http://schemas.microsoft.com/office/powerpoint/2010/main" val="13207366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288966640"/>
                    </a:ext>
                  </a:extLst>
                </a:gridCol>
                <a:gridCol w="1316736">
                  <a:extLst>
                    <a:ext uri="{9D8B030D-6E8A-4147-A177-3AD203B41FA5}">
                      <a16:colId xmlns:a16="http://schemas.microsoft.com/office/drawing/2014/main" val="4188276280"/>
                    </a:ext>
                  </a:extLst>
                </a:gridCol>
                <a:gridCol w="658368">
                  <a:extLst>
                    <a:ext uri="{9D8B030D-6E8A-4147-A177-3AD203B41FA5}">
                      <a16:colId xmlns:a16="http://schemas.microsoft.com/office/drawing/2014/main" val="1672338078"/>
                    </a:ext>
                  </a:extLst>
                </a:gridCol>
                <a:gridCol w="658368">
                  <a:extLst>
                    <a:ext uri="{9D8B030D-6E8A-4147-A177-3AD203B41FA5}">
                      <a16:colId xmlns:a16="http://schemas.microsoft.com/office/drawing/2014/main" val="3239864119"/>
                    </a:ext>
                  </a:extLst>
                </a:gridCol>
                <a:gridCol w="658368">
                  <a:extLst>
                    <a:ext uri="{9D8B030D-6E8A-4147-A177-3AD203B41FA5}">
                      <a16:colId xmlns:a16="http://schemas.microsoft.com/office/drawing/2014/main" val="458236832"/>
                    </a:ext>
                  </a:extLst>
                </a:gridCol>
                <a:gridCol w="658368">
                  <a:extLst>
                    <a:ext uri="{9D8B030D-6E8A-4147-A177-3AD203B41FA5}">
                      <a16:colId xmlns:a16="http://schemas.microsoft.com/office/drawing/2014/main" val="3268962552"/>
                    </a:ext>
                  </a:extLst>
                </a:gridCol>
                <a:gridCol w="658368">
                  <a:extLst>
                    <a:ext uri="{9D8B030D-6E8A-4147-A177-3AD203B41FA5}">
                      <a16:colId xmlns:a16="http://schemas.microsoft.com/office/drawing/2014/main" val="3461816562"/>
                    </a:ext>
                  </a:extLst>
                </a:gridCol>
                <a:gridCol w="658368">
                  <a:extLst>
                    <a:ext uri="{9D8B030D-6E8A-4147-A177-3AD203B41FA5}">
                      <a16:colId xmlns:a16="http://schemas.microsoft.com/office/drawing/2014/main" val="2234181847"/>
                    </a:ext>
                  </a:extLst>
                </a:gridCol>
                <a:gridCol w="658368">
                  <a:extLst>
                    <a:ext uri="{9D8B030D-6E8A-4147-A177-3AD203B41FA5}">
                      <a16:colId xmlns:a16="http://schemas.microsoft.com/office/drawing/2014/main" val="3228166492"/>
                    </a:ext>
                  </a:extLst>
                </a:gridCol>
                <a:gridCol w="658368">
                  <a:extLst>
                    <a:ext uri="{9D8B030D-6E8A-4147-A177-3AD203B41FA5}">
                      <a16:colId xmlns:a16="http://schemas.microsoft.com/office/drawing/2014/main" val="42804864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8237262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- 2020-06-26 18:21:26</a:t>
                      </a:r>
                      <a:r>
                        <a:rPr kumimoji="0" lang="en-US" sz="1000" b="0" i="0" u="none" strike="noStrike" kern="1200" cap="none" spc="0" normalizeH="0" baseline="0" noProof="0">
                          <a:ln>
                            <a:noFill/>
                          </a:ln>
                          <a:solidFill>
                            <a:prstClr val="black"/>
                          </a:solidFill>
                          <a:effectLst/>
                          <a:uLnTx/>
                          <a:uFillTx/>
                          <a:latin typeface="+mn-lt"/>
                          <a:ea typeface="+mn-ea"/>
                          <a:cs typeface="+mn-cs"/>
                        </a:rPr>
                        <a:t>
 FICOH associates enjoyed lunch from @grandmagsonogrindz today! so ono!!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https://scontent-iad3-1.cdninstagram.com/v/t51.29350-15/105967988_171154364399139_3892598841203458268_n.jpg?_nc_cat=100&amp;_nc_sid=8ae9d6&amp;_nc_ohc=CEEk4wl3gfgAX-FsQEG&amp;_nc_ht=scontent-iad3-1.cdninstagram.com&amp;oh=d80c6b9b2f15613c97fdcd0da39fb78c&amp;oe=5F1EAEFF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06/27/2020 18:00:38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2792184630"/>
                  </a:ext>
                </a:extLst>
              </a:tr>
            </a:tbl>
          </a:graphicData>
        </a:graphic>
      </p:graphicFrame>
      <p:sp>
        <p:nvSpPr>
          <p:cNvPr id="4" name="Text Placeholder 3">
            <a:extLst>
              <a:ext uri="{FF2B5EF4-FFF2-40B4-BE49-F238E27FC236}">
                <a16:creationId xmlns:a16="http://schemas.microsoft.com/office/drawing/2014/main" id="{121F83A3-6ECC-49C0-B749-61183A2C3C02}"/>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197067314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33D454-C4FD-4BD6-B668-353475673367}"/>
              </a:ext>
            </a:extLst>
          </p:cNvPr>
          <p:cNvSpPr>
            <a:spLocks noGrp="1"/>
          </p:cNvSpPr>
          <p:nvPr>
            <p:ph type="title"/>
          </p:nvPr>
        </p:nvSpPr>
        <p:spPr/>
        <p:txBody>
          <a:bodyPr/>
          <a:lstStyle/>
          <a:p>
            <a:r>
              <a:rPr lang="en-US"/>
              <a:t>Instagram Stories Table  | FICOH - 3 of 5</a:t>
            </a:r>
          </a:p>
        </p:txBody>
      </p:sp>
      <p:graphicFrame>
        <p:nvGraphicFramePr>
          <p:cNvPr id="5" name="Table Placeholder 4">
            <a:extLst>
              <a:ext uri="{FF2B5EF4-FFF2-40B4-BE49-F238E27FC236}">
                <a16:creationId xmlns:a16="http://schemas.microsoft.com/office/drawing/2014/main" id="{EEF594BE-6C4B-47C6-9E5C-9CB4620DD2C8}"/>
              </a:ext>
            </a:extLst>
          </p:cNvPr>
          <p:cNvGraphicFramePr>
            <a:graphicFrameLocks noGrp="1"/>
          </p:cNvGraphicFramePr>
          <p:nvPr>
            <p:ph type="tbl" sz="quarter" idx="13"/>
            <p:extLst>
              <p:ext uri="{D42A27DB-BD31-4B8C-83A1-F6EECF244321}">
                <p14:modId xmlns:p14="http://schemas.microsoft.com/office/powerpoint/2010/main" val="17801358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338951478"/>
                    </a:ext>
                  </a:extLst>
                </a:gridCol>
                <a:gridCol w="1316736">
                  <a:extLst>
                    <a:ext uri="{9D8B030D-6E8A-4147-A177-3AD203B41FA5}">
                      <a16:colId xmlns:a16="http://schemas.microsoft.com/office/drawing/2014/main" val="3156564978"/>
                    </a:ext>
                  </a:extLst>
                </a:gridCol>
                <a:gridCol w="658368">
                  <a:extLst>
                    <a:ext uri="{9D8B030D-6E8A-4147-A177-3AD203B41FA5}">
                      <a16:colId xmlns:a16="http://schemas.microsoft.com/office/drawing/2014/main" val="2899831079"/>
                    </a:ext>
                  </a:extLst>
                </a:gridCol>
                <a:gridCol w="658368">
                  <a:extLst>
                    <a:ext uri="{9D8B030D-6E8A-4147-A177-3AD203B41FA5}">
                      <a16:colId xmlns:a16="http://schemas.microsoft.com/office/drawing/2014/main" val="441066127"/>
                    </a:ext>
                  </a:extLst>
                </a:gridCol>
                <a:gridCol w="658368">
                  <a:extLst>
                    <a:ext uri="{9D8B030D-6E8A-4147-A177-3AD203B41FA5}">
                      <a16:colId xmlns:a16="http://schemas.microsoft.com/office/drawing/2014/main" val="2383144523"/>
                    </a:ext>
                  </a:extLst>
                </a:gridCol>
                <a:gridCol w="658368">
                  <a:extLst>
                    <a:ext uri="{9D8B030D-6E8A-4147-A177-3AD203B41FA5}">
                      <a16:colId xmlns:a16="http://schemas.microsoft.com/office/drawing/2014/main" val="471908013"/>
                    </a:ext>
                  </a:extLst>
                </a:gridCol>
                <a:gridCol w="658368">
                  <a:extLst>
                    <a:ext uri="{9D8B030D-6E8A-4147-A177-3AD203B41FA5}">
                      <a16:colId xmlns:a16="http://schemas.microsoft.com/office/drawing/2014/main" val="2547648063"/>
                    </a:ext>
                  </a:extLst>
                </a:gridCol>
                <a:gridCol w="658368">
                  <a:extLst>
                    <a:ext uri="{9D8B030D-6E8A-4147-A177-3AD203B41FA5}">
                      <a16:colId xmlns:a16="http://schemas.microsoft.com/office/drawing/2014/main" val="2714482554"/>
                    </a:ext>
                  </a:extLst>
                </a:gridCol>
                <a:gridCol w="658368">
                  <a:extLst>
                    <a:ext uri="{9D8B030D-6E8A-4147-A177-3AD203B41FA5}">
                      <a16:colId xmlns:a16="http://schemas.microsoft.com/office/drawing/2014/main" val="2817025792"/>
                    </a:ext>
                  </a:extLst>
                </a:gridCol>
                <a:gridCol w="658368">
                  <a:extLst>
                    <a:ext uri="{9D8B030D-6E8A-4147-A177-3AD203B41FA5}">
                      <a16:colId xmlns:a16="http://schemas.microsoft.com/office/drawing/2014/main" val="7546312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8355137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- 2020-06-25 21:12:27</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https://scontent-iad3-1.cdninstagram.com/v/t51.12442-15/105963689_698549450706857_2688635060764012281_n.jpg?_nc_cat=110&amp;_nc_sid=8ae9d6&amp;_nc_ohc=HwvNmR39AeoAX-bLhsP&amp;_nc_ht=scontent-iad3-1.cdninstagram.com&amp;oh=43d6504ebe6efb99be996cbbc5fa3def&amp;oe=5F1B85BE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06/26/2020 21:07:08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916421981"/>
                  </a:ext>
                </a:extLst>
              </a:tr>
            </a:tbl>
          </a:graphicData>
        </a:graphic>
      </p:graphicFrame>
      <p:sp>
        <p:nvSpPr>
          <p:cNvPr id="4" name="Text Placeholder 3">
            <a:extLst>
              <a:ext uri="{FF2B5EF4-FFF2-40B4-BE49-F238E27FC236}">
                <a16:creationId xmlns:a16="http://schemas.microsoft.com/office/drawing/2014/main" id="{766DDD17-4CF3-498A-83A9-23BDA81B9999}"/>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76789206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4B875E-A803-44BC-B41F-A783FE34E39B}"/>
              </a:ext>
            </a:extLst>
          </p:cNvPr>
          <p:cNvSpPr>
            <a:spLocks noGrp="1"/>
          </p:cNvSpPr>
          <p:nvPr>
            <p:ph type="title"/>
          </p:nvPr>
        </p:nvSpPr>
        <p:spPr/>
        <p:txBody>
          <a:bodyPr/>
          <a:lstStyle/>
          <a:p>
            <a:r>
              <a:rPr lang="en-US"/>
              <a:t>Instagram Stories Table  | FICOH - 4 of 5</a:t>
            </a:r>
          </a:p>
        </p:txBody>
      </p:sp>
      <p:graphicFrame>
        <p:nvGraphicFramePr>
          <p:cNvPr id="5" name="Table Placeholder 4">
            <a:extLst>
              <a:ext uri="{FF2B5EF4-FFF2-40B4-BE49-F238E27FC236}">
                <a16:creationId xmlns:a16="http://schemas.microsoft.com/office/drawing/2014/main" id="{DE2BF2FA-CD4E-434F-B2F4-DADFFEF181C8}"/>
              </a:ext>
            </a:extLst>
          </p:cNvPr>
          <p:cNvGraphicFramePr>
            <a:graphicFrameLocks noGrp="1"/>
          </p:cNvGraphicFramePr>
          <p:nvPr>
            <p:ph type="tbl" sz="quarter" idx="13"/>
            <p:extLst>
              <p:ext uri="{D42A27DB-BD31-4B8C-83A1-F6EECF244321}">
                <p14:modId xmlns:p14="http://schemas.microsoft.com/office/powerpoint/2010/main" val="7403292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194898020"/>
                    </a:ext>
                  </a:extLst>
                </a:gridCol>
                <a:gridCol w="1316736">
                  <a:extLst>
                    <a:ext uri="{9D8B030D-6E8A-4147-A177-3AD203B41FA5}">
                      <a16:colId xmlns:a16="http://schemas.microsoft.com/office/drawing/2014/main" val="3297467907"/>
                    </a:ext>
                  </a:extLst>
                </a:gridCol>
                <a:gridCol w="658368">
                  <a:extLst>
                    <a:ext uri="{9D8B030D-6E8A-4147-A177-3AD203B41FA5}">
                      <a16:colId xmlns:a16="http://schemas.microsoft.com/office/drawing/2014/main" val="590611283"/>
                    </a:ext>
                  </a:extLst>
                </a:gridCol>
                <a:gridCol w="658368">
                  <a:extLst>
                    <a:ext uri="{9D8B030D-6E8A-4147-A177-3AD203B41FA5}">
                      <a16:colId xmlns:a16="http://schemas.microsoft.com/office/drawing/2014/main" val="3516691337"/>
                    </a:ext>
                  </a:extLst>
                </a:gridCol>
                <a:gridCol w="658368">
                  <a:extLst>
                    <a:ext uri="{9D8B030D-6E8A-4147-A177-3AD203B41FA5}">
                      <a16:colId xmlns:a16="http://schemas.microsoft.com/office/drawing/2014/main" val="3729436399"/>
                    </a:ext>
                  </a:extLst>
                </a:gridCol>
                <a:gridCol w="658368">
                  <a:extLst>
                    <a:ext uri="{9D8B030D-6E8A-4147-A177-3AD203B41FA5}">
                      <a16:colId xmlns:a16="http://schemas.microsoft.com/office/drawing/2014/main" val="2659958247"/>
                    </a:ext>
                  </a:extLst>
                </a:gridCol>
                <a:gridCol w="658368">
                  <a:extLst>
                    <a:ext uri="{9D8B030D-6E8A-4147-A177-3AD203B41FA5}">
                      <a16:colId xmlns:a16="http://schemas.microsoft.com/office/drawing/2014/main" val="2299500495"/>
                    </a:ext>
                  </a:extLst>
                </a:gridCol>
                <a:gridCol w="658368">
                  <a:extLst>
                    <a:ext uri="{9D8B030D-6E8A-4147-A177-3AD203B41FA5}">
                      <a16:colId xmlns:a16="http://schemas.microsoft.com/office/drawing/2014/main" val="3191495466"/>
                    </a:ext>
                  </a:extLst>
                </a:gridCol>
                <a:gridCol w="658368">
                  <a:extLst>
                    <a:ext uri="{9D8B030D-6E8A-4147-A177-3AD203B41FA5}">
                      <a16:colId xmlns:a16="http://schemas.microsoft.com/office/drawing/2014/main" val="1070123988"/>
                    </a:ext>
                  </a:extLst>
                </a:gridCol>
                <a:gridCol w="658368">
                  <a:extLst>
                    <a:ext uri="{9D8B030D-6E8A-4147-A177-3AD203B41FA5}">
                      <a16:colId xmlns:a16="http://schemas.microsoft.com/office/drawing/2014/main" val="20554876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8958631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- 2020-06-22 20:06:04</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https://scontent-iad3-1.cdninstagram.com/v/t51.12442-15/104451469_141892070820427_6061001947877669536_n.jpg?_nc_cat=111&amp;_nc_sid=8ae9d6&amp;_nc_ohc=DUKRx4nidL8AX-9Y8es&amp;_nc_ht=scontent-iad3-1.cdninstagram.com&amp;oh=532decb5ba275c7c99ffa3d052521438&amp;oe=5F17E026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06/23/2020 19:30:44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1562077803"/>
                  </a:ext>
                </a:extLst>
              </a:tr>
            </a:tbl>
          </a:graphicData>
        </a:graphic>
      </p:graphicFrame>
      <p:sp>
        <p:nvSpPr>
          <p:cNvPr id="4" name="Text Placeholder 3">
            <a:extLst>
              <a:ext uri="{FF2B5EF4-FFF2-40B4-BE49-F238E27FC236}">
                <a16:creationId xmlns:a16="http://schemas.microsoft.com/office/drawing/2014/main" id="{FCDD7004-401D-463E-848D-9AA4155A9281}"/>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381093812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0873E6-C884-43C7-83D5-9F1984EC2D4F}"/>
              </a:ext>
            </a:extLst>
          </p:cNvPr>
          <p:cNvSpPr>
            <a:spLocks noGrp="1"/>
          </p:cNvSpPr>
          <p:nvPr>
            <p:ph type="title"/>
          </p:nvPr>
        </p:nvSpPr>
        <p:spPr/>
        <p:txBody>
          <a:bodyPr/>
          <a:lstStyle/>
          <a:p>
            <a:r>
              <a:rPr lang="en-US"/>
              <a:t>Instagram Stories Table  | FICOH - 5 of 5</a:t>
            </a:r>
          </a:p>
        </p:txBody>
      </p:sp>
      <p:graphicFrame>
        <p:nvGraphicFramePr>
          <p:cNvPr id="5" name="Table Placeholder 4">
            <a:extLst>
              <a:ext uri="{FF2B5EF4-FFF2-40B4-BE49-F238E27FC236}">
                <a16:creationId xmlns:a16="http://schemas.microsoft.com/office/drawing/2014/main" id="{244AD19B-DAC8-4E50-8B03-617F5C846F8F}"/>
              </a:ext>
            </a:extLst>
          </p:cNvPr>
          <p:cNvGraphicFramePr>
            <a:graphicFrameLocks noGrp="1"/>
          </p:cNvGraphicFramePr>
          <p:nvPr>
            <p:ph type="tbl" sz="quarter" idx="13"/>
            <p:extLst>
              <p:ext uri="{D42A27DB-BD31-4B8C-83A1-F6EECF244321}">
                <p14:modId xmlns:p14="http://schemas.microsoft.com/office/powerpoint/2010/main" val="27600051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488235854"/>
                    </a:ext>
                  </a:extLst>
                </a:gridCol>
                <a:gridCol w="1316736">
                  <a:extLst>
                    <a:ext uri="{9D8B030D-6E8A-4147-A177-3AD203B41FA5}">
                      <a16:colId xmlns:a16="http://schemas.microsoft.com/office/drawing/2014/main" val="15031217"/>
                    </a:ext>
                  </a:extLst>
                </a:gridCol>
                <a:gridCol w="658368">
                  <a:extLst>
                    <a:ext uri="{9D8B030D-6E8A-4147-A177-3AD203B41FA5}">
                      <a16:colId xmlns:a16="http://schemas.microsoft.com/office/drawing/2014/main" val="694117617"/>
                    </a:ext>
                  </a:extLst>
                </a:gridCol>
                <a:gridCol w="658368">
                  <a:extLst>
                    <a:ext uri="{9D8B030D-6E8A-4147-A177-3AD203B41FA5}">
                      <a16:colId xmlns:a16="http://schemas.microsoft.com/office/drawing/2014/main" val="1087193349"/>
                    </a:ext>
                  </a:extLst>
                </a:gridCol>
                <a:gridCol w="658368">
                  <a:extLst>
                    <a:ext uri="{9D8B030D-6E8A-4147-A177-3AD203B41FA5}">
                      <a16:colId xmlns:a16="http://schemas.microsoft.com/office/drawing/2014/main" val="2021554363"/>
                    </a:ext>
                  </a:extLst>
                </a:gridCol>
                <a:gridCol w="658368">
                  <a:extLst>
                    <a:ext uri="{9D8B030D-6E8A-4147-A177-3AD203B41FA5}">
                      <a16:colId xmlns:a16="http://schemas.microsoft.com/office/drawing/2014/main" val="1529703198"/>
                    </a:ext>
                  </a:extLst>
                </a:gridCol>
                <a:gridCol w="658368">
                  <a:extLst>
                    <a:ext uri="{9D8B030D-6E8A-4147-A177-3AD203B41FA5}">
                      <a16:colId xmlns:a16="http://schemas.microsoft.com/office/drawing/2014/main" val="604906092"/>
                    </a:ext>
                  </a:extLst>
                </a:gridCol>
                <a:gridCol w="658368">
                  <a:extLst>
                    <a:ext uri="{9D8B030D-6E8A-4147-A177-3AD203B41FA5}">
                      <a16:colId xmlns:a16="http://schemas.microsoft.com/office/drawing/2014/main" val="3537403256"/>
                    </a:ext>
                  </a:extLst>
                </a:gridCol>
                <a:gridCol w="658368">
                  <a:extLst>
                    <a:ext uri="{9D8B030D-6E8A-4147-A177-3AD203B41FA5}">
                      <a16:colId xmlns:a16="http://schemas.microsoft.com/office/drawing/2014/main" val="3168518600"/>
                    </a:ext>
                  </a:extLst>
                </a:gridCol>
                <a:gridCol w="658368">
                  <a:extLst>
                    <a:ext uri="{9D8B030D-6E8A-4147-A177-3AD203B41FA5}">
                      <a16:colId xmlns:a16="http://schemas.microsoft.com/office/drawing/2014/main" val="31516013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42856807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- 2020-06-16 21:28:05</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https://scontent-iad3-1.cdninstagram.com/v/t51.29350-15/104331005_273387097110087_7707884014686044771_n.jpg?_nc_cat=104&amp;_nc_sid=8ae9d6&amp;_nc_ohc=1pLih8UB2OUAX9kLL24&amp;_nc_ht=scontent-iad3-1.cdninstagram.com&amp;oh=52fafbe1f6c468e46cde628702fd9d03&amp;oe=5F0EE912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06/17/2020 21:10:54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452158108"/>
                  </a:ext>
                </a:extLst>
              </a:tr>
            </a:tbl>
          </a:graphicData>
        </a:graphic>
      </p:graphicFrame>
      <p:sp>
        <p:nvSpPr>
          <p:cNvPr id="4" name="Text Placeholder 3">
            <a:extLst>
              <a:ext uri="{FF2B5EF4-FFF2-40B4-BE49-F238E27FC236}">
                <a16:creationId xmlns:a16="http://schemas.microsoft.com/office/drawing/2014/main" id="{C90B3C0C-365D-447A-B905-57FFB3116A82}"/>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142676522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1131</Words>
  <Application>Microsoft Office PowerPoint</Application>
  <PresentationFormat>On-screen Show (4:3)</PresentationFormat>
  <Paragraphs>400</Paragraphs>
  <Slides>29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29</vt:i4>
      </vt:variant>
    </vt:vector>
  </HeadingPairs>
  <TitlesOfParts>
    <vt:vector size="32" baseType="lpstr">
      <vt:lpstr>Arial</vt:lpstr>
      <vt:lpstr>Calibri</vt:lpstr>
      <vt:lpstr>quintly_template</vt:lpstr>
      <vt:lpstr>FICOH Social Media</vt:lpstr>
      <vt:lpstr>Overall Overall Audience | FICOH</vt:lpstr>
      <vt:lpstr>Facebook Key Metrics Table | FICOH</vt:lpstr>
      <vt:lpstr>Facebook Facebook Fans Change | FICOH</vt:lpstr>
      <vt:lpstr>Facebook Average Interactions Per Facebook Post | FICOH</vt:lpstr>
      <vt:lpstr>Facebook Total Interactions Per Month | FICOH</vt:lpstr>
      <vt:lpstr>Facebook Facebook Impressions | FICOH</vt:lpstr>
      <vt:lpstr>Facebook Own Posts Table | FICOH</vt:lpstr>
      <vt:lpstr>Twitter Key Metrics Table | FICOH</vt:lpstr>
      <vt:lpstr>Twitter Twitter Followers Change | FICOH</vt:lpstr>
      <vt:lpstr>Twitter Average Interactions Per Tweet | FICOH</vt:lpstr>
      <vt:lpstr>Twitter Total Interactions Per Month | FICOH</vt:lpstr>
      <vt:lpstr>Twitter Own and Retweeted Tweets Table | FICOH</vt:lpstr>
      <vt:lpstr>LinkedIn Key Metrics Table | FICOH</vt:lpstr>
      <vt:lpstr>LinkedIn LinkedIn Followers Change | FICOH</vt:lpstr>
      <vt:lpstr>LinkedIn Average Interactions Per LinkedIn Update | FICOH</vt:lpstr>
      <vt:lpstr>LinkedIn Total Interactions Per Month | FICOH</vt:lpstr>
      <vt:lpstr>LinkedIn Posts Table | FICOH</vt:lpstr>
      <vt:lpstr>Instagram Key Metrics Table | FICOH</vt:lpstr>
      <vt:lpstr>Instagram Instagram Followers Change | FICOH</vt:lpstr>
      <vt:lpstr>Instagram Average Interactions Per Instagram Post | FICOH</vt:lpstr>
      <vt:lpstr>Instagram Total Interactions Per Month | FICOH</vt:lpstr>
      <vt:lpstr>Instagram Top Instagram Posts Table | FICOH</vt:lpstr>
      <vt:lpstr>Instagram Stories Key Metrics Table | FICOH</vt:lpstr>
      <vt:lpstr>Instagram Stories Table  | FICOH - 1 of 5</vt:lpstr>
      <vt:lpstr>Instagram Stories Table  | FICOH - 2 of 5</vt:lpstr>
      <vt:lpstr>Instagram Stories Table  | FICOH - 3 of 5</vt:lpstr>
      <vt:lpstr>Instagram Stories Table  | FICOH - 4 of 5</vt:lpstr>
      <vt:lpstr>Instagram Stories Table  | FICOH - 5 of 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FICOH Social Media</dc:title>
  <dc:creator>Frederik Peiniger</dc:creator>
  <cp:lastModifiedBy>Frederik Peiniger</cp:lastModifiedBy>
  <cp:revision>1</cp:revision>
  <dcterms:created xsi:type="dcterms:W3CDTF">2020-07-14T12:59:17Z</dcterms:created>
  <dcterms:modified xsi:type="dcterms:W3CDTF">2020-07-14T12:59:54Z</dcterms:modified>
</cp:coreProperties>
</file>