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43983</c:v>
                </c:pt>
              </c:numCache>
            </c:numRef>
          </c:cat>
          <c:val>
            <c:numRef>
              <c:f>Sheet1!$B$2</c:f>
              <c:numCache>
                <c:formatCode>General</c:formatCode>
                <c:ptCount val="1"/>
                <c:pt idx="0">
                  <c:v>1709</c:v>
                </c:pt>
              </c:numCache>
            </c:numRef>
          </c:val>
          <c:extLst>
            <c:ext xmlns:c16="http://schemas.microsoft.com/office/drawing/2014/chart" uri="{C3380CC4-5D6E-409C-BE32-E72D297353CC}">
              <c16:uniqueId val="{00000000-28E1-459F-81E1-40DEE0AEBFBC}"/>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43983</c:v>
                </c:pt>
              </c:numCache>
            </c:numRef>
          </c:cat>
          <c:val>
            <c:numRef>
              <c:f>Sheet1!$C$2</c:f>
              <c:numCache>
                <c:formatCode>General</c:formatCode>
                <c:ptCount val="1"/>
                <c:pt idx="0">
                  <c:v>2546</c:v>
                </c:pt>
              </c:numCache>
            </c:numRef>
          </c:val>
          <c:extLst>
            <c:ext xmlns:c16="http://schemas.microsoft.com/office/drawing/2014/chart" uri="{C3380CC4-5D6E-409C-BE32-E72D297353CC}">
              <c16:uniqueId val="{00000001-28E1-459F-81E1-40DEE0AEBFBC}"/>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43983</c:v>
                </c:pt>
              </c:numCache>
            </c:numRef>
          </c:cat>
          <c:val>
            <c:numRef>
              <c:f>Sheet1!$D$2</c:f>
              <c:numCache>
                <c:formatCode>General</c:formatCode>
                <c:ptCount val="1"/>
                <c:pt idx="0">
                  <c:v>2773</c:v>
                </c:pt>
              </c:numCache>
            </c:numRef>
          </c:val>
          <c:extLst>
            <c:ext xmlns:c16="http://schemas.microsoft.com/office/drawing/2014/chart" uri="{C3380CC4-5D6E-409C-BE32-E72D297353CC}">
              <c16:uniqueId val="{00000002-28E1-459F-81E1-40DEE0AEBFBC}"/>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43983</c:v>
                </c:pt>
              </c:numCache>
            </c:numRef>
          </c:cat>
          <c:val>
            <c:numRef>
              <c:f>Sheet1!$E$2</c:f>
              <c:numCache>
                <c:formatCode>General</c:formatCode>
                <c:ptCount val="1"/>
                <c:pt idx="0">
                  <c:v>1196</c:v>
                </c:pt>
              </c:numCache>
            </c:numRef>
          </c:val>
          <c:extLst>
            <c:ext xmlns:c16="http://schemas.microsoft.com/office/drawing/2014/chart" uri="{C3380CC4-5D6E-409C-BE32-E72D297353CC}">
              <c16:uniqueId val="{00000003-28E1-459F-81E1-40DEE0AEBFBC}"/>
            </c:ext>
          </c:extLst>
        </c:ser>
        <c:dLbls>
          <c:showLegendKey val="0"/>
          <c:showVal val="0"/>
          <c:showCatName val="0"/>
          <c:showSerName val="0"/>
          <c:showPercent val="0"/>
          <c:showBubbleSize val="0"/>
        </c:dLbls>
        <c:gapWidth val="219"/>
        <c:overlap val="-27"/>
        <c:axId val="306387704"/>
        <c:axId val="306391640"/>
      </c:barChart>
      <c:dateAx>
        <c:axId val="306387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91640"/>
        <c:crosses val="autoZero"/>
        <c:auto val="1"/>
        <c:lblOffset val="100"/>
        <c:baseTimeUnit val="days"/>
      </c:dateAx>
      <c:valAx>
        <c:axId val="306391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87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c:v>
                </c:pt>
                <c:pt idx="1">
                  <c:v>5</c:v>
                </c:pt>
                <c:pt idx="2">
                  <c:v>-4</c:v>
                </c:pt>
                <c:pt idx="3">
                  <c:v>2</c:v>
                </c:pt>
                <c:pt idx="4">
                  <c:v>-1</c:v>
                </c:pt>
                <c:pt idx="5">
                  <c:v>-1</c:v>
                </c:pt>
                <c:pt idx="6">
                  <c:v>0</c:v>
                </c:pt>
              </c:numCache>
            </c:numRef>
          </c:val>
          <c:extLst>
            <c:ext xmlns:c16="http://schemas.microsoft.com/office/drawing/2014/chart" uri="{C3380CC4-5D6E-409C-BE32-E72D297353CC}">
              <c16:uniqueId val="{00000000-2CFD-413D-B4BD-F4458082FC8C}"/>
            </c:ext>
          </c:extLst>
        </c:ser>
        <c:dLbls>
          <c:showLegendKey val="0"/>
          <c:showVal val="0"/>
          <c:showCatName val="0"/>
          <c:showSerName val="0"/>
          <c:showPercent val="0"/>
          <c:showBubbleSize val="0"/>
        </c:dLbls>
        <c:gapWidth val="219"/>
        <c:overlap val="-27"/>
        <c:axId val="256563800"/>
        <c:axId val="256564784"/>
      </c:barChart>
      <c:dateAx>
        <c:axId val="256563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564784"/>
        <c:crosses val="autoZero"/>
        <c:auto val="1"/>
        <c:lblOffset val="100"/>
        <c:baseTimeUnit val="months"/>
      </c:dateAx>
      <c:valAx>
        <c:axId val="256564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563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16</c:v>
                </c:pt>
                <c:pt idx="1">
                  <c:v>15</c:v>
                </c:pt>
                <c:pt idx="2">
                  <c:v>13</c:v>
                </c:pt>
                <c:pt idx="3">
                  <c:v>13</c:v>
                </c:pt>
                <c:pt idx="4">
                  <c:v>17</c:v>
                </c:pt>
                <c:pt idx="5">
                  <c:v>21</c:v>
                </c:pt>
                <c:pt idx="6">
                  <c:v>7</c:v>
                </c:pt>
                <c:pt idx="7">
                  <c:v>0</c:v>
                </c:pt>
                <c:pt idx="8">
                  <c:v>0</c:v>
                </c:pt>
                <c:pt idx="9">
                  <c:v>0</c:v>
                </c:pt>
                <c:pt idx="10">
                  <c:v>0</c:v>
                </c:pt>
                <c:pt idx="11">
                  <c:v>0</c:v>
                </c:pt>
              </c:numCache>
            </c:numRef>
          </c:val>
          <c:extLst>
            <c:ext xmlns:c16="http://schemas.microsoft.com/office/drawing/2014/chart" uri="{C3380CC4-5D6E-409C-BE32-E72D297353CC}">
              <c16:uniqueId val="{00000000-577F-4C12-B8C8-96F2E62A6391}"/>
            </c:ext>
          </c:extLst>
        </c:ser>
        <c:dLbls>
          <c:showLegendKey val="0"/>
          <c:showVal val="0"/>
          <c:showCatName val="0"/>
          <c:showSerName val="0"/>
          <c:showPercent val="0"/>
          <c:showBubbleSize val="0"/>
        </c:dLbls>
        <c:gapWidth val="219"/>
        <c:overlap val="-27"/>
        <c:axId val="309631792"/>
        <c:axId val="309628840"/>
      </c:barChart>
      <c:dateAx>
        <c:axId val="309631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628840"/>
        <c:crosses val="autoZero"/>
        <c:auto val="1"/>
        <c:lblOffset val="100"/>
        <c:baseTimeUnit val="months"/>
      </c:dateAx>
      <c:valAx>
        <c:axId val="309628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631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323</c:v>
                </c:pt>
                <c:pt idx="1">
                  <c:v>207</c:v>
                </c:pt>
                <c:pt idx="2">
                  <c:v>130</c:v>
                </c:pt>
                <c:pt idx="3">
                  <c:v>124</c:v>
                </c:pt>
                <c:pt idx="4">
                  <c:v>252</c:v>
                </c:pt>
                <c:pt idx="5">
                  <c:v>69</c:v>
                </c:pt>
                <c:pt idx="6">
                  <c:v>7</c:v>
                </c:pt>
                <c:pt idx="7">
                  <c:v>0</c:v>
                </c:pt>
                <c:pt idx="8">
                  <c:v>0</c:v>
                </c:pt>
                <c:pt idx="9">
                  <c:v>0</c:v>
                </c:pt>
                <c:pt idx="10">
                  <c:v>0</c:v>
                </c:pt>
                <c:pt idx="11">
                  <c:v>0</c:v>
                </c:pt>
              </c:numCache>
            </c:numRef>
          </c:val>
          <c:extLst>
            <c:ext xmlns:c16="http://schemas.microsoft.com/office/drawing/2014/chart" uri="{C3380CC4-5D6E-409C-BE32-E72D297353CC}">
              <c16:uniqueId val="{00000000-312C-4238-A5C3-0B003F67D730}"/>
            </c:ext>
          </c:extLst>
        </c:ser>
        <c:dLbls>
          <c:showLegendKey val="0"/>
          <c:showVal val="0"/>
          <c:showCatName val="0"/>
          <c:showSerName val="0"/>
          <c:showPercent val="0"/>
          <c:showBubbleSize val="0"/>
        </c:dLbls>
        <c:gapWidth val="219"/>
        <c:overlap val="-27"/>
        <c:axId val="309630480"/>
        <c:axId val="309630808"/>
      </c:barChart>
      <c:catAx>
        <c:axId val="309630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630808"/>
        <c:crosses val="autoZero"/>
        <c:auto val="1"/>
        <c:lblAlgn val="ctr"/>
        <c:lblOffset val="100"/>
        <c:noMultiLvlLbl val="0"/>
      </c:catAx>
      <c:valAx>
        <c:axId val="309630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63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7294</c:v>
                </c:pt>
                <c:pt idx="1">
                  <c:v>8063</c:v>
                </c:pt>
                <c:pt idx="2">
                  <c:v>4786</c:v>
                </c:pt>
                <c:pt idx="3">
                  <c:v>3938</c:v>
                </c:pt>
                <c:pt idx="4">
                  <c:v>5729</c:v>
                </c:pt>
                <c:pt idx="5">
                  <c:v>3229</c:v>
                </c:pt>
                <c:pt idx="6">
                  <c:v>110</c:v>
                </c:pt>
              </c:numCache>
            </c:numRef>
          </c:val>
          <c:extLst>
            <c:ext xmlns:c16="http://schemas.microsoft.com/office/drawing/2014/chart" uri="{C3380CC4-5D6E-409C-BE32-E72D297353CC}">
              <c16:uniqueId val="{00000000-CE56-4267-8F64-C39A652606F7}"/>
            </c:ext>
          </c:extLst>
        </c:ser>
        <c:dLbls>
          <c:showLegendKey val="0"/>
          <c:showVal val="0"/>
          <c:showCatName val="0"/>
          <c:showSerName val="0"/>
          <c:showPercent val="0"/>
          <c:showBubbleSize val="0"/>
        </c:dLbls>
        <c:gapWidth val="219"/>
        <c:overlap val="-27"/>
        <c:axId val="310281568"/>
        <c:axId val="310279928"/>
      </c:barChart>
      <c:dateAx>
        <c:axId val="310281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279928"/>
        <c:crosses val="autoZero"/>
        <c:auto val="1"/>
        <c:lblOffset val="100"/>
        <c:baseTimeUnit val="months"/>
      </c:dateAx>
      <c:valAx>
        <c:axId val="310279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281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10</c:v>
                </c:pt>
                <c:pt idx="2">
                  <c:v>-10</c:v>
                </c:pt>
                <c:pt idx="3">
                  <c:v>5</c:v>
                </c:pt>
                <c:pt idx="4">
                  <c:v>-20</c:v>
                </c:pt>
                <c:pt idx="5">
                  <c:v>0</c:v>
                </c:pt>
                <c:pt idx="6">
                  <c:v>-4</c:v>
                </c:pt>
              </c:numCache>
            </c:numRef>
          </c:val>
          <c:extLst>
            <c:ext xmlns:c16="http://schemas.microsoft.com/office/drawing/2014/chart" uri="{C3380CC4-5D6E-409C-BE32-E72D297353CC}">
              <c16:uniqueId val="{00000000-857F-4E82-AAD7-0CE8C8D90B91}"/>
            </c:ext>
          </c:extLst>
        </c:ser>
        <c:dLbls>
          <c:showLegendKey val="0"/>
          <c:showVal val="0"/>
          <c:showCatName val="0"/>
          <c:showSerName val="0"/>
          <c:showPercent val="0"/>
          <c:showBubbleSize val="0"/>
        </c:dLbls>
        <c:gapWidth val="219"/>
        <c:overlap val="-27"/>
        <c:axId val="310612976"/>
        <c:axId val="310613632"/>
      </c:barChart>
      <c:dateAx>
        <c:axId val="310612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613632"/>
        <c:crosses val="autoZero"/>
        <c:auto val="1"/>
        <c:lblOffset val="100"/>
        <c:baseTimeUnit val="months"/>
      </c:dateAx>
      <c:valAx>
        <c:axId val="310613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612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c:v>
                </c:pt>
                <c:pt idx="1">
                  <c:v>4</c:v>
                </c:pt>
                <c:pt idx="2">
                  <c:v>1</c:v>
                </c:pt>
                <c:pt idx="3">
                  <c:v>1</c:v>
                </c:pt>
                <c:pt idx="4">
                  <c:v>2</c:v>
                </c:pt>
                <c:pt idx="5">
                  <c:v>2</c:v>
                </c:pt>
                <c:pt idx="6">
                  <c:v>2</c:v>
                </c:pt>
                <c:pt idx="7">
                  <c:v>0</c:v>
                </c:pt>
                <c:pt idx="8">
                  <c:v>0</c:v>
                </c:pt>
                <c:pt idx="9">
                  <c:v>0</c:v>
                </c:pt>
                <c:pt idx="10">
                  <c:v>0</c:v>
                </c:pt>
                <c:pt idx="11">
                  <c:v>0</c:v>
                </c:pt>
              </c:numCache>
            </c:numRef>
          </c:val>
          <c:extLst>
            <c:ext xmlns:c16="http://schemas.microsoft.com/office/drawing/2014/chart" uri="{C3380CC4-5D6E-409C-BE32-E72D297353CC}">
              <c16:uniqueId val="{00000000-49ED-44F1-B074-71789E18FD29}"/>
            </c:ext>
          </c:extLst>
        </c:ser>
        <c:dLbls>
          <c:showLegendKey val="0"/>
          <c:showVal val="0"/>
          <c:showCatName val="0"/>
          <c:showSerName val="0"/>
          <c:showPercent val="0"/>
          <c:showBubbleSize val="0"/>
        </c:dLbls>
        <c:gapWidth val="219"/>
        <c:overlap val="-27"/>
        <c:axId val="316029544"/>
        <c:axId val="316034792"/>
      </c:barChart>
      <c:dateAx>
        <c:axId val="316029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034792"/>
        <c:crosses val="autoZero"/>
        <c:auto val="1"/>
        <c:lblOffset val="100"/>
        <c:baseTimeUnit val="months"/>
      </c:dateAx>
      <c:valAx>
        <c:axId val="316034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029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30</c:v>
                </c:pt>
                <c:pt idx="1">
                  <c:v>100</c:v>
                </c:pt>
                <c:pt idx="2">
                  <c:v>10</c:v>
                </c:pt>
                <c:pt idx="3">
                  <c:v>17</c:v>
                </c:pt>
                <c:pt idx="4">
                  <c:v>30</c:v>
                </c:pt>
                <c:pt idx="5">
                  <c:v>9</c:v>
                </c:pt>
                <c:pt idx="6">
                  <c:v>2</c:v>
                </c:pt>
                <c:pt idx="7">
                  <c:v>0</c:v>
                </c:pt>
                <c:pt idx="8">
                  <c:v>0</c:v>
                </c:pt>
                <c:pt idx="9">
                  <c:v>0</c:v>
                </c:pt>
                <c:pt idx="10">
                  <c:v>0</c:v>
                </c:pt>
                <c:pt idx="11">
                  <c:v>0</c:v>
                </c:pt>
              </c:numCache>
            </c:numRef>
          </c:val>
          <c:extLst>
            <c:ext xmlns:c16="http://schemas.microsoft.com/office/drawing/2014/chart" uri="{C3380CC4-5D6E-409C-BE32-E72D297353CC}">
              <c16:uniqueId val="{00000000-CEF6-48AC-BCF6-920BF994093E}"/>
            </c:ext>
          </c:extLst>
        </c:ser>
        <c:dLbls>
          <c:showLegendKey val="0"/>
          <c:showVal val="0"/>
          <c:showCatName val="0"/>
          <c:showSerName val="0"/>
          <c:showPercent val="0"/>
          <c:showBubbleSize val="0"/>
        </c:dLbls>
        <c:gapWidth val="219"/>
        <c:overlap val="-27"/>
        <c:axId val="316035776"/>
        <c:axId val="316038728"/>
      </c:barChart>
      <c:catAx>
        <c:axId val="316035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038728"/>
        <c:crosses val="autoZero"/>
        <c:auto val="1"/>
        <c:lblAlgn val="ctr"/>
        <c:lblOffset val="100"/>
        <c:noMultiLvlLbl val="0"/>
      </c:catAx>
      <c:valAx>
        <c:axId val="316038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03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123</c:v>
                </c:pt>
                <c:pt idx="1">
                  <c:v>208</c:v>
                </c:pt>
                <c:pt idx="2">
                  <c:v>161</c:v>
                </c:pt>
                <c:pt idx="3">
                  <c:v>198</c:v>
                </c:pt>
                <c:pt idx="4">
                  <c:v>228</c:v>
                </c:pt>
                <c:pt idx="5">
                  <c:v>115</c:v>
                </c:pt>
                <c:pt idx="6">
                  <c:v>17</c:v>
                </c:pt>
              </c:numCache>
            </c:numRef>
          </c:val>
          <c:extLst>
            <c:ext xmlns:c16="http://schemas.microsoft.com/office/drawing/2014/chart" uri="{C3380CC4-5D6E-409C-BE32-E72D297353CC}">
              <c16:uniqueId val="{00000000-9737-4B75-82F7-1772D31B1703}"/>
            </c:ext>
          </c:extLst>
        </c:ser>
        <c:dLbls>
          <c:showLegendKey val="0"/>
          <c:showVal val="0"/>
          <c:showCatName val="0"/>
          <c:showSerName val="0"/>
          <c:showPercent val="0"/>
          <c:showBubbleSize val="0"/>
        </c:dLbls>
        <c:gapWidth val="219"/>
        <c:overlap val="-27"/>
        <c:axId val="306903304"/>
        <c:axId val="306904616"/>
      </c:barChart>
      <c:dateAx>
        <c:axId val="306903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04616"/>
        <c:crosses val="autoZero"/>
        <c:auto val="1"/>
        <c:lblOffset val="100"/>
        <c:baseTimeUnit val="months"/>
      </c:dateAx>
      <c:valAx>
        <c:axId val="306904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03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7</c:v>
                </c:pt>
                <c:pt idx="2">
                  <c:v>58</c:v>
                </c:pt>
                <c:pt idx="3">
                  <c:v>1</c:v>
                </c:pt>
                <c:pt idx="4">
                  <c:v>-3</c:v>
                </c:pt>
                <c:pt idx="5">
                  <c:v>-3</c:v>
                </c:pt>
                <c:pt idx="6">
                  <c:v>0</c:v>
                </c:pt>
              </c:numCache>
            </c:numRef>
          </c:val>
          <c:extLst>
            <c:ext xmlns:c16="http://schemas.microsoft.com/office/drawing/2014/chart" uri="{C3380CC4-5D6E-409C-BE32-E72D297353CC}">
              <c16:uniqueId val="{00000000-8B2F-4C29-A266-EC67F7F58FD7}"/>
            </c:ext>
          </c:extLst>
        </c:ser>
        <c:dLbls>
          <c:showLegendKey val="0"/>
          <c:showVal val="0"/>
          <c:showCatName val="0"/>
          <c:showSerName val="0"/>
          <c:showPercent val="0"/>
          <c:showBubbleSize val="0"/>
        </c:dLbls>
        <c:gapWidth val="219"/>
        <c:overlap val="-27"/>
        <c:axId val="306912488"/>
        <c:axId val="309627856"/>
      </c:barChart>
      <c:dateAx>
        <c:axId val="306912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627856"/>
        <c:crosses val="autoZero"/>
        <c:auto val="1"/>
        <c:lblOffset val="100"/>
        <c:baseTimeUnit val="months"/>
      </c:dateAx>
      <c:valAx>
        <c:axId val="309627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12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33</c:v>
                </c:pt>
                <c:pt idx="1">
                  <c:v>39</c:v>
                </c:pt>
                <c:pt idx="2">
                  <c:v>101</c:v>
                </c:pt>
                <c:pt idx="3">
                  <c:v>35</c:v>
                </c:pt>
                <c:pt idx="4">
                  <c:v>45</c:v>
                </c:pt>
                <c:pt idx="5">
                  <c:v>49</c:v>
                </c:pt>
                <c:pt idx="6">
                  <c:v>15</c:v>
                </c:pt>
                <c:pt idx="7">
                  <c:v>0</c:v>
                </c:pt>
                <c:pt idx="8">
                  <c:v>0</c:v>
                </c:pt>
                <c:pt idx="9">
                  <c:v>0</c:v>
                </c:pt>
                <c:pt idx="10">
                  <c:v>0</c:v>
                </c:pt>
                <c:pt idx="11">
                  <c:v>0</c:v>
                </c:pt>
              </c:numCache>
            </c:numRef>
          </c:val>
          <c:extLst>
            <c:ext xmlns:c16="http://schemas.microsoft.com/office/drawing/2014/chart" uri="{C3380CC4-5D6E-409C-BE32-E72D297353CC}">
              <c16:uniqueId val="{00000000-2BD1-43A2-800F-ED5DE6490C7E}"/>
            </c:ext>
          </c:extLst>
        </c:ser>
        <c:dLbls>
          <c:showLegendKey val="0"/>
          <c:showVal val="0"/>
          <c:showCatName val="0"/>
          <c:showSerName val="0"/>
          <c:showPercent val="0"/>
          <c:showBubbleSize val="0"/>
        </c:dLbls>
        <c:gapWidth val="219"/>
        <c:overlap val="-27"/>
        <c:axId val="385326016"/>
        <c:axId val="385321424"/>
      </c:barChart>
      <c:dateAx>
        <c:axId val="385326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321424"/>
        <c:crosses val="autoZero"/>
        <c:auto val="1"/>
        <c:lblOffset val="100"/>
        <c:baseTimeUnit val="months"/>
      </c:dateAx>
      <c:valAx>
        <c:axId val="38532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326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501</c:v>
                </c:pt>
                <c:pt idx="1">
                  <c:v>354</c:v>
                </c:pt>
                <c:pt idx="2">
                  <c:v>712</c:v>
                </c:pt>
                <c:pt idx="3">
                  <c:v>285</c:v>
                </c:pt>
                <c:pt idx="4">
                  <c:v>503</c:v>
                </c:pt>
                <c:pt idx="5">
                  <c:v>198</c:v>
                </c:pt>
                <c:pt idx="6">
                  <c:v>15</c:v>
                </c:pt>
                <c:pt idx="7">
                  <c:v>0</c:v>
                </c:pt>
                <c:pt idx="8">
                  <c:v>0</c:v>
                </c:pt>
                <c:pt idx="9">
                  <c:v>0</c:v>
                </c:pt>
                <c:pt idx="10">
                  <c:v>0</c:v>
                </c:pt>
                <c:pt idx="11">
                  <c:v>0</c:v>
                </c:pt>
              </c:numCache>
            </c:numRef>
          </c:val>
          <c:extLst>
            <c:ext xmlns:c16="http://schemas.microsoft.com/office/drawing/2014/chart" uri="{C3380CC4-5D6E-409C-BE32-E72D297353CC}">
              <c16:uniqueId val="{00000000-FD9A-4B6D-8C03-9CAE6A4FD2A8}"/>
            </c:ext>
          </c:extLst>
        </c:ser>
        <c:dLbls>
          <c:showLegendKey val="0"/>
          <c:showVal val="0"/>
          <c:showCatName val="0"/>
          <c:showSerName val="0"/>
          <c:showPercent val="0"/>
          <c:showBubbleSize val="0"/>
        </c:dLbls>
        <c:gapWidth val="219"/>
        <c:overlap val="-27"/>
        <c:axId val="385310928"/>
        <c:axId val="385312568"/>
      </c:barChart>
      <c:catAx>
        <c:axId val="385310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312568"/>
        <c:crosses val="autoZero"/>
        <c:auto val="1"/>
        <c:lblAlgn val="ctr"/>
        <c:lblOffset val="100"/>
        <c:noMultiLvlLbl val="0"/>
      </c:catAx>
      <c:valAx>
        <c:axId val="385312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310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EF8DF-0EBC-4649-81D1-D9351E1161A5}"/>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494C8026-9FD2-433F-BD9D-9774A14D581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314148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A6116-BE91-47FC-9901-1AB474D1A7A3}"/>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6E2CB19E-1407-4A04-925D-F2A8E0139C08}"/>
              </a:ext>
            </a:extLst>
          </p:cNvPr>
          <p:cNvGraphicFramePr>
            <a:graphicFrameLocks noGrp="1"/>
          </p:cNvGraphicFramePr>
          <p:nvPr>
            <p:ph type="chart" sz="quarter" idx="13"/>
            <p:extLst>
              <p:ext uri="{D42A27DB-BD31-4B8C-83A1-F6EECF244321}">
                <p14:modId xmlns:p14="http://schemas.microsoft.com/office/powerpoint/2010/main" val="2366049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CAEED7-A0E7-4244-8D36-1BCF0E97465C}"/>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859243DD-0B56-421C-9829-B4F66E1373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8382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0D935-2522-4FF9-A402-E8703FCBB859}"/>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1736F449-CCA4-4A88-AF8D-F510E9996623}"/>
              </a:ext>
            </a:extLst>
          </p:cNvPr>
          <p:cNvGraphicFramePr>
            <a:graphicFrameLocks noGrp="1"/>
          </p:cNvGraphicFramePr>
          <p:nvPr>
            <p:ph type="tbl" sz="quarter" idx="13"/>
            <p:extLst>
              <p:ext uri="{D42A27DB-BD31-4B8C-83A1-F6EECF244321}">
                <p14:modId xmlns:p14="http://schemas.microsoft.com/office/powerpoint/2010/main" val="1107509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47582631"/>
                    </a:ext>
                  </a:extLst>
                </a:gridCol>
                <a:gridCol w="740664">
                  <a:extLst>
                    <a:ext uri="{9D8B030D-6E8A-4147-A177-3AD203B41FA5}">
                      <a16:colId xmlns:a16="http://schemas.microsoft.com/office/drawing/2014/main" val="3914943390"/>
                    </a:ext>
                  </a:extLst>
                </a:gridCol>
                <a:gridCol w="740664">
                  <a:extLst>
                    <a:ext uri="{9D8B030D-6E8A-4147-A177-3AD203B41FA5}">
                      <a16:colId xmlns:a16="http://schemas.microsoft.com/office/drawing/2014/main" val="1954772564"/>
                    </a:ext>
                  </a:extLst>
                </a:gridCol>
                <a:gridCol w="740664">
                  <a:extLst>
                    <a:ext uri="{9D8B030D-6E8A-4147-A177-3AD203B41FA5}">
                      <a16:colId xmlns:a16="http://schemas.microsoft.com/office/drawing/2014/main" val="2654795534"/>
                    </a:ext>
                  </a:extLst>
                </a:gridCol>
                <a:gridCol w="740664">
                  <a:extLst>
                    <a:ext uri="{9D8B030D-6E8A-4147-A177-3AD203B41FA5}">
                      <a16:colId xmlns:a16="http://schemas.microsoft.com/office/drawing/2014/main" val="2424088124"/>
                    </a:ext>
                  </a:extLst>
                </a:gridCol>
                <a:gridCol w="740664">
                  <a:extLst>
                    <a:ext uri="{9D8B030D-6E8A-4147-A177-3AD203B41FA5}">
                      <a16:colId xmlns:a16="http://schemas.microsoft.com/office/drawing/2014/main" val="3854665580"/>
                    </a:ext>
                  </a:extLst>
                </a:gridCol>
                <a:gridCol w="740664">
                  <a:extLst>
                    <a:ext uri="{9D8B030D-6E8A-4147-A177-3AD203B41FA5}">
                      <a16:colId xmlns:a16="http://schemas.microsoft.com/office/drawing/2014/main" val="1023648543"/>
                    </a:ext>
                  </a:extLst>
                </a:gridCol>
                <a:gridCol w="740664">
                  <a:extLst>
                    <a:ext uri="{9D8B030D-6E8A-4147-A177-3AD203B41FA5}">
                      <a16:colId xmlns:a16="http://schemas.microsoft.com/office/drawing/2014/main" val="2252774650"/>
                    </a:ext>
                  </a:extLst>
                </a:gridCol>
                <a:gridCol w="740664">
                  <a:extLst>
                    <a:ext uri="{9D8B030D-6E8A-4147-A177-3AD203B41FA5}">
                      <a16:colId xmlns:a16="http://schemas.microsoft.com/office/drawing/2014/main" val="3527170792"/>
                    </a:ext>
                  </a:extLst>
                </a:gridCol>
                <a:gridCol w="740664">
                  <a:extLst>
                    <a:ext uri="{9D8B030D-6E8A-4147-A177-3AD203B41FA5}">
                      <a16:colId xmlns:a16="http://schemas.microsoft.com/office/drawing/2014/main" val="303910300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35655733"/>
                  </a:ext>
                </a:extLst>
              </a:tr>
              <a:tr h="370840">
                <a:tc>
                  <a:txBody>
                    <a:bodyPr/>
                    <a:lstStyle/>
                    <a:p>
                      <a:r>
                        <a:rPr lang="en-US" sz="1000"/>
                        <a:t>First Insurance Company of Hawaii, LTD</a:t>
                      </a:r>
                    </a:p>
                  </a:txBody>
                  <a:tcPr/>
                </a:tc>
                <a:tc>
                  <a:txBody>
                    <a:bodyPr/>
                    <a:lstStyle/>
                    <a:p>
                      <a:r>
                        <a:rPr lang="en-US" sz="1000"/>
                        <a:t>1709</a:t>
                      </a:r>
                    </a:p>
                  </a:txBody>
                  <a:tcPr/>
                </a:tc>
                <a:tc>
                  <a:txBody>
                    <a:bodyPr/>
                    <a:lstStyle/>
                    <a:p>
                      <a:r>
                        <a:rPr lang="en-US" sz="1000"/>
                        <a:t>-1</a:t>
                      </a:r>
                    </a:p>
                  </a:txBody>
                  <a:tcPr/>
                </a:tc>
                <a:tc>
                  <a:txBody>
                    <a:bodyPr/>
                    <a:lstStyle/>
                    <a:p>
                      <a:r>
                        <a:rPr lang="en-US" sz="1000"/>
                        <a:t>3</a:t>
                      </a:r>
                    </a:p>
                  </a:txBody>
                  <a:tcPr/>
                </a:tc>
                <a:tc>
                  <a:txBody>
                    <a:bodyPr/>
                    <a:lstStyle/>
                    <a:p>
                      <a:r>
                        <a:rPr lang="en-US" sz="1000"/>
                        <a:t>64</a:t>
                      </a:r>
                    </a:p>
                  </a:txBody>
                  <a:tcPr/>
                </a:tc>
                <a:tc>
                  <a:txBody>
                    <a:bodyPr/>
                    <a:lstStyle/>
                    <a:p>
                      <a:r>
                        <a:rPr lang="en-US" sz="1000"/>
                        <a:t>3</a:t>
                      </a:r>
                    </a:p>
                  </a:txBody>
                  <a:tcPr/>
                </a:tc>
                <a:tc>
                  <a:txBody>
                    <a:bodyPr/>
                    <a:lstStyle/>
                    <a:p>
                      <a:r>
                        <a:rPr lang="en-US" sz="1000"/>
                        <a:t>2</a:t>
                      </a:r>
                    </a:p>
                  </a:txBody>
                  <a:tcPr/>
                </a:tc>
                <a:tc>
                  <a:txBody>
                    <a:bodyPr/>
                    <a:lstStyle/>
                    <a:p>
                      <a:r>
                        <a:rPr lang="en-US" sz="1000"/>
                        <a:t>0</a:t>
                      </a:r>
                    </a:p>
                  </a:txBody>
                  <a:tcPr/>
                </a:tc>
                <a:tc>
                  <a:txBody>
                    <a:bodyPr/>
                    <a:lstStyle/>
                    <a:p>
                      <a:r>
                        <a:rPr lang="en-US" sz="1000"/>
                        <a:t>1.3458 %</a:t>
                      </a:r>
                    </a:p>
                  </a:txBody>
                  <a:tcPr/>
                </a:tc>
                <a:tc>
                  <a:txBody>
                    <a:bodyPr/>
                    <a:lstStyle/>
                    <a:p>
                      <a:r>
                        <a:rPr lang="en-US" sz="1000"/>
                        <a:t>0.0 %</a:t>
                      </a:r>
                    </a:p>
                  </a:txBody>
                  <a:tcPr/>
                </a:tc>
                <a:extLst>
                  <a:ext uri="{0D108BD9-81ED-4DB2-BD59-A6C34878D82A}">
                    <a16:rowId xmlns:a16="http://schemas.microsoft.com/office/drawing/2014/main" val="1559883963"/>
                  </a:ext>
                </a:extLst>
              </a:tr>
            </a:tbl>
          </a:graphicData>
        </a:graphic>
      </p:graphicFrame>
      <p:sp>
        <p:nvSpPr>
          <p:cNvPr id="4" name="Text Placeholder 3">
            <a:extLst>
              <a:ext uri="{FF2B5EF4-FFF2-40B4-BE49-F238E27FC236}">
                <a16:creationId xmlns:a16="http://schemas.microsoft.com/office/drawing/2014/main" id="{6A1DA736-3D4D-4B27-8A52-A4AD71706670}"/>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479674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18E6E-7FC2-48C6-B8F6-24AD9264725D}"/>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A03A9AE7-C753-4CC7-A5DD-D5AE3C878E4B}"/>
              </a:ext>
            </a:extLst>
          </p:cNvPr>
          <p:cNvGraphicFramePr>
            <a:graphicFrameLocks noGrp="1"/>
          </p:cNvGraphicFramePr>
          <p:nvPr>
            <p:ph type="chart" sz="quarter" idx="13"/>
            <p:extLst>
              <p:ext uri="{D42A27DB-BD31-4B8C-83A1-F6EECF244321}">
                <p14:modId xmlns:p14="http://schemas.microsoft.com/office/powerpoint/2010/main" val="20313889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B93F81-E84A-4556-B813-43D5EA03EFC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2A4DE378-43E8-4214-9F9C-887DB262C9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43932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5E2F0-C0A6-4942-BAB0-8CA5B6B42F12}"/>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CBD2EA99-BB16-4471-988B-9A990A8511FF}"/>
              </a:ext>
            </a:extLst>
          </p:cNvPr>
          <p:cNvGraphicFramePr>
            <a:graphicFrameLocks noGrp="1"/>
          </p:cNvGraphicFramePr>
          <p:nvPr>
            <p:ph type="chart" sz="quarter" idx="13"/>
            <p:extLst>
              <p:ext uri="{D42A27DB-BD31-4B8C-83A1-F6EECF244321}">
                <p14:modId xmlns:p14="http://schemas.microsoft.com/office/powerpoint/2010/main" val="9310750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4EB03F-1D53-4085-8D18-9FDDDBB0B8EA}"/>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0DDD57E-48B5-44F2-AAC8-C98BC2E5CD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3822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5BEAF-85C9-4363-A8AB-E6D22FA3D9A9}"/>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4B89263E-65EF-4A1E-8EBB-6A1C59B0CDF7}"/>
              </a:ext>
            </a:extLst>
          </p:cNvPr>
          <p:cNvGraphicFramePr>
            <a:graphicFrameLocks noGrp="1"/>
          </p:cNvGraphicFramePr>
          <p:nvPr>
            <p:ph type="chart" sz="quarter" idx="13"/>
            <p:extLst>
              <p:ext uri="{D42A27DB-BD31-4B8C-83A1-F6EECF244321}">
                <p14:modId xmlns:p14="http://schemas.microsoft.com/office/powerpoint/2010/main" val="35608611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FE4D66-9D72-47F4-B9CB-5A455A5AA8F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9918740D-0031-4C3C-8D0A-403C0E816C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0234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249D4-0A8A-43A7-8E95-0B97AAF252C7}"/>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AED31974-4349-493D-A95E-5F0DCC2408F8}"/>
              </a:ext>
            </a:extLst>
          </p:cNvPr>
          <p:cNvGraphicFramePr>
            <a:graphicFrameLocks noGrp="1"/>
          </p:cNvGraphicFramePr>
          <p:nvPr>
            <p:ph type="chart" sz="quarter" idx="13"/>
            <p:extLst>
              <p:ext uri="{D42A27DB-BD31-4B8C-83A1-F6EECF244321}">
                <p14:modId xmlns:p14="http://schemas.microsoft.com/office/powerpoint/2010/main" val="32700670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D5F1FC-9245-470C-8F46-C0CD65F500C0}"/>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56C6B133-7E2E-459E-BB38-B775336F1E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2585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28CD3-53B0-4740-AE54-0689C5EBA0F8}"/>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91F4EE0D-C900-4C90-A51C-1662FDC4FA56}"/>
              </a:ext>
            </a:extLst>
          </p:cNvPr>
          <p:cNvGraphicFramePr>
            <a:graphicFrameLocks noGrp="1"/>
          </p:cNvGraphicFramePr>
          <p:nvPr>
            <p:ph type="tbl" sz="quarter" idx="13"/>
            <p:extLst>
              <p:ext uri="{D42A27DB-BD31-4B8C-83A1-F6EECF244321}">
                <p14:modId xmlns:p14="http://schemas.microsoft.com/office/powerpoint/2010/main" val="2971128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970816715"/>
                    </a:ext>
                  </a:extLst>
                </a:gridCol>
                <a:gridCol w="740664">
                  <a:extLst>
                    <a:ext uri="{9D8B030D-6E8A-4147-A177-3AD203B41FA5}">
                      <a16:colId xmlns:a16="http://schemas.microsoft.com/office/drawing/2014/main" val="2994595985"/>
                    </a:ext>
                  </a:extLst>
                </a:gridCol>
                <a:gridCol w="740664">
                  <a:extLst>
                    <a:ext uri="{9D8B030D-6E8A-4147-A177-3AD203B41FA5}">
                      <a16:colId xmlns:a16="http://schemas.microsoft.com/office/drawing/2014/main" val="2970673469"/>
                    </a:ext>
                  </a:extLst>
                </a:gridCol>
                <a:gridCol w="740664">
                  <a:extLst>
                    <a:ext uri="{9D8B030D-6E8A-4147-A177-3AD203B41FA5}">
                      <a16:colId xmlns:a16="http://schemas.microsoft.com/office/drawing/2014/main" val="3079617628"/>
                    </a:ext>
                  </a:extLst>
                </a:gridCol>
                <a:gridCol w="740664">
                  <a:extLst>
                    <a:ext uri="{9D8B030D-6E8A-4147-A177-3AD203B41FA5}">
                      <a16:colId xmlns:a16="http://schemas.microsoft.com/office/drawing/2014/main" val="3694706443"/>
                    </a:ext>
                  </a:extLst>
                </a:gridCol>
                <a:gridCol w="740664">
                  <a:extLst>
                    <a:ext uri="{9D8B030D-6E8A-4147-A177-3AD203B41FA5}">
                      <a16:colId xmlns:a16="http://schemas.microsoft.com/office/drawing/2014/main" val="2968020047"/>
                    </a:ext>
                  </a:extLst>
                </a:gridCol>
                <a:gridCol w="740664">
                  <a:extLst>
                    <a:ext uri="{9D8B030D-6E8A-4147-A177-3AD203B41FA5}">
                      <a16:colId xmlns:a16="http://schemas.microsoft.com/office/drawing/2014/main" val="2520352293"/>
                    </a:ext>
                  </a:extLst>
                </a:gridCol>
                <a:gridCol w="740664">
                  <a:extLst>
                    <a:ext uri="{9D8B030D-6E8A-4147-A177-3AD203B41FA5}">
                      <a16:colId xmlns:a16="http://schemas.microsoft.com/office/drawing/2014/main" val="313905404"/>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341048458"/>
                  </a:ext>
                </a:extLst>
              </a:tr>
              <a:tr h="370840">
                <a:tc>
                  <a:txBody>
                    <a:bodyPr/>
                    <a:lstStyle/>
                    <a:p>
                      <a:r>
                        <a:rPr lang="en-US" sz="1000" b="1"/>
                        <a:t>First Insurance Company of Hawaii, LTD - 2020-06-19 21:00:40</a:t>
                      </a:r>
                      <a:r>
                        <a:rPr lang="en-US" sz="1000"/>
                        <a:t>
 FICOH President and CEO, Jeff Shonka, recently discussed our “new normal” with Hawaii Business Magazine.
"We’ve learned to focus less on what we can’t do, and far more on what we can do and how to overcome challenges and adapt to our new environment."
Read the full article here: https://bit.ly/30VNusB
#newnormal #insuranceindustry</a:t>
                      </a:r>
                    </a:p>
                  </a:txBody>
                  <a:tcPr/>
                </a:tc>
                <a:tc>
                  <a:txBody>
                    <a:bodyPr/>
                    <a:lstStyle/>
                    <a:p>
                      <a:r>
                        <a:rPr lang="en-US" sz="1000"/>
                        <a:t>32</a:t>
                      </a:r>
                    </a:p>
                  </a:txBody>
                  <a:tcPr/>
                </a:tc>
                <a:tc>
                  <a:txBody>
                    <a:bodyPr/>
                    <a:lstStyle/>
                    <a:p>
                      <a:r>
                        <a:rPr lang="en-US" sz="1000"/>
                        <a:t>28</a:t>
                      </a:r>
                    </a:p>
                  </a:txBody>
                  <a:tcPr/>
                </a:tc>
                <a:tc>
                  <a:txBody>
                    <a:bodyPr/>
                    <a:lstStyle/>
                    <a:p>
                      <a:r>
                        <a:rPr lang="en-US" sz="1000"/>
                        <a:t>3</a:t>
                      </a:r>
                    </a:p>
                  </a:txBody>
                  <a:tcPr/>
                </a:tc>
                <a:tc>
                  <a:txBody>
                    <a:bodyPr/>
                    <a:lstStyle/>
                    <a:p>
                      <a:r>
                        <a:rPr lang="en-US" sz="1000"/>
                        <a:t>1</a:t>
                      </a:r>
                    </a:p>
                  </a:txBody>
                  <a:tcPr/>
                </a:tc>
                <a:tc>
                  <a:txBody>
                    <a:bodyPr/>
                    <a:lstStyle/>
                    <a:p>
                      <a:r>
                        <a:rPr lang="en-US" sz="1000"/>
                        <a:t>1.8735 %</a:t>
                      </a:r>
                    </a:p>
                  </a:txBody>
                  <a:tcPr/>
                </a:tc>
                <a:tc>
                  <a:txBody>
                    <a:bodyPr/>
                    <a:lstStyle/>
                    <a:p>
                      <a:r>
                        <a:rPr lang="en-US" sz="1000"/>
                        <a:t>Link</a:t>
                      </a:r>
                    </a:p>
                  </a:txBody>
                  <a:tcPr/>
                </a:tc>
                <a:tc>
                  <a:txBody>
                    <a:bodyPr/>
                    <a:lstStyle/>
                    <a:p>
                      <a:r>
                        <a:rPr lang="en-US" sz="1000"/>
                        <a:t>Highly Unlikely</a:t>
                      </a:r>
                    </a:p>
                  </a:txBody>
                  <a:tcPr/>
                </a:tc>
                <a:extLst>
                  <a:ext uri="{0D108BD9-81ED-4DB2-BD59-A6C34878D82A}">
                    <a16:rowId xmlns:a16="http://schemas.microsoft.com/office/drawing/2014/main" val="1818790942"/>
                  </a:ext>
                </a:extLst>
              </a:tr>
              <a:tr h="370840">
                <a:tc>
                  <a:txBody>
                    <a:bodyPr/>
                    <a:lstStyle/>
                    <a:p>
                      <a:r>
                        <a:rPr lang="en-US" sz="1000" b="1"/>
                        <a:t>First Insurance Company of Hawaii, LTD - 2020-06-26 22:00:51</a:t>
                      </a:r>
                      <a:r>
                        <a:rPr lang="en-US" sz="1000"/>
                        <a:t>
 Our IT team members gathered today for a brief celebration. For many, it was their first time seeing coworkers IRL in months. It was a chance to reconnect, recognize team achievements, and enjoy ‘ono treats prepared by our talented IT managers. It was great seeing everyone again!</a:t>
                      </a:r>
                    </a:p>
                  </a:txBody>
                  <a:tcPr/>
                </a:tc>
                <a:tc>
                  <a:txBody>
                    <a:bodyPr/>
                    <a:lstStyle/>
                    <a:p>
                      <a:r>
                        <a:rPr lang="en-US" sz="1000"/>
                        <a:t>27</a:t>
                      </a:r>
                    </a:p>
                  </a:txBody>
                  <a:tcPr/>
                </a:tc>
                <a:tc>
                  <a:txBody>
                    <a:bodyPr/>
                    <a:lstStyle/>
                    <a:p>
                      <a:r>
                        <a:rPr lang="en-US" sz="1000"/>
                        <a:t>27</a:t>
                      </a:r>
                    </a:p>
                  </a:txBody>
                  <a:tcPr/>
                </a:tc>
                <a:tc>
                  <a:txBody>
                    <a:bodyPr/>
                    <a:lstStyle/>
                    <a:p>
                      <a:r>
                        <a:rPr lang="en-US" sz="1000"/>
                        <a:t>0</a:t>
                      </a:r>
                    </a:p>
                  </a:txBody>
                  <a:tcPr/>
                </a:tc>
                <a:tc>
                  <a:txBody>
                    <a:bodyPr/>
                    <a:lstStyle/>
                    <a:p>
                      <a:r>
                        <a:rPr lang="en-US" sz="1000"/>
                        <a:t>0</a:t>
                      </a:r>
                    </a:p>
                  </a:txBody>
                  <a:tcPr/>
                </a:tc>
                <a:tc>
                  <a:txBody>
                    <a:bodyPr/>
                    <a:lstStyle/>
                    <a:p>
                      <a:r>
                        <a:rPr lang="en-US" sz="1000"/>
                        <a:t>1.5799 %</a:t>
                      </a:r>
                    </a:p>
                  </a:txBody>
                  <a:tcPr/>
                </a:tc>
                <a:tc>
                  <a:txBody>
                    <a:bodyPr/>
                    <a:lstStyle/>
                    <a:p>
                      <a:r>
                        <a:rPr lang="en-US" sz="1000"/>
                        <a:t>Album</a:t>
                      </a:r>
                    </a:p>
                  </a:txBody>
                  <a:tcPr/>
                </a:tc>
                <a:tc>
                  <a:txBody>
                    <a:bodyPr/>
                    <a:lstStyle/>
                    <a:p>
                      <a:r>
                        <a:rPr lang="en-US" sz="1000"/>
                        <a:t>Highly Unlikely</a:t>
                      </a:r>
                    </a:p>
                  </a:txBody>
                  <a:tcPr/>
                </a:tc>
                <a:extLst>
                  <a:ext uri="{0D108BD9-81ED-4DB2-BD59-A6C34878D82A}">
                    <a16:rowId xmlns:a16="http://schemas.microsoft.com/office/drawing/2014/main" val="1194532808"/>
                  </a:ext>
                </a:extLst>
              </a:tr>
              <a:tr h="370840">
                <a:tc>
                  <a:txBody>
                    <a:bodyPr/>
                    <a:lstStyle/>
                    <a:p>
                      <a:r>
                        <a:rPr lang="en-US" sz="1000" b="1"/>
                        <a:t>First Insurance Company of Hawaii, LTD - 2020-06-11 16:55:38</a:t>
                      </a:r>
                      <a:r>
                        <a:rPr lang="en-US" sz="1000"/>
                        <a:t>
 Today Hawaii celebrates #KingKamehamehaDay to honor King Kamehameha I who unified the Hawaiian islands back in 1810. 
Photo by Shaun N. of our Claims Department.</a:t>
                      </a:r>
                    </a:p>
                  </a:txBody>
                  <a:tcPr/>
                </a:tc>
                <a:tc>
                  <a:txBody>
                    <a:bodyPr/>
                    <a:lstStyle/>
                    <a:p>
                      <a:r>
                        <a:rPr lang="en-US" sz="1000"/>
                        <a:t>10</a:t>
                      </a:r>
                    </a:p>
                  </a:txBody>
                  <a:tcPr/>
                </a:tc>
                <a:tc>
                  <a:txBody>
                    <a:bodyPr/>
                    <a:lstStyle/>
                    <a:p>
                      <a:r>
                        <a:rPr lang="en-US" sz="1000"/>
                        <a:t>9</a:t>
                      </a:r>
                    </a:p>
                  </a:txBody>
                  <a:tcPr/>
                </a:tc>
                <a:tc>
                  <a:txBody>
                    <a:bodyPr/>
                    <a:lstStyle/>
                    <a:p>
                      <a:r>
                        <a:rPr lang="en-US" sz="1000"/>
                        <a:t>0</a:t>
                      </a:r>
                    </a:p>
                  </a:txBody>
                  <a:tcPr/>
                </a:tc>
                <a:tc>
                  <a:txBody>
                    <a:bodyPr/>
                    <a:lstStyle/>
                    <a:p>
                      <a:r>
                        <a:rPr lang="en-US" sz="1000"/>
                        <a:t>1</a:t>
                      </a:r>
                    </a:p>
                  </a:txBody>
                  <a:tcPr/>
                </a:tc>
                <a:tc>
                  <a:txBody>
                    <a:bodyPr/>
                    <a:lstStyle/>
                    <a:p>
                      <a:r>
                        <a:rPr lang="en-US" sz="1000"/>
                        <a:t>0.5848 %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289526122"/>
                  </a:ext>
                </a:extLst>
              </a:tr>
            </a:tbl>
          </a:graphicData>
        </a:graphic>
      </p:graphicFrame>
      <p:sp>
        <p:nvSpPr>
          <p:cNvPr id="4" name="Text Placeholder 3">
            <a:extLst>
              <a:ext uri="{FF2B5EF4-FFF2-40B4-BE49-F238E27FC236}">
                <a16:creationId xmlns:a16="http://schemas.microsoft.com/office/drawing/2014/main" id="{AD94703B-44EB-4ECE-A3A1-E2A72B853BA3}"/>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451599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B6678-315B-4A1D-8994-A475C9F45F79}"/>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B090297F-4352-4016-B0FC-0432126A5FB6}"/>
              </a:ext>
            </a:extLst>
          </p:cNvPr>
          <p:cNvGraphicFramePr>
            <a:graphicFrameLocks noGrp="1"/>
          </p:cNvGraphicFramePr>
          <p:nvPr>
            <p:ph type="tbl" sz="quarter" idx="13"/>
            <p:extLst>
              <p:ext uri="{D42A27DB-BD31-4B8C-83A1-F6EECF244321}">
                <p14:modId xmlns:p14="http://schemas.microsoft.com/office/powerpoint/2010/main" val="4046271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701509178"/>
                    </a:ext>
                  </a:extLst>
                </a:gridCol>
                <a:gridCol w="411480">
                  <a:extLst>
                    <a:ext uri="{9D8B030D-6E8A-4147-A177-3AD203B41FA5}">
                      <a16:colId xmlns:a16="http://schemas.microsoft.com/office/drawing/2014/main" val="1390725182"/>
                    </a:ext>
                  </a:extLst>
                </a:gridCol>
                <a:gridCol w="411480">
                  <a:extLst>
                    <a:ext uri="{9D8B030D-6E8A-4147-A177-3AD203B41FA5}">
                      <a16:colId xmlns:a16="http://schemas.microsoft.com/office/drawing/2014/main" val="1657344713"/>
                    </a:ext>
                  </a:extLst>
                </a:gridCol>
                <a:gridCol w="411480">
                  <a:extLst>
                    <a:ext uri="{9D8B030D-6E8A-4147-A177-3AD203B41FA5}">
                      <a16:colId xmlns:a16="http://schemas.microsoft.com/office/drawing/2014/main" val="409926162"/>
                    </a:ext>
                  </a:extLst>
                </a:gridCol>
                <a:gridCol w="411480">
                  <a:extLst>
                    <a:ext uri="{9D8B030D-6E8A-4147-A177-3AD203B41FA5}">
                      <a16:colId xmlns:a16="http://schemas.microsoft.com/office/drawing/2014/main" val="3699379828"/>
                    </a:ext>
                  </a:extLst>
                </a:gridCol>
                <a:gridCol w="411480">
                  <a:extLst>
                    <a:ext uri="{9D8B030D-6E8A-4147-A177-3AD203B41FA5}">
                      <a16:colId xmlns:a16="http://schemas.microsoft.com/office/drawing/2014/main" val="887712987"/>
                    </a:ext>
                  </a:extLst>
                </a:gridCol>
                <a:gridCol w="411480">
                  <a:extLst>
                    <a:ext uri="{9D8B030D-6E8A-4147-A177-3AD203B41FA5}">
                      <a16:colId xmlns:a16="http://schemas.microsoft.com/office/drawing/2014/main" val="3671288920"/>
                    </a:ext>
                  </a:extLst>
                </a:gridCol>
                <a:gridCol w="411480">
                  <a:extLst>
                    <a:ext uri="{9D8B030D-6E8A-4147-A177-3AD203B41FA5}">
                      <a16:colId xmlns:a16="http://schemas.microsoft.com/office/drawing/2014/main" val="3154773150"/>
                    </a:ext>
                  </a:extLst>
                </a:gridCol>
                <a:gridCol w="411480">
                  <a:extLst>
                    <a:ext uri="{9D8B030D-6E8A-4147-A177-3AD203B41FA5}">
                      <a16:colId xmlns:a16="http://schemas.microsoft.com/office/drawing/2014/main" val="4167106258"/>
                    </a:ext>
                  </a:extLst>
                </a:gridCol>
                <a:gridCol w="411480">
                  <a:extLst>
                    <a:ext uri="{9D8B030D-6E8A-4147-A177-3AD203B41FA5}">
                      <a16:colId xmlns:a16="http://schemas.microsoft.com/office/drawing/2014/main" val="1789945215"/>
                    </a:ext>
                  </a:extLst>
                </a:gridCol>
                <a:gridCol w="411480">
                  <a:extLst>
                    <a:ext uri="{9D8B030D-6E8A-4147-A177-3AD203B41FA5}">
                      <a16:colId xmlns:a16="http://schemas.microsoft.com/office/drawing/2014/main" val="2696268040"/>
                    </a:ext>
                  </a:extLst>
                </a:gridCol>
                <a:gridCol w="411480">
                  <a:extLst>
                    <a:ext uri="{9D8B030D-6E8A-4147-A177-3AD203B41FA5}">
                      <a16:colId xmlns:a16="http://schemas.microsoft.com/office/drawing/2014/main" val="4082176309"/>
                    </a:ext>
                  </a:extLst>
                </a:gridCol>
                <a:gridCol w="411480">
                  <a:extLst>
                    <a:ext uri="{9D8B030D-6E8A-4147-A177-3AD203B41FA5}">
                      <a16:colId xmlns:a16="http://schemas.microsoft.com/office/drawing/2014/main" val="4138283903"/>
                    </a:ext>
                  </a:extLst>
                </a:gridCol>
                <a:gridCol w="411480">
                  <a:extLst>
                    <a:ext uri="{9D8B030D-6E8A-4147-A177-3AD203B41FA5}">
                      <a16:colId xmlns:a16="http://schemas.microsoft.com/office/drawing/2014/main" val="295177470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72711505"/>
                  </a:ext>
                </a:extLst>
              </a:tr>
              <a:tr h="370840">
                <a:tc>
                  <a:txBody>
                    <a:bodyPr/>
                    <a:lstStyle/>
                    <a:p>
                      <a:r>
                        <a:rPr lang="en-US" sz="1000"/>
                        <a:t>First Insurance HI</a:t>
                      </a:r>
                    </a:p>
                  </a:txBody>
                  <a:tcPr/>
                </a:tc>
                <a:tc>
                  <a:txBody>
                    <a:bodyPr/>
                    <a:lstStyle/>
                    <a:p>
                      <a:r>
                        <a:rPr lang="en-US" sz="1000"/>
                        <a:t>1196</a:t>
                      </a:r>
                    </a:p>
                  </a:txBody>
                  <a:tcPr/>
                </a:tc>
                <a:tc>
                  <a:txBody>
                    <a:bodyPr/>
                    <a:lstStyle/>
                    <a:p>
                      <a:r>
                        <a:rPr lang="en-US" sz="1000"/>
                        <a:t>0</a:t>
                      </a:r>
                    </a:p>
                  </a:txBody>
                  <a:tcPr/>
                </a:tc>
                <a:tc>
                  <a:txBody>
                    <a:bodyPr/>
                    <a:lstStyle/>
                    <a:p>
                      <a:r>
                        <a:rPr lang="en-US" sz="1000"/>
                        <a:t>4</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0.1881 %</a:t>
                      </a:r>
                    </a:p>
                  </a:txBody>
                  <a:tcPr/>
                </a:tc>
                <a:tc>
                  <a:txBody>
                    <a:bodyPr/>
                    <a:lstStyle/>
                    <a:p>
                      <a:r>
                        <a:rPr lang="en-US" sz="1000"/>
                        <a:t>0.0 %</a:t>
                      </a:r>
                    </a:p>
                  </a:txBody>
                  <a:tcPr/>
                </a:tc>
                <a:extLst>
                  <a:ext uri="{0D108BD9-81ED-4DB2-BD59-A6C34878D82A}">
                    <a16:rowId xmlns:a16="http://schemas.microsoft.com/office/drawing/2014/main" val="2451753159"/>
                  </a:ext>
                </a:extLst>
              </a:tr>
            </a:tbl>
          </a:graphicData>
        </a:graphic>
      </p:graphicFrame>
      <p:sp>
        <p:nvSpPr>
          <p:cNvPr id="4" name="Text Placeholder 3">
            <a:extLst>
              <a:ext uri="{FF2B5EF4-FFF2-40B4-BE49-F238E27FC236}">
                <a16:creationId xmlns:a16="http://schemas.microsoft.com/office/drawing/2014/main" id="{1F980A15-7BB3-4DE2-8BFE-EBB065C7BA97}"/>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583007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65558-B161-4237-84F1-CF09CC6962A7}"/>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A95097AB-4D17-494C-B491-F3A71820A4F6}"/>
              </a:ext>
            </a:extLst>
          </p:cNvPr>
          <p:cNvGraphicFramePr>
            <a:graphicFrameLocks noGrp="1"/>
          </p:cNvGraphicFramePr>
          <p:nvPr>
            <p:ph type="chart" sz="quarter" idx="13"/>
            <p:extLst>
              <p:ext uri="{D42A27DB-BD31-4B8C-83A1-F6EECF244321}">
                <p14:modId xmlns:p14="http://schemas.microsoft.com/office/powerpoint/2010/main" val="1077364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548E62-6CA3-4D27-8BD1-59D34C67F94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617F446-5804-4179-81DB-FE9901B680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85486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4704B-C3A0-49BE-9D3A-C4036771D1A2}"/>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25BAA82B-999F-4ECA-A2AC-01C9D08C6197}"/>
              </a:ext>
            </a:extLst>
          </p:cNvPr>
          <p:cNvGraphicFramePr>
            <a:graphicFrameLocks noGrp="1"/>
          </p:cNvGraphicFramePr>
          <p:nvPr>
            <p:ph type="chart" sz="quarter" idx="13"/>
            <p:extLst>
              <p:ext uri="{D42A27DB-BD31-4B8C-83A1-F6EECF244321}">
                <p14:modId xmlns:p14="http://schemas.microsoft.com/office/powerpoint/2010/main" val="10575256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88EBE2-6EBB-49B1-861E-FA387088238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BB571E35-7A0A-42EA-8143-A959F229FE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55758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5390F-DABB-442A-A726-869F890A1713}"/>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5D7D6464-B66B-455C-A985-5BDD40EDAE66}"/>
              </a:ext>
            </a:extLst>
          </p:cNvPr>
          <p:cNvGraphicFramePr>
            <a:graphicFrameLocks noGrp="1"/>
          </p:cNvGraphicFramePr>
          <p:nvPr>
            <p:ph type="chart" sz="quarter" idx="13"/>
            <p:extLst>
              <p:ext uri="{D42A27DB-BD31-4B8C-83A1-F6EECF244321}">
                <p14:modId xmlns:p14="http://schemas.microsoft.com/office/powerpoint/2010/main" val="17679961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953309-8798-48B5-BB8B-7D024556D05D}"/>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6D99070-931C-4CC0-9E7B-EFFAF29B8C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0499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D83F6-3312-4EC0-9646-F265EB635ED8}"/>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DDB5FA0B-AF9B-46B7-8544-DC631FD564FE}"/>
              </a:ext>
            </a:extLst>
          </p:cNvPr>
          <p:cNvGraphicFramePr>
            <a:graphicFrameLocks noGrp="1"/>
          </p:cNvGraphicFramePr>
          <p:nvPr>
            <p:ph type="tbl" sz="quarter" idx="13"/>
            <p:extLst>
              <p:ext uri="{D42A27DB-BD31-4B8C-83A1-F6EECF244321}">
                <p14:modId xmlns:p14="http://schemas.microsoft.com/office/powerpoint/2010/main" val="2959833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80438902"/>
                    </a:ext>
                  </a:extLst>
                </a:gridCol>
                <a:gridCol w="493776">
                  <a:extLst>
                    <a:ext uri="{9D8B030D-6E8A-4147-A177-3AD203B41FA5}">
                      <a16:colId xmlns:a16="http://schemas.microsoft.com/office/drawing/2014/main" val="3208810816"/>
                    </a:ext>
                  </a:extLst>
                </a:gridCol>
                <a:gridCol w="1069848">
                  <a:extLst>
                    <a:ext uri="{9D8B030D-6E8A-4147-A177-3AD203B41FA5}">
                      <a16:colId xmlns:a16="http://schemas.microsoft.com/office/drawing/2014/main" val="2674312524"/>
                    </a:ext>
                  </a:extLst>
                </a:gridCol>
                <a:gridCol w="1069848">
                  <a:extLst>
                    <a:ext uri="{9D8B030D-6E8A-4147-A177-3AD203B41FA5}">
                      <a16:colId xmlns:a16="http://schemas.microsoft.com/office/drawing/2014/main" val="3635136159"/>
                    </a:ext>
                  </a:extLst>
                </a:gridCol>
                <a:gridCol w="1069848">
                  <a:extLst>
                    <a:ext uri="{9D8B030D-6E8A-4147-A177-3AD203B41FA5}">
                      <a16:colId xmlns:a16="http://schemas.microsoft.com/office/drawing/2014/main" val="487900304"/>
                    </a:ext>
                  </a:extLst>
                </a:gridCol>
                <a:gridCol w="1069848">
                  <a:extLst>
                    <a:ext uri="{9D8B030D-6E8A-4147-A177-3AD203B41FA5}">
                      <a16:colId xmlns:a16="http://schemas.microsoft.com/office/drawing/2014/main" val="3494107025"/>
                    </a:ext>
                  </a:extLst>
                </a:gridCol>
                <a:gridCol w="1069848">
                  <a:extLst>
                    <a:ext uri="{9D8B030D-6E8A-4147-A177-3AD203B41FA5}">
                      <a16:colId xmlns:a16="http://schemas.microsoft.com/office/drawing/2014/main" val="1356261069"/>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418926168"/>
                  </a:ext>
                </a:extLst>
              </a:tr>
              <a:tr h="370840">
                <a:tc>
                  <a:txBody>
                    <a:bodyPr/>
                    <a:lstStyle/>
                    <a:p>
                      <a:r>
                        <a:rPr lang="en-US" sz="1000" b="1"/>
                        <a:t>@FirstInsHI - 2020-06-11 16:50:31</a:t>
                      </a:r>
                      <a:r>
                        <a:rPr lang="en-US" sz="1000"/>
                        <a:t>
 Today Hawaii celebrates #KingKamehamehaDay to honor King Kamehameha I who unified the Hawaiian islands back in 1810. Photo by Shaun N. of our Claims Department
#kamehamehaday #Hawaii https://t.co/JOGmJrZeFj</a:t>
                      </a:r>
                    </a:p>
                  </a:txBody>
                  <a:tcPr/>
                </a:tc>
                <a:tc>
                  <a:txBody>
                    <a:bodyPr/>
                    <a:lstStyle/>
                    <a:p>
                      <a:r>
                        <a:rPr lang="en-US" sz="1000"/>
                        <a:t>06/12/2020 08:09:38</a:t>
                      </a:r>
                    </a:p>
                  </a:txBody>
                  <a:tcPr/>
                </a:tc>
                <a:tc>
                  <a:txBody>
                    <a:bodyPr/>
                    <a:lstStyle/>
                    <a:p>
                      <a:r>
                        <a:rPr lang="en-US" sz="1000"/>
                        <a:t>No</a:t>
                      </a:r>
                    </a:p>
                  </a:txBody>
                  <a:tcPr/>
                </a:tc>
                <a:tc>
                  <a:txBody>
                    <a:bodyPr/>
                    <a:lstStyle/>
                    <a:p>
                      <a:r>
                        <a:rPr lang="en-US" sz="1000"/>
                        <a:t>0</a:t>
                      </a:r>
                    </a:p>
                  </a:txBody>
                  <a:tcPr/>
                </a:tc>
                <a:tc>
                  <a:txBody>
                    <a:bodyPr/>
                    <a:lstStyle/>
                    <a:p>
                      <a:r>
                        <a:rPr lang="en-US" sz="1000"/>
                        <a:t>6</a:t>
                      </a:r>
                    </a:p>
                  </a:txBody>
                  <a:tcPr/>
                </a:tc>
                <a:tc>
                  <a:txBody>
                    <a:bodyPr/>
                    <a:lstStyle/>
                    <a:p>
                      <a:r>
                        <a:rPr lang="en-US" sz="1000"/>
                        <a:t>0</a:t>
                      </a:r>
                    </a:p>
                  </a:txBody>
                  <a:tcPr/>
                </a:tc>
                <a:tc>
                  <a:txBody>
                    <a:bodyPr/>
                    <a:lstStyle/>
                    <a:p>
                      <a:r>
                        <a:rPr lang="en-US" sz="1000"/>
                        <a:t>0.4996 %</a:t>
                      </a:r>
                    </a:p>
                  </a:txBody>
                  <a:tcPr/>
                </a:tc>
                <a:extLst>
                  <a:ext uri="{0D108BD9-81ED-4DB2-BD59-A6C34878D82A}">
                    <a16:rowId xmlns:a16="http://schemas.microsoft.com/office/drawing/2014/main" val="513382891"/>
                  </a:ext>
                </a:extLst>
              </a:tr>
              <a:tr h="370840">
                <a:tc>
                  <a:txBody>
                    <a:bodyPr/>
                    <a:lstStyle/>
                    <a:p>
                      <a:r>
                        <a:rPr lang="en-US" sz="1000" b="1"/>
                        <a:t>@FirstInsHI - 2020-06-22 20:13:13</a:t>
                      </a:r>
                      <a:r>
                        <a:rPr lang="en-US" sz="1000"/>
                        <a:t>
 According to the National Safety Council, hands-free is not risk-free. Read this article and share the facts with your
loved ones: https://t.co/qtJldOJnkM 🚘📵 https://t.co/weeanLNBrx</a:t>
                      </a:r>
                    </a:p>
                  </a:txBody>
                  <a:tcPr/>
                </a:tc>
                <a:tc>
                  <a:txBody>
                    <a:bodyPr/>
                    <a:lstStyle/>
                    <a:p>
                      <a:r>
                        <a:rPr lang="en-US" sz="1000"/>
                        <a:t>06/24/2020 08:07:50</a:t>
                      </a:r>
                    </a:p>
                  </a:txBody>
                  <a:tcPr/>
                </a:tc>
                <a:tc>
                  <a:txBody>
                    <a:bodyPr/>
                    <a:lstStyle/>
                    <a:p>
                      <a:r>
                        <a:rPr lang="en-US" sz="1000"/>
                        <a:t>No</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0.0835 %</a:t>
                      </a:r>
                    </a:p>
                  </a:txBody>
                  <a:tcPr/>
                </a:tc>
                <a:extLst>
                  <a:ext uri="{0D108BD9-81ED-4DB2-BD59-A6C34878D82A}">
                    <a16:rowId xmlns:a16="http://schemas.microsoft.com/office/drawing/2014/main" val="1770591882"/>
                  </a:ext>
                </a:extLst>
              </a:tr>
              <a:tr h="370840">
                <a:tc>
                  <a:txBody>
                    <a:bodyPr/>
                    <a:lstStyle/>
                    <a:p>
                      <a:r>
                        <a:rPr lang="en-US" sz="1000" b="1"/>
                        <a:t>@FirstInsHI - 2020-06-19 15:50:33</a:t>
                      </a:r>
                      <a:r>
                        <a:rPr lang="en-US" sz="1000"/>
                        <a:t>
 FICOH President and CEO, Jeff Shonka, discussed our “new normal” with @hawaiibusiness. “We’ve learned to focus less on what we can’t do, and far more on what we can do and how to overcome challenges and adapt to our new environment.”
https://t.co/xpz1qmQwRE</a:t>
                      </a:r>
                    </a:p>
                  </a:txBody>
                  <a:tcPr/>
                </a:tc>
                <a:tc>
                  <a:txBody>
                    <a:bodyPr/>
                    <a:lstStyle/>
                    <a:p>
                      <a:r>
                        <a:rPr lang="en-US" sz="1000"/>
                        <a:t>06/24/2020 02:09:51</a:t>
                      </a:r>
                    </a:p>
                  </a:txBody>
                  <a:tcPr/>
                </a:tc>
                <a:tc>
                  <a:txBody>
                    <a:bodyPr/>
                    <a:lstStyle/>
                    <a:p>
                      <a:r>
                        <a:rPr lang="en-US" sz="1000"/>
                        <a:t>No</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0.0834 %</a:t>
                      </a:r>
                    </a:p>
                  </a:txBody>
                  <a:tcPr/>
                </a:tc>
                <a:extLst>
                  <a:ext uri="{0D108BD9-81ED-4DB2-BD59-A6C34878D82A}">
                    <a16:rowId xmlns:a16="http://schemas.microsoft.com/office/drawing/2014/main" val="420959655"/>
                  </a:ext>
                </a:extLst>
              </a:tr>
            </a:tbl>
          </a:graphicData>
        </a:graphic>
      </p:graphicFrame>
      <p:sp>
        <p:nvSpPr>
          <p:cNvPr id="4" name="Text Placeholder 3">
            <a:extLst>
              <a:ext uri="{FF2B5EF4-FFF2-40B4-BE49-F238E27FC236}">
                <a16:creationId xmlns:a16="http://schemas.microsoft.com/office/drawing/2014/main" id="{7A98E521-3F16-49D6-98E7-E52615C101B6}"/>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0815884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D379D-F9D9-4BAC-9F74-14A9CB6F1B18}"/>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D8C7F64C-513B-4B61-A20E-70CC464F7070}"/>
              </a:ext>
            </a:extLst>
          </p:cNvPr>
          <p:cNvGraphicFramePr>
            <a:graphicFrameLocks noGrp="1"/>
          </p:cNvGraphicFramePr>
          <p:nvPr>
            <p:ph type="chart" sz="quarter" idx="13"/>
            <p:extLst>
              <p:ext uri="{D42A27DB-BD31-4B8C-83A1-F6EECF244321}">
                <p14:modId xmlns:p14="http://schemas.microsoft.com/office/powerpoint/2010/main" val="270847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B52A9B-F9B5-4D6E-B2D9-EC9AEC075D8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9FF2C6A-D6CB-413C-9D7F-EBE1975F4B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5906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B27C1-CC22-4307-B30C-475E76A8A920}"/>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8494666D-8C44-4DF3-9106-F38549C066AF}"/>
              </a:ext>
            </a:extLst>
          </p:cNvPr>
          <p:cNvGraphicFramePr>
            <a:graphicFrameLocks noGrp="1"/>
          </p:cNvGraphicFramePr>
          <p:nvPr>
            <p:ph type="tbl" sz="quarter" idx="13"/>
            <p:extLst>
              <p:ext uri="{D42A27DB-BD31-4B8C-83A1-F6EECF244321}">
                <p14:modId xmlns:p14="http://schemas.microsoft.com/office/powerpoint/2010/main" val="3455037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34388999"/>
                    </a:ext>
                  </a:extLst>
                </a:gridCol>
                <a:gridCol w="658368">
                  <a:extLst>
                    <a:ext uri="{9D8B030D-6E8A-4147-A177-3AD203B41FA5}">
                      <a16:colId xmlns:a16="http://schemas.microsoft.com/office/drawing/2014/main" val="1966622030"/>
                    </a:ext>
                  </a:extLst>
                </a:gridCol>
                <a:gridCol w="658368">
                  <a:extLst>
                    <a:ext uri="{9D8B030D-6E8A-4147-A177-3AD203B41FA5}">
                      <a16:colId xmlns:a16="http://schemas.microsoft.com/office/drawing/2014/main" val="3883401310"/>
                    </a:ext>
                  </a:extLst>
                </a:gridCol>
                <a:gridCol w="658368">
                  <a:extLst>
                    <a:ext uri="{9D8B030D-6E8A-4147-A177-3AD203B41FA5}">
                      <a16:colId xmlns:a16="http://schemas.microsoft.com/office/drawing/2014/main" val="659686976"/>
                    </a:ext>
                  </a:extLst>
                </a:gridCol>
                <a:gridCol w="658368">
                  <a:extLst>
                    <a:ext uri="{9D8B030D-6E8A-4147-A177-3AD203B41FA5}">
                      <a16:colId xmlns:a16="http://schemas.microsoft.com/office/drawing/2014/main" val="1122084069"/>
                    </a:ext>
                  </a:extLst>
                </a:gridCol>
                <a:gridCol w="658368">
                  <a:extLst>
                    <a:ext uri="{9D8B030D-6E8A-4147-A177-3AD203B41FA5}">
                      <a16:colId xmlns:a16="http://schemas.microsoft.com/office/drawing/2014/main" val="966730335"/>
                    </a:ext>
                  </a:extLst>
                </a:gridCol>
                <a:gridCol w="658368">
                  <a:extLst>
                    <a:ext uri="{9D8B030D-6E8A-4147-A177-3AD203B41FA5}">
                      <a16:colId xmlns:a16="http://schemas.microsoft.com/office/drawing/2014/main" val="3902767892"/>
                    </a:ext>
                  </a:extLst>
                </a:gridCol>
                <a:gridCol w="658368">
                  <a:extLst>
                    <a:ext uri="{9D8B030D-6E8A-4147-A177-3AD203B41FA5}">
                      <a16:colId xmlns:a16="http://schemas.microsoft.com/office/drawing/2014/main" val="3829400421"/>
                    </a:ext>
                  </a:extLst>
                </a:gridCol>
                <a:gridCol w="658368">
                  <a:extLst>
                    <a:ext uri="{9D8B030D-6E8A-4147-A177-3AD203B41FA5}">
                      <a16:colId xmlns:a16="http://schemas.microsoft.com/office/drawing/2014/main" val="1647632361"/>
                    </a:ext>
                  </a:extLst>
                </a:gridCol>
                <a:gridCol w="658368">
                  <a:extLst>
                    <a:ext uri="{9D8B030D-6E8A-4147-A177-3AD203B41FA5}">
                      <a16:colId xmlns:a16="http://schemas.microsoft.com/office/drawing/2014/main" val="206326652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206470715"/>
                  </a:ext>
                </a:extLst>
              </a:tr>
              <a:tr h="370840">
                <a:tc>
                  <a:txBody>
                    <a:bodyPr/>
                    <a:lstStyle/>
                    <a:p>
                      <a:r>
                        <a:rPr lang="en-US" sz="1000"/>
                        <a:t>firstinshi</a:t>
                      </a:r>
                    </a:p>
                  </a:txBody>
                  <a:tcPr/>
                </a:tc>
                <a:tc>
                  <a:txBody>
                    <a:bodyPr/>
                    <a:lstStyle/>
                    <a:p>
                      <a:r>
                        <a:rPr lang="en-US" sz="1000"/>
                        <a:t>2546</a:t>
                      </a:r>
                    </a:p>
                  </a:txBody>
                  <a:tcPr/>
                </a:tc>
                <a:tc>
                  <a:txBody>
                    <a:bodyPr/>
                    <a:lstStyle/>
                    <a:p>
                      <a:r>
                        <a:rPr lang="en-US" sz="1000"/>
                        <a:t>-3</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4</a:t>
                      </a:r>
                    </a:p>
                  </a:txBody>
                  <a:tcPr/>
                </a:tc>
                <a:tc>
                  <a:txBody>
                    <a:bodyPr/>
                    <a:lstStyle/>
                    <a:p>
                      <a:r>
                        <a:rPr lang="en-US" sz="1000"/>
                        <a:t>186</a:t>
                      </a:r>
                    </a:p>
                  </a:txBody>
                  <a:tcPr/>
                </a:tc>
                <a:tc>
                  <a:txBody>
                    <a:bodyPr/>
                    <a:lstStyle/>
                    <a:p>
                      <a:r>
                        <a:rPr lang="en-US" sz="1000"/>
                        <a:t>12</a:t>
                      </a:r>
                    </a:p>
                  </a:txBody>
                  <a:tcPr/>
                </a:tc>
                <a:tc>
                  <a:txBody>
                    <a:bodyPr/>
                    <a:lstStyle/>
                    <a:p>
                      <a:r>
                        <a:rPr lang="en-US" sz="1000"/>
                        <a:t>1.9435 %</a:t>
                      </a:r>
                    </a:p>
                  </a:txBody>
                  <a:tcPr/>
                </a:tc>
                <a:extLst>
                  <a:ext uri="{0D108BD9-81ED-4DB2-BD59-A6C34878D82A}">
                    <a16:rowId xmlns:a16="http://schemas.microsoft.com/office/drawing/2014/main" val="3939117534"/>
                  </a:ext>
                </a:extLst>
              </a:tr>
            </a:tbl>
          </a:graphicData>
        </a:graphic>
      </p:graphicFrame>
      <p:sp>
        <p:nvSpPr>
          <p:cNvPr id="4" name="Text Placeholder 3">
            <a:extLst>
              <a:ext uri="{FF2B5EF4-FFF2-40B4-BE49-F238E27FC236}">
                <a16:creationId xmlns:a16="http://schemas.microsoft.com/office/drawing/2014/main" id="{0E6CF0BB-DEA1-4D2E-B433-A23C8AA4E7D3}"/>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8770967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DB929-6EDD-4A2D-B4AC-0D4C2FCC441A}"/>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8259652F-EABC-486C-8ABE-2A6F46B79A38}"/>
              </a:ext>
            </a:extLst>
          </p:cNvPr>
          <p:cNvGraphicFramePr>
            <a:graphicFrameLocks noGrp="1"/>
          </p:cNvGraphicFramePr>
          <p:nvPr>
            <p:ph type="chart" sz="quarter" idx="13"/>
            <p:extLst>
              <p:ext uri="{D42A27DB-BD31-4B8C-83A1-F6EECF244321}">
                <p14:modId xmlns:p14="http://schemas.microsoft.com/office/powerpoint/2010/main" val="1045084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628A67-94A8-4CA2-A36C-31F2CC7B2DD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269A0F8-DADA-4FF8-8B50-26B1850182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35721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062FF-31C7-4FC1-844F-C97B1577AF93}"/>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3DD2B371-DF91-4D4E-98D8-9F66B15E97C2}"/>
              </a:ext>
            </a:extLst>
          </p:cNvPr>
          <p:cNvGraphicFramePr>
            <a:graphicFrameLocks noGrp="1"/>
          </p:cNvGraphicFramePr>
          <p:nvPr>
            <p:ph type="chart" sz="quarter" idx="13"/>
            <p:extLst>
              <p:ext uri="{D42A27DB-BD31-4B8C-83A1-F6EECF244321}">
                <p14:modId xmlns:p14="http://schemas.microsoft.com/office/powerpoint/2010/main" val="20483869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3D31F7-B31F-4DE5-92E1-826E9C4FD43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09F74C37-0070-41DE-BF7B-A4ABE9A611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63882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71DF0-B9D6-4073-BEB0-D12D69813882}"/>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5A4E474E-5F40-47E8-A3B9-DADB20EE44BE}"/>
              </a:ext>
            </a:extLst>
          </p:cNvPr>
          <p:cNvGraphicFramePr>
            <a:graphicFrameLocks noGrp="1"/>
          </p:cNvGraphicFramePr>
          <p:nvPr>
            <p:ph type="chart" sz="quarter" idx="13"/>
            <p:extLst>
              <p:ext uri="{D42A27DB-BD31-4B8C-83A1-F6EECF244321}">
                <p14:modId xmlns:p14="http://schemas.microsoft.com/office/powerpoint/2010/main" val="2258735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B67A22-2005-4941-B447-5E44226168B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28C27DEA-D5B3-4C41-8BE8-187169A7A9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74113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D7AD5-BFC7-4457-B8AE-9ABB6916416F}"/>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2D115FF8-E918-4AF4-8BE4-DABEA1944E61}"/>
              </a:ext>
            </a:extLst>
          </p:cNvPr>
          <p:cNvGraphicFramePr>
            <a:graphicFrameLocks noGrp="1"/>
          </p:cNvGraphicFramePr>
          <p:nvPr>
            <p:ph type="tbl" sz="quarter" idx="13"/>
            <p:extLst>
              <p:ext uri="{D42A27DB-BD31-4B8C-83A1-F6EECF244321}">
                <p14:modId xmlns:p14="http://schemas.microsoft.com/office/powerpoint/2010/main" val="2102266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59542902"/>
                    </a:ext>
                  </a:extLst>
                </a:gridCol>
                <a:gridCol w="987552">
                  <a:extLst>
                    <a:ext uri="{9D8B030D-6E8A-4147-A177-3AD203B41FA5}">
                      <a16:colId xmlns:a16="http://schemas.microsoft.com/office/drawing/2014/main" val="2226010262"/>
                    </a:ext>
                  </a:extLst>
                </a:gridCol>
                <a:gridCol w="987552">
                  <a:extLst>
                    <a:ext uri="{9D8B030D-6E8A-4147-A177-3AD203B41FA5}">
                      <a16:colId xmlns:a16="http://schemas.microsoft.com/office/drawing/2014/main" val="698150858"/>
                    </a:ext>
                  </a:extLst>
                </a:gridCol>
                <a:gridCol w="987552">
                  <a:extLst>
                    <a:ext uri="{9D8B030D-6E8A-4147-A177-3AD203B41FA5}">
                      <a16:colId xmlns:a16="http://schemas.microsoft.com/office/drawing/2014/main" val="3834267684"/>
                    </a:ext>
                  </a:extLst>
                </a:gridCol>
                <a:gridCol w="987552">
                  <a:extLst>
                    <a:ext uri="{9D8B030D-6E8A-4147-A177-3AD203B41FA5}">
                      <a16:colId xmlns:a16="http://schemas.microsoft.com/office/drawing/2014/main" val="2923924451"/>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560300599"/>
                  </a:ext>
                </a:extLst>
              </a:tr>
              <a:tr h="370840">
                <a:tc>
                  <a:txBody>
                    <a:bodyPr/>
                    <a:lstStyle/>
                    <a:p>
                      <a:r>
                        <a:rPr lang="en-US" sz="1000" b="1"/>
                        <a:t>firstinshi - 2020-06-29 21:10:13</a:t>
                      </a:r>
                      <a:r>
                        <a:rPr lang="en-US" sz="1000"/>
                        <a:t>
 When restaurants shifted to ‘take-out only’ back in March, FICOH Orders To Go was created as a way to provide additional lunch options for our associates who are working in the office while also supporting our valued insureds. Mahalo to these awesome restaurants and small businesses for the ono grinds and yummy treats. 
As eateries and businesses begin to reopen, remember to #supportlocal!</a:t>
                      </a:r>
                    </a:p>
                  </a:txBody>
                  <a:tcPr/>
                </a:tc>
                <a:tc>
                  <a:txBody>
                    <a:bodyPr/>
                    <a:lstStyle/>
                    <a:p>
                      <a:r>
                        <a:rPr lang="en-US" sz="1000"/>
                        <a:t>46</a:t>
                      </a:r>
                    </a:p>
                  </a:txBody>
                  <a:tcPr/>
                </a:tc>
                <a:tc>
                  <a:txBody>
                    <a:bodyPr/>
                    <a:lstStyle/>
                    <a:p>
                      <a:r>
                        <a:rPr lang="en-US" sz="1000"/>
                        <a:t>7</a:t>
                      </a:r>
                    </a:p>
                  </a:txBody>
                  <a:tcPr/>
                </a:tc>
                <a:tc>
                  <a:txBody>
                    <a:bodyPr/>
                    <a:lstStyle/>
                    <a:p>
                      <a:r>
                        <a:rPr lang="en-US" sz="1000"/>
                        <a:t>2.0817 %</a:t>
                      </a:r>
                    </a:p>
                  </a:txBody>
                  <a:tcPr/>
                </a:tc>
                <a:tc>
                  <a:txBody>
                    <a:bodyPr/>
                    <a:lstStyle/>
                    <a:p>
                      <a:r>
                        <a:rPr lang="en-US" sz="1000"/>
                        <a:t>Image</a:t>
                      </a:r>
                    </a:p>
                  </a:txBody>
                  <a:tcPr/>
                </a:tc>
                <a:extLst>
                  <a:ext uri="{0D108BD9-81ED-4DB2-BD59-A6C34878D82A}">
                    <a16:rowId xmlns:a16="http://schemas.microsoft.com/office/drawing/2014/main" val="1158837292"/>
                  </a:ext>
                </a:extLst>
              </a:tr>
              <a:tr h="370840">
                <a:tc>
                  <a:txBody>
                    <a:bodyPr/>
                    <a:lstStyle/>
                    <a:p>
                      <a:r>
                        <a:rPr lang="en-US" sz="1000" b="1"/>
                        <a:t>firstinshi - 2020-06-26 22:05:18</a:t>
                      </a:r>
                      <a:r>
                        <a:rPr lang="en-US" sz="1000"/>
                        <a:t>
 Our IT team members gathered today for a brief celebration. For many, it was their first time seeing coworkers IRL in months. It was a chance to reconnect, recognize team achievements, and enjoy ‘ono treats prepared by our talented IT managers. It was great seeing everyone again!</a:t>
                      </a:r>
                    </a:p>
                  </a:txBody>
                  <a:tcPr/>
                </a:tc>
                <a:tc>
                  <a:txBody>
                    <a:bodyPr/>
                    <a:lstStyle/>
                    <a:p>
                      <a:r>
                        <a:rPr lang="en-US" sz="1000"/>
                        <a:t>49</a:t>
                      </a:r>
                    </a:p>
                  </a:txBody>
                  <a:tcPr/>
                </a:tc>
                <a:tc>
                  <a:txBody>
                    <a:bodyPr/>
                    <a:lstStyle/>
                    <a:p>
                      <a:r>
                        <a:rPr lang="en-US" sz="1000"/>
                        <a:t>3</a:t>
                      </a:r>
                    </a:p>
                  </a:txBody>
                  <a:tcPr/>
                </a:tc>
                <a:tc>
                  <a:txBody>
                    <a:bodyPr/>
                    <a:lstStyle/>
                    <a:p>
                      <a:r>
                        <a:rPr lang="en-US" sz="1000"/>
                        <a:t>2.0408 %</a:t>
                      </a:r>
                    </a:p>
                  </a:txBody>
                  <a:tcPr/>
                </a:tc>
                <a:tc>
                  <a:txBody>
                    <a:bodyPr/>
                    <a:lstStyle/>
                    <a:p>
                      <a:r>
                        <a:rPr lang="en-US" sz="1000"/>
                        <a:t>Carousel</a:t>
                      </a:r>
                    </a:p>
                  </a:txBody>
                  <a:tcPr/>
                </a:tc>
                <a:extLst>
                  <a:ext uri="{0D108BD9-81ED-4DB2-BD59-A6C34878D82A}">
                    <a16:rowId xmlns:a16="http://schemas.microsoft.com/office/drawing/2014/main" val="405824857"/>
                  </a:ext>
                </a:extLst>
              </a:tr>
              <a:tr h="370840">
                <a:tc>
                  <a:txBody>
                    <a:bodyPr/>
                    <a:lstStyle/>
                    <a:p>
                      <a:r>
                        <a:rPr lang="en-US" sz="1000" b="1"/>
                        <a:t>firstinshi - 2020-06-11 21:17:25</a:t>
                      </a:r>
                      <a:r>
                        <a:rPr lang="en-US" sz="1000"/>
                        <a:t>
 Today Hawaii celebrates #KingKamehamehaDay to honor King Kamehameha I who unified the Hawaiian islands back in 1810.
Photo by Shaun N. of our Claims Department.
#kingkamehameha #hawaii #lei</a:t>
                      </a:r>
                    </a:p>
                  </a:txBody>
                  <a:tcPr/>
                </a:tc>
                <a:tc>
                  <a:txBody>
                    <a:bodyPr/>
                    <a:lstStyle/>
                    <a:p>
                      <a:r>
                        <a:rPr lang="en-US" sz="1000"/>
                        <a:t>47</a:t>
                      </a:r>
                    </a:p>
                  </a:txBody>
                  <a:tcPr/>
                </a:tc>
                <a:tc>
                  <a:txBody>
                    <a:bodyPr/>
                    <a:lstStyle/>
                    <a:p>
                      <a:r>
                        <a:rPr lang="en-US" sz="1000"/>
                        <a:t>1</a:t>
                      </a:r>
                    </a:p>
                  </a:txBody>
                  <a:tcPr/>
                </a:tc>
                <a:tc>
                  <a:txBody>
                    <a:bodyPr/>
                    <a:lstStyle/>
                    <a:p>
                      <a:r>
                        <a:rPr lang="en-US" sz="1000"/>
                        <a:t>1.8801 %</a:t>
                      </a:r>
                    </a:p>
                  </a:txBody>
                  <a:tcPr/>
                </a:tc>
                <a:tc>
                  <a:txBody>
                    <a:bodyPr/>
                    <a:lstStyle/>
                    <a:p>
                      <a:r>
                        <a:rPr lang="en-US" sz="1000"/>
                        <a:t>Image</a:t>
                      </a:r>
                    </a:p>
                  </a:txBody>
                  <a:tcPr/>
                </a:tc>
                <a:extLst>
                  <a:ext uri="{0D108BD9-81ED-4DB2-BD59-A6C34878D82A}">
                    <a16:rowId xmlns:a16="http://schemas.microsoft.com/office/drawing/2014/main" val="3119215745"/>
                  </a:ext>
                </a:extLst>
              </a:tr>
            </a:tbl>
          </a:graphicData>
        </a:graphic>
      </p:graphicFrame>
      <p:sp>
        <p:nvSpPr>
          <p:cNvPr id="4" name="Text Placeholder 3">
            <a:extLst>
              <a:ext uri="{FF2B5EF4-FFF2-40B4-BE49-F238E27FC236}">
                <a16:creationId xmlns:a16="http://schemas.microsoft.com/office/drawing/2014/main" id="{236B18F9-71CD-4EE7-9D56-181D0E7F6C62}"/>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451041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38CA7-0EB6-4179-8BEF-FC7DA3F9B038}"/>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BCB5CEFA-5199-496F-86EC-713AA5613E71}"/>
              </a:ext>
            </a:extLst>
          </p:cNvPr>
          <p:cNvGraphicFramePr>
            <a:graphicFrameLocks noGrp="1"/>
          </p:cNvGraphicFramePr>
          <p:nvPr>
            <p:ph type="tbl" sz="quarter" idx="13"/>
            <p:extLst>
              <p:ext uri="{D42A27DB-BD31-4B8C-83A1-F6EECF244321}">
                <p14:modId xmlns:p14="http://schemas.microsoft.com/office/powerpoint/2010/main" val="3327244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491364964"/>
                    </a:ext>
                  </a:extLst>
                </a:gridCol>
                <a:gridCol w="658368">
                  <a:extLst>
                    <a:ext uri="{9D8B030D-6E8A-4147-A177-3AD203B41FA5}">
                      <a16:colId xmlns:a16="http://schemas.microsoft.com/office/drawing/2014/main" val="951831581"/>
                    </a:ext>
                  </a:extLst>
                </a:gridCol>
                <a:gridCol w="658368">
                  <a:extLst>
                    <a:ext uri="{9D8B030D-6E8A-4147-A177-3AD203B41FA5}">
                      <a16:colId xmlns:a16="http://schemas.microsoft.com/office/drawing/2014/main" val="1358228956"/>
                    </a:ext>
                  </a:extLst>
                </a:gridCol>
                <a:gridCol w="329184">
                  <a:extLst>
                    <a:ext uri="{9D8B030D-6E8A-4147-A177-3AD203B41FA5}">
                      <a16:colId xmlns:a16="http://schemas.microsoft.com/office/drawing/2014/main" val="2107456724"/>
                    </a:ext>
                  </a:extLst>
                </a:gridCol>
                <a:gridCol w="329184">
                  <a:extLst>
                    <a:ext uri="{9D8B030D-6E8A-4147-A177-3AD203B41FA5}">
                      <a16:colId xmlns:a16="http://schemas.microsoft.com/office/drawing/2014/main" val="297127296"/>
                    </a:ext>
                  </a:extLst>
                </a:gridCol>
                <a:gridCol w="658368">
                  <a:extLst>
                    <a:ext uri="{9D8B030D-6E8A-4147-A177-3AD203B41FA5}">
                      <a16:colId xmlns:a16="http://schemas.microsoft.com/office/drawing/2014/main" val="499002494"/>
                    </a:ext>
                  </a:extLst>
                </a:gridCol>
                <a:gridCol w="658368">
                  <a:extLst>
                    <a:ext uri="{9D8B030D-6E8A-4147-A177-3AD203B41FA5}">
                      <a16:colId xmlns:a16="http://schemas.microsoft.com/office/drawing/2014/main" val="56444846"/>
                    </a:ext>
                  </a:extLst>
                </a:gridCol>
                <a:gridCol w="658368">
                  <a:extLst>
                    <a:ext uri="{9D8B030D-6E8A-4147-A177-3AD203B41FA5}">
                      <a16:colId xmlns:a16="http://schemas.microsoft.com/office/drawing/2014/main" val="4099373419"/>
                    </a:ext>
                  </a:extLst>
                </a:gridCol>
                <a:gridCol w="658368">
                  <a:extLst>
                    <a:ext uri="{9D8B030D-6E8A-4147-A177-3AD203B41FA5}">
                      <a16:colId xmlns:a16="http://schemas.microsoft.com/office/drawing/2014/main" val="4245091087"/>
                    </a:ext>
                  </a:extLst>
                </a:gridCol>
                <a:gridCol w="658368">
                  <a:extLst>
                    <a:ext uri="{9D8B030D-6E8A-4147-A177-3AD203B41FA5}">
                      <a16:colId xmlns:a16="http://schemas.microsoft.com/office/drawing/2014/main" val="26655824"/>
                    </a:ext>
                  </a:extLst>
                </a:gridCol>
                <a:gridCol w="658368">
                  <a:extLst>
                    <a:ext uri="{9D8B030D-6E8A-4147-A177-3AD203B41FA5}">
                      <a16:colId xmlns:a16="http://schemas.microsoft.com/office/drawing/2014/main" val="2024427851"/>
                    </a:ext>
                  </a:extLst>
                </a:gridCol>
                <a:gridCol w="658368">
                  <a:extLst>
                    <a:ext uri="{9D8B030D-6E8A-4147-A177-3AD203B41FA5}">
                      <a16:colId xmlns:a16="http://schemas.microsoft.com/office/drawing/2014/main" val="3965691997"/>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4155890660"/>
                  </a:ext>
                </a:extLst>
              </a:tr>
              <a:tr h="370840">
                <a:tc>
                  <a:txBody>
                    <a:bodyPr/>
                    <a:lstStyle/>
                    <a:p>
                      <a:r>
                        <a:rPr lang="en-US" sz="1000"/>
                        <a:t>firstinshi</a:t>
                      </a:r>
                    </a:p>
                  </a:txBody>
                  <a:tcPr/>
                </a:tc>
                <a:tc>
                  <a:txBody>
                    <a:bodyPr/>
                    <a:lstStyle/>
                    <a:p>
                      <a:r>
                        <a:rPr lang="en-US" sz="1000"/>
                        <a:t>8</a:t>
                      </a:r>
                    </a:p>
                  </a:txBody>
                  <a:tcPr/>
                </a:tc>
                <a:tc>
                  <a:txBody>
                    <a:bodyPr/>
                    <a:lstStyle/>
                    <a:p>
                      <a:r>
                        <a:rPr lang="en-US" sz="1000"/>
                        <a:t>0.5971</a:t>
                      </a:r>
                    </a:p>
                  </a:txBody>
                  <a:tcPr/>
                </a:tc>
                <a:tc>
                  <a:txBody>
                    <a:bodyPr/>
                    <a:lstStyle/>
                    <a:p>
                      <a:r>
                        <a:rPr lang="en-US" sz="1000"/>
                        <a:t>12.00</a:t>
                      </a:r>
                    </a:p>
                  </a:txBody>
                  <a:tcPr/>
                </a:tc>
                <a:tc>
                  <a:txBody>
                    <a:bodyPr/>
                    <a:lstStyle/>
                    <a:p>
                      <a:r>
                        <a:rPr lang="en-US" sz="1000"/>
                        <a:t>0.00</a:t>
                      </a:r>
                    </a:p>
                  </a:txBody>
                  <a:tcPr/>
                </a:tc>
                <a:tc>
                  <a:txBody>
                    <a:bodyPr/>
                    <a:lstStyle/>
                    <a:p>
                      <a:r>
                        <a:rPr lang="en-US" sz="1000"/>
                        <a:t>98.75</a:t>
                      </a:r>
                    </a:p>
                  </a:txBody>
                  <a:tcPr/>
                </a:tc>
                <a:tc>
                  <a:txBody>
                    <a:bodyPr/>
                    <a:lstStyle/>
                    <a:p>
                      <a:r>
                        <a:rPr lang="en-US" sz="1000"/>
                        <a:t>82.62</a:t>
                      </a:r>
                    </a:p>
                  </a:txBody>
                  <a:tcPr/>
                </a:tc>
                <a:tc>
                  <a:txBody>
                    <a:bodyPr/>
                    <a:lstStyle/>
                    <a:p>
                      <a:r>
                        <a:rPr lang="en-US" sz="1000"/>
                        <a:t>49.62</a:t>
                      </a:r>
                    </a:p>
                  </a:txBody>
                  <a:tcPr/>
                </a:tc>
                <a:tc>
                  <a:txBody>
                    <a:bodyPr/>
                    <a:lstStyle/>
                    <a:p>
                      <a:r>
                        <a:rPr lang="en-US" sz="1000"/>
                        <a:t>49.62</a:t>
                      </a:r>
                    </a:p>
                  </a:txBody>
                  <a:tcPr/>
                </a:tc>
                <a:tc>
                  <a:txBody>
                    <a:bodyPr/>
                    <a:lstStyle/>
                    <a:p>
                      <a:r>
                        <a:rPr lang="en-US" sz="1000"/>
                        <a:t>790</a:t>
                      </a:r>
                    </a:p>
                  </a:txBody>
                  <a:tcPr/>
                </a:tc>
                <a:tc>
                  <a:txBody>
                    <a:bodyPr/>
                    <a:lstStyle/>
                    <a:p>
                      <a:r>
                        <a:rPr lang="en-US" sz="1000"/>
                        <a:t>96</a:t>
                      </a:r>
                    </a:p>
                  </a:txBody>
                  <a:tcPr/>
                </a:tc>
                <a:tc>
                  <a:txBody>
                    <a:bodyPr/>
                    <a:lstStyle/>
                    <a:p>
                      <a:r>
                        <a:rPr lang="en-US" sz="1000"/>
                        <a:t>397</a:t>
                      </a:r>
                    </a:p>
                  </a:txBody>
                  <a:tcPr/>
                </a:tc>
                <a:extLst>
                  <a:ext uri="{0D108BD9-81ED-4DB2-BD59-A6C34878D82A}">
                    <a16:rowId xmlns:a16="http://schemas.microsoft.com/office/drawing/2014/main" val="2963770003"/>
                  </a:ext>
                </a:extLst>
              </a:tr>
            </a:tbl>
          </a:graphicData>
        </a:graphic>
      </p:graphicFrame>
      <p:sp>
        <p:nvSpPr>
          <p:cNvPr id="4" name="Text Placeholder 3">
            <a:extLst>
              <a:ext uri="{FF2B5EF4-FFF2-40B4-BE49-F238E27FC236}">
                <a16:creationId xmlns:a16="http://schemas.microsoft.com/office/drawing/2014/main" id="{7AFCA567-04D6-4B99-BEAF-291FD395BE09}"/>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4120269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0E11B-60B5-405D-8757-25574D74A8B3}"/>
              </a:ext>
            </a:extLst>
          </p:cNvPr>
          <p:cNvSpPr>
            <a:spLocks noGrp="1"/>
          </p:cNvSpPr>
          <p:nvPr>
            <p:ph type="title"/>
          </p:nvPr>
        </p:nvSpPr>
        <p:spPr/>
        <p:txBody>
          <a:bodyPr/>
          <a:lstStyle/>
          <a:p>
            <a:r>
              <a:rPr lang="en-US"/>
              <a:t>Instagram Stories Table  | FICOH - 1 of 5</a:t>
            </a:r>
          </a:p>
        </p:txBody>
      </p:sp>
      <p:graphicFrame>
        <p:nvGraphicFramePr>
          <p:cNvPr id="5" name="Table Placeholder 4">
            <a:extLst>
              <a:ext uri="{FF2B5EF4-FFF2-40B4-BE49-F238E27FC236}">
                <a16:creationId xmlns:a16="http://schemas.microsoft.com/office/drawing/2014/main" id="{8B7A8B6A-B5CB-4DD7-A4FB-1C6A91491928}"/>
              </a:ext>
            </a:extLst>
          </p:cNvPr>
          <p:cNvGraphicFramePr>
            <a:graphicFrameLocks noGrp="1"/>
          </p:cNvGraphicFramePr>
          <p:nvPr>
            <p:ph type="tbl" sz="quarter" idx="13"/>
            <p:extLst>
              <p:ext uri="{D42A27DB-BD31-4B8C-83A1-F6EECF244321}">
                <p14:modId xmlns:p14="http://schemas.microsoft.com/office/powerpoint/2010/main" val="3222104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57491132"/>
                    </a:ext>
                  </a:extLst>
                </a:gridCol>
                <a:gridCol w="1316736">
                  <a:extLst>
                    <a:ext uri="{9D8B030D-6E8A-4147-A177-3AD203B41FA5}">
                      <a16:colId xmlns:a16="http://schemas.microsoft.com/office/drawing/2014/main" val="1563370302"/>
                    </a:ext>
                  </a:extLst>
                </a:gridCol>
                <a:gridCol w="658368">
                  <a:extLst>
                    <a:ext uri="{9D8B030D-6E8A-4147-A177-3AD203B41FA5}">
                      <a16:colId xmlns:a16="http://schemas.microsoft.com/office/drawing/2014/main" val="1059741619"/>
                    </a:ext>
                  </a:extLst>
                </a:gridCol>
                <a:gridCol w="658368">
                  <a:extLst>
                    <a:ext uri="{9D8B030D-6E8A-4147-A177-3AD203B41FA5}">
                      <a16:colId xmlns:a16="http://schemas.microsoft.com/office/drawing/2014/main" val="1864876270"/>
                    </a:ext>
                  </a:extLst>
                </a:gridCol>
                <a:gridCol w="658368">
                  <a:extLst>
                    <a:ext uri="{9D8B030D-6E8A-4147-A177-3AD203B41FA5}">
                      <a16:colId xmlns:a16="http://schemas.microsoft.com/office/drawing/2014/main" val="2647794014"/>
                    </a:ext>
                  </a:extLst>
                </a:gridCol>
                <a:gridCol w="658368">
                  <a:extLst>
                    <a:ext uri="{9D8B030D-6E8A-4147-A177-3AD203B41FA5}">
                      <a16:colId xmlns:a16="http://schemas.microsoft.com/office/drawing/2014/main" val="1998067835"/>
                    </a:ext>
                  </a:extLst>
                </a:gridCol>
                <a:gridCol w="658368">
                  <a:extLst>
                    <a:ext uri="{9D8B030D-6E8A-4147-A177-3AD203B41FA5}">
                      <a16:colId xmlns:a16="http://schemas.microsoft.com/office/drawing/2014/main" val="2828000645"/>
                    </a:ext>
                  </a:extLst>
                </a:gridCol>
                <a:gridCol w="658368">
                  <a:extLst>
                    <a:ext uri="{9D8B030D-6E8A-4147-A177-3AD203B41FA5}">
                      <a16:colId xmlns:a16="http://schemas.microsoft.com/office/drawing/2014/main" val="2982360204"/>
                    </a:ext>
                  </a:extLst>
                </a:gridCol>
                <a:gridCol w="658368">
                  <a:extLst>
                    <a:ext uri="{9D8B030D-6E8A-4147-A177-3AD203B41FA5}">
                      <a16:colId xmlns:a16="http://schemas.microsoft.com/office/drawing/2014/main" val="1747466969"/>
                    </a:ext>
                  </a:extLst>
                </a:gridCol>
                <a:gridCol w="658368">
                  <a:extLst>
                    <a:ext uri="{9D8B030D-6E8A-4147-A177-3AD203B41FA5}">
                      <a16:colId xmlns:a16="http://schemas.microsoft.com/office/drawing/2014/main" val="1048951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39652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- 2020-06-29 21:11:41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https://scontent-iad3-1.cdninstagram.com/v/t51.29350-15/106554133_588651045166501_2006486552520524800_n.jpg?_nc_cat=107&amp;_nc_sid=8ae9d6&amp;_nc_ohc=cKnoZfEkIM8AX9yUe45&amp;_nc_ht=scontent-iad3-1.cdninstagram.com&amp;oh=79820810a0ade292cfc5d6a188ab1681&amp;oe=5F21D080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06/30/2020 21:10:10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59378477"/>
                  </a:ext>
                </a:extLst>
              </a:tr>
            </a:tbl>
          </a:graphicData>
        </a:graphic>
      </p:graphicFrame>
      <p:sp>
        <p:nvSpPr>
          <p:cNvPr id="4" name="Text Placeholder 3">
            <a:extLst>
              <a:ext uri="{FF2B5EF4-FFF2-40B4-BE49-F238E27FC236}">
                <a16:creationId xmlns:a16="http://schemas.microsoft.com/office/drawing/2014/main" id="{CDF2ABF5-2D11-4C08-B41D-DBE1C54CC993}"/>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0402509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192FD-C2E2-4C95-ACB7-8B81BB1B8BD7}"/>
              </a:ext>
            </a:extLst>
          </p:cNvPr>
          <p:cNvSpPr>
            <a:spLocks noGrp="1"/>
          </p:cNvSpPr>
          <p:nvPr>
            <p:ph type="title"/>
          </p:nvPr>
        </p:nvSpPr>
        <p:spPr/>
        <p:txBody>
          <a:bodyPr/>
          <a:lstStyle/>
          <a:p>
            <a:r>
              <a:rPr lang="en-US"/>
              <a:t>Instagram Stories Table  | FICOH - 2 of 5</a:t>
            </a:r>
          </a:p>
        </p:txBody>
      </p:sp>
      <p:graphicFrame>
        <p:nvGraphicFramePr>
          <p:cNvPr id="5" name="Table Placeholder 4">
            <a:extLst>
              <a:ext uri="{FF2B5EF4-FFF2-40B4-BE49-F238E27FC236}">
                <a16:creationId xmlns:a16="http://schemas.microsoft.com/office/drawing/2014/main" id="{0CEA0D22-B82E-4855-A6BA-32FEF52F2F8C}"/>
              </a:ext>
            </a:extLst>
          </p:cNvPr>
          <p:cNvGraphicFramePr>
            <a:graphicFrameLocks noGrp="1"/>
          </p:cNvGraphicFramePr>
          <p:nvPr>
            <p:ph type="tbl" sz="quarter" idx="13"/>
            <p:extLst>
              <p:ext uri="{D42A27DB-BD31-4B8C-83A1-F6EECF244321}">
                <p14:modId xmlns:p14="http://schemas.microsoft.com/office/powerpoint/2010/main" val="3276954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02076035"/>
                    </a:ext>
                  </a:extLst>
                </a:gridCol>
                <a:gridCol w="1316736">
                  <a:extLst>
                    <a:ext uri="{9D8B030D-6E8A-4147-A177-3AD203B41FA5}">
                      <a16:colId xmlns:a16="http://schemas.microsoft.com/office/drawing/2014/main" val="1460180923"/>
                    </a:ext>
                  </a:extLst>
                </a:gridCol>
                <a:gridCol w="658368">
                  <a:extLst>
                    <a:ext uri="{9D8B030D-6E8A-4147-A177-3AD203B41FA5}">
                      <a16:colId xmlns:a16="http://schemas.microsoft.com/office/drawing/2014/main" val="2410738062"/>
                    </a:ext>
                  </a:extLst>
                </a:gridCol>
                <a:gridCol w="658368">
                  <a:extLst>
                    <a:ext uri="{9D8B030D-6E8A-4147-A177-3AD203B41FA5}">
                      <a16:colId xmlns:a16="http://schemas.microsoft.com/office/drawing/2014/main" val="3346568379"/>
                    </a:ext>
                  </a:extLst>
                </a:gridCol>
                <a:gridCol w="658368">
                  <a:extLst>
                    <a:ext uri="{9D8B030D-6E8A-4147-A177-3AD203B41FA5}">
                      <a16:colId xmlns:a16="http://schemas.microsoft.com/office/drawing/2014/main" val="944173909"/>
                    </a:ext>
                  </a:extLst>
                </a:gridCol>
                <a:gridCol w="658368">
                  <a:extLst>
                    <a:ext uri="{9D8B030D-6E8A-4147-A177-3AD203B41FA5}">
                      <a16:colId xmlns:a16="http://schemas.microsoft.com/office/drawing/2014/main" val="3595912933"/>
                    </a:ext>
                  </a:extLst>
                </a:gridCol>
                <a:gridCol w="658368">
                  <a:extLst>
                    <a:ext uri="{9D8B030D-6E8A-4147-A177-3AD203B41FA5}">
                      <a16:colId xmlns:a16="http://schemas.microsoft.com/office/drawing/2014/main" val="141095541"/>
                    </a:ext>
                  </a:extLst>
                </a:gridCol>
                <a:gridCol w="658368">
                  <a:extLst>
                    <a:ext uri="{9D8B030D-6E8A-4147-A177-3AD203B41FA5}">
                      <a16:colId xmlns:a16="http://schemas.microsoft.com/office/drawing/2014/main" val="1399210449"/>
                    </a:ext>
                  </a:extLst>
                </a:gridCol>
                <a:gridCol w="658368">
                  <a:extLst>
                    <a:ext uri="{9D8B030D-6E8A-4147-A177-3AD203B41FA5}">
                      <a16:colId xmlns:a16="http://schemas.microsoft.com/office/drawing/2014/main" val="2969659339"/>
                    </a:ext>
                  </a:extLst>
                </a:gridCol>
                <a:gridCol w="658368">
                  <a:extLst>
                    <a:ext uri="{9D8B030D-6E8A-4147-A177-3AD203B41FA5}">
                      <a16:colId xmlns:a16="http://schemas.microsoft.com/office/drawing/2014/main" val="4086774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977684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- 2020-06-26 18:21:26</a:t>
                      </a:r>
                      <a:r>
                        <a:rPr kumimoji="0" lang="en-US" sz="1000" b="0" i="0" u="none" strike="noStrike" kern="1200" cap="none" spc="0" normalizeH="0" baseline="0" noProof="0">
                          <a:ln>
                            <a:noFill/>
                          </a:ln>
                          <a:solidFill>
                            <a:prstClr val="black"/>
                          </a:solidFill>
                          <a:effectLst/>
                          <a:uLnTx/>
                          <a:uFillTx/>
                          <a:latin typeface="+mn-lt"/>
                          <a:ea typeface="+mn-ea"/>
                          <a:cs typeface="+mn-cs"/>
                        </a:rPr>
                        <a:t>
 FICOH associates enjoyed lunch from @grandmagsonogrindz today! so ono!!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https://scontent-iad3-1.cdninstagram.com/v/t51.29350-15/105967988_171154364399139_3892598841203458268_n.jpg?_nc_cat=100&amp;_nc_sid=8ae9d6&amp;_nc_ohc=CEEk4wl3gfgAX-FsQEG&amp;_nc_ht=scontent-iad3-1.cdninstagram.com&amp;oh=d80c6b9b2f15613c97fdcd0da39fb78c&amp;oe=5F1EAEFF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06/27/2020 18:00:38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377544558"/>
                  </a:ext>
                </a:extLst>
              </a:tr>
            </a:tbl>
          </a:graphicData>
        </a:graphic>
      </p:graphicFrame>
      <p:sp>
        <p:nvSpPr>
          <p:cNvPr id="4" name="Text Placeholder 3">
            <a:extLst>
              <a:ext uri="{FF2B5EF4-FFF2-40B4-BE49-F238E27FC236}">
                <a16:creationId xmlns:a16="http://schemas.microsoft.com/office/drawing/2014/main" id="{C5C1F41D-9695-4577-90C7-27FA63D3FF03}"/>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5147267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84043-F73C-4118-B692-5C4E21B48FED}"/>
              </a:ext>
            </a:extLst>
          </p:cNvPr>
          <p:cNvSpPr>
            <a:spLocks noGrp="1"/>
          </p:cNvSpPr>
          <p:nvPr>
            <p:ph type="title"/>
          </p:nvPr>
        </p:nvSpPr>
        <p:spPr/>
        <p:txBody>
          <a:bodyPr/>
          <a:lstStyle/>
          <a:p>
            <a:r>
              <a:rPr lang="en-US"/>
              <a:t>Instagram Stories Table  | FICOH - 3 of 5</a:t>
            </a:r>
          </a:p>
        </p:txBody>
      </p:sp>
      <p:graphicFrame>
        <p:nvGraphicFramePr>
          <p:cNvPr id="5" name="Table Placeholder 4">
            <a:extLst>
              <a:ext uri="{FF2B5EF4-FFF2-40B4-BE49-F238E27FC236}">
                <a16:creationId xmlns:a16="http://schemas.microsoft.com/office/drawing/2014/main" id="{430258BF-47D1-4D84-9010-06C52599B1A4}"/>
              </a:ext>
            </a:extLst>
          </p:cNvPr>
          <p:cNvGraphicFramePr>
            <a:graphicFrameLocks noGrp="1"/>
          </p:cNvGraphicFramePr>
          <p:nvPr>
            <p:ph type="tbl" sz="quarter" idx="13"/>
            <p:extLst>
              <p:ext uri="{D42A27DB-BD31-4B8C-83A1-F6EECF244321}">
                <p14:modId xmlns:p14="http://schemas.microsoft.com/office/powerpoint/2010/main" val="2725742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01581210"/>
                    </a:ext>
                  </a:extLst>
                </a:gridCol>
                <a:gridCol w="1316736">
                  <a:extLst>
                    <a:ext uri="{9D8B030D-6E8A-4147-A177-3AD203B41FA5}">
                      <a16:colId xmlns:a16="http://schemas.microsoft.com/office/drawing/2014/main" val="4143483873"/>
                    </a:ext>
                  </a:extLst>
                </a:gridCol>
                <a:gridCol w="658368">
                  <a:extLst>
                    <a:ext uri="{9D8B030D-6E8A-4147-A177-3AD203B41FA5}">
                      <a16:colId xmlns:a16="http://schemas.microsoft.com/office/drawing/2014/main" val="853061608"/>
                    </a:ext>
                  </a:extLst>
                </a:gridCol>
                <a:gridCol w="658368">
                  <a:extLst>
                    <a:ext uri="{9D8B030D-6E8A-4147-A177-3AD203B41FA5}">
                      <a16:colId xmlns:a16="http://schemas.microsoft.com/office/drawing/2014/main" val="2955745155"/>
                    </a:ext>
                  </a:extLst>
                </a:gridCol>
                <a:gridCol w="658368">
                  <a:extLst>
                    <a:ext uri="{9D8B030D-6E8A-4147-A177-3AD203B41FA5}">
                      <a16:colId xmlns:a16="http://schemas.microsoft.com/office/drawing/2014/main" val="4279677042"/>
                    </a:ext>
                  </a:extLst>
                </a:gridCol>
                <a:gridCol w="658368">
                  <a:extLst>
                    <a:ext uri="{9D8B030D-6E8A-4147-A177-3AD203B41FA5}">
                      <a16:colId xmlns:a16="http://schemas.microsoft.com/office/drawing/2014/main" val="3059227329"/>
                    </a:ext>
                  </a:extLst>
                </a:gridCol>
                <a:gridCol w="658368">
                  <a:extLst>
                    <a:ext uri="{9D8B030D-6E8A-4147-A177-3AD203B41FA5}">
                      <a16:colId xmlns:a16="http://schemas.microsoft.com/office/drawing/2014/main" val="782149939"/>
                    </a:ext>
                  </a:extLst>
                </a:gridCol>
                <a:gridCol w="658368">
                  <a:extLst>
                    <a:ext uri="{9D8B030D-6E8A-4147-A177-3AD203B41FA5}">
                      <a16:colId xmlns:a16="http://schemas.microsoft.com/office/drawing/2014/main" val="2440090845"/>
                    </a:ext>
                  </a:extLst>
                </a:gridCol>
                <a:gridCol w="658368">
                  <a:extLst>
                    <a:ext uri="{9D8B030D-6E8A-4147-A177-3AD203B41FA5}">
                      <a16:colId xmlns:a16="http://schemas.microsoft.com/office/drawing/2014/main" val="4187632878"/>
                    </a:ext>
                  </a:extLst>
                </a:gridCol>
                <a:gridCol w="658368">
                  <a:extLst>
                    <a:ext uri="{9D8B030D-6E8A-4147-A177-3AD203B41FA5}">
                      <a16:colId xmlns:a16="http://schemas.microsoft.com/office/drawing/2014/main" val="2628280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59274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- 2020-06-25 21:12:27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https://scontent-iad3-1.cdninstagram.com/v/t51.12442-15/105963689_698549450706857_2688635060764012281_n.jpg?_nc_cat=110&amp;_nc_sid=8ae9d6&amp;_nc_ohc=HwvNmR39AeoAX-bLhsP&amp;_nc_ht=scontent-iad3-1.cdninstagram.com&amp;oh=43d6504ebe6efb99be996cbbc5fa3def&amp;oe=5F1B85BE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06/26/2020 21:07:08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168366074"/>
                  </a:ext>
                </a:extLst>
              </a:tr>
            </a:tbl>
          </a:graphicData>
        </a:graphic>
      </p:graphicFrame>
      <p:sp>
        <p:nvSpPr>
          <p:cNvPr id="4" name="Text Placeholder 3">
            <a:extLst>
              <a:ext uri="{FF2B5EF4-FFF2-40B4-BE49-F238E27FC236}">
                <a16:creationId xmlns:a16="http://schemas.microsoft.com/office/drawing/2014/main" id="{62B6F4CB-E26F-43A0-A025-E71816C0170D}"/>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8800144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F84EF-0EDF-4FAA-B44D-5D636AA3F319}"/>
              </a:ext>
            </a:extLst>
          </p:cNvPr>
          <p:cNvSpPr>
            <a:spLocks noGrp="1"/>
          </p:cNvSpPr>
          <p:nvPr>
            <p:ph type="title"/>
          </p:nvPr>
        </p:nvSpPr>
        <p:spPr/>
        <p:txBody>
          <a:bodyPr/>
          <a:lstStyle/>
          <a:p>
            <a:r>
              <a:rPr lang="en-US"/>
              <a:t>Instagram Stories Table  | FICOH - 4 of 5</a:t>
            </a:r>
          </a:p>
        </p:txBody>
      </p:sp>
      <p:graphicFrame>
        <p:nvGraphicFramePr>
          <p:cNvPr id="5" name="Table Placeholder 4">
            <a:extLst>
              <a:ext uri="{FF2B5EF4-FFF2-40B4-BE49-F238E27FC236}">
                <a16:creationId xmlns:a16="http://schemas.microsoft.com/office/drawing/2014/main" id="{2E11BB9E-3F78-4639-8B62-087FF15CB7BC}"/>
              </a:ext>
            </a:extLst>
          </p:cNvPr>
          <p:cNvGraphicFramePr>
            <a:graphicFrameLocks noGrp="1"/>
          </p:cNvGraphicFramePr>
          <p:nvPr>
            <p:ph type="tbl" sz="quarter" idx="13"/>
            <p:extLst>
              <p:ext uri="{D42A27DB-BD31-4B8C-83A1-F6EECF244321}">
                <p14:modId xmlns:p14="http://schemas.microsoft.com/office/powerpoint/2010/main" val="1170039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55826396"/>
                    </a:ext>
                  </a:extLst>
                </a:gridCol>
                <a:gridCol w="1316736">
                  <a:extLst>
                    <a:ext uri="{9D8B030D-6E8A-4147-A177-3AD203B41FA5}">
                      <a16:colId xmlns:a16="http://schemas.microsoft.com/office/drawing/2014/main" val="3543105480"/>
                    </a:ext>
                  </a:extLst>
                </a:gridCol>
                <a:gridCol w="658368">
                  <a:extLst>
                    <a:ext uri="{9D8B030D-6E8A-4147-A177-3AD203B41FA5}">
                      <a16:colId xmlns:a16="http://schemas.microsoft.com/office/drawing/2014/main" val="3737395083"/>
                    </a:ext>
                  </a:extLst>
                </a:gridCol>
                <a:gridCol w="658368">
                  <a:extLst>
                    <a:ext uri="{9D8B030D-6E8A-4147-A177-3AD203B41FA5}">
                      <a16:colId xmlns:a16="http://schemas.microsoft.com/office/drawing/2014/main" val="2920611744"/>
                    </a:ext>
                  </a:extLst>
                </a:gridCol>
                <a:gridCol w="658368">
                  <a:extLst>
                    <a:ext uri="{9D8B030D-6E8A-4147-A177-3AD203B41FA5}">
                      <a16:colId xmlns:a16="http://schemas.microsoft.com/office/drawing/2014/main" val="1730447620"/>
                    </a:ext>
                  </a:extLst>
                </a:gridCol>
                <a:gridCol w="658368">
                  <a:extLst>
                    <a:ext uri="{9D8B030D-6E8A-4147-A177-3AD203B41FA5}">
                      <a16:colId xmlns:a16="http://schemas.microsoft.com/office/drawing/2014/main" val="3764369070"/>
                    </a:ext>
                  </a:extLst>
                </a:gridCol>
                <a:gridCol w="658368">
                  <a:extLst>
                    <a:ext uri="{9D8B030D-6E8A-4147-A177-3AD203B41FA5}">
                      <a16:colId xmlns:a16="http://schemas.microsoft.com/office/drawing/2014/main" val="3901922268"/>
                    </a:ext>
                  </a:extLst>
                </a:gridCol>
                <a:gridCol w="658368">
                  <a:extLst>
                    <a:ext uri="{9D8B030D-6E8A-4147-A177-3AD203B41FA5}">
                      <a16:colId xmlns:a16="http://schemas.microsoft.com/office/drawing/2014/main" val="505120396"/>
                    </a:ext>
                  </a:extLst>
                </a:gridCol>
                <a:gridCol w="658368">
                  <a:extLst>
                    <a:ext uri="{9D8B030D-6E8A-4147-A177-3AD203B41FA5}">
                      <a16:colId xmlns:a16="http://schemas.microsoft.com/office/drawing/2014/main" val="2592907688"/>
                    </a:ext>
                  </a:extLst>
                </a:gridCol>
                <a:gridCol w="658368">
                  <a:extLst>
                    <a:ext uri="{9D8B030D-6E8A-4147-A177-3AD203B41FA5}">
                      <a16:colId xmlns:a16="http://schemas.microsoft.com/office/drawing/2014/main" val="1821522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88045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- 2020-06-22 20:06:04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https://scontent-iad3-1.cdninstagram.com/v/t51.12442-15/104451469_141892070820427_6061001947877669536_n.jpg?_nc_cat=111&amp;_nc_sid=8ae9d6&amp;_nc_ohc=DUKRx4nidL8AX-9Y8es&amp;_nc_ht=scontent-iad3-1.cdninstagram.com&amp;oh=532decb5ba275c7c99ffa3d052521438&amp;oe=5F17E026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19:30:44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668260959"/>
                  </a:ext>
                </a:extLst>
              </a:tr>
            </a:tbl>
          </a:graphicData>
        </a:graphic>
      </p:graphicFrame>
      <p:sp>
        <p:nvSpPr>
          <p:cNvPr id="4" name="Text Placeholder 3">
            <a:extLst>
              <a:ext uri="{FF2B5EF4-FFF2-40B4-BE49-F238E27FC236}">
                <a16:creationId xmlns:a16="http://schemas.microsoft.com/office/drawing/2014/main" id="{C426E610-362D-406D-8CE9-C184C2FDA974}"/>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5406135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D1970-EAF1-4DDA-8290-DCD8BA6788D6}"/>
              </a:ext>
            </a:extLst>
          </p:cNvPr>
          <p:cNvSpPr>
            <a:spLocks noGrp="1"/>
          </p:cNvSpPr>
          <p:nvPr>
            <p:ph type="title"/>
          </p:nvPr>
        </p:nvSpPr>
        <p:spPr/>
        <p:txBody>
          <a:bodyPr/>
          <a:lstStyle/>
          <a:p>
            <a:r>
              <a:rPr lang="en-US"/>
              <a:t>Instagram Stories Table  | FICOH - 5 of 5</a:t>
            </a:r>
          </a:p>
        </p:txBody>
      </p:sp>
      <p:graphicFrame>
        <p:nvGraphicFramePr>
          <p:cNvPr id="5" name="Table Placeholder 4">
            <a:extLst>
              <a:ext uri="{FF2B5EF4-FFF2-40B4-BE49-F238E27FC236}">
                <a16:creationId xmlns:a16="http://schemas.microsoft.com/office/drawing/2014/main" id="{50769ECD-12EB-46B6-A980-C1DE47485DA6}"/>
              </a:ext>
            </a:extLst>
          </p:cNvPr>
          <p:cNvGraphicFramePr>
            <a:graphicFrameLocks noGrp="1"/>
          </p:cNvGraphicFramePr>
          <p:nvPr>
            <p:ph type="tbl" sz="quarter" idx="13"/>
            <p:extLst>
              <p:ext uri="{D42A27DB-BD31-4B8C-83A1-F6EECF244321}">
                <p14:modId xmlns:p14="http://schemas.microsoft.com/office/powerpoint/2010/main" val="762449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17311078"/>
                    </a:ext>
                  </a:extLst>
                </a:gridCol>
                <a:gridCol w="1316736">
                  <a:extLst>
                    <a:ext uri="{9D8B030D-6E8A-4147-A177-3AD203B41FA5}">
                      <a16:colId xmlns:a16="http://schemas.microsoft.com/office/drawing/2014/main" val="1610366509"/>
                    </a:ext>
                  </a:extLst>
                </a:gridCol>
                <a:gridCol w="658368">
                  <a:extLst>
                    <a:ext uri="{9D8B030D-6E8A-4147-A177-3AD203B41FA5}">
                      <a16:colId xmlns:a16="http://schemas.microsoft.com/office/drawing/2014/main" val="3744724067"/>
                    </a:ext>
                  </a:extLst>
                </a:gridCol>
                <a:gridCol w="658368">
                  <a:extLst>
                    <a:ext uri="{9D8B030D-6E8A-4147-A177-3AD203B41FA5}">
                      <a16:colId xmlns:a16="http://schemas.microsoft.com/office/drawing/2014/main" val="201045941"/>
                    </a:ext>
                  </a:extLst>
                </a:gridCol>
                <a:gridCol w="658368">
                  <a:extLst>
                    <a:ext uri="{9D8B030D-6E8A-4147-A177-3AD203B41FA5}">
                      <a16:colId xmlns:a16="http://schemas.microsoft.com/office/drawing/2014/main" val="3338564297"/>
                    </a:ext>
                  </a:extLst>
                </a:gridCol>
                <a:gridCol w="658368">
                  <a:extLst>
                    <a:ext uri="{9D8B030D-6E8A-4147-A177-3AD203B41FA5}">
                      <a16:colId xmlns:a16="http://schemas.microsoft.com/office/drawing/2014/main" val="3250487139"/>
                    </a:ext>
                  </a:extLst>
                </a:gridCol>
                <a:gridCol w="658368">
                  <a:extLst>
                    <a:ext uri="{9D8B030D-6E8A-4147-A177-3AD203B41FA5}">
                      <a16:colId xmlns:a16="http://schemas.microsoft.com/office/drawing/2014/main" val="563711823"/>
                    </a:ext>
                  </a:extLst>
                </a:gridCol>
                <a:gridCol w="658368">
                  <a:extLst>
                    <a:ext uri="{9D8B030D-6E8A-4147-A177-3AD203B41FA5}">
                      <a16:colId xmlns:a16="http://schemas.microsoft.com/office/drawing/2014/main" val="1500539221"/>
                    </a:ext>
                  </a:extLst>
                </a:gridCol>
                <a:gridCol w="658368">
                  <a:extLst>
                    <a:ext uri="{9D8B030D-6E8A-4147-A177-3AD203B41FA5}">
                      <a16:colId xmlns:a16="http://schemas.microsoft.com/office/drawing/2014/main" val="3376140242"/>
                    </a:ext>
                  </a:extLst>
                </a:gridCol>
                <a:gridCol w="658368">
                  <a:extLst>
                    <a:ext uri="{9D8B030D-6E8A-4147-A177-3AD203B41FA5}">
                      <a16:colId xmlns:a16="http://schemas.microsoft.com/office/drawing/2014/main" val="330548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350509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- 2020-06-16 21:28:05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https://scontent-iad3-1.cdninstagram.com/v/t51.29350-15/104331005_273387097110087_7707884014686044771_n.jpg?_nc_cat=104&amp;_nc_sid=8ae9d6&amp;_nc_ohc=1pLih8UB2OUAX9kLL24&amp;_nc_ht=scontent-iad3-1.cdninstagram.com&amp;oh=52fafbe1f6c468e46cde628702fd9d03&amp;oe=5F0EE912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06/17/2020 21:10:54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9851057"/>
                  </a:ext>
                </a:extLst>
              </a:tr>
            </a:tbl>
          </a:graphicData>
        </a:graphic>
      </p:graphicFrame>
      <p:sp>
        <p:nvSpPr>
          <p:cNvPr id="4" name="Text Placeholder 3">
            <a:extLst>
              <a:ext uri="{FF2B5EF4-FFF2-40B4-BE49-F238E27FC236}">
                <a16:creationId xmlns:a16="http://schemas.microsoft.com/office/drawing/2014/main" id="{358FEE9D-184C-4F6D-9A4F-DA38560F1EAA}"/>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88391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971</Words>
  <Application>Microsoft Office PowerPoint</Application>
  <PresentationFormat>On-screen Show (4:3)</PresentationFormat>
  <Paragraphs>334</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LinkedIn Followers Change | FICOH</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vt:lpstr>
      <vt:lpstr>Instagram Stories Key Metrics Table | FICOH</vt:lpstr>
      <vt:lpstr>Instagram Stories Table  | FICOH - 1 of 5</vt:lpstr>
      <vt:lpstr>Instagram Stories Table  | FICOH - 2 of 5</vt:lpstr>
      <vt:lpstr>Instagram Stories Table  | FICOH - 3 of 5</vt:lpstr>
      <vt:lpstr>Instagram Stories Table  | FICOH - 4 of 5</vt:lpstr>
      <vt:lpstr>Instagram Stories Table  | FICOH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2020-07-07T15:11:25Z</dcterms:created>
  <dcterms:modified xsi:type="dcterms:W3CDTF">2020-07-07T15:11:57Z</dcterms:modified>
</cp:coreProperties>
</file>