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5" r:id="rId19"/>
    <p:sldId id="276" r:id="rId20"/>
    <p:sldId id="277" r:id="rId21"/>
    <p:sldId id="278" r:id="rId22"/>
    <p:sldId id="279" r:id="rId23"/>
    <p:sldId id="280" r:id="rId24"/>
    <p:sldId id="281" r:id="rId25"/>
    <p:sldId id="283" r:id="rId26"/>
    <p:sldId id="284" r:id="rId27"/>
    <p:sldId id="285" r:id="rId28"/>
    <p:sldId id="286" r:id="rId29"/>
    <p:sldId id="287" r:id="rId30"/>
    <p:sldId id="288" r:id="rId31"/>
    <p:sldId id="289" r:id="rId32"/>
    <p:sldId id="290" r:id="rId33"/>
    <p:sldId id="291" r:id="rId34"/>
    <p:sldId id="293" r:id="rId35"/>
    <p:sldId id="294" r:id="rId36"/>
    <p:sldId id="295" r:id="rId37"/>
    <p:sldId id="296"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Facebook</c:v>
                </c:pt>
              </c:strCache>
            </c:strRef>
          </c:tx>
          <c:spPr>
            <a:ln w="28575" cap="rnd">
              <a:solidFill>
                <a:schemeClr val="accent1"/>
              </a:solidFill>
              <a:round/>
            </a:ln>
            <a:effectLst/>
          </c:spPr>
          <c:marker>
            <c:symbol val="none"/>
          </c:marker>
          <c:cat>
            <c:numRef>
              <c:f>Sheet1!$A$2:$A$43</c:f>
              <c:numCache>
                <c:formatCode>m/d/yyyy</c:formatCode>
                <c:ptCount val="4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numCache>
            </c:numRef>
          </c:cat>
          <c:val>
            <c:numRef>
              <c:f>Sheet1!$B$2:$B$43</c:f>
              <c:numCache>
                <c:formatCode>General</c:formatCode>
                <c:ptCount val="42"/>
                <c:pt idx="0">
                  <c:v>3006</c:v>
                </c:pt>
                <c:pt idx="1">
                  <c:v>3027</c:v>
                </c:pt>
                <c:pt idx="2">
                  <c:v>3052</c:v>
                </c:pt>
                <c:pt idx="3">
                  <c:v>3090</c:v>
                </c:pt>
                <c:pt idx="4">
                  <c:v>3127</c:v>
                </c:pt>
                <c:pt idx="5">
                  <c:v>3165</c:v>
                </c:pt>
                <c:pt idx="6">
                  <c:v>3186</c:v>
                </c:pt>
                <c:pt idx="7">
                  <c:v>3232</c:v>
                </c:pt>
                <c:pt idx="8">
                  <c:v>3259</c:v>
                </c:pt>
                <c:pt idx="9">
                  <c:v>3302</c:v>
                </c:pt>
                <c:pt idx="10">
                  <c:v>3342</c:v>
                </c:pt>
                <c:pt idx="11">
                  <c:v>3365</c:v>
                </c:pt>
                <c:pt idx="12">
                  <c:v>3420</c:v>
                </c:pt>
                <c:pt idx="13">
                  <c:v>3450</c:v>
                </c:pt>
                <c:pt idx="14">
                  <c:v>3484</c:v>
                </c:pt>
                <c:pt idx="15">
                  <c:v>3509</c:v>
                </c:pt>
                <c:pt idx="16">
                  <c:v>3542</c:v>
                </c:pt>
                <c:pt idx="17">
                  <c:v>3592</c:v>
                </c:pt>
                <c:pt idx="18">
                  <c:v>3621</c:v>
                </c:pt>
                <c:pt idx="19">
                  <c:v>3679</c:v>
                </c:pt>
                <c:pt idx="20">
                  <c:v>3750</c:v>
                </c:pt>
                <c:pt idx="21">
                  <c:v>3803</c:v>
                </c:pt>
                <c:pt idx="22">
                  <c:v>3845</c:v>
                </c:pt>
                <c:pt idx="23">
                  <c:v>3870</c:v>
                </c:pt>
                <c:pt idx="24">
                  <c:v>3909</c:v>
                </c:pt>
                <c:pt idx="25">
                  <c:v>3943</c:v>
                </c:pt>
                <c:pt idx="26">
                  <c:v>4002</c:v>
                </c:pt>
                <c:pt idx="27">
                  <c:v>4036</c:v>
                </c:pt>
                <c:pt idx="28">
                  <c:v>4057</c:v>
                </c:pt>
                <c:pt idx="29">
                  <c:v>4087</c:v>
                </c:pt>
                <c:pt idx="30">
                  <c:v>4140</c:v>
                </c:pt>
                <c:pt idx="31">
                  <c:v>4163</c:v>
                </c:pt>
                <c:pt idx="32">
                  <c:v>4179</c:v>
                </c:pt>
                <c:pt idx="33">
                  <c:v>4200</c:v>
                </c:pt>
                <c:pt idx="34">
                  <c:v>4392</c:v>
                </c:pt>
                <c:pt idx="35">
                  <c:v>4396</c:v>
                </c:pt>
                <c:pt idx="36">
                  <c:v>4406</c:v>
                </c:pt>
                <c:pt idx="37">
                  <c:v>4412</c:v>
                </c:pt>
                <c:pt idx="38">
                  <c:v>4434</c:v>
                </c:pt>
                <c:pt idx="39">
                  <c:v>4469</c:v>
                </c:pt>
                <c:pt idx="40">
                  <c:v>4473</c:v>
                </c:pt>
                <c:pt idx="41">
                  <c:v>4488</c:v>
                </c:pt>
              </c:numCache>
            </c:numRef>
          </c:val>
          <c:smooth val="0"/>
          <c:extLst>
            <c:ext xmlns:c16="http://schemas.microsoft.com/office/drawing/2014/chart" uri="{C3380CC4-5D6E-409C-BE32-E72D297353CC}">
              <c16:uniqueId val="{00000000-1B46-46BC-AFA2-8706391FE0BA}"/>
            </c:ext>
          </c:extLst>
        </c:ser>
        <c:ser>
          <c:idx val="1"/>
          <c:order val="1"/>
          <c:tx>
            <c:strRef>
              <c:f>Sheet1!$C$1</c:f>
              <c:strCache>
                <c:ptCount val="1"/>
                <c:pt idx="0">
                  <c:v>Twitter</c:v>
                </c:pt>
              </c:strCache>
            </c:strRef>
          </c:tx>
          <c:spPr>
            <a:ln w="28575" cap="rnd">
              <a:solidFill>
                <a:schemeClr val="accent2"/>
              </a:solidFill>
              <a:round/>
            </a:ln>
            <a:effectLst/>
          </c:spPr>
          <c:marker>
            <c:symbol val="none"/>
          </c:marker>
          <c:cat>
            <c:numRef>
              <c:f>Sheet1!$A$2:$A$43</c:f>
              <c:numCache>
                <c:formatCode>m/d/yyyy</c:formatCode>
                <c:ptCount val="4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numCache>
            </c:numRef>
          </c:cat>
          <c:val>
            <c:numRef>
              <c:f>Sheet1!$C$2:$C$43</c:f>
              <c:numCache>
                <c:formatCode>General</c:formatCode>
                <c:ptCount val="42"/>
                <c:pt idx="0">
                  <c:v>2494</c:v>
                </c:pt>
                <c:pt idx="1">
                  <c:v>2540</c:v>
                </c:pt>
                <c:pt idx="2">
                  <c:v>2566</c:v>
                </c:pt>
                <c:pt idx="3">
                  <c:v>2605</c:v>
                </c:pt>
                <c:pt idx="4">
                  <c:v>2631</c:v>
                </c:pt>
                <c:pt idx="5">
                  <c:v>2673</c:v>
                </c:pt>
                <c:pt idx="6">
                  <c:v>2699</c:v>
                </c:pt>
                <c:pt idx="7">
                  <c:v>2753</c:v>
                </c:pt>
                <c:pt idx="8">
                  <c:v>2783</c:v>
                </c:pt>
                <c:pt idx="9">
                  <c:v>2802</c:v>
                </c:pt>
                <c:pt idx="10">
                  <c:v>2821</c:v>
                </c:pt>
                <c:pt idx="11">
                  <c:v>2833</c:v>
                </c:pt>
                <c:pt idx="12">
                  <c:v>2868</c:v>
                </c:pt>
                <c:pt idx="13">
                  <c:v>2900</c:v>
                </c:pt>
                <c:pt idx="14">
                  <c:v>2922</c:v>
                </c:pt>
                <c:pt idx="15">
                  <c:v>2967</c:v>
                </c:pt>
                <c:pt idx="16">
                  <c:v>3018</c:v>
                </c:pt>
                <c:pt idx="17">
                  <c:v>3042</c:v>
                </c:pt>
                <c:pt idx="18">
                  <c:v>3061</c:v>
                </c:pt>
                <c:pt idx="19">
                  <c:v>3064</c:v>
                </c:pt>
                <c:pt idx="20">
                  <c:v>3097</c:v>
                </c:pt>
                <c:pt idx="21">
                  <c:v>3108</c:v>
                </c:pt>
                <c:pt idx="22">
                  <c:v>3113</c:v>
                </c:pt>
                <c:pt idx="23">
                  <c:v>3118</c:v>
                </c:pt>
                <c:pt idx="24">
                  <c:v>3135</c:v>
                </c:pt>
                <c:pt idx="25">
                  <c:v>3159</c:v>
                </c:pt>
                <c:pt idx="26">
                  <c:v>3208</c:v>
                </c:pt>
                <c:pt idx="27">
                  <c:v>3222</c:v>
                </c:pt>
                <c:pt idx="28">
                  <c:v>3235</c:v>
                </c:pt>
                <c:pt idx="29">
                  <c:v>3296</c:v>
                </c:pt>
                <c:pt idx="30">
                  <c:v>3307</c:v>
                </c:pt>
                <c:pt idx="31">
                  <c:v>3334</c:v>
                </c:pt>
                <c:pt idx="32">
                  <c:v>3412</c:v>
                </c:pt>
                <c:pt idx="33">
                  <c:v>3418</c:v>
                </c:pt>
                <c:pt idx="34">
                  <c:v>3423</c:v>
                </c:pt>
                <c:pt idx="35">
                  <c:v>3444</c:v>
                </c:pt>
                <c:pt idx="36">
                  <c:v>3513</c:v>
                </c:pt>
                <c:pt idx="37">
                  <c:v>3635</c:v>
                </c:pt>
                <c:pt idx="38">
                  <c:v>3632</c:v>
                </c:pt>
                <c:pt idx="39">
                  <c:v>3645</c:v>
                </c:pt>
                <c:pt idx="40">
                  <c:v>3650</c:v>
                </c:pt>
                <c:pt idx="41">
                  <c:v>3627</c:v>
                </c:pt>
              </c:numCache>
            </c:numRef>
          </c:val>
          <c:smooth val="0"/>
          <c:extLst>
            <c:ext xmlns:c16="http://schemas.microsoft.com/office/drawing/2014/chart" uri="{C3380CC4-5D6E-409C-BE32-E72D297353CC}">
              <c16:uniqueId val="{00000001-1B46-46BC-AFA2-8706391FE0BA}"/>
            </c:ext>
          </c:extLst>
        </c:ser>
        <c:ser>
          <c:idx val="2"/>
          <c:order val="2"/>
          <c:tx>
            <c:strRef>
              <c:f>Sheet1!$D$1</c:f>
              <c:strCache>
                <c:ptCount val="1"/>
                <c:pt idx="0">
                  <c:v>YouTube</c:v>
                </c:pt>
              </c:strCache>
            </c:strRef>
          </c:tx>
          <c:spPr>
            <a:ln w="28575" cap="rnd">
              <a:solidFill>
                <a:schemeClr val="accent3"/>
              </a:solidFill>
              <a:round/>
            </a:ln>
            <a:effectLst/>
          </c:spPr>
          <c:marker>
            <c:symbol val="none"/>
          </c:marker>
          <c:cat>
            <c:numRef>
              <c:f>Sheet1!$A$2:$A$43</c:f>
              <c:numCache>
                <c:formatCode>m/d/yyyy</c:formatCode>
                <c:ptCount val="4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numCache>
            </c:numRef>
          </c:cat>
          <c:val>
            <c:numRef>
              <c:f>Sheet1!$D$2:$D$43</c:f>
              <c:numCache>
                <c:formatCode>General</c:formatCode>
                <c:ptCount val="4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pt idx="31">
                  <c:v>0</c:v>
                </c:pt>
                <c:pt idx="32">
                  <c:v>0</c:v>
                </c:pt>
                <c:pt idx="33">
                  <c:v>0</c:v>
                </c:pt>
                <c:pt idx="34">
                  <c:v>0</c:v>
                </c:pt>
                <c:pt idx="35">
                  <c:v>0</c:v>
                </c:pt>
                <c:pt idx="36">
                  <c:v>0</c:v>
                </c:pt>
                <c:pt idx="37">
                  <c:v>0</c:v>
                </c:pt>
                <c:pt idx="38">
                  <c:v>0</c:v>
                </c:pt>
                <c:pt idx="39">
                  <c:v>0</c:v>
                </c:pt>
                <c:pt idx="40">
                  <c:v>0</c:v>
                </c:pt>
                <c:pt idx="41">
                  <c:v>0</c:v>
                </c:pt>
              </c:numCache>
            </c:numRef>
          </c:val>
          <c:smooth val="0"/>
          <c:extLst>
            <c:ext xmlns:c16="http://schemas.microsoft.com/office/drawing/2014/chart" uri="{C3380CC4-5D6E-409C-BE32-E72D297353CC}">
              <c16:uniqueId val="{00000002-1B46-46BC-AFA2-8706391FE0BA}"/>
            </c:ext>
          </c:extLst>
        </c:ser>
        <c:ser>
          <c:idx val="3"/>
          <c:order val="3"/>
          <c:tx>
            <c:strRef>
              <c:f>Sheet1!$E$1</c:f>
              <c:strCache>
                <c:ptCount val="1"/>
                <c:pt idx="0">
                  <c:v>LinkedIn</c:v>
                </c:pt>
              </c:strCache>
            </c:strRef>
          </c:tx>
          <c:spPr>
            <a:ln w="28575" cap="rnd">
              <a:solidFill>
                <a:schemeClr val="accent4"/>
              </a:solidFill>
              <a:round/>
            </a:ln>
            <a:effectLst/>
          </c:spPr>
          <c:marker>
            <c:symbol val="none"/>
          </c:marker>
          <c:cat>
            <c:numRef>
              <c:f>Sheet1!$A$2:$A$43</c:f>
              <c:numCache>
                <c:formatCode>m/d/yyyy</c:formatCode>
                <c:ptCount val="4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numCache>
            </c:numRef>
          </c:cat>
          <c:val>
            <c:numRef>
              <c:f>Sheet1!$E$2:$E$43</c:f>
              <c:numCache>
                <c:formatCode>General</c:formatCode>
                <c:ptCount val="42"/>
                <c:pt idx="0">
                  <c:v>11752</c:v>
                </c:pt>
                <c:pt idx="1">
                  <c:v>11917</c:v>
                </c:pt>
                <c:pt idx="2">
                  <c:v>12064</c:v>
                </c:pt>
                <c:pt idx="3">
                  <c:v>12237</c:v>
                </c:pt>
                <c:pt idx="4">
                  <c:v>12401</c:v>
                </c:pt>
                <c:pt idx="5">
                  <c:v>12576</c:v>
                </c:pt>
                <c:pt idx="6">
                  <c:v>12733</c:v>
                </c:pt>
                <c:pt idx="7">
                  <c:v>12880</c:v>
                </c:pt>
                <c:pt idx="8">
                  <c:v>13030</c:v>
                </c:pt>
                <c:pt idx="9">
                  <c:v>13211</c:v>
                </c:pt>
                <c:pt idx="10">
                  <c:v>13354</c:v>
                </c:pt>
                <c:pt idx="11">
                  <c:v>13496</c:v>
                </c:pt>
                <c:pt idx="12">
                  <c:v>13783</c:v>
                </c:pt>
                <c:pt idx="13">
                  <c:v>14043</c:v>
                </c:pt>
                <c:pt idx="14">
                  <c:v>14233</c:v>
                </c:pt>
                <c:pt idx="15">
                  <c:v>14487</c:v>
                </c:pt>
                <c:pt idx="16">
                  <c:v>14735</c:v>
                </c:pt>
                <c:pt idx="17">
                  <c:v>15014</c:v>
                </c:pt>
                <c:pt idx="18">
                  <c:v>15337</c:v>
                </c:pt>
                <c:pt idx="19">
                  <c:v>15622</c:v>
                </c:pt>
                <c:pt idx="20">
                  <c:v>15830</c:v>
                </c:pt>
                <c:pt idx="21">
                  <c:v>16027</c:v>
                </c:pt>
                <c:pt idx="22">
                  <c:v>16239</c:v>
                </c:pt>
                <c:pt idx="23">
                  <c:v>16556</c:v>
                </c:pt>
                <c:pt idx="24">
                  <c:v>17280</c:v>
                </c:pt>
                <c:pt idx="25">
                  <c:v>17665</c:v>
                </c:pt>
                <c:pt idx="26">
                  <c:v>18111</c:v>
                </c:pt>
                <c:pt idx="27">
                  <c:v>18547</c:v>
                </c:pt>
                <c:pt idx="28">
                  <c:v>18987</c:v>
                </c:pt>
                <c:pt idx="29">
                  <c:v>19471</c:v>
                </c:pt>
                <c:pt idx="30">
                  <c:v>20086</c:v>
                </c:pt>
                <c:pt idx="31">
                  <c:v>20597</c:v>
                </c:pt>
                <c:pt idx="32">
                  <c:v>21109</c:v>
                </c:pt>
                <c:pt idx="33">
                  <c:v>21641</c:v>
                </c:pt>
                <c:pt idx="34">
                  <c:v>22202</c:v>
                </c:pt>
                <c:pt idx="35">
                  <c:v>22677</c:v>
                </c:pt>
                <c:pt idx="36">
                  <c:v>23171</c:v>
                </c:pt>
                <c:pt idx="37">
                  <c:v>23717</c:v>
                </c:pt>
                <c:pt idx="38">
                  <c:v>24308</c:v>
                </c:pt>
                <c:pt idx="39">
                  <c:v>24835</c:v>
                </c:pt>
                <c:pt idx="40">
                  <c:v>25298</c:v>
                </c:pt>
                <c:pt idx="41">
                  <c:v>25651</c:v>
                </c:pt>
              </c:numCache>
            </c:numRef>
          </c:val>
          <c:smooth val="0"/>
          <c:extLst>
            <c:ext xmlns:c16="http://schemas.microsoft.com/office/drawing/2014/chart" uri="{C3380CC4-5D6E-409C-BE32-E72D297353CC}">
              <c16:uniqueId val="{00000003-1B46-46BC-AFA2-8706391FE0BA}"/>
            </c:ext>
          </c:extLst>
        </c:ser>
        <c:ser>
          <c:idx val="4"/>
          <c:order val="4"/>
          <c:tx>
            <c:strRef>
              <c:f>Sheet1!$F$1</c:f>
              <c:strCache>
                <c:ptCount val="1"/>
                <c:pt idx="0">
                  <c:v>Instagram</c:v>
                </c:pt>
              </c:strCache>
            </c:strRef>
          </c:tx>
          <c:spPr>
            <a:ln w="28575" cap="rnd">
              <a:solidFill>
                <a:schemeClr val="accent5"/>
              </a:solidFill>
              <a:round/>
            </a:ln>
            <a:effectLst/>
          </c:spPr>
          <c:marker>
            <c:symbol val="none"/>
          </c:marker>
          <c:cat>
            <c:numRef>
              <c:f>Sheet1!$A$2:$A$43</c:f>
              <c:numCache>
                <c:formatCode>m/d/yyyy</c:formatCode>
                <c:ptCount val="42"/>
                <c:pt idx="0">
                  <c:v>42736</c:v>
                </c:pt>
                <c:pt idx="1">
                  <c:v>42767</c:v>
                </c:pt>
                <c:pt idx="2">
                  <c:v>42795</c:v>
                </c:pt>
                <c:pt idx="3">
                  <c:v>42826</c:v>
                </c:pt>
                <c:pt idx="4">
                  <c:v>42856</c:v>
                </c:pt>
                <c:pt idx="5">
                  <c:v>42887</c:v>
                </c:pt>
                <c:pt idx="6">
                  <c:v>42917</c:v>
                </c:pt>
                <c:pt idx="7">
                  <c:v>42948</c:v>
                </c:pt>
                <c:pt idx="8">
                  <c:v>42979</c:v>
                </c:pt>
                <c:pt idx="9">
                  <c:v>43009</c:v>
                </c:pt>
                <c:pt idx="10">
                  <c:v>43040</c:v>
                </c:pt>
                <c:pt idx="11">
                  <c:v>43070</c:v>
                </c:pt>
                <c:pt idx="12">
                  <c:v>43101</c:v>
                </c:pt>
                <c:pt idx="13">
                  <c:v>43132</c:v>
                </c:pt>
                <c:pt idx="14">
                  <c:v>43160</c:v>
                </c:pt>
                <c:pt idx="15">
                  <c:v>43191</c:v>
                </c:pt>
                <c:pt idx="16">
                  <c:v>43221</c:v>
                </c:pt>
                <c:pt idx="17">
                  <c:v>43252</c:v>
                </c:pt>
                <c:pt idx="18">
                  <c:v>43282</c:v>
                </c:pt>
                <c:pt idx="19">
                  <c:v>43313</c:v>
                </c:pt>
                <c:pt idx="20">
                  <c:v>43344</c:v>
                </c:pt>
                <c:pt idx="21">
                  <c:v>43374</c:v>
                </c:pt>
                <c:pt idx="22">
                  <c:v>43405</c:v>
                </c:pt>
                <c:pt idx="23">
                  <c:v>43435</c:v>
                </c:pt>
                <c:pt idx="24">
                  <c:v>43466</c:v>
                </c:pt>
                <c:pt idx="25">
                  <c:v>43497</c:v>
                </c:pt>
                <c:pt idx="26">
                  <c:v>43525</c:v>
                </c:pt>
                <c:pt idx="27">
                  <c:v>43556</c:v>
                </c:pt>
                <c:pt idx="28">
                  <c:v>43586</c:v>
                </c:pt>
                <c:pt idx="29">
                  <c:v>43617</c:v>
                </c:pt>
                <c:pt idx="30">
                  <c:v>43647</c:v>
                </c:pt>
                <c:pt idx="31">
                  <c:v>43678</c:v>
                </c:pt>
                <c:pt idx="32">
                  <c:v>43709</c:v>
                </c:pt>
                <c:pt idx="33">
                  <c:v>43739</c:v>
                </c:pt>
                <c:pt idx="34">
                  <c:v>43770</c:v>
                </c:pt>
                <c:pt idx="35">
                  <c:v>43800</c:v>
                </c:pt>
                <c:pt idx="36">
                  <c:v>43831</c:v>
                </c:pt>
                <c:pt idx="37">
                  <c:v>43862</c:v>
                </c:pt>
                <c:pt idx="38">
                  <c:v>43891</c:v>
                </c:pt>
                <c:pt idx="39">
                  <c:v>43922</c:v>
                </c:pt>
                <c:pt idx="40">
                  <c:v>43952</c:v>
                </c:pt>
                <c:pt idx="41">
                  <c:v>43983</c:v>
                </c:pt>
              </c:numCache>
            </c:numRef>
          </c:cat>
          <c:val>
            <c:numRef>
              <c:f>Sheet1!$F$2:$F$43</c:f>
              <c:numCache>
                <c:formatCode>General</c:formatCode>
                <c:ptCount val="42"/>
                <c:pt idx="0">
                  <c:v>378</c:v>
                </c:pt>
                <c:pt idx="1">
                  <c:v>407</c:v>
                </c:pt>
                <c:pt idx="2">
                  <c:v>452</c:v>
                </c:pt>
                <c:pt idx="3">
                  <c:v>485</c:v>
                </c:pt>
                <c:pt idx="4">
                  <c:v>500</c:v>
                </c:pt>
                <c:pt idx="5">
                  <c:v>556</c:v>
                </c:pt>
                <c:pt idx="6">
                  <c:v>584</c:v>
                </c:pt>
                <c:pt idx="7">
                  <c:v>627</c:v>
                </c:pt>
                <c:pt idx="8">
                  <c:v>664</c:v>
                </c:pt>
                <c:pt idx="9">
                  <c:v>723</c:v>
                </c:pt>
                <c:pt idx="10">
                  <c:v>763</c:v>
                </c:pt>
                <c:pt idx="11">
                  <c:v>793</c:v>
                </c:pt>
                <c:pt idx="12">
                  <c:v>855</c:v>
                </c:pt>
                <c:pt idx="13">
                  <c:v>878</c:v>
                </c:pt>
                <c:pt idx="14">
                  <c:v>913</c:v>
                </c:pt>
                <c:pt idx="15">
                  <c:v>958</c:v>
                </c:pt>
                <c:pt idx="16">
                  <c:v>979</c:v>
                </c:pt>
                <c:pt idx="17">
                  <c:v>1003</c:v>
                </c:pt>
                <c:pt idx="18">
                  <c:v>1022</c:v>
                </c:pt>
                <c:pt idx="19">
                  <c:v>1051</c:v>
                </c:pt>
                <c:pt idx="20">
                  <c:v>1080</c:v>
                </c:pt>
                <c:pt idx="21">
                  <c:v>1115</c:v>
                </c:pt>
                <c:pt idx="22">
                  <c:v>1137</c:v>
                </c:pt>
                <c:pt idx="23">
                  <c:v>1148</c:v>
                </c:pt>
                <c:pt idx="24">
                  <c:v>1191</c:v>
                </c:pt>
                <c:pt idx="25">
                  <c:v>1214</c:v>
                </c:pt>
                <c:pt idx="26">
                  <c:v>1248</c:v>
                </c:pt>
                <c:pt idx="27">
                  <c:v>1285</c:v>
                </c:pt>
                <c:pt idx="28">
                  <c:v>1313</c:v>
                </c:pt>
                <c:pt idx="29">
                  <c:v>1352</c:v>
                </c:pt>
                <c:pt idx="30">
                  <c:v>1380</c:v>
                </c:pt>
                <c:pt idx="31">
                  <c:v>1411</c:v>
                </c:pt>
                <c:pt idx="32">
                  <c:v>1465</c:v>
                </c:pt>
                <c:pt idx="33">
                  <c:v>1539</c:v>
                </c:pt>
                <c:pt idx="34">
                  <c:v>1581</c:v>
                </c:pt>
                <c:pt idx="35">
                  <c:v>1634</c:v>
                </c:pt>
                <c:pt idx="36">
                  <c:v>1680</c:v>
                </c:pt>
                <c:pt idx="37">
                  <c:v>1737</c:v>
                </c:pt>
                <c:pt idx="38">
                  <c:v>1768</c:v>
                </c:pt>
                <c:pt idx="39">
                  <c:v>1826</c:v>
                </c:pt>
                <c:pt idx="40">
                  <c:v>1885</c:v>
                </c:pt>
                <c:pt idx="41">
                  <c:v>1936</c:v>
                </c:pt>
              </c:numCache>
            </c:numRef>
          </c:val>
          <c:smooth val="0"/>
          <c:extLst>
            <c:ext xmlns:c16="http://schemas.microsoft.com/office/drawing/2014/chart" uri="{C3380CC4-5D6E-409C-BE32-E72D297353CC}">
              <c16:uniqueId val="{00000004-1B46-46BC-AFA2-8706391FE0BA}"/>
            </c:ext>
          </c:extLst>
        </c:ser>
        <c:dLbls>
          <c:showLegendKey val="0"/>
          <c:showVal val="0"/>
          <c:showCatName val="0"/>
          <c:showSerName val="0"/>
          <c:showPercent val="0"/>
          <c:showBubbleSize val="0"/>
        </c:dLbls>
        <c:smooth val="0"/>
        <c:axId val="301472568"/>
        <c:axId val="301471584"/>
      </c:lineChart>
      <c:dateAx>
        <c:axId val="3014725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71584"/>
        <c:crosses val="autoZero"/>
        <c:auto val="1"/>
        <c:lblOffset val="100"/>
        <c:baseTimeUnit val="months"/>
      </c:dateAx>
      <c:valAx>
        <c:axId val="3014715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72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c:v>
                </c:pt>
                <c:pt idx="1">
                  <c:v>6</c:v>
                </c:pt>
                <c:pt idx="2">
                  <c:v>22</c:v>
                </c:pt>
                <c:pt idx="3">
                  <c:v>35</c:v>
                </c:pt>
                <c:pt idx="4">
                  <c:v>4</c:v>
                </c:pt>
                <c:pt idx="5">
                  <c:v>15</c:v>
                </c:pt>
                <c:pt idx="6">
                  <c:v>-2</c:v>
                </c:pt>
              </c:numCache>
            </c:numRef>
          </c:val>
          <c:extLst>
            <c:ext xmlns:c16="http://schemas.microsoft.com/office/drawing/2014/chart" uri="{C3380CC4-5D6E-409C-BE32-E72D297353CC}">
              <c16:uniqueId val="{00000000-2C94-4D29-8C69-538DBD84788A}"/>
            </c:ext>
          </c:extLst>
        </c:ser>
        <c:dLbls>
          <c:showLegendKey val="0"/>
          <c:showVal val="0"/>
          <c:showCatName val="0"/>
          <c:showSerName val="0"/>
          <c:showPercent val="0"/>
          <c:showBubbleSize val="0"/>
        </c:dLbls>
        <c:gapWidth val="219"/>
        <c:overlap val="-27"/>
        <c:axId val="302570144"/>
        <c:axId val="302573424"/>
      </c:barChart>
      <c:dateAx>
        <c:axId val="3025701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73424"/>
        <c:crosses val="autoZero"/>
        <c:auto val="1"/>
        <c:lblOffset val="100"/>
        <c:baseTimeUnit val="months"/>
      </c:dateAx>
      <c:valAx>
        <c:axId val="3025734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570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26</c:v>
                </c:pt>
                <c:pt idx="1">
                  <c:v>20</c:v>
                </c:pt>
                <c:pt idx="2">
                  <c:v>30</c:v>
                </c:pt>
                <c:pt idx="3">
                  <c:v>31</c:v>
                </c:pt>
                <c:pt idx="4">
                  <c:v>29</c:v>
                </c:pt>
                <c:pt idx="5">
                  <c:v>31</c:v>
                </c:pt>
                <c:pt idx="6">
                  <c:v>37</c:v>
                </c:pt>
                <c:pt idx="7">
                  <c:v>0</c:v>
                </c:pt>
                <c:pt idx="8">
                  <c:v>0</c:v>
                </c:pt>
                <c:pt idx="9">
                  <c:v>0</c:v>
                </c:pt>
                <c:pt idx="10">
                  <c:v>0</c:v>
                </c:pt>
                <c:pt idx="11">
                  <c:v>0</c:v>
                </c:pt>
              </c:numCache>
            </c:numRef>
          </c:val>
          <c:extLst>
            <c:ext xmlns:c16="http://schemas.microsoft.com/office/drawing/2014/chart" uri="{C3380CC4-5D6E-409C-BE32-E72D297353CC}">
              <c16:uniqueId val="{00000000-5398-4CAF-8A10-B9658984FE92}"/>
            </c:ext>
          </c:extLst>
        </c:ser>
        <c:dLbls>
          <c:showLegendKey val="0"/>
          <c:showVal val="0"/>
          <c:showCatName val="0"/>
          <c:showSerName val="0"/>
          <c:showPercent val="0"/>
          <c:showBubbleSize val="0"/>
        </c:dLbls>
        <c:gapWidth val="219"/>
        <c:overlap val="-27"/>
        <c:axId val="305371192"/>
        <c:axId val="305376768"/>
      </c:barChart>
      <c:dateAx>
        <c:axId val="305371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376768"/>
        <c:crosses val="autoZero"/>
        <c:auto val="1"/>
        <c:lblOffset val="100"/>
        <c:baseTimeUnit val="months"/>
      </c:dateAx>
      <c:valAx>
        <c:axId val="305376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371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795</c:v>
                </c:pt>
                <c:pt idx="1">
                  <c:v>614</c:v>
                </c:pt>
                <c:pt idx="2">
                  <c:v>1022</c:v>
                </c:pt>
                <c:pt idx="3">
                  <c:v>593</c:v>
                </c:pt>
                <c:pt idx="4">
                  <c:v>700</c:v>
                </c:pt>
                <c:pt idx="5">
                  <c:v>295</c:v>
                </c:pt>
                <c:pt idx="6">
                  <c:v>120</c:v>
                </c:pt>
                <c:pt idx="7">
                  <c:v>0</c:v>
                </c:pt>
                <c:pt idx="8">
                  <c:v>0</c:v>
                </c:pt>
                <c:pt idx="9">
                  <c:v>0</c:v>
                </c:pt>
                <c:pt idx="10">
                  <c:v>0</c:v>
                </c:pt>
                <c:pt idx="11">
                  <c:v>0</c:v>
                </c:pt>
              </c:numCache>
            </c:numRef>
          </c:val>
          <c:extLst>
            <c:ext xmlns:c16="http://schemas.microsoft.com/office/drawing/2014/chart" uri="{C3380CC4-5D6E-409C-BE32-E72D297353CC}">
              <c16:uniqueId val="{00000000-3C39-4761-9D4A-C86D30178E02}"/>
            </c:ext>
          </c:extLst>
        </c:ser>
        <c:dLbls>
          <c:showLegendKey val="0"/>
          <c:showVal val="0"/>
          <c:showCatName val="0"/>
          <c:showSerName val="0"/>
          <c:showPercent val="0"/>
          <c:showBubbleSize val="0"/>
        </c:dLbls>
        <c:gapWidth val="219"/>
        <c:overlap val="-27"/>
        <c:axId val="305375456"/>
        <c:axId val="305377096"/>
      </c:barChart>
      <c:catAx>
        <c:axId val="305375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377096"/>
        <c:crosses val="autoZero"/>
        <c:auto val="1"/>
        <c:lblAlgn val="ctr"/>
        <c:lblOffset val="100"/>
        <c:noMultiLvlLbl val="0"/>
      </c:catAx>
      <c:valAx>
        <c:axId val="305377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375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108004</c:v>
                </c:pt>
                <c:pt idx="1">
                  <c:v>80597</c:v>
                </c:pt>
                <c:pt idx="2">
                  <c:v>233084</c:v>
                </c:pt>
                <c:pt idx="3">
                  <c:v>16098</c:v>
                </c:pt>
                <c:pt idx="4">
                  <c:v>17614</c:v>
                </c:pt>
                <c:pt idx="5">
                  <c:v>8126</c:v>
                </c:pt>
                <c:pt idx="6">
                  <c:v>1063</c:v>
                </c:pt>
              </c:numCache>
            </c:numRef>
          </c:val>
          <c:extLst>
            <c:ext xmlns:c16="http://schemas.microsoft.com/office/drawing/2014/chart" uri="{C3380CC4-5D6E-409C-BE32-E72D297353CC}">
              <c16:uniqueId val="{00000000-2FCA-4DE0-B895-8827ACF4F880}"/>
            </c:ext>
          </c:extLst>
        </c:ser>
        <c:dLbls>
          <c:showLegendKey val="0"/>
          <c:showVal val="0"/>
          <c:showCatName val="0"/>
          <c:showSerName val="0"/>
          <c:showPercent val="0"/>
          <c:showBubbleSize val="0"/>
        </c:dLbls>
        <c:gapWidth val="219"/>
        <c:overlap val="-27"/>
        <c:axId val="308310752"/>
        <c:axId val="308308456"/>
      </c:barChart>
      <c:dateAx>
        <c:axId val="308310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308456"/>
        <c:crosses val="autoZero"/>
        <c:auto val="1"/>
        <c:lblOffset val="100"/>
        <c:baseTimeUnit val="months"/>
      </c:dateAx>
      <c:valAx>
        <c:axId val="308308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8310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Sheet1!$B$2:$B$7</c:f>
              <c:numCache>
                <c:formatCode>General</c:formatCode>
                <c:ptCount val="6"/>
                <c:pt idx="0">
                  <c:v>44</c:v>
                </c:pt>
                <c:pt idx="1">
                  <c:v>354</c:v>
                </c:pt>
                <c:pt idx="2">
                  <c:v>450</c:v>
                </c:pt>
                <c:pt idx="3">
                  <c:v>379</c:v>
                </c:pt>
                <c:pt idx="4">
                  <c:v>352</c:v>
                </c:pt>
                <c:pt idx="5">
                  <c:v>239</c:v>
                </c:pt>
              </c:numCache>
            </c:numRef>
          </c:val>
          <c:extLst>
            <c:ext xmlns:c16="http://schemas.microsoft.com/office/drawing/2014/chart" uri="{C3380CC4-5D6E-409C-BE32-E72D297353CC}">
              <c16:uniqueId val="{00000000-D421-45C0-809B-B899C79751FA}"/>
            </c:ext>
          </c:extLst>
        </c:ser>
        <c:ser>
          <c:idx val="1"/>
          <c:order val="1"/>
          <c:tx>
            <c:strRef>
              <c:f>Sheet1!$C$1</c:f>
              <c:strCache>
                <c:ptCount val="1"/>
                <c:pt idx="0">
                  <c:v>Female</c:v>
                </c:pt>
              </c:strCache>
            </c:strRef>
          </c:tx>
          <c:spPr>
            <a:solidFill>
              <a:schemeClr val="accent2"/>
            </a:solidFill>
            <a:ln>
              <a:noFill/>
            </a:ln>
            <a:effectLst/>
          </c:spPr>
          <c:invertIfNegative val="0"/>
          <c:cat>
            <c:strRef>
              <c:f>Sheet1!$A$2:$A$7</c:f>
              <c:strCache>
                <c:ptCount val="6"/>
                <c:pt idx="0">
                  <c:v>18-24</c:v>
                </c:pt>
                <c:pt idx="1">
                  <c:v>25-34</c:v>
                </c:pt>
                <c:pt idx="2">
                  <c:v>35-44</c:v>
                </c:pt>
                <c:pt idx="3">
                  <c:v>45-54</c:v>
                </c:pt>
                <c:pt idx="4">
                  <c:v>55-64</c:v>
                </c:pt>
                <c:pt idx="5">
                  <c:v>65+</c:v>
                </c:pt>
              </c:strCache>
            </c:strRef>
          </c:cat>
          <c:val>
            <c:numRef>
              <c:f>Sheet1!$C$2:$C$7</c:f>
              <c:numCache>
                <c:formatCode>General</c:formatCode>
                <c:ptCount val="6"/>
                <c:pt idx="0">
                  <c:v>50</c:v>
                </c:pt>
                <c:pt idx="1">
                  <c:v>415</c:v>
                </c:pt>
                <c:pt idx="2">
                  <c:v>592</c:v>
                </c:pt>
                <c:pt idx="3">
                  <c:v>676</c:v>
                </c:pt>
                <c:pt idx="4">
                  <c:v>570</c:v>
                </c:pt>
                <c:pt idx="5">
                  <c:v>304</c:v>
                </c:pt>
              </c:numCache>
            </c:numRef>
          </c:val>
          <c:extLst>
            <c:ext xmlns:c16="http://schemas.microsoft.com/office/drawing/2014/chart" uri="{C3380CC4-5D6E-409C-BE32-E72D297353CC}">
              <c16:uniqueId val="{00000001-D421-45C0-809B-B899C79751FA}"/>
            </c:ext>
          </c:extLst>
        </c:ser>
        <c:dLbls>
          <c:showLegendKey val="0"/>
          <c:showVal val="0"/>
          <c:showCatName val="0"/>
          <c:showSerName val="0"/>
          <c:showPercent val="0"/>
          <c:showBubbleSize val="0"/>
        </c:dLbls>
        <c:gapWidth val="219"/>
        <c:overlap val="-27"/>
        <c:axId val="369954464"/>
        <c:axId val="369949216"/>
      </c:barChart>
      <c:catAx>
        <c:axId val="3699544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49216"/>
        <c:crosses val="autoZero"/>
        <c:auto val="1"/>
        <c:lblAlgn val="ctr"/>
        <c:lblOffset val="100"/>
        <c:noMultiLvlLbl val="0"/>
      </c:catAx>
      <c:valAx>
        <c:axId val="369949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9544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69</c:v>
                </c:pt>
                <c:pt idx="1">
                  <c:v>122</c:v>
                </c:pt>
                <c:pt idx="2">
                  <c:v>-3</c:v>
                </c:pt>
                <c:pt idx="3">
                  <c:v>13</c:v>
                </c:pt>
                <c:pt idx="4">
                  <c:v>5</c:v>
                </c:pt>
                <c:pt idx="5">
                  <c:v>-23</c:v>
                </c:pt>
                <c:pt idx="6">
                  <c:v>1</c:v>
                </c:pt>
              </c:numCache>
            </c:numRef>
          </c:val>
          <c:extLst>
            <c:ext xmlns:c16="http://schemas.microsoft.com/office/drawing/2014/chart" uri="{C3380CC4-5D6E-409C-BE32-E72D297353CC}">
              <c16:uniqueId val="{00000000-6A87-4916-A451-67A33688BE7B}"/>
            </c:ext>
          </c:extLst>
        </c:ser>
        <c:dLbls>
          <c:showLegendKey val="0"/>
          <c:showVal val="0"/>
          <c:showCatName val="0"/>
          <c:showSerName val="0"/>
          <c:showPercent val="0"/>
          <c:showBubbleSize val="0"/>
        </c:dLbls>
        <c:gapWidth val="219"/>
        <c:overlap val="-27"/>
        <c:axId val="369160648"/>
        <c:axId val="369157368"/>
      </c:barChart>
      <c:dateAx>
        <c:axId val="369160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157368"/>
        <c:crosses val="autoZero"/>
        <c:auto val="1"/>
        <c:lblOffset val="100"/>
        <c:baseTimeUnit val="months"/>
      </c:dateAx>
      <c:valAx>
        <c:axId val="369157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160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6</c:v>
                </c:pt>
                <c:pt idx="1">
                  <c:v>7</c:v>
                </c:pt>
                <c:pt idx="2">
                  <c:v>5</c:v>
                </c:pt>
                <c:pt idx="3">
                  <c:v>6</c:v>
                </c:pt>
                <c:pt idx="4">
                  <c:v>5</c:v>
                </c:pt>
                <c:pt idx="5">
                  <c:v>6</c:v>
                </c:pt>
                <c:pt idx="6">
                  <c:v>5</c:v>
                </c:pt>
                <c:pt idx="7">
                  <c:v>0</c:v>
                </c:pt>
                <c:pt idx="8">
                  <c:v>0</c:v>
                </c:pt>
                <c:pt idx="9">
                  <c:v>0</c:v>
                </c:pt>
                <c:pt idx="10">
                  <c:v>0</c:v>
                </c:pt>
                <c:pt idx="11">
                  <c:v>0</c:v>
                </c:pt>
              </c:numCache>
            </c:numRef>
          </c:val>
          <c:extLst>
            <c:ext xmlns:c16="http://schemas.microsoft.com/office/drawing/2014/chart" uri="{C3380CC4-5D6E-409C-BE32-E72D297353CC}">
              <c16:uniqueId val="{00000000-6127-4471-901D-4727C7ED7B6B}"/>
            </c:ext>
          </c:extLst>
        </c:ser>
        <c:dLbls>
          <c:showLegendKey val="0"/>
          <c:showVal val="0"/>
          <c:showCatName val="0"/>
          <c:showSerName val="0"/>
          <c:showPercent val="0"/>
          <c:showBubbleSize val="0"/>
        </c:dLbls>
        <c:gapWidth val="219"/>
        <c:overlap val="-27"/>
        <c:axId val="369156712"/>
        <c:axId val="369157696"/>
      </c:barChart>
      <c:dateAx>
        <c:axId val="369156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157696"/>
        <c:crosses val="autoZero"/>
        <c:auto val="1"/>
        <c:lblOffset val="100"/>
        <c:baseTimeUnit val="months"/>
      </c:dateAx>
      <c:valAx>
        <c:axId val="3691576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15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185</c:v>
                </c:pt>
                <c:pt idx="1">
                  <c:v>369</c:v>
                </c:pt>
                <c:pt idx="2">
                  <c:v>189</c:v>
                </c:pt>
                <c:pt idx="3">
                  <c:v>114</c:v>
                </c:pt>
                <c:pt idx="4">
                  <c:v>115</c:v>
                </c:pt>
                <c:pt idx="5">
                  <c:v>50</c:v>
                </c:pt>
                <c:pt idx="6">
                  <c:v>15</c:v>
                </c:pt>
                <c:pt idx="7">
                  <c:v>0</c:v>
                </c:pt>
                <c:pt idx="8">
                  <c:v>0</c:v>
                </c:pt>
                <c:pt idx="9">
                  <c:v>0</c:v>
                </c:pt>
                <c:pt idx="10">
                  <c:v>0</c:v>
                </c:pt>
                <c:pt idx="11">
                  <c:v>0</c:v>
                </c:pt>
              </c:numCache>
            </c:numRef>
          </c:val>
          <c:extLst>
            <c:ext xmlns:c16="http://schemas.microsoft.com/office/drawing/2014/chart" uri="{C3380CC4-5D6E-409C-BE32-E72D297353CC}">
              <c16:uniqueId val="{00000000-E977-4E15-9321-FB4720CC9A06}"/>
            </c:ext>
          </c:extLst>
        </c:ser>
        <c:dLbls>
          <c:showLegendKey val="0"/>
          <c:showVal val="0"/>
          <c:showCatName val="0"/>
          <c:showSerName val="0"/>
          <c:showPercent val="0"/>
          <c:showBubbleSize val="0"/>
        </c:dLbls>
        <c:gapWidth val="219"/>
        <c:overlap val="-27"/>
        <c:axId val="369167208"/>
        <c:axId val="369162944"/>
      </c:barChart>
      <c:catAx>
        <c:axId val="369167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162944"/>
        <c:crosses val="autoZero"/>
        <c:auto val="1"/>
        <c:lblAlgn val="ctr"/>
        <c:lblOffset val="100"/>
        <c:noMultiLvlLbl val="0"/>
      </c:catAx>
      <c:valAx>
        <c:axId val="369162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9167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 Insurance Co.</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c:v>
                </c:pt>
                <c:pt idx="1">
                  <c:v>27</c:v>
                </c:pt>
                <c:pt idx="2">
                  <c:v>7</c:v>
                </c:pt>
                <c:pt idx="3">
                  <c:v>6</c:v>
                </c:pt>
                <c:pt idx="4">
                  <c:v>4</c:v>
                </c:pt>
                <c:pt idx="5">
                  <c:v>7</c:v>
                </c:pt>
                <c:pt idx="6">
                  <c:v>0</c:v>
                </c:pt>
                <c:pt idx="7">
                  <c:v>0</c:v>
                </c:pt>
                <c:pt idx="8">
                  <c:v>0</c:v>
                </c:pt>
                <c:pt idx="9">
                  <c:v>0</c:v>
                </c:pt>
                <c:pt idx="10">
                  <c:v>0</c:v>
                </c:pt>
                <c:pt idx="11">
                  <c:v>0</c:v>
                </c:pt>
              </c:numCache>
            </c:numRef>
          </c:val>
          <c:extLst>
            <c:ext xmlns:c16="http://schemas.microsoft.com/office/drawing/2014/chart" uri="{C3380CC4-5D6E-409C-BE32-E72D297353CC}">
              <c16:uniqueId val="{00000000-CA90-48BE-BA24-58F37CC8CB5F}"/>
            </c:ext>
          </c:extLst>
        </c:ser>
        <c:dLbls>
          <c:showLegendKey val="0"/>
          <c:showVal val="0"/>
          <c:showCatName val="0"/>
          <c:showSerName val="0"/>
          <c:showPercent val="0"/>
          <c:showBubbleSize val="0"/>
        </c:dLbls>
        <c:gapWidth val="219"/>
        <c:overlap val="-27"/>
        <c:axId val="305735024"/>
        <c:axId val="305729120"/>
      </c:barChart>
      <c:dateAx>
        <c:axId val="3057350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29120"/>
        <c:crosses val="autoZero"/>
        <c:auto val="1"/>
        <c:lblOffset val="100"/>
        <c:baseTimeUnit val="months"/>
      </c:dateAx>
      <c:valAx>
        <c:axId val="3057291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5735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494</c:v>
                </c:pt>
                <c:pt idx="1">
                  <c:v>546</c:v>
                </c:pt>
                <c:pt idx="2">
                  <c:v>591</c:v>
                </c:pt>
                <c:pt idx="3">
                  <c:v>527</c:v>
                </c:pt>
                <c:pt idx="4">
                  <c:v>463</c:v>
                </c:pt>
                <c:pt idx="5">
                  <c:v>353</c:v>
                </c:pt>
                <c:pt idx="6">
                  <c:v>60</c:v>
                </c:pt>
              </c:numCache>
            </c:numRef>
          </c:val>
          <c:extLst>
            <c:ext xmlns:c16="http://schemas.microsoft.com/office/drawing/2014/chart" uri="{C3380CC4-5D6E-409C-BE32-E72D297353CC}">
              <c16:uniqueId val="{00000000-CC19-45DC-A1B1-B19F1952C8FB}"/>
            </c:ext>
          </c:extLst>
        </c:ser>
        <c:dLbls>
          <c:showLegendKey val="0"/>
          <c:showVal val="0"/>
          <c:showCatName val="0"/>
          <c:showSerName val="0"/>
          <c:showPercent val="0"/>
          <c:showBubbleSize val="0"/>
        </c:dLbls>
        <c:gapWidth val="219"/>
        <c:overlap val="-27"/>
        <c:axId val="405905648"/>
        <c:axId val="405905976"/>
      </c:barChart>
      <c:dateAx>
        <c:axId val="40590564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05976"/>
        <c:crosses val="autoZero"/>
        <c:auto val="1"/>
        <c:lblOffset val="100"/>
        <c:baseTimeUnit val="months"/>
      </c:dateAx>
      <c:valAx>
        <c:axId val="4059059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05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Sheet1!$A$2:$A$8</c:f>
              <c:strCache>
                <c:ptCount val="7"/>
                <c:pt idx="0">
                  <c:v>2020-01</c:v>
                </c:pt>
                <c:pt idx="1">
                  <c:v>2020-02</c:v>
                </c:pt>
                <c:pt idx="2">
                  <c:v>2020-03</c:v>
                </c:pt>
                <c:pt idx="3">
                  <c:v>2020-04</c:v>
                </c:pt>
                <c:pt idx="4">
                  <c:v>2020-05</c:v>
                </c:pt>
                <c:pt idx="5">
                  <c:v>2020-06</c:v>
                </c:pt>
                <c:pt idx="6">
                  <c:v>2020-07</c:v>
                </c:pt>
              </c:strCache>
            </c:strRef>
          </c:cat>
          <c:val>
            <c:numRef>
              <c:f>Sheet1!$B$2:$B$8</c:f>
              <c:numCache>
                <c:formatCode>General</c:formatCode>
                <c:ptCount val="7"/>
                <c:pt idx="0">
                  <c:v>117</c:v>
                </c:pt>
                <c:pt idx="1">
                  <c:v>71</c:v>
                </c:pt>
                <c:pt idx="2">
                  <c:v>96</c:v>
                </c:pt>
                <c:pt idx="3">
                  <c:v>125</c:v>
                </c:pt>
                <c:pt idx="4">
                  <c:v>84</c:v>
                </c:pt>
                <c:pt idx="5">
                  <c:v>68</c:v>
                </c:pt>
                <c:pt idx="6">
                  <c:v>56</c:v>
                </c:pt>
              </c:numCache>
            </c:numRef>
          </c:val>
          <c:extLst>
            <c:ext xmlns:c16="http://schemas.microsoft.com/office/drawing/2014/chart" uri="{C3380CC4-5D6E-409C-BE32-E72D297353CC}">
              <c16:uniqueId val="{00000000-BDDC-404A-8E16-89FE5C5F2A24}"/>
            </c:ext>
          </c:extLst>
        </c:ser>
        <c:dLbls>
          <c:showLegendKey val="0"/>
          <c:showVal val="0"/>
          <c:showCatName val="0"/>
          <c:showSerName val="0"/>
          <c:showPercent val="0"/>
          <c:showBubbleSize val="0"/>
        </c:dLbls>
        <c:gapWidth val="219"/>
        <c:overlap val="-27"/>
        <c:axId val="405908928"/>
        <c:axId val="405904008"/>
      </c:barChart>
      <c:catAx>
        <c:axId val="405908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04008"/>
        <c:crosses val="autoZero"/>
        <c:auto val="1"/>
        <c:lblAlgn val="ctr"/>
        <c:lblOffset val="100"/>
        <c:noMultiLvlLbl val="0"/>
      </c:catAx>
      <c:valAx>
        <c:axId val="4059040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08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Philadelphia Insurance Companies</c:v>
                </c:pt>
              </c:strCache>
            </c:strRef>
          </c:tx>
          <c:spPr>
            <a:solidFill>
              <a:schemeClr val="accent1"/>
            </a:solidFill>
            <a:ln>
              <a:noFill/>
            </a:ln>
            <a:effectLst/>
          </c:spPr>
          <c:invertIfNegative val="0"/>
          <c:cat>
            <c:strRef>
              <c:f>Sheet1!$A$2:$A$8</c:f>
              <c:strCache>
                <c:ptCount val="7"/>
                <c:pt idx="0">
                  <c:v>2020-01</c:v>
                </c:pt>
                <c:pt idx="1">
                  <c:v>2020-02</c:v>
                </c:pt>
                <c:pt idx="2">
                  <c:v>2020-03</c:v>
                </c:pt>
                <c:pt idx="3">
                  <c:v>2020-04</c:v>
                </c:pt>
                <c:pt idx="4">
                  <c:v>2020-05</c:v>
                </c:pt>
                <c:pt idx="5">
                  <c:v>2020-06</c:v>
                </c:pt>
                <c:pt idx="6">
                  <c:v>2020-07</c:v>
                </c:pt>
              </c:strCache>
            </c:strRef>
          </c:cat>
          <c:val>
            <c:numRef>
              <c:f>Sheet1!$B$2:$B$8</c:f>
              <c:numCache>
                <c:formatCode>General</c:formatCode>
                <c:ptCount val="7"/>
                <c:pt idx="0">
                  <c:v>2819</c:v>
                </c:pt>
                <c:pt idx="1">
                  <c:v>1431</c:v>
                </c:pt>
                <c:pt idx="2">
                  <c:v>2325</c:v>
                </c:pt>
                <c:pt idx="3">
                  <c:v>1880</c:v>
                </c:pt>
                <c:pt idx="4">
                  <c:v>1776</c:v>
                </c:pt>
                <c:pt idx="5">
                  <c:v>681</c:v>
                </c:pt>
                <c:pt idx="6">
                  <c:v>169</c:v>
                </c:pt>
              </c:numCache>
            </c:numRef>
          </c:val>
          <c:extLst>
            <c:ext xmlns:c16="http://schemas.microsoft.com/office/drawing/2014/chart" uri="{C3380CC4-5D6E-409C-BE32-E72D297353CC}">
              <c16:uniqueId val="{00000000-10B6-4D5E-9D6E-307EFFF47401}"/>
            </c:ext>
          </c:extLst>
        </c:ser>
        <c:dLbls>
          <c:showLegendKey val="0"/>
          <c:showVal val="0"/>
          <c:showCatName val="0"/>
          <c:showSerName val="0"/>
          <c:showPercent val="0"/>
          <c:showBubbleSize val="0"/>
        </c:dLbls>
        <c:gapWidth val="219"/>
        <c:overlap val="-27"/>
        <c:axId val="405902696"/>
        <c:axId val="405896792"/>
      </c:barChart>
      <c:catAx>
        <c:axId val="4059026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896792"/>
        <c:crosses val="autoZero"/>
        <c:auto val="1"/>
        <c:lblAlgn val="ctr"/>
        <c:lblOffset val="100"/>
        <c:noMultiLvlLbl val="0"/>
      </c:catAx>
      <c:valAx>
        <c:axId val="405896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059026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46</c:v>
                </c:pt>
                <c:pt idx="1">
                  <c:v>57</c:v>
                </c:pt>
                <c:pt idx="2">
                  <c:v>31</c:v>
                </c:pt>
                <c:pt idx="3">
                  <c:v>58</c:v>
                </c:pt>
                <c:pt idx="4">
                  <c:v>59</c:v>
                </c:pt>
                <c:pt idx="5">
                  <c:v>51</c:v>
                </c:pt>
                <c:pt idx="6">
                  <c:v>9</c:v>
                </c:pt>
              </c:numCache>
            </c:numRef>
          </c:val>
          <c:extLst>
            <c:ext xmlns:c16="http://schemas.microsoft.com/office/drawing/2014/chart" uri="{C3380CC4-5D6E-409C-BE32-E72D297353CC}">
              <c16:uniqueId val="{00000000-22A1-4B5F-9258-3251A340E5CA}"/>
            </c:ext>
          </c:extLst>
        </c:ser>
        <c:dLbls>
          <c:showLegendKey val="0"/>
          <c:showVal val="0"/>
          <c:showCatName val="0"/>
          <c:showSerName val="0"/>
          <c:showPercent val="0"/>
          <c:showBubbleSize val="0"/>
        </c:dLbls>
        <c:gapWidth val="219"/>
        <c:overlap val="-27"/>
        <c:axId val="417548680"/>
        <c:axId val="417546056"/>
      </c:barChart>
      <c:dateAx>
        <c:axId val="4175486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546056"/>
        <c:crosses val="autoZero"/>
        <c:auto val="1"/>
        <c:lblOffset val="100"/>
        <c:baseTimeUnit val="months"/>
      </c:dateAx>
      <c:valAx>
        <c:axId val="417546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5486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numRef>
              <c:f>Sheet1!$A$2:$A$13</c:f>
              <c:numCache>
                <c:formatCode>m/d/yyyy</c:formatCode>
                <c:ptCount val="12"/>
                <c:pt idx="0">
                  <c:v>43831</c:v>
                </c:pt>
                <c:pt idx="1">
                  <c:v>43862</c:v>
                </c:pt>
                <c:pt idx="2">
                  <c:v>43891</c:v>
                </c:pt>
                <c:pt idx="3">
                  <c:v>43922</c:v>
                </c:pt>
                <c:pt idx="4">
                  <c:v>43952</c:v>
                </c:pt>
                <c:pt idx="5">
                  <c:v>43983</c:v>
                </c:pt>
                <c:pt idx="6">
                  <c:v>44013</c:v>
                </c:pt>
                <c:pt idx="7">
                  <c:v>44044</c:v>
                </c:pt>
                <c:pt idx="8">
                  <c:v>44075</c:v>
                </c:pt>
                <c:pt idx="9">
                  <c:v>44105</c:v>
                </c:pt>
                <c:pt idx="10">
                  <c:v>44136</c:v>
                </c:pt>
                <c:pt idx="11">
                  <c:v>44166</c:v>
                </c:pt>
              </c:numCache>
            </c:numRef>
          </c:cat>
          <c:val>
            <c:numRef>
              <c:f>Sheet1!$B$2:$B$13</c:f>
              <c:numCache>
                <c:formatCode>General</c:formatCode>
                <c:ptCount val="12"/>
                <c:pt idx="0">
                  <c:v>54</c:v>
                </c:pt>
                <c:pt idx="1">
                  <c:v>46</c:v>
                </c:pt>
                <c:pt idx="2">
                  <c:v>54</c:v>
                </c:pt>
                <c:pt idx="3">
                  <c:v>58</c:v>
                </c:pt>
                <c:pt idx="4">
                  <c:v>54</c:v>
                </c:pt>
                <c:pt idx="5">
                  <c:v>50</c:v>
                </c:pt>
                <c:pt idx="6">
                  <c:v>51</c:v>
                </c:pt>
                <c:pt idx="7">
                  <c:v>0</c:v>
                </c:pt>
                <c:pt idx="8">
                  <c:v>0</c:v>
                </c:pt>
                <c:pt idx="9">
                  <c:v>0</c:v>
                </c:pt>
                <c:pt idx="10">
                  <c:v>0</c:v>
                </c:pt>
                <c:pt idx="11">
                  <c:v>0</c:v>
                </c:pt>
              </c:numCache>
            </c:numRef>
          </c:val>
          <c:extLst>
            <c:ext xmlns:c16="http://schemas.microsoft.com/office/drawing/2014/chart" uri="{C3380CC4-5D6E-409C-BE32-E72D297353CC}">
              <c16:uniqueId val="{00000000-1E38-4CE4-AD77-4D71FCEB9400}"/>
            </c:ext>
          </c:extLst>
        </c:ser>
        <c:dLbls>
          <c:showLegendKey val="0"/>
          <c:showVal val="0"/>
          <c:showCatName val="0"/>
          <c:showSerName val="0"/>
          <c:showPercent val="0"/>
          <c:showBubbleSize val="0"/>
        </c:dLbls>
        <c:gapWidth val="219"/>
        <c:overlap val="-27"/>
        <c:axId val="417546712"/>
        <c:axId val="417547040"/>
      </c:barChart>
      <c:dateAx>
        <c:axId val="417546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547040"/>
        <c:crosses val="autoZero"/>
        <c:auto val="1"/>
        <c:lblOffset val="100"/>
        <c:baseTimeUnit val="months"/>
      </c:dateAx>
      <c:valAx>
        <c:axId val="417547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546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phlyinsurance</c:v>
                </c:pt>
              </c:strCache>
            </c:strRef>
          </c:tx>
          <c:spPr>
            <a:solidFill>
              <a:schemeClr val="accent1"/>
            </a:solidFill>
            <a:ln>
              <a:noFill/>
            </a:ln>
            <a:effectLst/>
          </c:spPr>
          <c:invertIfNegative val="0"/>
          <c:cat>
            <c:strRef>
              <c:f>Sheet1!$A$2:$A$13</c:f>
              <c:strCache>
                <c:ptCount val="12"/>
                <c:pt idx="0">
                  <c:v>2020-01</c:v>
                </c:pt>
                <c:pt idx="1">
                  <c:v>2020-02</c:v>
                </c:pt>
                <c:pt idx="2">
                  <c:v>2020-03</c:v>
                </c:pt>
                <c:pt idx="3">
                  <c:v>2020-04</c:v>
                </c:pt>
                <c:pt idx="4">
                  <c:v>2020-05</c:v>
                </c:pt>
                <c:pt idx="5">
                  <c:v>2020-06</c:v>
                </c:pt>
                <c:pt idx="6">
                  <c:v>2020-07</c:v>
                </c:pt>
                <c:pt idx="7">
                  <c:v>2020-08</c:v>
                </c:pt>
                <c:pt idx="8">
                  <c:v>2020-09</c:v>
                </c:pt>
                <c:pt idx="9">
                  <c:v>2020-10</c:v>
                </c:pt>
                <c:pt idx="10">
                  <c:v>2020-11</c:v>
                </c:pt>
                <c:pt idx="11">
                  <c:v>2020-12</c:v>
                </c:pt>
              </c:strCache>
            </c:strRef>
          </c:cat>
          <c:val>
            <c:numRef>
              <c:f>Sheet1!$B$2:$B$13</c:f>
              <c:numCache>
                <c:formatCode>General</c:formatCode>
                <c:ptCount val="12"/>
                <c:pt idx="0">
                  <c:v>1258</c:v>
                </c:pt>
                <c:pt idx="1">
                  <c:v>784</c:v>
                </c:pt>
                <c:pt idx="2">
                  <c:v>1366</c:v>
                </c:pt>
                <c:pt idx="3">
                  <c:v>874</c:v>
                </c:pt>
                <c:pt idx="4">
                  <c:v>872</c:v>
                </c:pt>
                <c:pt idx="5">
                  <c:v>305</c:v>
                </c:pt>
                <c:pt idx="6">
                  <c:v>103</c:v>
                </c:pt>
                <c:pt idx="7">
                  <c:v>0</c:v>
                </c:pt>
                <c:pt idx="8">
                  <c:v>0</c:v>
                </c:pt>
                <c:pt idx="9">
                  <c:v>0</c:v>
                </c:pt>
                <c:pt idx="10">
                  <c:v>0</c:v>
                </c:pt>
                <c:pt idx="11">
                  <c:v>0</c:v>
                </c:pt>
              </c:numCache>
            </c:numRef>
          </c:val>
          <c:extLst>
            <c:ext xmlns:c16="http://schemas.microsoft.com/office/drawing/2014/chart" uri="{C3380CC4-5D6E-409C-BE32-E72D297353CC}">
              <c16:uniqueId val="{00000000-276C-4AF3-8A44-E0C4B7CA84A8}"/>
            </c:ext>
          </c:extLst>
        </c:ser>
        <c:dLbls>
          <c:showLegendKey val="0"/>
          <c:showVal val="0"/>
          <c:showCatName val="0"/>
          <c:showSerName val="0"/>
          <c:showPercent val="0"/>
          <c:showBubbleSize val="0"/>
        </c:dLbls>
        <c:gapWidth val="219"/>
        <c:overlap val="-27"/>
        <c:axId val="417562128"/>
        <c:axId val="417553272"/>
      </c:barChart>
      <c:catAx>
        <c:axId val="4175621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553272"/>
        <c:crosses val="autoZero"/>
        <c:auto val="1"/>
        <c:lblAlgn val="ctr"/>
        <c:lblOffset val="100"/>
        <c:noMultiLvlLbl val="0"/>
      </c:catAx>
      <c:valAx>
        <c:axId val="417553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75621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7/7/2020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659D3E-A30B-4F30-8035-29EAF3AAA670}"/>
              </a:ext>
            </a:extLst>
          </p:cNvPr>
          <p:cNvSpPr>
            <a:spLocks noGrp="1"/>
          </p:cNvSpPr>
          <p:nvPr>
            <p:ph type="ctrTitle"/>
          </p:nvPr>
        </p:nvSpPr>
        <p:spPr/>
        <p:txBody>
          <a:bodyPr/>
          <a:lstStyle/>
          <a:p>
            <a:r>
              <a:rPr lang="en-US"/>
              <a:t>PHLY Social Media</a:t>
            </a:r>
          </a:p>
        </p:txBody>
      </p:sp>
      <p:sp>
        <p:nvSpPr>
          <p:cNvPr id="3" name="Subtitle 2">
            <a:extLst>
              <a:ext uri="{FF2B5EF4-FFF2-40B4-BE49-F238E27FC236}">
                <a16:creationId xmlns:a16="http://schemas.microsoft.com/office/drawing/2014/main" id="{21339847-4481-4071-B968-EDAB560A0B57}"/>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36711953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157FAF-1817-4E9A-83E9-7C77F6B16277}"/>
              </a:ext>
            </a:extLst>
          </p:cNvPr>
          <p:cNvSpPr>
            <a:spLocks noGrp="1"/>
          </p:cNvSpPr>
          <p:nvPr>
            <p:ph type="title"/>
          </p:nvPr>
        </p:nvSpPr>
        <p:spPr/>
        <p:txBody>
          <a:bodyPr/>
          <a:lstStyle/>
          <a:p>
            <a:r>
              <a:rPr lang="en-US"/>
              <a:t>Overall Overall Audience | Philadelphia Insurance</a:t>
            </a:r>
          </a:p>
        </p:txBody>
      </p:sp>
      <p:graphicFrame>
        <p:nvGraphicFramePr>
          <p:cNvPr id="6" name="Chart Placeholder 5">
            <a:extLst>
              <a:ext uri="{FF2B5EF4-FFF2-40B4-BE49-F238E27FC236}">
                <a16:creationId xmlns:a16="http://schemas.microsoft.com/office/drawing/2014/main" id="{9F2D2D06-8056-4FBF-9477-FC935F828509}"/>
              </a:ext>
            </a:extLst>
          </p:cNvPr>
          <p:cNvGraphicFramePr>
            <a:graphicFrameLocks noGrp="1"/>
          </p:cNvGraphicFramePr>
          <p:nvPr>
            <p:ph type="chart" sz="quarter" idx="13"/>
            <p:extLst>
              <p:ext uri="{D42A27DB-BD31-4B8C-83A1-F6EECF244321}">
                <p14:modId xmlns:p14="http://schemas.microsoft.com/office/powerpoint/2010/main" val="14539541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24D6FF-F152-4CF2-870D-7D0A0964C2BC}"/>
              </a:ext>
            </a:extLst>
          </p:cNvPr>
          <p:cNvSpPr>
            <a:spLocks noGrp="1"/>
          </p:cNvSpPr>
          <p:nvPr>
            <p:ph type="body" sz="quarter" idx="14"/>
          </p:nvPr>
        </p:nvSpPr>
        <p:spPr/>
        <p:txBody>
          <a:bodyPr/>
          <a:lstStyle/>
          <a:p>
            <a:r>
              <a:rPr lang="en-US"/>
              <a:t>01/01/2017 - 06/30/2020</a:t>
            </a:r>
          </a:p>
        </p:txBody>
      </p:sp>
      <p:sp>
        <p:nvSpPr>
          <p:cNvPr id="5" name="Footer Placeholder 4">
            <a:extLst>
              <a:ext uri="{FF2B5EF4-FFF2-40B4-BE49-F238E27FC236}">
                <a16:creationId xmlns:a16="http://schemas.microsoft.com/office/drawing/2014/main" id="{BFDBA926-F733-426F-A343-FD13CCE373F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8069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C458E-DB70-4E2B-B854-A49CE6867DDE}"/>
              </a:ext>
            </a:extLst>
          </p:cNvPr>
          <p:cNvSpPr>
            <a:spLocks noGrp="1"/>
          </p:cNvSpPr>
          <p:nvPr>
            <p:ph type="title"/>
          </p:nvPr>
        </p:nvSpPr>
        <p:spPr/>
        <p:txBody>
          <a:bodyPr/>
          <a:lstStyle/>
          <a:p>
            <a:r>
              <a:rPr lang="en-US"/>
              <a:t>Facebook Facebook Key Metrics | Philadelphia Insurance</a:t>
            </a:r>
          </a:p>
        </p:txBody>
      </p:sp>
      <p:graphicFrame>
        <p:nvGraphicFramePr>
          <p:cNvPr id="5" name="Table Placeholder 4">
            <a:extLst>
              <a:ext uri="{FF2B5EF4-FFF2-40B4-BE49-F238E27FC236}">
                <a16:creationId xmlns:a16="http://schemas.microsoft.com/office/drawing/2014/main" id="{78B4AE9E-F44A-4A71-BE28-73B05B54768B}"/>
              </a:ext>
            </a:extLst>
          </p:cNvPr>
          <p:cNvGraphicFramePr>
            <a:graphicFrameLocks noGrp="1"/>
          </p:cNvGraphicFramePr>
          <p:nvPr>
            <p:ph type="tbl" sz="quarter" idx="13"/>
            <p:extLst>
              <p:ext uri="{D42A27DB-BD31-4B8C-83A1-F6EECF244321}">
                <p14:modId xmlns:p14="http://schemas.microsoft.com/office/powerpoint/2010/main" val="4270149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4272092833"/>
                    </a:ext>
                  </a:extLst>
                </a:gridCol>
                <a:gridCol w="740664">
                  <a:extLst>
                    <a:ext uri="{9D8B030D-6E8A-4147-A177-3AD203B41FA5}">
                      <a16:colId xmlns:a16="http://schemas.microsoft.com/office/drawing/2014/main" val="4231085002"/>
                    </a:ext>
                  </a:extLst>
                </a:gridCol>
                <a:gridCol w="740664">
                  <a:extLst>
                    <a:ext uri="{9D8B030D-6E8A-4147-A177-3AD203B41FA5}">
                      <a16:colId xmlns:a16="http://schemas.microsoft.com/office/drawing/2014/main" val="1916011714"/>
                    </a:ext>
                  </a:extLst>
                </a:gridCol>
                <a:gridCol w="740664">
                  <a:extLst>
                    <a:ext uri="{9D8B030D-6E8A-4147-A177-3AD203B41FA5}">
                      <a16:colId xmlns:a16="http://schemas.microsoft.com/office/drawing/2014/main" val="3009173526"/>
                    </a:ext>
                  </a:extLst>
                </a:gridCol>
                <a:gridCol w="740664">
                  <a:extLst>
                    <a:ext uri="{9D8B030D-6E8A-4147-A177-3AD203B41FA5}">
                      <a16:colId xmlns:a16="http://schemas.microsoft.com/office/drawing/2014/main" val="1490929902"/>
                    </a:ext>
                  </a:extLst>
                </a:gridCol>
                <a:gridCol w="740664">
                  <a:extLst>
                    <a:ext uri="{9D8B030D-6E8A-4147-A177-3AD203B41FA5}">
                      <a16:colId xmlns:a16="http://schemas.microsoft.com/office/drawing/2014/main" val="1922509647"/>
                    </a:ext>
                  </a:extLst>
                </a:gridCol>
                <a:gridCol w="740664">
                  <a:extLst>
                    <a:ext uri="{9D8B030D-6E8A-4147-A177-3AD203B41FA5}">
                      <a16:colId xmlns:a16="http://schemas.microsoft.com/office/drawing/2014/main" val="2014711300"/>
                    </a:ext>
                  </a:extLst>
                </a:gridCol>
                <a:gridCol w="740664">
                  <a:extLst>
                    <a:ext uri="{9D8B030D-6E8A-4147-A177-3AD203B41FA5}">
                      <a16:colId xmlns:a16="http://schemas.microsoft.com/office/drawing/2014/main" val="3193868306"/>
                    </a:ext>
                  </a:extLst>
                </a:gridCol>
                <a:gridCol w="740664">
                  <a:extLst>
                    <a:ext uri="{9D8B030D-6E8A-4147-A177-3AD203B41FA5}">
                      <a16:colId xmlns:a16="http://schemas.microsoft.com/office/drawing/2014/main" val="1228301925"/>
                    </a:ext>
                  </a:extLst>
                </a:gridCol>
                <a:gridCol w="740664">
                  <a:extLst>
                    <a:ext uri="{9D8B030D-6E8A-4147-A177-3AD203B41FA5}">
                      <a16:colId xmlns:a16="http://schemas.microsoft.com/office/drawing/2014/main" val="1447245193"/>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52872816"/>
                  </a:ext>
                </a:extLst>
              </a:tr>
              <a:tr h="370840">
                <a:tc>
                  <a:txBody>
                    <a:bodyPr/>
                    <a:lstStyle/>
                    <a:p>
                      <a:r>
                        <a:rPr lang="en-US" sz="1000"/>
                        <a:t>Philadelphia Insurance Companies</a:t>
                      </a:r>
                    </a:p>
                  </a:txBody>
                  <a:tcPr/>
                </a:tc>
                <a:tc>
                  <a:txBody>
                    <a:bodyPr/>
                    <a:lstStyle/>
                    <a:p>
                      <a:r>
                        <a:rPr lang="en-US" sz="1000"/>
                        <a:t>4488</a:t>
                      </a:r>
                    </a:p>
                  </a:txBody>
                  <a:tcPr/>
                </a:tc>
                <a:tc>
                  <a:txBody>
                    <a:bodyPr/>
                    <a:lstStyle/>
                    <a:p>
                      <a:r>
                        <a:rPr lang="en-US" sz="1000"/>
                        <a:t>15</a:t>
                      </a:r>
                    </a:p>
                  </a:txBody>
                  <a:tcPr/>
                </a:tc>
                <a:tc>
                  <a:txBody>
                    <a:bodyPr/>
                    <a:lstStyle/>
                    <a:p>
                      <a:r>
                        <a:rPr lang="en-US" sz="1000"/>
                        <a:t>9</a:t>
                      </a:r>
                    </a:p>
                  </a:txBody>
                  <a:tcPr/>
                </a:tc>
                <a:tc>
                  <a:txBody>
                    <a:bodyPr/>
                    <a:lstStyle/>
                    <a:p>
                      <a:r>
                        <a:rPr lang="en-US" sz="1000"/>
                        <a:t>274</a:t>
                      </a:r>
                    </a:p>
                  </a:txBody>
                  <a:tcPr/>
                </a:tc>
                <a:tc>
                  <a:txBody>
                    <a:bodyPr/>
                    <a:lstStyle/>
                    <a:p>
                      <a:r>
                        <a:rPr lang="en-US" sz="1000"/>
                        <a:t>5</a:t>
                      </a:r>
                    </a:p>
                  </a:txBody>
                  <a:tcPr/>
                </a:tc>
                <a:tc>
                  <a:txBody>
                    <a:bodyPr/>
                    <a:lstStyle/>
                    <a:p>
                      <a:r>
                        <a:rPr lang="en-US" sz="1000"/>
                        <a:t>16</a:t>
                      </a:r>
                    </a:p>
                  </a:txBody>
                  <a:tcPr/>
                </a:tc>
                <a:tc>
                  <a:txBody>
                    <a:bodyPr/>
                    <a:lstStyle/>
                    <a:p>
                      <a:r>
                        <a:rPr lang="en-US" sz="1000"/>
                        <a:t>1</a:t>
                      </a:r>
                    </a:p>
                  </a:txBody>
                  <a:tcPr/>
                </a:tc>
                <a:tc>
                  <a:txBody>
                    <a:bodyPr/>
                    <a:lstStyle/>
                    <a:p>
                      <a:r>
                        <a:rPr lang="en-US" sz="1000"/>
                        <a:t>0.7316 %</a:t>
                      </a:r>
                    </a:p>
                  </a:txBody>
                  <a:tcPr/>
                </a:tc>
                <a:tc>
                  <a:txBody>
                    <a:bodyPr/>
                    <a:lstStyle/>
                    <a:p>
                      <a:r>
                        <a:rPr lang="en-US" sz="1000"/>
                        <a:t>0.0 %</a:t>
                      </a:r>
                    </a:p>
                  </a:txBody>
                  <a:tcPr/>
                </a:tc>
                <a:extLst>
                  <a:ext uri="{0D108BD9-81ED-4DB2-BD59-A6C34878D82A}">
                    <a16:rowId xmlns:a16="http://schemas.microsoft.com/office/drawing/2014/main" val="2318435765"/>
                  </a:ext>
                </a:extLst>
              </a:tr>
            </a:tbl>
          </a:graphicData>
        </a:graphic>
      </p:graphicFrame>
      <p:sp>
        <p:nvSpPr>
          <p:cNvPr id="4" name="Text Placeholder 3">
            <a:extLst>
              <a:ext uri="{FF2B5EF4-FFF2-40B4-BE49-F238E27FC236}">
                <a16:creationId xmlns:a16="http://schemas.microsoft.com/office/drawing/2014/main" id="{F89028A0-6F89-4CDB-B68B-37F9CA446103}"/>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92332261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B1BB62-06F4-4563-AC21-55BC95378074}"/>
              </a:ext>
            </a:extLst>
          </p:cNvPr>
          <p:cNvSpPr>
            <a:spLocks noGrp="1"/>
          </p:cNvSpPr>
          <p:nvPr>
            <p:ph type="title"/>
          </p:nvPr>
        </p:nvSpPr>
        <p:spPr/>
        <p:txBody>
          <a:bodyPr/>
          <a:lstStyle/>
          <a:p>
            <a:r>
              <a:rPr lang="en-US"/>
              <a:t>Facebook Facebook Fans Change | Philadelphia Insurance</a:t>
            </a:r>
          </a:p>
        </p:txBody>
      </p:sp>
      <p:graphicFrame>
        <p:nvGraphicFramePr>
          <p:cNvPr id="6" name="Chart Placeholder 5">
            <a:extLst>
              <a:ext uri="{FF2B5EF4-FFF2-40B4-BE49-F238E27FC236}">
                <a16:creationId xmlns:a16="http://schemas.microsoft.com/office/drawing/2014/main" id="{5455951F-D3EF-41FF-A688-1BD6422DAA97}"/>
              </a:ext>
            </a:extLst>
          </p:cNvPr>
          <p:cNvGraphicFramePr>
            <a:graphicFrameLocks noGrp="1"/>
          </p:cNvGraphicFramePr>
          <p:nvPr>
            <p:ph type="chart" sz="quarter" idx="13"/>
            <p:extLst>
              <p:ext uri="{D42A27DB-BD31-4B8C-83A1-F6EECF244321}">
                <p14:modId xmlns:p14="http://schemas.microsoft.com/office/powerpoint/2010/main" val="42691963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FEC4A8C-743D-4E78-86DB-EFA6DBF2D19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83EA95F-7A43-476E-BD5E-98612AC08B0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165217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CDED82-F18E-487E-8319-23218591D875}"/>
              </a:ext>
            </a:extLst>
          </p:cNvPr>
          <p:cNvSpPr>
            <a:spLocks noGrp="1"/>
          </p:cNvSpPr>
          <p:nvPr>
            <p:ph type="title"/>
          </p:nvPr>
        </p:nvSpPr>
        <p:spPr/>
        <p:txBody>
          <a:bodyPr/>
          <a:lstStyle/>
          <a:p>
            <a:r>
              <a:rPr lang="en-US"/>
              <a:t>Facebook Average Interactions Per Facebook Post | Philadelphia Insurance</a:t>
            </a:r>
          </a:p>
        </p:txBody>
      </p:sp>
      <p:graphicFrame>
        <p:nvGraphicFramePr>
          <p:cNvPr id="6" name="Chart Placeholder 5">
            <a:extLst>
              <a:ext uri="{FF2B5EF4-FFF2-40B4-BE49-F238E27FC236}">
                <a16:creationId xmlns:a16="http://schemas.microsoft.com/office/drawing/2014/main" id="{9C81BA96-F5D3-4FB6-89C9-305E1810FDF4}"/>
              </a:ext>
            </a:extLst>
          </p:cNvPr>
          <p:cNvGraphicFramePr>
            <a:graphicFrameLocks noGrp="1"/>
          </p:cNvGraphicFramePr>
          <p:nvPr>
            <p:ph type="chart" sz="quarter" idx="13"/>
            <p:extLst>
              <p:ext uri="{D42A27DB-BD31-4B8C-83A1-F6EECF244321}">
                <p14:modId xmlns:p14="http://schemas.microsoft.com/office/powerpoint/2010/main" val="166803966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4E56601-B93E-4FA9-8B2F-4CF135BC61BA}"/>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EAC1A0AE-0F51-4328-B07F-468397A6C59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399918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8E5D68-641C-4C64-8962-207FB99A22AD}"/>
              </a:ext>
            </a:extLst>
          </p:cNvPr>
          <p:cNvSpPr>
            <a:spLocks noGrp="1"/>
          </p:cNvSpPr>
          <p:nvPr>
            <p:ph type="title"/>
          </p:nvPr>
        </p:nvSpPr>
        <p:spPr/>
        <p:txBody>
          <a:bodyPr/>
          <a:lstStyle/>
          <a:p>
            <a:r>
              <a:rPr lang="en-US"/>
              <a:t>Facebook Total Interactions Per Month | Philadelphia Insurance</a:t>
            </a:r>
          </a:p>
        </p:txBody>
      </p:sp>
      <p:graphicFrame>
        <p:nvGraphicFramePr>
          <p:cNvPr id="6" name="Chart Placeholder 5">
            <a:extLst>
              <a:ext uri="{FF2B5EF4-FFF2-40B4-BE49-F238E27FC236}">
                <a16:creationId xmlns:a16="http://schemas.microsoft.com/office/drawing/2014/main" id="{48F04999-6463-491F-9945-F9003F0AA554}"/>
              </a:ext>
            </a:extLst>
          </p:cNvPr>
          <p:cNvGraphicFramePr>
            <a:graphicFrameLocks noGrp="1"/>
          </p:cNvGraphicFramePr>
          <p:nvPr>
            <p:ph type="chart" sz="quarter" idx="13"/>
            <p:extLst>
              <p:ext uri="{D42A27DB-BD31-4B8C-83A1-F6EECF244321}">
                <p14:modId xmlns:p14="http://schemas.microsoft.com/office/powerpoint/2010/main" val="1491699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A9414E4-A1AA-476C-892B-46AA9EC3FD9E}"/>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F9576A6-D251-4DFC-8EAF-11420304838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77969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BD7FC8-0F58-4A03-97D6-01EF27CBCAD2}"/>
              </a:ext>
            </a:extLst>
          </p:cNvPr>
          <p:cNvSpPr>
            <a:spLocks noGrp="1"/>
          </p:cNvSpPr>
          <p:nvPr>
            <p:ph type="title"/>
          </p:nvPr>
        </p:nvSpPr>
        <p:spPr/>
        <p:txBody>
          <a:bodyPr/>
          <a:lstStyle/>
          <a:p>
            <a:r>
              <a:rPr lang="en-US"/>
              <a:t>Facebook Facebook Impressions | Philadelphia Insurance</a:t>
            </a:r>
          </a:p>
        </p:txBody>
      </p:sp>
      <p:graphicFrame>
        <p:nvGraphicFramePr>
          <p:cNvPr id="6" name="Chart Placeholder 5">
            <a:extLst>
              <a:ext uri="{FF2B5EF4-FFF2-40B4-BE49-F238E27FC236}">
                <a16:creationId xmlns:a16="http://schemas.microsoft.com/office/drawing/2014/main" id="{83F2403D-92CA-4893-BA1F-E4621D2B52A0}"/>
              </a:ext>
            </a:extLst>
          </p:cNvPr>
          <p:cNvGraphicFramePr>
            <a:graphicFrameLocks noGrp="1"/>
          </p:cNvGraphicFramePr>
          <p:nvPr>
            <p:ph type="chart" sz="quarter" idx="13"/>
            <p:extLst>
              <p:ext uri="{D42A27DB-BD31-4B8C-83A1-F6EECF244321}">
                <p14:modId xmlns:p14="http://schemas.microsoft.com/office/powerpoint/2010/main" val="1794578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A8A709-AC6F-40E7-A92A-D8669C0EF4E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E6AC5EF-A5BB-4E7A-93E8-A128971AF92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97646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9B6171-7108-4D74-9C79-322B0C272329}"/>
              </a:ext>
            </a:extLst>
          </p:cNvPr>
          <p:cNvSpPr>
            <a:spLocks noGrp="1"/>
          </p:cNvSpPr>
          <p:nvPr>
            <p:ph type="title"/>
          </p:nvPr>
        </p:nvSpPr>
        <p:spPr/>
        <p:txBody>
          <a:bodyPr/>
          <a:lstStyle/>
          <a:p>
            <a:r>
              <a:rPr lang="en-US"/>
              <a:t>Facebook Own Posts Table | Philadelphia Insurance - 1 of 3</a:t>
            </a:r>
          </a:p>
        </p:txBody>
      </p:sp>
      <p:graphicFrame>
        <p:nvGraphicFramePr>
          <p:cNvPr id="5" name="Table Placeholder 4">
            <a:extLst>
              <a:ext uri="{FF2B5EF4-FFF2-40B4-BE49-F238E27FC236}">
                <a16:creationId xmlns:a16="http://schemas.microsoft.com/office/drawing/2014/main" id="{516204BE-1EB5-4097-B435-1BCDF64FD374}"/>
              </a:ext>
            </a:extLst>
          </p:cNvPr>
          <p:cNvGraphicFramePr>
            <a:graphicFrameLocks noGrp="1"/>
          </p:cNvGraphicFramePr>
          <p:nvPr>
            <p:ph type="tbl" sz="quarter" idx="13"/>
            <p:extLst>
              <p:ext uri="{D42A27DB-BD31-4B8C-83A1-F6EECF244321}">
                <p14:modId xmlns:p14="http://schemas.microsoft.com/office/powerpoint/2010/main" val="31756541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662526115"/>
                    </a:ext>
                  </a:extLst>
                </a:gridCol>
                <a:gridCol w="740664">
                  <a:extLst>
                    <a:ext uri="{9D8B030D-6E8A-4147-A177-3AD203B41FA5}">
                      <a16:colId xmlns:a16="http://schemas.microsoft.com/office/drawing/2014/main" val="1597218991"/>
                    </a:ext>
                  </a:extLst>
                </a:gridCol>
                <a:gridCol w="740664">
                  <a:extLst>
                    <a:ext uri="{9D8B030D-6E8A-4147-A177-3AD203B41FA5}">
                      <a16:colId xmlns:a16="http://schemas.microsoft.com/office/drawing/2014/main" val="2082683385"/>
                    </a:ext>
                  </a:extLst>
                </a:gridCol>
                <a:gridCol w="740664">
                  <a:extLst>
                    <a:ext uri="{9D8B030D-6E8A-4147-A177-3AD203B41FA5}">
                      <a16:colId xmlns:a16="http://schemas.microsoft.com/office/drawing/2014/main" val="1224274352"/>
                    </a:ext>
                  </a:extLst>
                </a:gridCol>
                <a:gridCol w="740664">
                  <a:extLst>
                    <a:ext uri="{9D8B030D-6E8A-4147-A177-3AD203B41FA5}">
                      <a16:colId xmlns:a16="http://schemas.microsoft.com/office/drawing/2014/main" val="2520678354"/>
                    </a:ext>
                  </a:extLst>
                </a:gridCol>
                <a:gridCol w="740664">
                  <a:extLst>
                    <a:ext uri="{9D8B030D-6E8A-4147-A177-3AD203B41FA5}">
                      <a16:colId xmlns:a16="http://schemas.microsoft.com/office/drawing/2014/main" val="125582041"/>
                    </a:ext>
                  </a:extLst>
                </a:gridCol>
                <a:gridCol w="740664">
                  <a:extLst>
                    <a:ext uri="{9D8B030D-6E8A-4147-A177-3AD203B41FA5}">
                      <a16:colId xmlns:a16="http://schemas.microsoft.com/office/drawing/2014/main" val="63953003"/>
                    </a:ext>
                  </a:extLst>
                </a:gridCol>
                <a:gridCol w="740664">
                  <a:extLst>
                    <a:ext uri="{9D8B030D-6E8A-4147-A177-3AD203B41FA5}">
                      <a16:colId xmlns:a16="http://schemas.microsoft.com/office/drawing/2014/main" val="42848415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484335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- 2020-06-26 16:04:12</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the Healthiest Employers of Greater Philadelphia! The award acknowledges PHLY’s efforts to keep our employees healthy through our various health and wellness initiatives. To continue supporting employee wellness during the COVID-19 pandemic, we’ve expanded our telemedicine offerings and increased our virtual wellness programming. Check out ➡️ bit.ly/PHLYCareers ⬅️ to learn more about our corporate benefits.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58255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- 2020-06-23 15:17:10</a:t>
                      </a:r>
                      <a:r>
                        <a:rPr kumimoji="0" lang="en-US" sz="1000" b="0" i="0" u="none" strike="noStrike" kern="1200" cap="none" spc="0" normalizeH="0" baseline="0" noProof="0">
                          <a:ln>
                            <a:noFill/>
                          </a:ln>
                          <a:solidFill>
                            <a:prstClr val="black"/>
                          </a:solidFill>
                          <a:effectLst/>
                          <a:uLnTx/>
                          <a:uFillTx/>
                          <a:latin typeface="+mn-lt"/>
                          <a:ea typeface="+mn-ea"/>
                          <a:cs typeface="+mn-cs"/>
                        </a:rPr>
                        <a:t>
 Every summer, #TEAMPHLY attends the IICF Women in Insurance Conference Series. With the IICF Regional Forums rescheduled for the fall, IICF is hosting a special one-hour webcast featuring short talks on leadership and more. Join the IICF Dialogue for Diversity Live on 6/25 ➡️ bit.ly/2LQAPhX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761196723"/>
                  </a:ext>
                </a:extLst>
              </a:tr>
            </a:tbl>
          </a:graphicData>
        </a:graphic>
      </p:graphicFrame>
      <p:sp>
        <p:nvSpPr>
          <p:cNvPr id="4" name="Text Placeholder 3">
            <a:extLst>
              <a:ext uri="{FF2B5EF4-FFF2-40B4-BE49-F238E27FC236}">
                <a16:creationId xmlns:a16="http://schemas.microsoft.com/office/drawing/2014/main" id="{FEBE5FA1-F278-4B17-A7C0-3EFE2E41441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837775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69FAF-ABD7-4D95-8607-3378862F87A5}"/>
              </a:ext>
            </a:extLst>
          </p:cNvPr>
          <p:cNvSpPr>
            <a:spLocks noGrp="1"/>
          </p:cNvSpPr>
          <p:nvPr>
            <p:ph type="title"/>
          </p:nvPr>
        </p:nvSpPr>
        <p:spPr/>
        <p:txBody>
          <a:bodyPr/>
          <a:lstStyle/>
          <a:p>
            <a:r>
              <a:rPr lang="en-US"/>
              <a:t>Facebook Own Posts Table | Philadelphia Insurance - 2 of 3</a:t>
            </a:r>
          </a:p>
        </p:txBody>
      </p:sp>
      <p:graphicFrame>
        <p:nvGraphicFramePr>
          <p:cNvPr id="5" name="Table Placeholder 4">
            <a:extLst>
              <a:ext uri="{FF2B5EF4-FFF2-40B4-BE49-F238E27FC236}">
                <a16:creationId xmlns:a16="http://schemas.microsoft.com/office/drawing/2014/main" id="{93597020-7CFB-44C6-B32D-366DC0892073}"/>
              </a:ext>
            </a:extLst>
          </p:cNvPr>
          <p:cNvGraphicFramePr>
            <a:graphicFrameLocks noGrp="1"/>
          </p:cNvGraphicFramePr>
          <p:nvPr>
            <p:ph type="tbl" sz="quarter" idx="13"/>
            <p:extLst>
              <p:ext uri="{D42A27DB-BD31-4B8C-83A1-F6EECF244321}">
                <p14:modId xmlns:p14="http://schemas.microsoft.com/office/powerpoint/2010/main" val="40526585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126008925"/>
                    </a:ext>
                  </a:extLst>
                </a:gridCol>
                <a:gridCol w="740664">
                  <a:extLst>
                    <a:ext uri="{9D8B030D-6E8A-4147-A177-3AD203B41FA5}">
                      <a16:colId xmlns:a16="http://schemas.microsoft.com/office/drawing/2014/main" val="1216564354"/>
                    </a:ext>
                  </a:extLst>
                </a:gridCol>
                <a:gridCol w="740664">
                  <a:extLst>
                    <a:ext uri="{9D8B030D-6E8A-4147-A177-3AD203B41FA5}">
                      <a16:colId xmlns:a16="http://schemas.microsoft.com/office/drawing/2014/main" val="3743323058"/>
                    </a:ext>
                  </a:extLst>
                </a:gridCol>
                <a:gridCol w="740664">
                  <a:extLst>
                    <a:ext uri="{9D8B030D-6E8A-4147-A177-3AD203B41FA5}">
                      <a16:colId xmlns:a16="http://schemas.microsoft.com/office/drawing/2014/main" val="2765037155"/>
                    </a:ext>
                  </a:extLst>
                </a:gridCol>
                <a:gridCol w="740664">
                  <a:extLst>
                    <a:ext uri="{9D8B030D-6E8A-4147-A177-3AD203B41FA5}">
                      <a16:colId xmlns:a16="http://schemas.microsoft.com/office/drawing/2014/main" val="1604393661"/>
                    </a:ext>
                  </a:extLst>
                </a:gridCol>
                <a:gridCol w="740664">
                  <a:extLst>
                    <a:ext uri="{9D8B030D-6E8A-4147-A177-3AD203B41FA5}">
                      <a16:colId xmlns:a16="http://schemas.microsoft.com/office/drawing/2014/main" val="997091054"/>
                    </a:ext>
                  </a:extLst>
                </a:gridCol>
                <a:gridCol w="740664">
                  <a:extLst>
                    <a:ext uri="{9D8B030D-6E8A-4147-A177-3AD203B41FA5}">
                      <a16:colId xmlns:a16="http://schemas.microsoft.com/office/drawing/2014/main" val="261335506"/>
                    </a:ext>
                  </a:extLst>
                </a:gridCol>
                <a:gridCol w="740664">
                  <a:extLst>
                    <a:ext uri="{9D8B030D-6E8A-4147-A177-3AD203B41FA5}">
                      <a16:colId xmlns:a16="http://schemas.microsoft.com/office/drawing/2014/main" val="3243540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7301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- 2020-06-21 12:03:17</a:t>
                      </a:r>
                      <a:r>
                        <a:rPr kumimoji="0" lang="en-US" sz="1000" b="0" i="0" u="none" strike="noStrike" kern="1200" cap="none" spc="0" normalizeH="0" baseline="0" noProof="0">
                          <a:ln>
                            <a:noFill/>
                          </a:ln>
                          <a:solidFill>
                            <a:prstClr val="black"/>
                          </a:solidFill>
                          <a:effectLst/>
                          <a:uLnTx/>
                          <a:uFillTx/>
                          <a:latin typeface="+mn-lt"/>
                          <a:ea typeface="+mn-ea"/>
                          <a:cs typeface="+mn-cs"/>
                        </a:rPr>
                        <a:t>
 #TEAMPHLY would like to wish all the dads a very happy #FathersDay!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0.8690 %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179476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- 2020-06-25 15:39:37</a:t>
                      </a:r>
                      <a:r>
                        <a:rPr kumimoji="0" lang="en-US" sz="1000" b="0" i="0" u="none" strike="noStrike" kern="1200" cap="none" spc="0" normalizeH="0" baseline="0" noProof="0">
                          <a:ln>
                            <a:noFill/>
                          </a:ln>
                          <a:solidFill>
                            <a:prstClr val="black"/>
                          </a:solidFill>
                          <a:effectLst/>
                          <a:uLnTx/>
                          <a:uFillTx/>
                          <a:latin typeface="+mn-lt"/>
                          <a:ea typeface="+mn-ea"/>
                          <a:cs typeface="+mn-cs"/>
                        </a:rPr>
                        <a:t>
 Earlier this month, home office employees were going to climb to the top of the FMC Tower in Philadelphia to raise money for the The Leukemia &amp; Lymphoma Society, but the #coronavirus forced a shift in plans. Instead, #TEAMPHLY climbed towards a cure as part of the LLS #BigVirtualClimb and raised K+ to help end cancer!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0.8467 %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661224609"/>
                  </a:ext>
                </a:extLst>
              </a:tr>
            </a:tbl>
          </a:graphicData>
        </a:graphic>
      </p:graphicFrame>
      <p:sp>
        <p:nvSpPr>
          <p:cNvPr id="4" name="Text Placeholder 3">
            <a:extLst>
              <a:ext uri="{FF2B5EF4-FFF2-40B4-BE49-F238E27FC236}">
                <a16:creationId xmlns:a16="http://schemas.microsoft.com/office/drawing/2014/main" id="{887BD566-9649-4C8A-8406-4208455DF62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2792324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DA143D-7063-46D0-8282-BB60421A666B}"/>
              </a:ext>
            </a:extLst>
          </p:cNvPr>
          <p:cNvSpPr>
            <a:spLocks noGrp="1"/>
          </p:cNvSpPr>
          <p:nvPr>
            <p:ph type="title"/>
          </p:nvPr>
        </p:nvSpPr>
        <p:spPr/>
        <p:txBody>
          <a:bodyPr/>
          <a:lstStyle/>
          <a:p>
            <a:r>
              <a:rPr lang="en-US"/>
              <a:t>Facebook Own Posts Table | Philadelphia Insurance - 3 of 3</a:t>
            </a:r>
          </a:p>
        </p:txBody>
      </p:sp>
      <p:graphicFrame>
        <p:nvGraphicFramePr>
          <p:cNvPr id="5" name="Table Placeholder 4">
            <a:extLst>
              <a:ext uri="{FF2B5EF4-FFF2-40B4-BE49-F238E27FC236}">
                <a16:creationId xmlns:a16="http://schemas.microsoft.com/office/drawing/2014/main" id="{909CEDAB-2CB5-429F-A3E8-0CCF2200B4DF}"/>
              </a:ext>
            </a:extLst>
          </p:cNvPr>
          <p:cNvGraphicFramePr>
            <a:graphicFrameLocks noGrp="1"/>
          </p:cNvGraphicFramePr>
          <p:nvPr>
            <p:ph type="tbl" sz="quarter" idx="13"/>
            <p:extLst>
              <p:ext uri="{D42A27DB-BD31-4B8C-83A1-F6EECF244321}">
                <p14:modId xmlns:p14="http://schemas.microsoft.com/office/powerpoint/2010/main" val="4911897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6">
                  <a:extLst>
                    <a:ext uri="{9D8B030D-6E8A-4147-A177-3AD203B41FA5}">
                      <a16:colId xmlns:a16="http://schemas.microsoft.com/office/drawing/2014/main" val="2236635839"/>
                    </a:ext>
                  </a:extLst>
                </a:gridCol>
                <a:gridCol w="740664">
                  <a:extLst>
                    <a:ext uri="{9D8B030D-6E8A-4147-A177-3AD203B41FA5}">
                      <a16:colId xmlns:a16="http://schemas.microsoft.com/office/drawing/2014/main" val="2290357972"/>
                    </a:ext>
                  </a:extLst>
                </a:gridCol>
                <a:gridCol w="740664">
                  <a:extLst>
                    <a:ext uri="{9D8B030D-6E8A-4147-A177-3AD203B41FA5}">
                      <a16:colId xmlns:a16="http://schemas.microsoft.com/office/drawing/2014/main" val="2222703305"/>
                    </a:ext>
                  </a:extLst>
                </a:gridCol>
                <a:gridCol w="740664">
                  <a:extLst>
                    <a:ext uri="{9D8B030D-6E8A-4147-A177-3AD203B41FA5}">
                      <a16:colId xmlns:a16="http://schemas.microsoft.com/office/drawing/2014/main" val="1943028219"/>
                    </a:ext>
                  </a:extLst>
                </a:gridCol>
                <a:gridCol w="740664">
                  <a:extLst>
                    <a:ext uri="{9D8B030D-6E8A-4147-A177-3AD203B41FA5}">
                      <a16:colId xmlns:a16="http://schemas.microsoft.com/office/drawing/2014/main" val="2585271611"/>
                    </a:ext>
                  </a:extLst>
                </a:gridCol>
                <a:gridCol w="740664">
                  <a:extLst>
                    <a:ext uri="{9D8B030D-6E8A-4147-A177-3AD203B41FA5}">
                      <a16:colId xmlns:a16="http://schemas.microsoft.com/office/drawing/2014/main" val="2176524499"/>
                    </a:ext>
                  </a:extLst>
                </a:gridCol>
                <a:gridCol w="740664">
                  <a:extLst>
                    <a:ext uri="{9D8B030D-6E8A-4147-A177-3AD203B41FA5}">
                      <a16:colId xmlns:a16="http://schemas.microsoft.com/office/drawing/2014/main" val="674802776"/>
                    </a:ext>
                  </a:extLst>
                </a:gridCol>
                <a:gridCol w="740664">
                  <a:extLst>
                    <a:ext uri="{9D8B030D-6E8A-4147-A177-3AD203B41FA5}">
                      <a16:colId xmlns:a16="http://schemas.microsoft.com/office/drawing/2014/main" val="8204194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4261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- 2020-06-30 15:17:00</a:t>
                      </a:r>
                      <a:r>
                        <a:rPr kumimoji="0" lang="en-US" sz="1000" b="0" i="0" u="none" strike="noStrike" kern="1200" cap="none" spc="0" normalizeH="0" baseline="0" noProof="0">
                          <a:ln>
                            <a:noFill/>
                          </a:ln>
                          <a:solidFill>
                            <a:prstClr val="black"/>
                          </a:solidFill>
                          <a:effectLst/>
                          <a:uLnTx/>
                          <a:uFillTx/>
                          <a:latin typeface="+mn-lt"/>
                          <a:ea typeface="+mn-ea"/>
                          <a:cs typeface="+mn-cs"/>
                        </a:rPr>
                        <a:t>
 We’re proud to partner with charitable organizations that create positive change. During these challenging times, we’re recognizing our non-profit partners who are going above and beyond to provide critical services to vulnerable populations. This week, we’re shining the spotlight on the American Heart Association - Philadelphia (AHA), who has increased their support for local residents by collaborating with community partners to improve access to healthy foods and quality clinical care.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27387606"/>
                  </a:ext>
                </a:extLst>
              </a:tr>
            </a:tbl>
          </a:graphicData>
        </a:graphic>
      </p:graphicFrame>
      <p:sp>
        <p:nvSpPr>
          <p:cNvPr id="4" name="Text Placeholder 3">
            <a:extLst>
              <a:ext uri="{FF2B5EF4-FFF2-40B4-BE49-F238E27FC236}">
                <a16:creationId xmlns:a16="http://schemas.microsoft.com/office/drawing/2014/main" id="{00F7D699-6A6D-4A7B-BFD7-115320CD5B0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4967050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DF05FE-4F4E-49A1-8667-4748E76E361E}"/>
              </a:ext>
            </a:extLst>
          </p:cNvPr>
          <p:cNvSpPr>
            <a:spLocks noGrp="1"/>
          </p:cNvSpPr>
          <p:nvPr>
            <p:ph type="title"/>
          </p:nvPr>
        </p:nvSpPr>
        <p:spPr/>
        <p:txBody>
          <a:bodyPr/>
          <a:lstStyle/>
          <a:p>
            <a:r>
              <a:rPr lang="en-US"/>
              <a:t>Facebook Fan Demographics | Philadelphia Insurance</a:t>
            </a:r>
          </a:p>
        </p:txBody>
      </p:sp>
      <p:graphicFrame>
        <p:nvGraphicFramePr>
          <p:cNvPr id="6" name="Chart Placeholder 5">
            <a:extLst>
              <a:ext uri="{FF2B5EF4-FFF2-40B4-BE49-F238E27FC236}">
                <a16:creationId xmlns:a16="http://schemas.microsoft.com/office/drawing/2014/main" id="{BDFBF67C-6059-4A1C-8619-2101AE6E13FE}"/>
              </a:ext>
            </a:extLst>
          </p:cNvPr>
          <p:cNvGraphicFramePr>
            <a:graphicFrameLocks noGrp="1"/>
          </p:cNvGraphicFramePr>
          <p:nvPr>
            <p:ph type="chart" sz="quarter" idx="13"/>
            <p:extLst>
              <p:ext uri="{D42A27DB-BD31-4B8C-83A1-F6EECF244321}">
                <p14:modId xmlns:p14="http://schemas.microsoft.com/office/powerpoint/2010/main" val="8079628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B04C701-2A97-48C9-866E-41F0C4E359D8}"/>
              </a:ext>
            </a:extLst>
          </p:cNvPr>
          <p:cNvSpPr>
            <a:spLocks noGrp="1"/>
          </p:cNvSpPr>
          <p:nvPr>
            <p:ph type="body" sz="quarter" idx="14"/>
          </p:nvPr>
        </p:nvSpPr>
        <p:spPr/>
        <p:txBody>
          <a:bodyPr/>
          <a:lstStyle/>
          <a:p>
            <a:r>
              <a:rPr lang="en-US"/>
              <a:t>06/01/2020 - 06/30/2020</a:t>
            </a:r>
          </a:p>
        </p:txBody>
      </p:sp>
      <p:sp>
        <p:nvSpPr>
          <p:cNvPr id="5" name="Footer Placeholder 4">
            <a:extLst>
              <a:ext uri="{FF2B5EF4-FFF2-40B4-BE49-F238E27FC236}">
                <a16:creationId xmlns:a16="http://schemas.microsoft.com/office/drawing/2014/main" id="{4494867C-432A-4930-8C0C-FA3863ACBBD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9007287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1A47E-0E49-48E0-864E-61E4B764A88F}"/>
              </a:ext>
            </a:extLst>
          </p:cNvPr>
          <p:cNvSpPr>
            <a:spLocks noGrp="1"/>
          </p:cNvSpPr>
          <p:nvPr>
            <p:ph type="title"/>
          </p:nvPr>
        </p:nvSpPr>
        <p:spPr/>
        <p:txBody>
          <a:bodyPr/>
          <a:lstStyle/>
          <a:p>
            <a:r>
              <a:rPr lang="en-US"/>
              <a:t>Twitter Key Metrics Table | Philadelphia Insurance</a:t>
            </a:r>
          </a:p>
        </p:txBody>
      </p:sp>
      <p:graphicFrame>
        <p:nvGraphicFramePr>
          <p:cNvPr id="5" name="Table Placeholder 4">
            <a:extLst>
              <a:ext uri="{FF2B5EF4-FFF2-40B4-BE49-F238E27FC236}">
                <a16:creationId xmlns:a16="http://schemas.microsoft.com/office/drawing/2014/main" id="{FB79B509-961A-4FA2-8DD6-5BB0C6C8886C}"/>
              </a:ext>
            </a:extLst>
          </p:cNvPr>
          <p:cNvGraphicFramePr>
            <a:graphicFrameLocks noGrp="1"/>
          </p:cNvGraphicFramePr>
          <p:nvPr>
            <p:ph type="tbl" sz="quarter" idx="13"/>
            <p:extLst>
              <p:ext uri="{D42A27DB-BD31-4B8C-83A1-F6EECF244321}">
                <p14:modId xmlns:p14="http://schemas.microsoft.com/office/powerpoint/2010/main" val="4251359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2320999779"/>
                    </a:ext>
                  </a:extLst>
                </a:gridCol>
                <a:gridCol w="411480">
                  <a:extLst>
                    <a:ext uri="{9D8B030D-6E8A-4147-A177-3AD203B41FA5}">
                      <a16:colId xmlns:a16="http://schemas.microsoft.com/office/drawing/2014/main" val="2020883021"/>
                    </a:ext>
                  </a:extLst>
                </a:gridCol>
                <a:gridCol w="411480">
                  <a:extLst>
                    <a:ext uri="{9D8B030D-6E8A-4147-A177-3AD203B41FA5}">
                      <a16:colId xmlns:a16="http://schemas.microsoft.com/office/drawing/2014/main" val="565161996"/>
                    </a:ext>
                  </a:extLst>
                </a:gridCol>
                <a:gridCol w="411480">
                  <a:extLst>
                    <a:ext uri="{9D8B030D-6E8A-4147-A177-3AD203B41FA5}">
                      <a16:colId xmlns:a16="http://schemas.microsoft.com/office/drawing/2014/main" val="171593942"/>
                    </a:ext>
                  </a:extLst>
                </a:gridCol>
                <a:gridCol w="411480">
                  <a:extLst>
                    <a:ext uri="{9D8B030D-6E8A-4147-A177-3AD203B41FA5}">
                      <a16:colId xmlns:a16="http://schemas.microsoft.com/office/drawing/2014/main" val="4043868827"/>
                    </a:ext>
                  </a:extLst>
                </a:gridCol>
                <a:gridCol w="411480">
                  <a:extLst>
                    <a:ext uri="{9D8B030D-6E8A-4147-A177-3AD203B41FA5}">
                      <a16:colId xmlns:a16="http://schemas.microsoft.com/office/drawing/2014/main" val="3498287733"/>
                    </a:ext>
                  </a:extLst>
                </a:gridCol>
                <a:gridCol w="411480">
                  <a:extLst>
                    <a:ext uri="{9D8B030D-6E8A-4147-A177-3AD203B41FA5}">
                      <a16:colId xmlns:a16="http://schemas.microsoft.com/office/drawing/2014/main" val="2431371172"/>
                    </a:ext>
                  </a:extLst>
                </a:gridCol>
                <a:gridCol w="411480">
                  <a:extLst>
                    <a:ext uri="{9D8B030D-6E8A-4147-A177-3AD203B41FA5}">
                      <a16:colId xmlns:a16="http://schemas.microsoft.com/office/drawing/2014/main" val="3360363160"/>
                    </a:ext>
                  </a:extLst>
                </a:gridCol>
                <a:gridCol w="411480">
                  <a:extLst>
                    <a:ext uri="{9D8B030D-6E8A-4147-A177-3AD203B41FA5}">
                      <a16:colId xmlns:a16="http://schemas.microsoft.com/office/drawing/2014/main" val="3089185833"/>
                    </a:ext>
                  </a:extLst>
                </a:gridCol>
                <a:gridCol w="411480">
                  <a:extLst>
                    <a:ext uri="{9D8B030D-6E8A-4147-A177-3AD203B41FA5}">
                      <a16:colId xmlns:a16="http://schemas.microsoft.com/office/drawing/2014/main" val="2817383099"/>
                    </a:ext>
                  </a:extLst>
                </a:gridCol>
                <a:gridCol w="411480">
                  <a:extLst>
                    <a:ext uri="{9D8B030D-6E8A-4147-A177-3AD203B41FA5}">
                      <a16:colId xmlns:a16="http://schemas.microsoft.com/office/drawing/2014/main" val="821411561"/>
                    </a:ext>
                  </a:extLst>
                </a:gridCol>
                <a:gridCol w="411480">
                  <a:extLst>
                    <a:ext uri="{9D8B030D-6E8A-4147-A177-3AD203B41FA5}">
                      <a16:colId xmlns:a16="http://schemas.microsoft.com/office/drawing/2014/main" val="1663678996"/>
                    </a:ext>
                  </a:extLst>
                </a:gridCol>
                <a:gridCol w="411480">
                  <a:extLst>
                    <a:ext uri="{9D8B030D-6E8A-4147-A177-3AD203B41FA5}">
                      <a16:colId xmlns:a16="http://schemas.microsoft.com/office/drawing/2014/main" val="2647713767"/>
                    </a:ext>
                  </a:extLst>
                </a:gridCol>
                <a:gridCol w="411480">
                  <a:extLst>
                    <a:ext uri="{9D8B030D-6E8A-4147-A177-3AD203B41FA5}">
                      <a16:colId xmlns:a16="http://schemas.microsoft.com/office/drawing/2014/main" val="2492833316"/>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098012929"/>
                  </a:ext>
                </a:extLst>
              </a:tr>
              <a:tr h="370840">
                <a:tc>
                  <a:txBody>
                    <a:bodyPr/>
                    <a:lstStyle/>
                    <a:p>
                      <a:r>
                        <a:rPr lang="en-US" sz="1000"/>
                        <a:t>PHLY Insurance Co.</a:t>
                      </a:r>
                    </a:p>
                  </a:txBody>
                  <a:tcPr/>
                </a:tc>
                <a:tc>
                  <a:txBody>
                    <a:bodyPr/>
                    <a:lstStyle/>
                    <a:p>
                      <a:r>
                        <a:rPr lang="en-US" sz="1000"/>
                        <a:t>3627</a:t>
                      </a:r>
                    </a:p>
                  </a:txBody>
                  <a:tcPr/>
                </a:tc>
                <a:tc>
                  <a:txBody>
                    <a:bodyPr/>
                    <a:lstStyle/>
                    <a:p>
                      <a:r>
                        <a:rPr lang="en-US" sz="1000"/>
                        <a:t>-23</a:t>
                      </a:r>
                    </a:p>
                  </a:txBody>
                  <a:tcPr/>
                </a:tc>
                <a:tc>
                  <a:txBody>
                    <a:bodyPr/>
                    <a:lstStyle/>
                    <a:p>
                      <a:r>
                        <a:rPr lang="en-US" sz="1000"/>
                        <a:t>10</a:t>
                      </a:r>
                    </a:p>
                  </a:txBody>
                  <a:tcPr/>
                </a:tc>
                <a:tc>
                  <a:txBody>
                    <a:bodyPr/>
                    <a:lstStyle/>
                    <a:p>
                      <a:r>
                        <a:rPr lang="en-US" sz="1000"/>
                        <a:t>8</a:t>
                      </a:r>
                    </a:p>
                  </a:txBody>
                  <a:tcPr/>
                </a:tc>
                <a:tc>
                  <a:txBody>
                    <a:bodyPr/>
                    <a:lstStyle/>
                    <a:p>
                      <a:r>
                        <a:rPr lang="en-US" sz="1000"/>
                        <a:t>1</a:t>
                      </a:r>
                    </a:p>
                  </a:txBody>
                  <a:tcPr/>
                </a:tc>
                <a:tc>
                  <a:txBody>
                    <a:bodyPr/>
                    <a:lstStyle/>
                    <a:p>
                      <a:r>
                        <a:rPr lang="en-US" sz="1000"/>
                        <a:t>1</a:t>
                      </a:r>
                    </a:p>
                  </a:txBody>
                  <a:tcPr/>
                </a:tc>
                <a:tc>
                  <a:txBody>
                    <a:bodyPr/>
                    <a:lstStyle/>
                    <a:p>
                      <a:r>
                        <a:rPr lang="en-US" sz="1000"/>
                        <a:t>7</a:t>
                      </a:r>
                    </a:p>
                  </a:txBody>
                  <a:tcPr/>
                </a:tc>
                <a:tc>
                  <a:txBody>
                    <a:bodyPr/>
                    <a:lstStyle/>
                    <a:p>
                      <a:r>
                        <a:rPr lang="en-US" sz="1000"/>
                        <a:t>7</a:t>
                      </a:r>
                    </a:p>
                  </a:txBody>
                  <a:tcPr/>
                </a:tc>
                <a:tc>
                  <a:txBody>
                    <a:bodyPr/>
                    <a:lstStyle/>
                    <a:p>
                      <a:r>
                        <a:rPr lang="en-US" sz="1000"/>
                        <a:t>43</a:t>
                      </a:r>
                    </a:p>
                  </a:txBody>
                  <a:tcPr/>
                </a:tc>
                <a:tc>
                  <a:txBody>
                    <a:bodyPr/>
                    <a:lstStyle/>
                    <a:p>
                      <a:r>
                        <a:rPr lang="en-US" sz="1000"/>
                        <a:t>0</a:t>
                      </a:r>
                    </a:p>
                  </a:txBody>
                  <a:tcPr/>
                </a:tc>
                <a:tc>
                  <a:txBody>
                    <a:bodyPr/>
                    <a:lstStyle/>
                    <a:p>
                      <a:r>
                        <a:rPr lang="en-US" sz="1000"/>
                        <a:t>7</a:t>
                      </a:r>
                    </a:p>
                  </a:txBody>
                  <a:tcPr/>
                </a:tc>
                <a:tc>
                  <a:txBody>
                    <a:bodyPr/>
                    <a:lstStyle/>
                    <a:p>
                      <a:r>
                        <a:rPr lang="en-US" sz="1000"/>
                        <a:t>0.1718 %</a:t>
                      </a:r>
                    </a:p>
                  </a:txBody>
                  <a:tcPr/>
                </a:tc>
                <a:tc>
                  <a:txBody>
                    <a:bodyPr/>
                    <a:lstStyle/>
                    <a:p>
                      <a:r>
                        <a:rPr lang="en-US" sz="1000"/>
                        <a:t>0.0 %</a:t>
                      </a:r>
                    </a:p>
                  </a:txBody>
                  <a:tcPr/>
                </a:tc>
                <a:extLst>
                  <a:ext uri="{0D108BD9-81ED-4DB2-BD59-A6C34878D82A}">
                    <a16:rowId xmlns:a16="http://schemas.microsoft.com/office/drawing/2014/main" val="3873655225"/>
                  </a:ext>
                </a:extLst>
              </a:tr>
            </a:tbl>
          </a:graphicData>
        </a:graphic>
      </p:graphicFrame>
      <p:sp>
        <p:nvSpPr>
          <p:cNvPr id="4" name="Text Placeholder 3">
            <a:extLst>
              <a:ext uri="{FF2B5EF4-FFF2-40B4-BE49-F238E27FC236}">
                <a16:creationId xmlns:a16="http://schemas.microsoft.com/office/drawing/2014/main" id="{952676F6-2BF3-48E6-9217-D1E631448A4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6267358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819B9-193F-4AF3-A517-384E27C92DE2}"/>
              </a:ext>
            </a:extLst>
          </p:cNvPr>
          <p:cNvSpPr>
            <a:spLocks noGrp="1"/>
          </p:cNvSpPr>
          <p:nvPr>
            <p:ph type="title"/>
          </p:nvPr>
        </p:nvSpPr>
        <p:spPr/>
        <p:txBody>
          <a:bodyPr/>
          <a:lstStyle/>
          <a:p>
            <a:r>
              <a:rPr lang="en-US"/>
              <a:t>Twitter Twitter Followers Change | Philadelphia Insurance</a:t>
            </a:r>
          </a:p>
        </p:txBody>
      </p:sp>
      <p:graphicFrame>
        <p:nvGraphicFramePr>
          <p:cNvPr id="6" name="Chart Placeholder 5">
            <a:extLst>
              <a:ext uri="{FF2B5EF4-FFF2-40B4-BE49-F238E27FC236}">
                <a16:creationId xmlns:a16="http://schemas.microsoft.com/office/drawing/2014/main" id="{6051C284-8FAA-40E8-9A41-B83F4DAA0E79}"/>
              </a:ext>
            </a:extLst>
          </p:cNvPr>
          <p:cNvGraphicFramePr>
            <a:graphicFrameLocks noGrp="1"/>
          </p:cNvGraphicFramePr>
          <p:nvPr>
            <p:ph type="chart" sz="quarter" idx="13"/>
            <p:extLst>
              <p:ext uri="{D42A27DB-BD31-4B8C-83A1-F6EECF244321}">
                <p14:modId xmlns:p14="http://schemas.microsoft.com/office/powerpoint/2010/main" val="229693507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749602F-0323-4F01-922B-C090A4704745}"/>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5F85C30-F071-49D7-8EC6-1C8814C2F1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5538606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411ACA-C6FF-430A-B908-86947CA75BB2}"/>
              </a:ext>
            </a:extLst>
          </p:cNvPr>
          <p:cNvSpPr>
            <a:spLocks noGrp="1"/>
          </p:cNvSpPr>
          <p:nvPr>
            <p:ph type="title"/>
          </p:nvPr>
        </p:nvSpPr>
        <p:spPr/>
        <p:txBody>
          <a:bodyPr/>
          <a:lstStyle/>
          <a:p>
            <a:r>
              <a:rPr lang="en-US"/>
              <a:t>Twitter Average Interactions Per Tweet | Philadelphia Insurance</a:t>
            </a:r>
          </a:p>
        </p:txBody>
      </p:sp>
      <p:graphicFrame>
        <p:nvGraphicFramePr>
          <p:cNvPr id="6" name="Chart Placeholder 5">
            <a:extLst>
              <a:ext uri="{FF2B5EF4-FFF2-40B4-BE49-F238E27FC236}">
                <a16:creationId xmlns:a16="http://schemas.microsoft.com/office/drawing/2014/main" id="{222CF3E2-2831-4857-A891-D2B2D0F9F87E}"/>
              </a:ext>
            </a:extLst>
          </p:cNvPr>
          <p:cNvGraphicFramePr>
            <a:graphicFrameLocks noGrp="1"/>
          </p:cNvGraphicFramePr>
          <p:nvPr>
            <p:ph type="chart" sz="quarter" idx="13"/>
            <p:extLst>
              <p:ext uri="{D42A27DB-BD31-4B8C-83A1-F6EECF244321}">
                <p14:modId xmlns:p14="http://schemas.microsoft.com/office/powerpoint/2010/main" val="3571782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B294F11-694E-4691-BE19-34FF33CE0F7C}"/>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155530CC-88B4-4A73-A3D4-39FC94BF06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0233486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855C30-E4DB-4F55-9703-5212A9924ECB}"/>
              </a:ext>
            </a:extLst>
          </p:cNvPr>
          <p:cNvSpPr>
            <a:spLocks noGrp="1"/>
          </p:cNvSpPr>
          <p:nvPr>
            <p:ph type="title"/>
          </p:nvPr>
        </p:nvSpPr>
        <p:spPr/>
        <p:txBody>
          <a:bodyPr/>
          <a:lstStyle/>
          <a:p>
            <a:r>
              <a:rPr lang="en-US"/>
              <a:t>Twitter Total Interactions Per Month | Philadelphia Insurance</a:t>
            </a:r>
          </a:p>
        </p:txBody>
      </p:sp>
      <p:graphicFrame>
        <p:nvGraphicFramePr>
          <p:cNvPr id="6" name="Chart Placeholder 5">
            <a:extLst>
              <a:ext uri="{FF2B5EF4-FFF2-40B4-BE49-F238E27FC236}">
                <a16:creationId xmlns:a16="http://schemas.microsoft.com/office/drawing/2014/main" id="{C876C878-AA2D-4586-9FB1-3496CC4F0927}"/>
              </a:ext>
            </a:extLst>
          </p:cNvPr>
          <p:cNvGraphicFramePr>
            <a:graphicFrameLocks noGrp="1"/>
          </p:cNvGraphicFramePr>
          <p:nvPr>
            <p:ph type="chart" sz="quarter" idx="13"/>
            <p:extLst>
              <p:ext uri="{D42A27DB-BD31-4B8C-83A1-F6EECF244321}">
                <p14:modId xmlns:p14="http://schemas.microsoft.com/office/powerpoint/2010/main" val="8956852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2AB65E-E975-4567-9239-694CDE775E82}"/>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538C25AA-95CB-4E76-BF30-38A5A47ACC5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203468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E3C68C-0BCA-43AF-ACEB-3FBB51116694}"/>
              </a:ext>
            </a:extLst>
          </p:cNvPr>
          <p:cNvSpPr>
            <a:spLocks noGrp="1"/>
          </p:cNvSpPr>
          <p:nvPr>
            <p:ph type="title"/>
          </p:nvPr>
        </p:nvSpPr>
        <p:spPr/>
        <p:txBody>
          <a:bodyPr/>
          <a:lstStyle/>
          <a:p>
            <a:r>
              <a:rPr lang="en-US"/>
              <a:t>Twitter PHLY Twitter Mentions | Philadelphia Insurance</a:t>
            </a:r>
          </a:p>
        </p:txBody>
      </p:sp>
      <p:graphicFrame>
        <p:nvGraphicFramePr>
          <p:cNvPr id="6" name="Chart Placeholder 5">
            <a:extLst>
              <a:ext uri="{FF2B5EF4-FFF2-40B4-BE49-F238E27FC236}">
                <a16:creationId xmlns:a16="http://schemas.microsoft.com/office/drawing/2014/main" id="{4FE9566E-BD16-47BF-B823-0FC7301278A3}"/>
              </a:ext>
            </a:extLst>
          </p:cNvPr>
          <p:cNvGraphicFramePr>
            <a:graphicFrameLocks noGrp="1"/>
          </p:cNvGraphicFramePr>
          <p:nvPr>
            <p:ph type="chart" sz="quarter" idx="13"/>
            <p:extLst>
              <p:ext uri="{D42A27DB-BD31-4B8C-83A1-F6EECF244321}">
                <p14:modId xmlns:p14="http://schemas.microsoft.com/office/powerpoint/2010/main" val="2726610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C55C0C-40B4-4862-A6C8-43262E422981}"/>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6FE16D3B-D43F-45BB-A54B-4C3864131FF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751274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51F436-1DFA-4CA3-9ED6-7A00F80EDE20}"/>
              </a:ext>
            </a:extLst>
          </p:cNvPr>
          <p:cNvSpPr>
            <a:spLocks noGrp="1"/>
          </p:cNvSpPr>
          <p:nvPr>
            <p:ph type="title"/>
          </p:nvPr>
        </p:nvSpPr>
        <p:spPr/>
        <p:txBody>
          <a:bodyPr/>
          <a:lstStyle/>
          <a:p>
            <a:r>
              <a:rPr lang="en-US"/>
              <a:t>Twitter Key Influencers | Philadelphia Insurance</a:t>
            </a:r>
          </a:p>
        </p:txBody>
      </p:sp>
      <p:graphicFrame>
        <p:nvGraphicFramePr>
          <p:cNvPr id="5" name="Table Placeholder 4">
            <a:extLst>
              <a:ext uri="{FF2B5EF4-FFF2-40B4-BE49-F238E27FC236}">
                <a16:creationId xmlns:a16="http://schemas.microsoft.com/office/drawing/2014/main" id="{C9F3DDB2-9850-4E48-9960-366C74BCC614}"/>
              </a:ext>
            </a:extLst>
          </p:cNvPr>
          <p:cNvGraphicFramePr>
            <a:graphicFrameLocks noGrp="1"/>
          </p:cNvGraphicFramePr>
          <p:nvPr>
            <p:ph type="tbl" sz="quarter" idx="13"/>
            <p:extLst>
              <p:ext uri="{D42A27DB-BD31-4B8C-83A1-F6EECF244321}">
                <p14:modId xmlns:p14="http://schemas.microsoft.com/office/powerpoint/2010/main" val="5676835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09544">
                  <a:extLst>
                    <a:ext uri="{9D8B030D-6E8A-4147-A177-3AD203B41FA5}">
                      <a16:colId xmlns:a16="http://schemas.microsoft.com/office/drawing/2014/main" val="236027996"/>
                    </a:ext>
                  </a:extLst>
                </a:gridCol>
                <a:gridCol w="2468880">
                  <a:extLst>
                    <a:ext uri="{9D8B030D-6E8A-4147-A177-3AD203B41FA5}">
                      <a16:colId xmlns:a16="http://schemas.microsoft.com/office/drawing/2014/main" val="413490142"/>
                    </a:ext>
                  </a:extLst>
                </a:gridCol>
                <a:gridCol w="2468880">
                  <a:extLst>
                    <a:ext uri="{9D8B030D-6E8A-4147-A177-3AD203B41FA5}">
                      <a16:colId xmlns:a16="http://schemas.microsoft.com/office/drawing/2014/main" val="2557981387"/>
                    </a:ext>
                  </a:extLst>
                </a:gridCol>
              </a:tblGrid>
              <a:tr h="370840">
                <a:tc>
                  <a:txBody>
                    <a:bodyPr/>
                    <a:lstStyle/>
                    <a:p>
                      <a:r>
                        <a:rPr lang="en-US" sz="1000"/>
                        <a:t>Name</a:t>
                      </a:r>
                    </a:p>
                  </a:txBody>
                  <a:tcPr/>
                </a:tc>
                <a:tc>
                  <a:txBody>
                    <a:bodyPr/>
                    <a:lstStyle/>
                    <a:p>
                      <a:r>
                        <a:rPr lang="en-US" sz="1000"/>
                        <a:t>On Profiles</a:t>
                      </a:r>
                    </a:p>
                  </a:txBody>
                  <a:tcPr/>
                </a:tc>
                <a:tc>
                  <a:txBody>
                    <a:bodyPr/>
                    <a:lstStyle/>
                    <a:p>
                      <a:r>
                        <a:rPr lang="en-US" sz="1000"/>
                        <a:t>Mentions</a:t>
                      </a:r>
                    </a:p>
                  </a:txBody>
                  <a:tcPr/>
                </a:tc>
                <a:extLst>
                  <a:ext uri="{0D108BD9-81ED-4DB2-BD59-A6C34878D82A}">
                    <a16:rowId xmlns:a16="http://schemas.microsoft.com/office/drawing/2014/main" val="670639913"/>
                  </a:ext>
                </a:extLst>
              </a:tr>
              <a:tr h="370840">
                <a:tc>
                  <a:txBody>
                    <a:bodyPr/>
                    <a:lstStyle/>
                    <a:p>
                      <a:r>
                        <a:rPr lang="en-US" sz="1000" b="1"/>
                        <a:t>@MargueriteTort</a:t>
                      </a:r>
                    </a:p>
                  </a:txBody>
                  <a:tcPr/>
                </a:tc>
                <a:tc>
                  <a:txBody>
                    <a:bodyPr/>
                    <a:lstStyle/>
                    <a:p>
                      <a:r>
                        <a:rPr lang="en-US" sz="1000"/>
                        <a:t>PHLY Insurance Co. (67)</a:t>
                      </a:r>
                    </a:p>
                  </a:txBody>
                  <a:tcPr/>
                </a:tc>
                <a:tc>
                  <a:txBody>
                    <a:bodyPr/>
                    <a:lstStyle/>
                    <a:p>
                      <a:r>
                        <a:rPr lang="en-US" sz="1000"/>
                        <a:t>67</a:t>
                      </a:r>
                    </a:p>
                  </a:txBody>
                  <a:tcPr/>
                </a:tc>
                <a:extLst>
                  <a:ext uri="{0D108BD9-81ED-4DB2-BD59-A6C34878D82A}">
                    <a16:rowId xmlns:a16="http://schemas.microsoft.com/office/drawing/2014/main" val="1373518074"/>
                  </a:ext>
                </a:extLst>
              </a:tr>
              <a:tr h="370840">
                <a:tc>
                  <a:txBody>
                    <a:bodyPr/>
                    <a:lstStyle/>
                    <a:p>
                      <a:r>
                        <a:rPr lang="en-US" sz="1000" b="1"/>
                        <a:t>@GammaIotaSigma</a:t>
                      </a:r>
                    </a:p>
                  </a:txBody>
                  <a:tcPr/>
                </a:tc>
                <a:tc>
                  <a:txBody>
                    <a:bodyPr/>
                    <a:lstStyle/>
                    <a:p>
                      <a:r>
                        <a:rPr lang="en-US" sz="1000"/>
                        <a:t>PHLY Insurance Co. (44)</a:t>
                      </a:r>
                    </a:p>
                  </a:txBody>
                  <a:tcPr/>
                </a:tc>
                <a:tc>
                  <a:txBody>
                    <a:bodyPr/>
                    <a:lstStyle/>
                    <a:p>
                      <a:r>
                        <a:rPr lang="en-US" sz="1000"/>
                        <a:t>44</a:t>
                      </a:r>
                    </a:p>
                  </a:txBody>
                  <a:tcPr/>
                </a:tc>
                <a:extLst>
                  <a:ext uri="{0D108BD9-81ED-4DB2-BD59-A6C34878D82A}">
                    <a16:rowId xmlns:a16="http://schemas.microsoft.com/office/drawing/2014/main" val="505498570"/>
                  </a:ext>
                </a:extLst>
              </a:tr>
              <a:tr h="370840">
                <a:tc>
                  <a:txBody>
                    <a:bodyPr/>
                    <a:lstStyle/>
                    <a:p>
                      <a:r>
                        <a:rPr lang="en-US" sz="1000" b="1"/>
                        <a:t>@Regore2</a:t>
                      </a:r>
                    </a:p>
                  </a:txBody>
                  <a:tcPr/>
                </a:tc>
                <a:tc>
                  <a:txBody>
                    <a:bodyPr/>
                    <a:lstStyle/>
                    <a:p>
                      <a:r>
                        <a:rPr lang="en-US" sz="1000"/>
                        <a:t>PHLY Insurance Co. (41)</a:t>
                      </a:r>
                    </a:p>
                  </a:txBody>
                  <a:tcPr/>
                </a:tc>
                <a:tc>
                  <a:txBody>
                    <a:bodyPr/>
                    <a:lstStyle/>
                    <a:p>
                      <a:r>
                        <a:rPr lang="en-US" sz="1000"/>
                        <a:t>41</a:t>
                      </a:r>
                    </a:p>
                  </a:txBody>
                  <a:tcPr/>
                </a:tc>
                <a:extLst>
                  <a:ext uri="{0D108BD9-81ED-4DB2-BD59-A6C34878D82A}">
                    <a16:rowId xmlns:a16="http://schemas.microsoft.com/office/drawing/2014/main" val="2955432364"/>
                  </a:ext>
                </a:extLst>
              </a:tr>
              <a:tr h="370840">
                <a:tc>
                  <a:txBody>
                    <a:bodyPr/>
                    <a:lstStyle/>
                    <a:p>
                      <a:r>
                        <a:rPr lang="en-US" sz="1000" b="1"/>
                        <a:t>@EaglesCommunity</a:t>
                      </a:r>
                    </a:p>
                  </a:txBody>
                  <a:tcPr/>
                </a:tc>
                <a:tc>
                  <a:txBody>
                    <a:bodyPr/>
                    <a:lstStyle/>
                    <a:p>
                      <a:r>
                        <a:rPr lang="en-US" sz="1000"/>
                        <a:t>PHLY Insurance Co. (29)</a:t>
                      </a:r>
                    </a:p>
                  </a:txBody>
                  <a:tcPr/>
                </a:tc>
                <a:tc>
                  <a:txBody>
                    <a:bodyPr/>
                    <a:lstStyle/>
                    <a:p>
                      <a:r>
                        <a:rPr lang="en-US" sz="1000"/>
                        <a:t>29</a:t>
                      </a:r>
                    </a:p>
                  </a:txBody>
                  <a:tcPr/>
                </a:tc>
                <a:extLst>
                  <a:ext uri="{0D108BD9-81ED-4DB2-BD59-A6C34878D82A}">
                    <a16:rowId xmlns:a16="http://schemas.microsoft.com/office/drawing/2014/main" val="4131133695"/>
                  </a:ext>
                </a:extLst>
              </a:tr>
              <a:tr h="370840">
                <a:tc>
                  <a:txBody>
                    <a:bodyPr/>
                    <a:lstStyle/>
                    <a:p>
                      <a:r>
                        <a:rPr lang="en-US" sz="1000" b="1"/>
                        <a:t>@TMNA_Services</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2039566148"/>
                  </a:ext>
                </a:extLst>
              </a:tr>
              <a:tr h="370840">
                <a:tc>
                  <a:txBody>
                    <a:bodyPr/>
                    <a:lstStyle/>
                    <a:p>
                      <a:r>
                        <a:rPr lang="en-US" sz="1000" b="1"/>
                        <a:t>@wadt</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1370822468"/>
                  </a:ext>
                </a:extLst>
              </a:tr>
              <a:tr h="370840">
                <a:tc>
                  <a:txBody>
                    <a:bodyPr/>
                    <a:lstStyle/>
                    <a:p>
                      <a:r>
                        <a:rPr lang="en-US" sz="1000" b="1"/>
                        <a:t>@HelperHelperApp</a:t>
                      </a:r>
                    </a:p>
                  </a:txBody>
                  <a:tcPr/>
                </a:tc>
                <a:tc>
                  <a:txBody>
                    <a:bodyPr/>
                    <a:lstStyle/>
                    <a:p>
                      <a:r>
                        <a:rPr lang="en-US" sz="1000"/>
                        <a:t>PHLY Insurance Co. (11)</a:t>
                      </a:r>
                    </a:p>
                  </a:txBody>
                  <a:tcPr/>
                </a:tc>
                <a:tc>
                  <a:txBody>
                    <a:bodyPr/>
                    <a:lstStyle/>
                    <a:p>
                      <a:r>
                        <a:rPr lang="en-US" sz="1000"/>
                        <a:t>11</a:t>
                      </a:r>
                    </a:p>
                  </a:txBody>
                  <a:tcPr/>
                </a:tc>
                <a:extLst>
                  <a:ext uri="{0D108BD9-81ED-4DB2-BD59-A6C34878D82A}">
                    <a16:rowId xmlns:a16="http://schemas.microsoft.com/office/drawing/2014/main" val="4098007039"/>
                  </a:ext>
                </a:extLst>
              </a:tr>
              <a:tr h="370840">
                <a:tc>
                  <a:txBody>
                    <a:bodyPr/>
                    <a:lstStyle/>
                    <a:p>
                      <a:r>
                        <a:rPr lang="en-US" sz="1000" b="1"/>
                        <a:t>@FirstInsHI</a:t>
                      </a:r>
                    </a:p>
                  </a:txBody>
                  <a:tcPr/>
                </a:tc>
                <a:tc>
                  <a:txBody>
                    <a:bodyPr/>
                    <a:lstStyle/>
                    <a:p>
                      <a:r>
                        <a:rPr lang="en-US" sz="1000"/>
                        <a:t>PHLY Insurance Co. (9)</a:t>
                      </a:r>
                    </a:p>
                  </a:txBody>
                  <a:tcPr/>
                </a:tc>
                <a:tc>
                  <a:txBody>
                    <a:bodyPr/>
                    <a:lstStyle/>
                    <a:p>
                      <a:r>
                        <a:rPr lang="en-US" sz="1000"/>
                        <a:t>9</a:t>
                      </a:r>
                    </a:p>
                  </a:txBody>
                  <a:tcPr/>
                </a:tc>
                <a:extLst>
                  <a:ext uri="{0D108BD9-81ED-4DB2-BD59-A6C34878D82A}">
                    <a16:rowId xmlns:a16="http://schemas.microsoft.com/office/drawing/2014/main" val="329355701"/>
                  </a:ext>
                </a:extLst>
              </a:tr>
              <a:tr h="370840">
                <a:tc>
                  <a:txBody>
                    <a:bodyPr/>
                    <a:lstStyle/>
                    <a:p>
                      <a:r>
                        <a:rPr lang="en-US" sz="1000" b="1"/>
                        <a:t>@TwinForksIns</a:t>
                      </a:r>
                    </a:p>
                  </a:txBody>
                  <a:tcPr/>
                </a:tc>
                <a:tc>
                  <a:txBody>
                    <a:bodyPr/>
                    <a:lstStyle/>
                    <a:p>
                      <a:r>
                        <a:rPr lang="en-US" sz="1000"/>
                        <a:t>PHLY Insurance Co. (8)</a:t>
                      </a:r>
                    </a:p>
                  </a:txBody>
                  <a:tcPr/>
                </a:tc>
                <a:tc>
                  <a:txBody>
                    <a:bodyPr/>
                    <a:lstStyle/>
                    <a:p>
                      <a:r>
                        <a:rPr lang="en-US" sz="1000"/>
                        <a:t>8</a:t>
                      </a:r>
                    </a:p>
                  </a:txBody>
                  <a:tcPr/>
                </a:tc>
                <a:extLst>
                  <a:ext uri="{0D108BD9-81ED-4DB2-BD59-A6C34878D82A}">
                    <a16:rowId xmlns:a16="http://schemas.microsoft.com/office/drawing/2014/main" val="1636947931"/>
                  </a:ext>
                </a:extLst>
              </a:tr>
              <a:tr h="370840">
                <a:tc>
                  <a:txBody>
                    <a:bodyPr/>
                    <a:lstStyle/>
                    <a:p>
                      <a:r>
                        <a:rPr lang="en-US" sz="1000" b="1"/>
                        <a:t>@Bill_Procopio</a:t>
                      </a:r>
                    </a:p>
                  </a:txBody>
                  <a:tcPr/>
                </a:tc>
                <a:tc>
                  <a:txBody>
                    <a:bodyPr/>
                    <a:lstStyle/>
                    <a:p>
                      <a:r>
                        <a:rPr lang="en-US" sz="1000"/>
                        <a:t>PHLY Insurance Co. (7)</a:t>
                      </a:r>
                    </a:p>
                  </a:txBody>
                  <a:tcPr/>
                </a:tc>
                <a:tc>
                  <a:txBody>
                    <a:bodyPr/>
                    <a:lstStyle/>
                    <a:p>
                      <a:r>
                        <a:rPr lang="en-US" sz="1000"/>
                        <a:t>7</a:t>
                      </a:r>
                    </a:p>
                  </a:txBody>
                  <a:tcPr/>
                </a:tc>
                <a:extLst>
                  <a:ext uri="{0D108BD9-81ED-4DB2-BD59-A6C34878D82A}">
                    <a16:rowId xmlns:a16="http://schemas.microsoft.com/office/drawing/2014/main" val="2453521200"/>
                  </a:ext>
                </a:extLst>
              </a:tr>
            </a:tbl>
          </a:graphicData>
        </a:graphic>
      </p:graphicFrame>
      <p:sp>
        <p:nvSpPr>
          <p:cNvPr id="4" name="Text Placeholder 3">
            <a:extLst>
              <a:ext uri="{FF2B5EF4-FFF2-40B4-BE49-F238E27FC236}">
                <a16:creationId xmlns:a16="http://schemas.microsoft.com/office/drawing/2014/main" id="{37B7E1D2-56A1-4B4A-BC8E-6FF6827D1639}"/>
              </a:ext>
            </a:extLst>
          </p:cNvPr>
          <p:cNvSpPr>
            <a:spLocks noGrp="1"/>
          </p:cNvSpPr>
          <p:nvPr>
            <p:ph type="body" sz="quarter" idx="14"/>
          </p:nvPr>
        </p:nvSpPr>
        <p:spPr/>
        <p:txBody>
          <a:bodyPr/>
          <a:lstStyle/>
          <a:p>
            <a:r>
              <a:rPr lang="en-US"/>
              <a:t>06/01/2019 - 12/31/2020</a:t>
            </a:r>
          </a:p>
        </p:txBody>
      </p:sp>
    </p:spTree>
    <p:extLst>
      <p:ext uri="{BB962C8B-B14F-4D97-AF65-F5344CB8AC3E}">
        <p14:creationId xmlns:p14="http://schemas.microsoft.com/office/powerpoint/2010/main" val="19666696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8FB6BB-7FF6-455F-8B3C-54C21D6C0F55}"/>
              </a:ext>
            </a:extLst>
          </p:cNvPr>
          <p:cNvSpPr>
            <a:spLocks noGrp="1"/>
          </p:cNvSpPr>
          <p:nvPr>
            <p:ph type="title"/>
          </p:nvPr>
        </p:nvSpPr>
        <p:spPr/>
        <p:txBody>
          <a:bodyPr/>
          <a:lstStyle/>
          <a:p>
            <a:r>
              <a:rPr lang="en-US"/>
              <a:t>Twitter Own and Retweeted Tweets Table | Philadelphia Insurance - 1 of 3</a:t>
            </a:r>
          </a:p>
        </p:txBody>
      </p:sp>
      <p:graphicFrame>
        <p:nvGraphicFramePr>
          <p:cNvPr id="5" name="Table Placeholder 4">
            <a:extLst>
              <a:ext uri="{FF2B5EF4-FFF2-40B4-BE49-F238E27FC236}">
                <a16:creationId xmlns:a16="http://schemas.microsoft.com/office/drawing/2014/main" id="{64569907-FED3-41A1-8268-D3B0290F13B2}"/>
              </a:ext>
            </a:extLst>
          </p:cNvPr>
          <p:cNvGraphicFramePr>
            <a:graphicFrameLocks noGrp="1"/>
          </p:cNvGraphicFramePr>
          <p:nvPr>
            <p:ph type="tbl" sz="quarter" idx="13"/>
            <p:extLst>
              <p:ext uri="{D42A27DB-BD31-4B8C-83A1-F6EECF244321}">
                <p14:modId xmlns:p14="http://schemas.microsoft.com/office/powerpoint/2010/main" val="30401781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573952820"/>
                    </a:ext>
                  </a:extLst>
                </a:gridCol>
                <a:gridCol w="493776">
                  <a:extLst>
                    <a:ext uri="{9D8B030D-6E8A-4147-A177-3AD203B41FA5}">
                      <a16:colId xmlns:a16="http://schemas.microsoft.com/office/drawing/2014/main" val="1595508860"/>
                    </a:ext>
                  </a:extLst>
                </a:gridCol>
                <a:gridCol w="1069848">
                  <a:extLst>
                    <a:ext uri="{9D8B030D-6E8A-4147-A177-3AD203B41FA5}">
                      <a16:colId xmlns:a16="http://schemas.microsoft.com/office/drawing/2014/main" val="2576425348"/>
                    </a:ext>
                  </a:extLst>
                </a:gridCol>
                <a:gridCol w="1069848">
                  <a:extLst>
                    <a:ext uri="{9D8B030D-6E8A-4147-A177-3AD203B41FA5}">
                      <a16:colId xmlns:a16="http://schemas.microsoft.com/office/drawing/2014/main" val="1302195635"/>
                    </a:ext>
                  </a:extLst>
                </a:gridCol>
                <a:gridCol w="1069848">
                  <a:extLst>
                    <a:ext uri="{9D8B030D-6E8A-4147-A177-3AD203B41FA5}">
                      <a16:colId xmlns:a16="http://schemas.microsoft.com/office/drawing/2014/main" val="683459407"/>
                    </a:ext>
                  </a:extLst>
                </a:gridCol>
                <a:gridCol w="1069848">
                  <a:extLst>
                    <a:ext uri="{9D8B030D-6E8A-4147-A177-3AD203B41FA5}">
                      <a16:colId xmlns:a16="http://schemas.microsoft.com/office/drawing/2014/main" val="3165805809"/>
                    </a:ext>
                  </a:extLst>
                </a:gridCol>
                <a:gridCol w="1069848">
                  <a:extLst>
                    <a:ext uri="{9D8B030D-6E8A-4147-A177-3AD203B41FA5}">
                      <a16:colId xmlns:a16="http://schemas.microsoft.com/office/drawing/2014/main" val="32072388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3784241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- 2020-06-25 16:14:08</a:t>
                      </a:r>
                      <a:r>
                        <a:rPr kumimoji="0" lang="en-US" sz="1000" b="0" i="0" u="none" strike="noStrike" kern="1200" cap="none" spc="0" normalizeH="0" baseline="0" noProof="0">
                          <a:ln>
                            <a:noFill/>
                          </a:ln>
                          <a:solidFill>
                            <a:prstClr val="black"/>
                          </a:solidFill>
                          <a:effectLst/>
                          <a:uLnTx/>
                          <a:uFillTx/>
                          <a:latin typeface="+mn-lt"/>
                          <a:ea typeface="+mn-ea"/>
                          <a:cs typeface="+mn-cs"/>
                        </a:rPr>
                        <a:t>
 This month, our employees were going to climb to the top of the FMC Tower in #Philadelphia to raise money for @LLSusa, but the #coronavirus forced a shift in plans. Instead, #TEAMPHLY climbed towards a cure as part of the LLS #BigVirtualClimb &amp;amp; raised K+ to help end cancer! https://t.co/dFiE3TSpU1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06/27/2020 14:09:41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0.3577 %</a:t>
                      </a:r>
                    </a:p>
                  </a:txBody>
                  <a:tcPr/>
                </a:tc>
                <a:extLst>
                  <a:ext uri="{0D108BD9-81ED-4DB2-BD59-A6C34878D82A}">
                    <a16:rowId xmlns:a16="http://schemas.microsoft.com/office/drawing/2014/main" val="22162623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- 2020-06-01 12:47:16</a:t>
                      </a:r>
                      <a:r>
                        <a:rPr kumimoji="0" lang="en-US" sz="1000" b="0" i="0" u="none" strike="noStrike" kern="1200" cap="none" spc="0" normalizeH="0" baseline="0" noProof="0">
                          <a:ln>
                            <a:noFill/>
                          </a:ln>
                          <a:solidFill>
                            <a:prstClr val="black"/>
                          </a:solidFill>
                          <a:effectLst/>
                          <a:uLnTx/>
                          <a:uFillTx/>
                          <a:latin typeface="+mn-lt"/>
                          <a:ea typeface="+mn-ea"/>
                          <a:cs typeface="+mn-cs"/>
                        </a:rPr>
                        <a:t>
 #HurricaneSeason is here and it's forecasted to be a busy one. It's impossible to predict or prevent a #hurricane, but being prepared can help save lives &amp;amp; protect property. Our #HurricanePreparedness blog has tips &amp;amp; checklists for organizations: https://t.co/rB2tBdi4tL https://t.co/peOoBuhrSU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06/03/2020 20:10:09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0.2740 %</a:t>
                      </a:r>
                    </a:p>
                  </a:txBody>
                  <a:tcPr/>
                </a:tc>
                <a:extLst>
                  <a:ext uri="{0D108BD9-81ED-4DB2-BD59-A6C34878D82A}">
                    <a16:rowId xmlns:a16="http://schemas.microsoft.com/office/drawing/2014/main" val="4221136535"/>
                  </a:ext>
                </a:extLst>
              </a:tr>
            </a:tbl>
          </a:graphicData>
        </a:graphic>
      </p:graphicFrame>
      <p:sp>
        <p:nvSpPr>
          <p:cNvPr id="4" name="Text Placeholder 3">
            <a:extLst>
              <a:ext uri="{FF2B5EF4-FFF2-40B4-BE49-F238E27FC236}">
                <a16:creationId xmlns:a16="http://schemas.microsoft.com/office/drawing/2014/main" id="{763CD394-2B1B-48E6-8012-0A7B94ED0816}"/>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3417971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23871E-DA8E-4712-9221-4FDB5F0E99F5}"/>
              </a:ext>
            </a:extLst>
          </p:cNvPr>
          <p:cNvSpPr>
            <a:spLocks noGrp="1"/>
          </p:cNvSpPr>
          <p:nvPr>
            <p:ph type="title"/>
          </p:nvPr>
        </p:nvSpPr>
        <p:spPr/>
        <p:txBody>
          <a:bodyPr/>
          <a:lstStyle/>
          <a:p>
            <a:r>
              <a:rPr lang="en-US"/>
              <a:t>Twitter Own and Retweeted Tweets Table | Philadelphia Insurance - 2 of 3</a:t>
            </a:r>
          </a:p>
        </p:txBody>
      </p:sp>
      <p:graphicFrame>
        <p:nvGraphicFramePr>
          <p:cNvPr id="5" name="Table Placeholder 4">
            <a:extLst>
              <a:ext uri="{FF2B5EF4-FFF2-40B4-BE49-F238E27FC236}">
                <a16:creationId xmlns:a16="http://schemas.microsoft.com/office/drawing/2014/main" id="{B260E12A-E424-48E0-BF28-AA5AE99442E2}"/>
              </a:ext>
            </a:extLst>
          </p:cNvPr>
          <p:cNvGraphicFramePr>
            <a:graphicFrameLocks noGrp="1"/>
          </p:cNvGraphicFramePr>
          <p:nvPr>
            <p:ph type="tbl" sz="quarter" idx="13"/>
            <p:extLst>
              <p:ext uri="{D42A27DB-BD31-4B8C-83A1-F6EECF244321}">
                <p14:modId xmlns:p14="http://schemas.microsoft.com/office/powerpoint/2010/main" val="483236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2965866472"/>
                    </a:ext>
                  </a:extLst>
                </a:gridCol>
                <a:gridCol w="493776">
                  <a:extLst>
                    <a:ext uri="{9D8B030D-6E8A-4147-A177-3AD203B41FA5}">
                      <a16:colId xmlns:a16="http://schemas.microsoft.com/office/drawing/2014/main" val="1011217976"/>
                    </a:ext>
                  </a:extLst>
                </a:gridCol>
                <a:gridCol w="1069848">
                  <a:extLst>
                    <a:ext uri="{9D8B030D-6E8A-4147-A177-3AD203B41FA5}">
                      <a16:colId xmlns:a16="http://schemas.microsoft.com/office/drawing/2014/main" val="2355399435"/>
                    </a:ext>
                  </a:extLst>
                </a:gridCol>
                <a:gridCol w="1069848">
                  <a:extLst>
                    <a:ext uri="{9D8B030D-6E8A-4147-A177-3AD203B41FA5}">
                      <a16:colId xmlns:a16="http://schemas.microsoft.com/office/drawing/2014/main" val="1011530684"/>
                    </a:ext>
                  </a:extLst>
                </a:gridCol>
                <a:gridCol w="1069848">
                  <a:extLst>
                    <a:ext uri="{9D8B030D-6E8A-4147-A177-3AD203B41FA5}">
                      <a16:colId xmlns:a16="http://schemas.microsoft.com/office/drawing/2014/main" val="2399875572"/>
                    </a:ext>
                  </a:extLst>
                </a:gridCol>
                <a:gridCol w="1069848">
                  <a:extLst>
                    <a:ext uri="{9D8B030D-6E8A-4147-A177-3AD203B41FA5}">
                      <a16:colId xmlns:a16="http://schemas.microsoft.com/office/drawing/2014/main" val="2114754125"/>
                    </a:ext>
                  </a:extLst>
                </a:gridCol>
                <a:gridCol w="1069848">
                  <a:extLst>
                    <a:ext uri="{9D8B030D-6E8A-4147-A177-3AD203B41FA5}">
                      <a16:colId xmlns:a16="http://schemas.microsoft.com/office/drawing/2014/main" val="41726437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9093911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- 2020-06-30 13:30:19</a:t>
                      </a:r>
                      <a:r>
                        <a:rPr kumimoji="0" lang="en-US" sz="1000" b="0" i="0" u="none" strike="noStrike" kern="1200" cap="none" spc="0" normalizeH="0" baseline="0" noProof="0">
                          <a:ln>
                            <a:noFill/>
                          </a:ln>
                          <a:solidFill>
                            <a:prstClr val="black"/>
                          </a:solidFill>
                          <a:effectLst/>
                          <a:uLnTx/>
                          <a:uFillTx/>
                          <a:latin typeface="+mn-lt"/>
                          <a:ea typeface="+mn-ea"/>
                          <a:cs typeface="+mn-cs"/>
                        </a:rPr>
                        <a:t>
 In these challenging times, we’re recognizing our #nonprofit partners who are going above &amp;amp; beyond to provide vital services to vulnerable populations. This week, we’re shining the spotlight on @AHAPhilly, who has increased support for local residents amid the #COVID19Pandemic. https://t.co/QGgxgd61hF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07/01/2020 14:09:40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0.1654 %</a:t>
                      </a:r>
                    </a:p>
                  </a:txBody>
                  <a:tcPr/>
                </a:tc>
                <a:extLst>
                  <a:ext uri="{0D108BD9-81ED-4DB2-BD59-A6C34878D82A}">
                    <a16:rowId xmlns:a16="http://schemas.microsoft.com/office/drawing/2014/main" val="25822978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- 2020-06-22 13:08:50</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the #graduates of 2020! #Graduation looks a bit different this year and while most were unable to gather together in person for commencement, it doesn’t diminish the great accomplishment of earning a degree. Best wishes to the #Classof2020 🥳 #TEAMPHLY https://t.co/VH3UtbbpxC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06/23/2020 20:10:29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0.1649 %</a:t>
                      </a:r>
                    </a:p>
                  </a:txBody>
                  <a:tcPr/>
                </a:tc>
                <a:extLst>
                  <a:ext uri="{0D108BD9-81ED-4DB2-BD59-A6C34878D82A}">
                    <a16:rowId xmlns:a16="http://schemas.microsoft.com/office/drawing/2014/main" val="872016309"/>
                  </a:ext>
                </a:extLst>
              </a:tr>
            </a:tbl>
          </a:graphicData>
        </a:graphic>
      </p:graphicFrame>
      <p:sp>
        <p:nvSpPr>
          <p:cNvPr id="4" name="Text Placeholder 3">
            <a:extLst>
              <a:ext uri="{FF2B5EF4-FFF2-40B4-BE49-F238E27FC236}">
                <a16:creationId xmlns:a16="http://schemas.microsoft.com/office/drawing/2014/main" id="{C0B1715A-ED05-477C-A34B-EA88AAB92390}"/>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9124812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1C1B6A-7022-4300-B18C-5E63FFAD9ED3}"/>
              </a:ext>
            </a:extLst>
          </p:cNvPr>
          <p:cNvSpPr>
            <a:spLocks noGrp="1"/>
          </p:cNvSpPr>
          <p:nvPr>
            <p:ph type="title"/>
          </p:nvPr>
        </p:nvSpPr>
        <p:spPr/>
        <p:txBody>
          <a:bodyPr/>
          <a:lstStyle/>
          <a:p>
            <a:r>
              <a:rPr lang="en-US"/>
              <a:t>Twitter Own and Retweeted Tweets Table | Philadelphia Insurance - 3 of 3</a:t>
            </a:r>
          </a:p>
        </p:txBody>
      </p:sp>
      <p:graphicFrame>
        <p:nvGraphicFramePr>
          <p:cNvPr id="5" name="Table Placeholder 4">
            <a:extLst>
              <a:ext uri="{FF2B5EF4-FFF2-40B4-BE49-F238E27FC236}">
                <a16:creationId xmlns:a16="http://schemas.microsoft.com/office/drawing/2014/main" id="{60543D97-5028-4154-8FB6-F344592FEF61}"/>
              </a:ext>
            </a:extLst>
          </p:cNvPr>
          <p:cNvGraphicFramePr>
            <a:graphicFrameLocks noGrp="1"/>
          </p:cNvGraphicFramePr>
          <p:nvPr>
            <p:ph type="tbl" sz="quarter" idx="13"/>
            <p:extLst>
              <p:ext uri="{D42A27DB-BD31-4B8C-83A1-F6EECF244321}">
                <p14:modId xmlns:p14="http://schemas.microsoft.com/office/powerpoint/2010/main" val="27634239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139696">
                  <a:extLst>
                    <a:ext uri="{9D8B030D-6E8A-4147-A177-3AD203B41FA5}">
                      <a16:colId xmlns:a16="http://schemas.microsoft.com/office/drawing/2014/main" val="1249782429"/>
                    </a:ext>
                  </a:extLst>
                </a:gridCol>
                <a:gridCol w="493776">
                  <a:extLst>
                    <a:ext uri="{9D8B030D-6E8A-4147-A177-3AD203B41FA5}">
                      <a16:colId xmlns:a16="http://schemas.microsoft.com/office/drawing/2014/main" val="3951973342"/>
                    </a:ext>
                  </a:extLst>
                </a:gridCol>
                <a:gridCol w="1069848">
                  <a:extLst>
                    <a:ext uri="{9D8B030D-6E8A-4147-A177-3AD203B41FA5}">
                      <a16:colId xmlns:a16="http://schemas.microsoft.com/office/drawing/2014/main" val="593411274"/>
                    </a:ext>
                  </a:extLst>
                </a:gridCol>
                <a:gridCol w="1069848">
                  <a:extLst>
                    <a:ext uri="{9D8B030D-6E8A-4147-A177-3AD203B41FA5}">
                      <a16:colId xmlns:a16="http://schemas.microsoft.com/office/drawing/2014/main" val="358144619"/>
                    </a:ext>
                  </a:extLst>
                </a:gridCol>
                <a:gridCol w="1069848">
                  <a:extLst>
                    <a:ext uri="{9D8B030D-6E8A-4147-A177-3AD203B41FA5}">
                      <a16:colId xmlns:a16="http://schemas.microsoft.com/office/drawing/2014/main" val="36034709"/>
                    </a:ext>
                  </a:extLst>
                </a:gridCol>
                <a:gridCol w="1069848">
                  <a:extLst>
                    <a:ext uri="{9D8B030D-6E8A-4147-A177-3AD203B41FA5}">
                      <a16:colId xmlns:a16="http://schemas.microsoft.com/office/drawing/2014/main" val="105611662"/>
                    </a:ext>
                  </a:extLst>
                </a:gridCol>
                <a:gridCol w="1069848">
                  <a:extLst>
                    <a:ext uri="{9D8B030D-6E8A-4147-A177-3AD203B41FA5}">
                      <a16:colId xmlns:a16="http://schemas.microsoft.com/office/drawing/2014/main" val="17651823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8649105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 - 2020-06-23 13:37:44</a:t>
                      </a:r>
                      <a:r>
                        <a:rPr kumimoji="0" lang="en-US" sz="1000" b="0" i="0" u="none" strike="noStrike" kern="1200" cap="none" spc="0" normalizeH="0" baseline="0" noProof="0">
                          <a:ln>
                            <a:noFill/>
                          </a:ln>
                          <a:solidFill>
                            <a:prstClr val="black"/>
                          </a:solidFill>
                          <a:effectLst/>
                          <a:uLnTx/>
                          <a:uFillTx/>
                          <a:latin typeface="+mn-lt"/>
                          <a:ea typeface="+mn-ea"/>
                          <a:cs typeface="+mn-cs"/>
                        </a:rPr>
                        <a:t>
 Every summer, #TEAMPHLY attends the @doubleicf Women in #Insurance Conference Series. With the IICF Regional Forums rescheduled for the fall, IICF is hosting a special one-hour webcast called Dialogue for #Diversity Live on 6/25. Register here ➡️ https://t.co/gBUZ5E0TQZ ⬅️ https://t.co/3s7GIg4iIV</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06/27/2020 02:10:29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0.1101 %</a:t>
                      </a:r>
                    </a:p>
                  </a:txBody>
                  <a:tcPr/>
                </a:tc>
                <a:extLst>
                  <a:ext uri="{0D108BD9-81ED-4DB2-BD59-A6C34878D82A}">
                    <a16:rowId xmlns:a16="http://schemas.microsoft.com/office/drawing/2014/main" val="698269870"/>
                  </a:ext>
                </a:extLst>
              </a:tr>
            </a:tbl>
          </a:graphicData>
        </a:graphic>
      </p:graphicFrame>
      <p:sp>
        <p:nvSpPr>
          <p:cNvPr id="4" name="Text Placeholder 3">
            <a:extLst>
              <a:ext uri="{FF2B5EF4-FFF2-40B4-BE49-F238E27FC236}">
                <a16:creationId xmlns:a16="http://schemas.microsoft.com/office/drawing/2014/main" id="{C99BA171-E30F-48AA-96C6-A3889974337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5031297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3F4D1F-B32D-4CB5-9221-F965649D7AFC}"/>
              </a:ext>
            </a:extLst>
          </p:cNvPr>
          <p:cNvSpPr>
            <a:spLocks noGrp="1"/>
          </p:cNvSpPr>
          <p:nvPr>
            <p:ph type="title"/>
          </p:nvPr>
        </p:nvSpPr>
        <p:spPr/>
        <p:txBody>
          <a:bodyPr/>
          <a:lstStyle/>
          <a:p>
            <a:r>
              <a:rPr lang="en-US"/>
              <a:t>LinkedIn Key Metrics Table | Philadelphia Insurance</a:t>
            </a:r>
          </a:p>
        </p:txBody>
      </p:sp>
      <p:graphicFrame>
        <p:nvGraphicFramePr>
          <p:cNvPr id="5" name="Table Placeholder 4">
            <a:extLst>
              <a:ext uri="{FF2B5EF4-FFF2-40B4-BE49-F238E27FC236}">
                <a16:creationId xmlns:a16="http://schemas.microsoft.com/office/drawing/2014/main" id="{C160B513-5C4E-4D26-9879-417971CDC912}"/>
              </a:ext>
            </a:extLst>
          </p:cNvPr>
          <p:cNvGraphicFramePr>
            <a:graphicFrameLocks noGrp="1"/>
          </p:cNvGraphicFramePr>
          <p:nvPr>
            <p:ph type="tbl" sz="quarter" idx="13"/>
            <p:extLst>
              <p:ext uri="{D42A27DB-BD31-4B8C-83A1-F6EECF244321}">
                <p14:modId xmlns:p14="http://schemas.microsoft.com/office/powerpoint/2010/main" val="9333011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069848">
                  <a:extLst>
                    <a:ext uri="{9D8B030D-6E8A-4147-A177-3AD203B41FA5}">
                      <a16:colId xmlns:a16="http://schemas.microsoft.com/office/drawing/2014/main" val="1904202791"/>
                    </a:ext>
                  </a:extLst>
                </a:gridCol>
                <a:gridCol w="411480">
                  <a:extLst>
                    <a:ext uri="{9D8B030D-6E8A-4147-A177-3AD203B41FA5}">
                      <a16:colId xmlns:a16="http://schemas.microsoft.com/office/drawing/2014/main" val="618267098"/>
                    </a:ext>
                  </a:extLst>
                </a:gridCol>
                <a:gridCol w="411480">
                  <a:extLst>
                    <a:ext uri="{9D8B030D-6E8A-4147-A177-3AD203B41FA5}">
                      <a16:colId xmlns:a16="http://schemas.microsoft.com/office/drawing/2014/main" val="1219812523"/>
                    </a:ext>
                  </a:extLst>
                </a:gridCol>
                <a:gridCol w="411480">
                  <a:extLst>
                    <a:ext uri="{9D8B030D-6E8A-4147-A177-3AD203B41FA5}">
                      <a16:colId xmlns:a16="http://schemas.microsoft.com/office/drawing/2014/main" val="3477256203"/>
                    </a:ext>
                  </a:extLst>
                </a:gridCol>
                <a:gridCol w="411480">
                  <a:extLst>
                    <a:ext uri="{9D8B030D-6E8A-4147-A177-3AD203B41FA5}">
                      <a16:colId xmlns:a16="http://schemas.microsoft.com/office/drawing/2014/main" val="1592497363"/>
                    </a:ext>
                  </a:extLst>
                </a:gridCol>
                <a:gridCol w="411480">
                  <a:extLst>
                    <a:ext uri="{9D8B030D-6E8A-4147-A177-3AD203B41FA5}">
                      <a16:colId xmlns:a16="http://schemas.microsoft.com/office/drawing/2014/main" val="527630203"/>
                    </a:ext>
                  </a:extLst>
                </a:gridCol>
                <a:gridCol w="411480">
                  <a:extLst>
                    <a:ext uri="{9D8B030D-6E8A-4147-A177-3AD203B41FA5}">
                      <a16:colId xmlns:a16="http://schemas.microsoft.com/office/drawing/2014/main" val="2791459320"/>
                    </a:ext>
                  </a:extLst>
                </a:gridCol>
                <a:gridCol w="411480">
                  <a:extLst>
                    <a:ext uri="{9D8B030D-6E8A-4147-A177-3AD203B41FA5}">
                      <a16:colId xmlns:a16="http://schemas.microsoft.com/office/drawing/2014/main" val="936845367"/>
                    </a:ext>
                  </a:extLst>
                </a:gridCol>
                <a:gridCol w="411480">
                  <a:extLst>
                    <a:ext uri="{9D8B030D-6E8A-4147-A177-3AD203B41FA5}">
                      <a16:colId xmlns:a16="http://schemas.microsoft.com/office/drawing/2014/main" val="3854774048"/>
                    </a:ext>
                  </a:extLst>
                </a:gridCol>
                <a:gridCol w="411480">
                  <a:extLst>
                    <a:ext uri="{9D8B030D-6E8A-4147-A177-3AD203B41FA5}">
                      <a16:colId xmlns:a16="http://schemas.microsoft.com/office/drawing/2014/main" val="3300915957"/>
                    </a:ext>
                  </a:extLst>
                </a:gridCol>
                <a:gridCol w="411480">
                  <a:extLst>
                    <a:ext uri="{9D8B030D-6E8A-4147-A177-3AD203B41FA5}">
                      <a16:colId xmlns:a16="http://schemas.microsoft.com/office/drawing/2014/main" val="1313576810"/>
                    </a:ext>
                  </a:extLst>
                </a:gridCol>
                <a:gridCol w="411480">
                  <a:extLst>
                    <a:ext uri="{9D8B030D-6E8A-4147-A177-3AD203B41FA5}">
                      <a16:colId xmlns:a16="http://schemas.microsoft.com/office/drawing/2014/main" val="2974304380"/>
                    </a:ext>
                  </a:extLst>
                </a:gridCol>
                <a:gridCol w="411480">
                  <a:extLst>
                    <a:ext uri="{9D8B030D-6E8A-4147-A177-3AD203B41FA5}">
                      <a16:colId xmlns:a16="http://schemas.microsoft.com/office/drawing/2014/main" val="1836030472"/>
                    </a:ext>
                  </a:extLst>
                </a:gridCol>
                <a:gridCol w="411480">
                  <a:extLst>
                    <a:ext uri="{9D8B030D-6E8A-4147-A177-3AD203B41FA5}">
                      <a16:colId xmlns:a16="http://schemas.microsoft.com/office/drawing/2014/main" val="2023655034"/>
                    </a:ext>
                  </a:extLst>
                </a:gridCol>
                <a:gridCol w="411480">
                  <a:extLst>
                    <a:ext uri="{9D8B030D-6E8A-4147-A177-3AD203B41FA5}">
                      <a16:colId xmlns:a16="http://schemas.microsoft.com/office/drawing/2014/main" val="1360447244"/>
                    </a:ext>
                  </a:extLst>
                </a:gridCol>
                <a:gridCol w="411480">
                  <a:extLst>
                    <a:ext uri="{9D8B030D-6E8A-4147-A177-3AD203B41FA5}">
                      <a16:colId xmlns:a16="http://schemas.microsoft.com/office/drawing/2014/main" val="2840762051"/>
                    </a:ext>
                  </a:extLst>
                </a:gridCol>
                <a:gridCol w="411480">
                  <a:extLst>
                    <a:ext uri="{9D8B030D-6E8A-4147-A177-3AD203B41FA5}">
                      <a16:colId xmlns:a16="http://schemas.microsoft.com/office/drawing/2014/main" val="425652552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Avg. Comments</a:t>
                      </a:r>
                    </a:p>
                  </a:txBody>
                  <a:tcPr/>
                </a:tc>
                <a:tc>
                  <a:txBody>
                    <a:bodyPr/>
                    <a:lstStyle/>
                    <a:p>
                      <a:r>
                        <a:rPr lang="en-US" sz="1000"/>
                        <a:t>Shares</a:t>
                      </a:r>
                    </a:p>
                  </a:txBody>
                  <a:tcPr/>
                </a:tc>
                <a:tc>
                  <a:txBody>
                    <a:bodyPr/>
                    <a:lstStyle/>
                    <a:p>
                      <a:r>
                        <a:rPr lang="en-US" sz="1000"/>
                        <a:t>Avg. Shares</a:t>
                      </a:r>
                    </a:p>
                  </a:txBody>
                  <a:tcPr/>
                </a:tc>
                <a:tc>
                  <a:txBody>
                    <a:bodyPr/>
                    <a:lstStyle/>
                    <a:p>
                      <a:r>
                        <a:rPr lang="en-US" sz="1000"/>
                        <a:t>Clicks</a:t>
                      </a:r>
                    </a:p>
                  </a:txBody>
                  <a:tcPr/>
                </a:tc>
                <a:tc>
                  <a:txBody>
                    <a:bodyPr/>
                    <a:lstStyle/>
                    <a:p>
                      <a:r>
                        <a:rPr lang="en-US" sz="1000"/>
                        <a:t>Avg. 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tc>
                  <a:txBody>
                    <a:bodyPr/>
                    <a:lstStyle/>
                    <a:p>
                      <a:r>
                        <a:rPr lang="en-US" sz="1000"/>
                        <a:t>Video Time Watched (minutes)</a:t>
                      </a:r>
                    </a:p>
                  </a:txBody>
                  <a:tcPr/>
                </a:tc>
                <a:extLst>
                  <a:ext uri="{0D108BD9-81ED-4DB2-BD59-A6C34878D82A}">
                    <a16:rowId xmlns:a16="http://schemas.microsoft.com/office/drawing/2014/main" val="3050139229"/>
                  </a:ext>
                </a:extLst>
              </a:tr>
              <a:tr h="370840">
                <a:tc>
                  <a:txBody>
                    <a:bodyPr/>
                    <a:lstStyle/>
                    <a:p>
                      <a:r>
                        <a:rPr lang="en-US" sz="1000"/>
                        <a:t>Philadelphia Insurance Companies</a:t>
                      </a:r>
                    </a:p>
                  </a:txBody>
                  <a:tcPr/>
                </a:tc>
                <a:tc>
                  <a:txBody>
                    <a:bodyPr/>
                    <a:lstStyle/>
                    <a:p>
                      <a:r>
                        <a:rPr lang="en-US" sz="1000"/>
                        <a:t>25651</a:t>
                      </a:r>
                    </a:p>
                  </a:txBody>
                  <a:tcPr/>
                </a:tc>
                <a:tc>
                  <a:txBody>
                    <a:bodyPr/>
                    <a:lstStyle/>
                    <a:p>
                      <a:r>
                        <a:rPr lang="en-US" sz="1000"/>
                        <a:t>353</a:t>
                      </a:r>
                    </a:p>
                  </a:txBody>
                  <a:tcPr/>
                </a:tc>
                <a:tc>
                  <a:txBody>
                    <a:bodyPr/>
                    <a:lstStyle/>
                    <a:p>
                      <a:r>
                        <a:rPr lang="en-US" sz="1000"/>
                        <a:t>10</a:t>
                      </a:r>
                    </a:p>
                  </a:txBody>
                  <a:tcPr/>
                </a:tc>
                <a:tc>
                  <a:txBody>
                    <a:bodyPr/>
                    <a:lstStyle/>
                    <a:p>
                      <a:r>
                        <a:rPr lang="en-US" sz="1000"/>
                        <a:t>599</a:t>
                      </a:r>
                    </a:p>
                  </a:txBody>
                  <a:tcPr/>
                </a:tc>
                <a:tc>
                  <a:txBody>
                    <a:bodyPr/>
                    <a:lstStyle/>
                    <a:p>
                      <a:r>
                        <a:rPr lang="en-US" sz="1000"/>
                        <a:t>59.9</a:t>
                      </a:r>
                    </a:p>
                  </a:txBody>
                  <a:tcPr/>
                </a:tc>
                <a:tc>
                  <a:txBody>
                    <a:bodyPr/>
                    <a:lstStyle/>
                    <a:p>
                      <a:r>
                        <a:rPr lang="en-US" sz="1000"/>
                        <a:t>8</a:t>
                      </a:r>
                    </a:p>
                  </a:txBody>
                  <a:tcPr/>
                </a:tc>
                <a:tc>
                  <a:txBody>
                    <a:bodyPr/>
                    <a:lstStyle/>
                    <a:p>
                      <a:r>
                        <a:rPr lang="en-US" sz="1000"/>
                        <a:t>0.8</a:t>
                      </a:r>
                    </a:p>
                  </a:txBody>
                  <a:tcPr/>
                </a:tc>
                <a:tc>
                  <a:txBody>
                    <a:bodyPr/>
                    <a:lstStyle/>
                    <a:p>
                      <a:r>
                        <a:rPr lang="en-US" sz="1000"/>
                        <a:t>74</a:t>
                      </a:r>
                    </a:p>
                  </a:txBody>
                  <a:tcPr/>
                </a:tc>
                <a:tc>
                  <a:txBody>
                    <a:bodyPr/>
                    <a:lstStyle/>
                    <a:p>
                      <a:r>
                        <a:rPr lang="en-US" sz="1000"/>
                        <a:t>7.4</a:t>
                      </a:r>
                    </a:p>
                  </a:txBody>
                  <a:tcPr/>
                </a:tc>
                <a:tc>
                  <a:txBody>
                    <a:bodyPr/>
                    <a:lstStyle/>
                    <a:p>
                      <a:r>
                        <a:rPr lang="en-US" sz="1000"/>
                        <a:t>708</a:t>
                      </a:r>
                    </a:p>
                  </a:txBody>
                  <a:tcPr/>
                </a:tc>
                <a:tc>
                  <a:txBody>
                    <a:bodyPr/>
                    <a:lstStyle/>
                    <a:p>
                      <a:r>
                        <a:rPr lang="en-US" sz="1000"/>
                        <a:t>70.8</a:t>
                      </a:r>
                    </a:p>
                  </a:txBody>
                  <a:tcPr/>
                </a:tc>
                <a:tc>
                  <a:txBody>
                    <a:bodyPr/>
                    <a:lstStyle/>
                    <a:p>
                      <a:r>
                        <a:rPr lang="en-US" sz="1000"/>
                        <a:t>26612</a:t>
                      </a:r>
                    </a:p>
                  </a:txBody>
                  <a:tcPr/>
                </a:tc>
                <a:tc>
                  <a:txBody>
                    <a:bodyPr/>
                    <a:lstStyle/>
                    <a:p>
                      <a:r>
                        <a:rPr lang="en-US" sz="1000"/>
                        <a:t>2661.2</a:t>
                      </a:r>
                    </a:p>
                  </a:txBody>
                  <a:tcPr/>
                </a:tc>
                <a:tc>
                  <a:txBody>
                    <a:bodyPr/>
                    <a:lstStyle/>
                    <a:p>
                      <a:r>
                        <a:rPr lang="en-US" sz="1000"/>
                        <a:t>0.04563487107009 %</a:t>
                      </a:r>
                    </a:p>
                  </a:txBody>
                  <a:tcPr/>
                </a:tc>
                <a:tc>
                  <a:txBody>
                    <a:bodyPr/>
                    <a:lstStyle/>
                    <a:p>
                      <a:r>
                        <a:rPr lang="en-US" sz="1000"/>
                        <a:t>1862</a:t>
                      </a:r>
                    </a:p>
                  </a:txBody>
                  <a:tcPr/>
                </a:tc>
                <a:tc>
                  <a:txBody>
                    <a:bodyPr/>
                    <a:lstStyle/>
                    <a:p>
                      <a:r>
                        <a:rPr lang="en-US" sz="1000"/>
                        <a:t>531.9302</a:t>
                      </a:r>
                    </a:p>
                  </a:txBody>
                  <a:tcPr/>
                </a:tc>
                <a:extLst>
                  <a:ext uri="{0D108BD9-81ED-4DB2-BD59-A6C34878D82A}">
                    <a16:rowId xmlns:a16="http://schemas.microsoft.com/office/drawing/2014/main" val="2688378061"/>
                  </a:ext>
                </a:extLst>
              </a:tr>
            </a:tbl>
          </a:graphicData>
        </a:graphic>
      </p:graphicFrame>
      <p:sp>
        <p:nvSpPr>
          <p:cNvPr id="4" name="Text Placeholder 3">
            <a:extLst>
              <a:ext uri="{FF2B5EF4-FFF2-40B4-BE49-F238E27FC236}">
                <a16:creationId xmlns:a16="http://schemas.microsoft.com/office/drawing/2014/main" id="{709B2E53-C380-4EDD-81C3-55157AD3B8E8}"/>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751399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7061D0-8E2C-49C1-8060-9D8FD08E175C}"/>
              </a:ext>
            </a:extLst>
          </p:cNvPr>
          <p:cNvSpPr>
            <a:spLocks noGrp="1"/>
          </p:cNvSpPr>
          <p:nvPr>
            <p:ph type="title"/>
          </p:nvPr>
        </p:nvSpPr>
        <p:spPr/>
        <p:txBody>
          <a:bodyPr/>
          <a:lstStyle/>
          <a:p>
            <a:r>
              <a:rPr lang="en-US"/>
              <a:t>LinkedIn LinkedIn Followers Change | Philadelphia Insurance</a:t>
            </a:r>
          </a:p>
        </p:txBody>
      </p:sp>
      <p:graphicFrame>
        <p:nvGraphicFramePr>
          <p:cNvPr id="6" name="Chart Placeholder 5">
            <a:extLst>
              <a:ext uri="{FF2B5EF4-FFF2-40B4-BE49-F238E27FC236}">
                <a16:creationId xmlns:a16="http://schemas.microsoft.com/office/drawing/2014/main" id="{610C4460-63AE-466E-BC1A-1C1FCAA52EBE}"/>
              </a:ext>
            </a:extLst>
          </p:cNvPr>
          <p:cNvGraphicFramePr>
            <a:graphicFrameLocks noGrp="1"/>
          </p:cNvGraphicFramePr>
          <p:nvPr>
            <p:ph type="chart" sz="quarter" idx="13"/>
            <p:extLst>
              <p:ext uri="{D42A27DB-BD31-4B8C-83A1-F6EECF244321}">
                <p14:modId xmlns:p14="http://schemas.microsoft.com/office/powerpoint/2010/main" val="32302197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6B65C50-7317-4F9D-8A5A-5022536482E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76570FB8-CDE5-4302-824F-5AEA5D3667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02315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1B0225-C6F2-4805-9E12-E95202793C0E}"/>
              </a:ext>
            </a:extLst>
          </p:cNvPr>
          <p:cNvSpPr>
            <a:spLocks noGrp="1"/>
          </p:cNvSpPr>
          <p:nvPr>
            <p:ph type="title"/>
          </p:nvPr>
        </p:nvSpPr>
        <p:spPr/>
        <p:txBody>
          <a:bodyPr/>
          <a:lstStyle/>
          <a:p>
            <a:r>
              <a:rPr lang="en-US"/>
              <a:t>LinkedIn Average Interactions Per LinkedIn Update | Philadelphia Insurance</a:t>
            </a:r>
          </a:p>
        </p:txBody>
      </p:sp>
      <p:graphicFrame>
        <p:nvGraphicFramePr>
          <p:cNvPr id="6" name="Chart Placeholder 5">
            <a:extLst>
              <a:ext uri="{FF2B5EF4-FFF2-40B4-BE49-F238E27FC236}">
                <a16:creationId xmlns:a16="http://schemas.microsoft.com/office/drawing/2014/main" id="{3088E6B0-8514-427F-B915-80C2DB938F0D}"/>
              </a:ext>
            </a:extLst>
          </p:cNvPr>
          <p:cNvGraphicFramePr>
            <a:graphicFrameLocks noGrp="1"/>
          </p:cNvGraphicFramePr>
          <p:nvPr>
            <p:ph type="chart" sz="quarter" idx="13"/>
            <p:extLst>
              <p:ext uri="{D42A27DB-BD31-4B8C-83A1-F6EECF244321}">
                <p14:modId xmlns:p14="http://schemas.microsoft.com/office/powerpoint/2010/main" val="409127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4BFB20-FFD5-472C-9070-7EE3DB3738E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21E7AF0D-0BB2-4D0C-8146-59BC84A0259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76769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FEDEE7-6ACB-480A-80AC-5E5720339D41}"/>
              </a:ext>
            </a:extLst>
          </p:cNvPr>
          <p:cNvSpPr>
            <a:spLocks noGrp="1"/>
          </p:cNvSpPr>
          <p:nvPr>
            <p:ph type="title"/>
          </p:nvPr>
        </p:nvSpPr>
        <p:spPr/>
        <p:txBody>
          <a:bodyPr/>
          <a:lstStyle/>
          <a:p>
            <a:r>
              <a:rPr lang="en-US"/>
              <a:t>LinkedIn Total Interactions Per Month | Philadelphia Insurance</a:t>
            </a:r>
          </a:p>
        </p:txBody>
      </p:sp>
      <p:graphicFrame>
        <p:nvGraphicFramePr>
          <p:cNvPr id="6" name="Chart Placeholder 5">
            <a:extLst>
              <a:ext uri="{FF2B5EF4-FFF2-40B4-BE49-F238E27FC236}">
                <a16:creationId xmlns:a16="http://schemas.microsoft.com/office/drawing/2014/main" id="{AFBD9E7C-E52B-45B0-A86C-0ED1AEBA1B17}"/>
              </a:ext>
            </a:extLst>
          </p:cNvPr>
          <p:cNvGraphicFramePr>
            <a:graphicFrameLocks noGrp="1"/>
          </p:cNvGraphicFramePr>
          <p:nvPr>
            <p:ph type="chart" sz="quarter" idx="13"/>
            <p:extLst>
              <p:ext uri="{D42A27DB-BD31-4B8C-83A1-F6EECF244321}">
                <p14:modId xmlns:p14="http://schemas.microsoft.com/office/powerpoint/2010/main" val="160264140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EEDADC-24BC-4CF4-BE79-B7BD5CFC2C99}"/>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A5A3E275-F865-48B3-9BFB-31921F0F475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703008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AE3199-EC74-46DC-AA00-1E497DCC7983}"/>
              </a:ext>
            </a:extLst>
          </p:cNvPr>
          <p:cNvSpPr>
            <a:spLocks noGrp="1"/>
          </p:cNvSpPr>
          <p:nvPr>
            <p:ph type="title"/>
          </p:nvPr>
        </p:nvSpPr>
        <p:spPr/>
        <p:txBody>
          <a:bodyPr/>
          <a:lstStyle/>
          <a:p>
            <a:r>
              <a:rPr lang="en-US"/>
              <a:t>LinkedIn Posts Table | Philadelphia Insurance - 1 of 5</a:t>
            </a:r>
          </a:p>
        </p:txBody>
      </p:sp>
      <p:graphicFrame>
        <p:nvGraphicFramePr>
          <p:cNvPr id="5" name="Table Placeholder 4">
            <a:extLst>
              <a:ext uri="{FF2B5EF4-FFF2-40B4-BE49-F238E27FC236}">
                <a16:creationId xmlns:a16="http://schemas.microsoft.com/office/drawing/2014/main" id="{9AD12A6B-AC19-4DF7-8A37-D004FD4B788C}"/>
              </a:ext>
            </a:extLst>
          </p:cNvPr>
          <p:cNvGraphicFramePr>
            <a:graphicFrameLocks noGrp="1"/>
          </p:cNvGraphicFramePr>
          <p:nvPr>
            <p:ph type="tbl" sz="quarter" idx="13"/>
            <p:extLst>
              <p:ext uri="{D42A27DB-BD31-4B8C-83A1-F6EECF244321}">
                <p14:modId xmlns:p14="http://schemas.microsoft.com/office/powerpoint/2010/main" val="30800805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274647034"/>
                    </a:ext>
                  </a:extLst>
                </a:gridCol>
                <a:gridCol w="1069847">
                  <a:extLst>
                    <a:ext uri="{9D8B030D-6E8A-4147-A177-3AD203B41FA5}">
                      <a16:colId xmlns:a16="http://schemas.microsoft.com/office/drawing/2014/main" val="4201675405"/>
                    </a:ext>
                  </a:extLst>
                </a:gridCol>
                <a:gridCol w="740664">
                  <a:extLst>
                    <a:ext uri="{9D8B030D-6E8A-4147-A177-3AD203B41FA5}">
                      <a16:colId xmlns:a16="http://schemas.microsoft.com/office/drawing/2014/main" val="2547928156"/>
                    </a:ext>
                  </a:extLst>
                </a:gridCol>
                <a:gridCol w="493776">
                  <a:extLst>
                    <a:ext uri="{9D8B030D-6E8A-4147-A177-3AD203B41FA5}">
                      <a16:colId xmlns:a16="http://schemas.microsoft.com/office/drawing/2014/main" val="2270994311"/>
                    </a:ext>
                  </a:extLst>
                </a:gridCol>
                <a:gridCol w="493776">
                  <a:extLst>
                    <a:ext uri="{9D8B030D-6E8A-4147-A177-3AD203B41FA5}">
                      <a16:colId xmlns:a16="http://schemas.microsoft.com/office/drawing/2014/main" val="2987617293"/>
                    </a:ext>
                  </a:extLst>
                </a:gridCol>
                <a:gridCol w="493776">
                  <a:extLst>
                    <a:ext uri="{9D8B030D-6E8A-4147-A177-3AD203B41FA5}">
                      <a16:colId xmlns:a16="http://schemas.microsoft.com/office/drawing/2014/main" val="1582660962"/>
                    </a:ext>
                  </a:extLst>
                </a:gridCol>
                <a:gridCol w="493776">
                  <a:extLst>
                    <a:ext uri="{9D8B030D-6E8A-4147-A177-3AD203B41FA5}">
                      <a16:colId xmlns:a16="http://schemas.microsoft.com/office/drawing/2014/main" val="72843177"/>
                    </a:ext>
                  </a:extLst>
                </a:gridCol>
                <a:gridCol w="493776">
                  <a:extLst>
                    <a:ext uri="{9D8B030D-6E8A-4147-A177-3AD203B41FA5}">
                      <a16:colId xmlns:a16="http://schemas.microsoft.com/office/drawing/2014/main" val="2341469771"/>
                    </a:ext>
                  </a:extLst>
                </a:gridCol>
                <a:gridCol w="493776">
                  <a:extLst>
                    <a:ext uri="{9D8B030D-6E8A-4147-A177-3AD203B41FA5}">
                      <a16:colId xmlns:a16="http://schemas.microsoft.com/office/drawing/2014/main" val="4021237230"/>
                    </a:ext>
                  </a:extLst>
                </a:gridCol>
                <a:gridCol w="493776">
                  <a:extLst>
                    <a:ext uri="{9D8B030D-6E8A-4147-A177-3AD203B41FA5}">
                      <a16:colId xmlns:a16="http://schemas.microsoft.com/office/drawing/2014/main" val="1255980546"/>
                    </a:ext>
                  </a:extLst>
                </a:gridCol>
                <a:gridCol w="493776">
                  <a:extLst>
                    <a:ext uri="{9D8B030D-6E8A-4147-A177-3AD203B41FA5}">
                      <a16:colId xmlns:a16="http://schemas.microsoft.com/office/drawing/2014/main" val="42797677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665398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- 2020-06-25 16:17:23</a:t>
                      </a:r>
                      <a:r>
                        <a:rPr kumimoji="0" lang="en-US" sz="1000" b="0" i="0" u="none" strike="noStrike" kern="1200" cap="none" spc="0" normalizeH="0" baseline="0" noProof="0">
                          <a:ln>
                            <a:noFill/>
                          </a:ln>
                          <a:solidFill>
                            <a:prstClr val="black"/>
                          </a:solidFill>
                          <a:effectLst/>
                          <a:uLnTx/>
                          <a:uFillTx/>
                          <a:latin typeface="+mn-lt"/>
                          <a:ea typeface="+mn-ea"/>
                          <a:cs typeface="+mn-cs"/>
                        </a:rPr>
                        <a:t>
  Earlier this month, home office employees were going to climb to the top of the FMC Tower in #Philadelphia to raise money for the The Leukemia &amp; Lymphoma Society, but the #coronavirus forced a shift in plans. Instead, #TEAMPHLY climbed towards a cure as part of the LLS #BigVirtualClimb and raised K+ to help end cancer!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https://media-exp1.licdn.com/dms/image/C4E22AQFF90CTRSnBHQ/feedshare-shrink_800/0?e=1597276800&amp;v=beta&amp;t=jqQmdEk93MRHa9aU7407VsgWS4p-kuSwBE3nt3FCg2Y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0.076651982378855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33945037"/>
                  </a:ext>
                </a:extLst>
              </a:tr>
            </a:tbl>
          </a:graphicData>
        </a:graphic>
      </p:graphicFrame>
      <p:sp>
        <p:nvSpPr>
          <p:cNvPr id="4" name="Text Placeholder 3">
            <a:extLst>
              <a:ext uri="{FF2B5EF4-FFF2-40B4-BE49-F238E27FC236}">
                <a16:creationId xmlns:a16="http://schemas.microsoft.com/office/drawing/2014/main" id="{F00D0BF7-03CC-48CD-8B11-4FFEC0F22972}"/>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40397675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4B0AEE-AE52-4E2B-8453-CBBD2D15562E}"/>
              </a:ext>
            </a:extLst>
          </p:cNvPr>
          <p:cNvSpPr>
            <a:spLocks noGrp="1"/>
          </p:cNvSpPr>
          <p:nvPr>
            <p:ph type="title"/>
          </p:nvPr>
        </p:nvSpPr>
        <p:spPr/>
        <p:txBody>
          <a:bodyPr/>
          <a:lstStyle/>
          <a:p>
            <a:r>
              <a:rPr lang="en-US"/>
              <a:t>LinkedIn Posts Table | Philadelphia Insurance - 2 of 5</a:t>
            </a:r>
          </a:p>
        </p:txBody>
      </p:sp>
      <p:graphicFrame>
        <p:nvGraphicFramePr>
          <p:cNvPr id="5" name="Table Placeholder 4">
            <a:extLst>
              <a:ext uri="{FF2B5EF4-FFF2-40B4-BE49-F238E27FC236}">
                <a16:creationId xmlns:a16="http://schemas.microsoft.com/office/drawing/2014/main" id="{B2BF0A19-8A9B-4950-BBE9-7BC145A4542E}"/>
              </a:ext>
            </a:extLst>
          </p:cNvPr>
          <p:cNvGraphicFramePr>
            <a:graphicFrameLocks noGrp="1"/>
          </p:cNvGraphicFramePr>
          <p:nvPr>
            <p:ph type="tbl" sz="quarter" idx="13"/>
            <p:extLst>
              <p:ext uri="{D42A27DB-BD31-4B8C-83A1-F6EECF244321}">
                <p14:modId xmlns:p14="http://schemas.microsoft.com/office/powerpoint/2010/main" val="23894499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4136043476"/>
                    </a:ext>
                  </a:extLst>
                </a:gridCol>
                <a:gridCol w="1069847">
                  <a:extLst>
                    <a:ext uri="{9D8B030D-6E8A-4147-A177-3AD203B41FA5}">
                      <a16:colId xmlns:a16="http://schemas.microsoft.com/office/drawing/2014/main" val="890447015"/>
                    </a:ext>
                  </a:extLst>
                </a:gridCol>
                <a:gridCol w="740664">
                  <a:extLst>
                    <a:ext uri="{9D8B030D-6E8A-4147-A177-3AD203B41FA5}">
                      <a16:colId xmlns:a16="http://schemas.microsoft.com/office/drawing/2014/main" val="1549561474"/>
                    </a:ext>
                  </a:extLst>
                </a:gridCol>
                <a:gridCol w="493776">
                  <a:extLst>
                    <a:ext uri="{9D8B030D-6E8A-4147-A177-3AD203B41FA5}">
                      <a16:colId xmlns:a16="http://schemas.microsoft.com/office/drawing/2014/main" val="3857212643"/>
                    </a:ext>
                  </a:extLst>
                </a:gridCol>
                <a:gridCol w="493776">
                  <a:extLst>
                    <a:ext uri="{9D8B030D-6E8A-4147-A177-3AD203B41FA5}">
                      <a16:colId xmlns:a16="http://schemas.microsoft.com/office/drawing/2014/main" val="3920628999"/>
                    </a:ext>
                  </a:extLst>
                </a:gridCol>
                <a:gridCol w="493776">
                  <a:extLst>
                    <a:ext uri="{9D8B030D-6E8A-4147-A177-3AD203B41FA5}">
                      <a16:colId xmlns:a16="http://schemas.microsoft.com/office/drawing/2014/main" val="2605782009"/>
                    </a:ext>
                  </a:extLst>
                </a:gridCol>
                <a:gridCol w="493776">
                  <a:extLst>
                    <a:ext uri="{9D8B030D-6E8A-4147-A177-3AD203B41FA5}">
                      <a16:colId xmlns:a16="http://schemas.microsoft.com/office/drawing/2014/main" val="1048155987"/>
                    </a:ext>
                  </a:extLst>
                </a:gridCol>
                <a:gridCol w="493776">
                  <a:extLst>
                    <a:ext uri="{9D8B030D-6E8A-4147-A177-3AD203B41FA5}">
                      <a16:colId xmlns:a16="http://schemas.microsoft.com/office/drawing/2014/main" val="3154705142"/>
                    </a:ext>
                  </a:extLst>
                </a:gridCol>
                <a:gridCol w="493776">
                  <a:extLst>
                    <a:ext uri="{9D8B030D-6E8A-4147-A177-3AD203B41FA5}">
                      <a16:colId xmlns:a16="http://schemas.microsoft.com/office/drawing/2014/main" val="664133186"/>
                    </a:ext>
                  </a:extLst>
                </a:gridCol>
                <a:gridCol w="493776">
                  <a:extLst>
                    <a:ext uri="{9D8B030D-6E8A-4147-A177-3AD203B41FA5}">
                      <a16:colId xmlns:a16="http://schemas.microsoft.com/office/drawing/2014/main" val="2624355923"/>
                    </a:ext>
                  </a:extLst>
                </a:gridCol>
                <a:gridCol w="493776">
                  <a:extLst>
                    <a:ext uri="{9D8B030D-6E8A-4147-A177-3AD203B41FA5}">
                      <a16:colId xmlns:a16="http://schemas.microsoft.com/office/drawing/2014/main" val="3022596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5366988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- 2020-06-26 16:10:22</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the Healthiest Employers of Greater Philadelphia! The award acknowledges PHLY’s efforts to keep our employees healthy through our various health and wellness initiatives. To continue supporting employee wellness during the COVID-19 pandemic, we’ve expanded our telemedicine offerings and increased our virtual wellness programming. Check out ➡️ bit.ly/PHLYCareers ⬅️ to learn more about our corporate benefits. #workplacewellness  #employeewellness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https://media-exp1.licdn.com/dms/image/C5622AQEGXyImwDaeZA/feedshare-shrink_800/0?e=1597276800&amp;v=beta&amp;t=nXA8HSvy2J-Yooxf67UOUac9StlY-WVQr5OK_mJV2tk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0.046405041535377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412072154"/>
                  </a:ext>
                </a:extLst>
              </a:tr>
            </a:tbl>
          </a:graphicData>
        </a:graphic>
      </p:graphicFrame>
      <p:sp>
        <p:nvSpPr>
          <p:cNvPr id="4" name="Text Placeholder 3">
            <a:extLst>
              <a:ext uri="{FF2B5EF4-FFF2-40B4-BE49-F238E27FC236}">
                <a16:creationId xmlns:a16="http://schemas.microsoft.com/office/drawing/2014/main" id="{7C2A75AD-3AB8-4221-999E-A091F8100FC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07923301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9455AF-21C3-4FC7-BE0D-82009D220412}"/>
              </a:ext>
            </a:extLst>
          </p:cNvPr>
          <p:cNvSpPr>
            <a:spLocks noGrp="1"/>
          </p:cNvSpPr>
          <p:nvPr>
            <p:ph type="title"/>
          </p:nvPr>
        </p:nvSpPr>
        <p:spPr/>
        <p:txBody>
          <a:bodyPr/>
          <a:lstStyle/>
          <a:p>
            <a:r>
              <a:rPr lang="en-US"/>
              <a:t>LinkedIn Posts Table | Philadelphia Insurance - 3 of 5</a:t>
            </a:r>
          </a:p>
        </p:txBody>
      </p:sp>
      <p:graphicFrame>
        <p:nvGraphicFramePr>
          <p:cNvPr id="5" name="Table Placeholder 4">
            <a:extLst>
              <a:ext uri="{FF2B5EF4-FFF2-40B4-BE49-F238E27FC236}">
                <a16:creationId xmlns:a16="http://schemas.microsoft.com/office/drawing/2014/main" id="{E45CDB54-45C1-4B4C-AF5A-7A973AE044A8}"/>
              </a:ext>
            </a:extLst>
          </p:cNvPr>
          <p:cNvGraphicFramePr>
            <a:graphicFrameLocks noGrp="1"/>
          </p:cNvGraphicFramePr>
          <p:nvPr>
            <p:ph type="tbl" sz="quarter" idx="13"/>
            <p:extLst>
              <p:ext uri="{D42A27DB-BD31-4B8C-83A1-F6EECF244321}">
                <p14:modId xmlns:p14="http://schemas.microsoft.com/office/powerpoint/2010/main" val="2846781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391351680"/>
                    </a:ext>
                  </a:extLst>
                </a:gridCol>
                <a:gridCol w="1069847">
                  <a:extLst>
                    <a:ext uri="{9D8B030D-6E8A-4147-A177-3AD203B41FA5}">
                      <a16:colId xmlns:a16="http://schemas.microsoft.com/office/drawing/2014/main" val="1459576656"/>
                    </a:ext>
                  </a:extLst>
                </a:gridCol>
                <a:gridCol w="740664">
                  <a:extLst>
                    <a:ext uri="{9D8B030D-6E8A-4147-A177-3AD203B41FA5}">
                      <a16:colId xmlns:a16="http://schemas.microsoft.com/office/drawing/2014/main" val="1560688863"/>
                    </a:ext>
                  </a:extLst>
                </a:gridCol>
                <a:gridCol w="493776">
                  <a:extLst>
                    <a:ext uri="{9D8B030D-6E8A-4147-A177-3AD203B41FA5}">
                      <a16:colId xmlns:a16="http://schemas.microsoft.com/office/drawing/2014/main" val="3181552706"/>
                    </a:ext>
                  </a:extLst>
                </a:gridCol>
                <a:gridCol w="493776">
                  <a:extLst>
                    <a:ext uri="{9D8B030D-6E8A-4147-A177-3AD203B41FA5}">
                      <a16:colId xmlns:a16="http://schemas.microsoft.com/office/drawing/2014/main" val="1926100165"/>
                    </a:ext>
                  </a:extLst>
                </a:gridCol>
                <a:gridCol w="493776">
                  <a:extLst>
                    <a:ext uri="{9D8B030D-6E8A-4147-A177-3AD203B41FA5}">
                      <a16:colId xmlns:a16="http://schemas.microsoft.com/office/drawing/2014/main" val="3789289578"/>
                    </a:ext>
                  </a:extLst>
                </a:gridCol>
                <a:gridCol w="493776">
                  <a:extLst>
                    <a:ext uri="{9D8B030D-6E8A-4147-A177-3AD203B41FA5}">
                      <a16:colId xmlns:a16="http://schemas.microsoft.com/office/drawing/2014/main" val="1758220663"/>
                    </a:ext>
                  </a:extLst>
                </a:gridCol>
                <a:gridCol w="493776">
                  <a:extLst>
                    <a:ext uri="{9D8B030D-6E8A-4147-A177-3AD203B41FA5}">
                      <a16:colId xmlns:a16="http://schemas.microsoft.com/office/drawing/2014/main" val="2527567382"/>
                    </a:ext>
                  </a:extLst>
                </a:gridCol>
                <a:gridCol w="493776">
                  <a:extLst>
                    <a:ext uri="{9D8B030D-6E8A-4147-A177-3AD203B41FA5}">
                      <a16:colId xmlns:a16="http://schemas.microsoft.com/office/drawing/2014/main" val="167775922"/>
                    </a:ext>
                  </a:extLst>
                </a:gridCol>
                <a:gridCol w="493776">
                  <a:extLst>
                    <a:ext uri="{9D8B030D-6E8A-4147-A177-3AD203B41FA5}">
                      <a16:colId xmlns:a16="http://schemas.microsoft.com/office/drawing/2014/main" val="1045575419"/>
                    </a:ext>
                  </a:extLst>
                </a:gridCol>
                <a:gridCol w="493776">
                  <a:extLst>
                    <a:ext uri="{9D8B030D-6E8A-4147-A177-3AD203B41FA5}">
                      <a16:colId xmlns:a16="http://schemas.microsoft.com/office/drawing/2014/main" val="3413478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4828780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- 2020-06-23 13:39:59</a:t>
                      </a:r>
                      <a:r>
                        <a:rPr kumimoji="0" lang="en-US" sz="1000" b="0" i="0" u="none" strike="noStrike" kern="1200" cap="none" spc="0" normalizeH="0" baseline="0" noProof="0">
                          <a:ln>
                            <a:noFill/>
                          </a:ln>
                          <a:solidFill>
                            <a:prstClr val="black"/>
                          </a:solidFill>
                          <a:effectLst/>
                          <a:uLnTx/>
                          <a:uFillTx/>
                          <a:latin typeface="+mn-lt"/>
                          <a:ea typeface="+mn-ea"/>
                          <a:cs typeface="+mn-cs"/>
                        </a:rPr>
                        <a:t>
  Every summer, #TEAMPHLY attends the Insurance Industry Charitable Foundation (IICF) Women in Insurance Conference Series. With the IICF Regional Forums rescheduled for the fall, IICF is hosting a special one-hour webcast featuring short talks on leadership and more. Join the IICF Dialogue for Diversity Live on 6/25: bit.ly/2LQAPhX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https://media-exp1.licdn.com/dms/image/C4E22AQFt4SIokV0Izw/feedshare-shrink_800/0?e=1597276800&amp;v=beta&amp;t=Rbo-I5Zpuq6drsUOVhhdoyIyzQx8GHL3AL8dOEU4xwU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0.093590056056544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47866045"/>
                  </a:ext>
                </a:extLst>
              </a:tr>
            </a:tbl>
          </a:graphicData>
        </a:graphic>
      </p:graphicFrame>
      <p:sp>
        <p:nvSpPr>
          <p:cNvPr id="4" name="Text Placeholder 3">
            <a:extLst>
              <a:ext uri="{FF2B5EF4-FFF2-40B4-BE49-F238E27FC236}">
                <a16:creationId xmlns:a16="http://schemas.microsoft.com/office/drawing/2014/main" id="{3845ED7B-2994-4DEE-B01A-31C809064C08}"/>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20222708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F631B-6511-40F7-A168-5F9C7F5BC329}"/>
              </a:ext>
            </a:extLst>
          </p:cNvPr>
          <p:cNvSpPr>
            <a:spLocks noGrp="1"/>
          </p:cNvSpPr>
          <p:nvPr>
            <p:ph type="title"/>
          </p:nvPr>
        </p:nvSpPr>
        <p:spPr/>
        <p:txBody>
          <a:bodyPr/>
          <a:lstStyle/>
          <a:p>
            <a:r>
              <a:rPr lang="en-US"/>
              <a:t>LinkedIn Posts Table | Philadelphia Insurance - 4 of 5</a:t>
            </a:r>
          </a:p>
        </p:txBody>
      </p:sp>
      <p:graphicFrame>
        <p:nvGraphicFramePr>
          <p:cNvPr id="5" name="Table Placeholder 4">
            <a:extLst>
              <a:ext uri="{FF2B5EF4-FFF2-40B4-BE49-F238E27FC236}">
                <a16:creationId xmlns:a16="http://schemas.microsoft.com/office/drawing/2014/main" id="{1E3FCF19-CAB8-467F-9B6F-2659003A803D}"/>
              </a:ext>
            </a:extLst>
          </p:cNvPr>
          <p:cNvGraphicFramePr>
            <a:graphicFrameLocks noGrp="1"/>
          </p:cNvGraphicFramePr>
          <p:nvPr>
            <p:ph type="tbl" sz="quarter" idx="13"/>
            <p:extLst>
              <p:ext uri="{D42A27DB-BD31-4B8C-83A1-F6EECF244321}">
                <p14:modId xmlns:p14="http://schemas.microsoft.com/office/powerpoint/2010/main" val="2887932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32667490"/>
                    </a:ext>
                  </a:extLst>
                </a:gridCol>
                <a:gridCol w="1069847">
                  <a:extLst>
                    <a:ext uri="{9D8B030D-6E8A-4147-A177-3AD203B41FA5}">
                      <a16:colId xmlns:a16="http://schemas.microsoft.com/office/drawing/2014/main" val="3671012686"/>
                    </a:ext>
                  </a:extLst>
                </a:gridCol>
                <a:gridCol w="740664">
                  <a:extLst>
                    <a:ext uri="{9D8B030D-6E8A-4147-A177-3AD203B41FA5}">
                      <a16:colId xmlns:a16="http://schemas.microsoft.com/office/drawing/2014/main" val="2498775046"/>
                    </a:ext>
                  </a:extLst>
                </a:gridCol>
                <a:gridCol w="493776">
                  <a:extLst>
                    <a:ext uri="{9D8B030D-6E8A-4147-A177-3AD203B41FA5}">
                      <a16:colId xmlns:a16="http://schemas.microsoft.com/office/drawing/2014/main" val="746081854"/>
                    </a:ext>
                  </a:extLst>
                </a:gridCol>
                <a:gridCol w="493776">
                  <a:extLst>
                    <a:ext uri="{9D8B030D-6E8A-4147-A177-3AD203B41FA5}">
                      <a16:colId xmlns:a16="http://schemas.microsoft.com/office/drawing/2014/main" val="597266409"/>
                    </a:ext>
                  </a:extLst>
                </a:gridCol>
                <a:gridCol w="493776">
                  <a:extLst>
                    <a:ext uri="{9D8B030D-6E8A-4147-A177-3AD203B41FA5}">
                      <a16:colId xmlns:a16="http://schemas.microsoft.com/office/drawing/2014/main" val="382260537"/>
                    </a:ext>
                  </a:extLst>
                </a:gridCol>
                <a:gridCol w="493776">
                  <a:extLst>
                    <a:ext uri="{9D8B030D-6E8A-4147-A177-3AD203B41FA5}">
                      <a16:colId xmlns:a16="http://schemas.microsoft.com/office/drawing/2014/main" val="4156293073"/>
                    </a:ext>
                  </a:extLst>
                </a:gridCol>
                <a:gridCol w="493776">
                  <a:extLst>
                    <a:ext uri="{9D8B030D-6E8A-4147-A177-3AD203B41FA5}">
                      <a16:colId xmlns:a16="http://schemas.microsoft.com/office/drawing/2014/main" val="3117336018"/>
                    </a:ext>
                  </a:extLst>
                </a:gridCol>
                <a:gridCol w="493776">
                  <a:extLst>
                    <a:ext uri="{9D8B030D-6E8A-4147-A177-3AD203B41FA5}">
                      <a16:colId xmlns:a16="http://schemas.microsoft.com/office/drawing/2014/main" val="1756175393"/>
                    </a:ext>
                  </a:extLst>
                </a:gridCol>
                <a:gridCol w="493776">
                  <a:extLst>
                    <a:ext uri="{9D8B030D-6E8A-4147-A177-3AD203B41FA5}">
                      <a16:colId xmlns:a16="http://schemas.microsoft.com/office/drawing/2014/main" val="2550734782"/>
                    </a:ext>
                  </a:extLst>
                </a:gridCol>
                <a:gridCol w="493776">
                  <a:extLst>
                    <a:ext uri="{9D8B030D-6E8A-4147-A177-3AD203B41FA5}">
                      <a16:colId xmlns:a16="http://schemas.microsoft.com/office/drawing/2014/main" val="33014624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2829558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- 2020-06-21 12:20:15</a:t>
                      </a:r>
                      <a:r>
                        <a:rPr kumimoji="0" lang="en-US" sz="1000" b="0" i="0" u="none" strike="noStrike" kern="1200" cap="none" spc="0" normalizeH="0" baseline="0" noProof="0">
                          <a:ln>
                            <a:noFill/>
                          </a:ln>
                          <a:solidFill>
                            <a:prstClr val="black"/>
                          </a:solidFill>
                          <a:effectLst/>
                          <a:uLnTx/>
                          <a:uFillTx/>
                          <a:latin typeface="+mn-lt"/>
                          <a:ea typeface="+mn-ea"/>
                          <a:cs typeface="+mn-cs"/>
                        </a:rPr>
                        <a:t>
  #TEAMPHLY would like to wish all the dads a very happy #FathersDay!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https://media-exp1.licdn.com/dms/image/C4E22AQHQGPFOBw0adQ/feedshare-shrink_1280/0?e=1597276800&amp;v=beta&amp;t=pKu4oagsiznhxqqk9QIqFooRmYCGcA281gTD1gN4gOU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0.036949685534591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82812304"/>
                  </a:ext>
                </a:extLst>
              </a:tr>
            </a:tbl>
          </a:graphicData>
        </a:graphic>
      </p:graphicFrame>
      <p:sp>
        <p:nvSpPr>
          <p:cNvPr id="4" name="Text Placeholder 3">
            <a:extLst>
              <a:ext uri="{FF2B5EF4-FFF2-40B4-BE49-F238E27FC236}">
                <a16:creationId xmlns:a16="http://schemas.microsoft.com/office/drawing/2014/main" id="{D48065B4-B75C-4309-B4EE-752F54095B74}"/>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7329486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7B4BA2-9A2E-4ABD-9587-3F3C51775E81}"/>
              </a:ext>
            </a:extLst>
          </p:cNvPr>
          <p:cNvSpPr>
            <a:spLocks noGrp="1"/>
          </p:cNvSpPr>
          <p:nvPr>
            <p:ph type="title"/>
          </p:nvPr>
        </p:nvSpPr>
        <p:spPr/>
        <p:txBody>
          <a:bodyPr/>
          <a:lstStyle/>
          <a:p>
            <a:r>
              <a:rPr lang="en-US"/>
              <a:t>LinkedIn Posts Table | Philadelphia Insurance - 5 of 5</a:t>
            </a:r>
          </a:p>
        </p:txBody>
      </p:sp>
      <p:graphicFrame>
        <p:nvGraphicFramePr>
          <p:cNvPr id="5" name="Table Placeholder 4">
            <a:extLst>
              <a:ext uri="{FF2B5EF4-FFF2-40B4-BE49-F238E27FC236}">
                <a16:creationId xmlns:a16="http://schemas.microsoft.com/office/drawing/2014/main" id="{994D7585-E3A4-48BC-8EB4-27A239972BE2}"/>
              </a:ext>
            </a:extLst>
          </p:cNvPr>
          <p:cNvGraphicFramePr>
            <a:graphicFrameLocks noGrp="1"/>
          </p:cNvGraphicFramePr>
          <p:nvPr>
            <p:ph type="tbl" sz="quarter" idx="13"/>
            <p:extLst>
              <p:ext uri="{D42A27DB-BD31-4B8C-83A1-F6EECF244321}">
                <p14:modId xmlns:p14="http://schemas.microsoft.com/office/powerpoint/2010/main" val="41923604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613652549"/>
                    </a:ext>
                  </a:extLst>
                </a:gridCol>
                <a:gridCol w="1069847">
                  <a:extLst>
                    <a:ext uri="{9D8B030D-6E8A-4147-A177-3AD203B41FA5}">
                      <a16:colId xmlns:a16="http://schemas.microsoft.com/office/drawing/2014/main" val="2887633374"/>
                    </a:ext>
                  </a:extLst>
                </a:gridCol>
                <a:gridCol w="740664">
                  <a:extLst>
                    <a:ext uri="{9D8B030D-6E8A-4147-A177-3AD203B41FA5}">
                      <a16:colId xmlns:a16="http://schemas.microsoft.com/office/drawing/2014/main" val="3846018195"/>
                    </a:ext>
                  </a:extLst>
                </a:gridCol>
                <a:gridCol w="493776">
                  <a:extLst>
                    <a:ext uri="{9D8B030D-6E8A-4147-A177-3AD203B41FA5}">
                      <a16:colId xmlns:a16="http://schemas.microsoft.com/office/drawing/2014/main" val="1963869424"/>
                    </a:ext>
                  </a:extLst>
                </a:gridCol>
                <a:gridCol w="493776">
                  <a:extLst>
                    <a:ext uri="{9D8B030D-6E8A-4147-A177-3AD203B41FA5}">
                      <a16:colId xmlns:a16="http://schemas.microsoft.com/office/drawing/2014/main" val="116405864"/>
                    </a:ext>
                  </a:extLst>
                </a:gridCol>
                <a:gridCol w="493776">
                  <a:extLst>
                    <a:ext uri="{9D8B030D-6E8A-4147-A177-3AD203B41FA5}">
                      <a16:colId xmlns:a16="http://schemas.microsoft.com/office/drawing/2014/main" val="1823694114"/>
                    </a:ext>
                  </a:extLst>
                </a:gridCol>
                <a:gridCol w="493776">
                  <a:extLst>
                    <a:ext uri="{9D8B030D-6E8A-4147-A177-3AD203B41FA5}">
                      <a16:colId xmlns:a16="http://schemas.microsoft.com/office/drawing/2014/main" val="1443240274"/>
                    </a:ext>
                  </a:extLst>
                </a:gridCol>
                <a:gridCol w="493776">
                  <a:extLst>
                    <a:ext uri="{9D8B030D-6E8A-4147-A177-3AD203B41FA5}">
                      <a16:colId xmlns:a16="http://schemas.microsoft.com/office/drawing/2014/main" val="1984937507"/>
                    </a:ext>
                  </a:extLst>
                </a:gridCol>
                <a:gridCol w="493776">
                  <a:extLst>
                    <a:ext uri="{9D8B030D-6E8A-4147-A177-3AD203B41FA5}">
                      <a16:colId xmlns:a16="http://schemas.microsoft.com/office/drawing/2014/main" val="3556540099"/>
                    </a:ext>
                  </a:extLst>
                </a:gridCol>
                <a:gridCol w="493776">
                  <a:extLst>
                    <a:ext uri="{9D8B030D-6E8A-4147-A177-3AD203B41FA5}">
                      <a16:colId xmlns:a16="http://schemas.microsoft.com/office/drawing/2014/main" val="1144464663"/>
                    </a:ext>
                  </a:extLst>
                </a:gridCol>
                <a:gridCol w="493776">
                  <a:extLst>
                    <a:ext uri="{9D8B030D-6E8A-4147-A177-3AD203B41FA5}">
                      <a16:colId xmlns:a16="http://schemas.microsoft.com/office/drawing/2014/main" val="2726207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extLst>
                  <a:ext uri="{0D108BD9-81ED-4DB2-BD59-A6C34878D82A}">
                    <a16:rowId xmlns:a16="http://schemas.microsoft.com/office/drawing/2014/main" val="4191997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Philadelphia Insurance Companies - 2020-06-22 13:10:26</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all the graduates of 2020! #Graduation looks a bit different this year and while most were unable to gather together in person for commencement, it doesn’t diminish the great accomplishment of earning a degree. Best wishes to the #Classof2020 🎉 #TEAMPHLY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https://media-exp1.licdn.com/dms/image/C4E22AQG0702YFkakLQ/feedshare-shrink_1280/0?e=1597276800&amp;v=beta&amp;t=3cfmsh3UD5HaQz41r2FF1thG3Sa7QyD4kI_U0oRebgc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08:09:21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0.031330472103004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34956872"/>
                  </a:ext>
                </a:extLst>
              </a:tr>
            </a:tbl>
          </a:graphicData>
        </a:graphic>
      </p:graphicFrame>
      <p:sp>
        <p:nvSpPr>
          <p:cNvPr id="4" name="Text Placeholder 3">
            <a:extLst>
              <a:ext uri="{FF2B5EF4-FFF2-40B4-BE49-F238E27FC236}">
                <a16:creationId xmlns:a16="http://schemas.microsoft.com/office/drawing/2014/main" id="{74876C75-E600-4B9F-9FF5-79A1FDB1049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12011640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23147E-1E27-4362-86DE-B7473D254AA7}"/>
              </a:ext>
            </a:extLst>
          </p:cNvPr>
          <p:cNvSpPr>
            <a:spLocks noGrp="1"/>
          </p:cNvSpPr>
          <p:nvPr>
            <p:ph type="title"/>
          </p:nvPr>
        </p:nvSpPr>
        <p:spPr/>
        <p:txBody>
          <a:bodyPr/>
          <a:lstStyle/>
          <a:p>
            <a:r>
              <a:rPr lang="en-US"/>
              <a:t>Instagram Key Metrics Table | Philadelphia Insurance</a:t>
            </a:r>
          </a:p>
        </p:txBody>
      </p:sp>
      <p:graphicFrame>
        <p:nvGraphicFramePr>
          <p:cNvPr id="5" name="Table Placeholder 4">
            <a:extLst>
              <a:ext uri="{FF2B5EF4-FFF2-40B4-BE49-F238E27FC236}">
                <a16:creationId xmlns:a16="http://schemas.microsoft.com/office/drawing/2014/main" id="{8645D20E-97B7-40E1-9DA1-DCB29F8725D6}"/>
              </a:ext>
            </a:extLst>
          </p:cNvPr>
          <p:cNvGraphicFramePr>
            <a:graphicFrameLocks noGrp="1"/>
          </p:cNvGraphicFramePr>
          <p:nvPr>
            <p:ph type="tbl" sz="quarter" idx="13"/>
            <p:extLst>
              <p:ext uri="{D42A27DB-BD31-4B8C-83A1-F6EECF244321}">
                <p14:modId xmlns:p14="http://schemas.microsoft.com/office/powerpoint/2010/main" val="41800647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578121770"/>
                    </a:ext>
                  </a:extLst>
                </a:gridCol>
                <a:gridCol w="658368">
                  <a:extLst>
                    <a:ext uri="{9D8B030D-6E8A-4147-A177-3AD203B41FA5}">
                      <a16:colId xmlns:a16="http://schemas.microsoft.com/office/drawing/2014/main" val="586843032"/>
                    </a:ext>
                  </a:extLst>
                </a:gridCol>
                <a:gridCol w="658368">
                  <a:extLst>
                    <a:ext uri="{9D8B030D-6E8A-4147-A177-3AD203B41FA5}">
                      <a16:colId xmlns:a16="http://schemas.microsoft.com/office/drawing/2014/main" val="3479897910"/>
                    </a:ext>
                  </a:extLst>
                </a:gridCol>
                <a:gridCol w="658368">
                  <a:extLst>
                    <a:ext uri="{9D8B030D-6E8A-4147-A177-3AD203B41FA5}">
                      <a16:colId xmlns:a16="http://schemas.microsoft.com/office/drawing/2014/main" val="3466683581"/>
                    </a:ext>
                  </a:extLst>
                </a:gridCol>
                <a:gridCol w="658368">
                  <a:extLst>
                    <a:ext uri="{9D8B030D-6E8A-4147-A177-3AD203B41FA5}">
                      <a16:colId xmlns:a16="http://schemas.microsoft.com/office/drawing/2014/main" val="738321495"/>
                    </a:ext>
                  </a:extLst>
                </a:gridCol>
                <a:gridCol w="658368">
                  <a:extLst>
                    <a:ext uri="{9D8B030D-6E8A-4147-A177-3AD203B41FA5}">
                      <a16:colId xmlns:a16="http://schemas.microsoft.com/office/drawing/2014/main" val="2817679304"/>
                    </a:ext>
                  </a:extLst>
                </a:gridCol>
                <a:gridCol w="658368">
                  <a:extLst>
                    <a:ext uri="{9D8B030D-6E8A-4147-A177-3AD203B41FA5}">
                      <a16:colId xmlns:a16="http://schemas.microsoft.com/office/drawing/2014/main" val="3202435643"/>
                    </a:ext>
                  </a:extLst>
                </a:gridCol>
                <a:gridCol w="658368">
                  <a:extLst>
                    <a:ext uri="{9D8B030D-6E8A-4147-A177-3AD203B41FA5}">
                      <a16:colId xmlns:a16="http://schemas.microsoft.com/office/drawing/2014/main" val="789218145"/>
                    </a:ext>
                  </a:extLst>
                </a:gridCol>
                <a:gridCol w="658368">
                  <a:extLst>
                    <a:ext uri="{9D8B030D-6E8A-4147-A177-3AD203B41FA5}">
                      <a16:colId xmlns:a16="http://schemas.microsoft.com/office/drawing/2014/main" val="2596082192"/>
                    </a:ext>
                  </a:extLst>
                </a:gridCol>
                <a:gridCol w="658368">
                  <a:extLst>
                    <a:ext uri="{9D8B030D-6E8A-4147-A177-3AD203B41FA5}">
                      <a16:colId xmlns:a16="http://schemas.microsoft.com/office/drawing/2014/main" val="51518997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967419077"/>
                  </a:ext>
                </a:extLst>
              </a:tr>
              <a:tr h="370840">
                <a:tc>
                  <a:txBody>
                    <a:bodyPr/>
                    <a:lstStyle/>
                    <a:p>
                      <a:r>
                        <a:rPr lang="en-US" sz="1000"/>
                        <a:t>phlyinsurance</a:t>
                      </a:r>
                    </a:p>
                  </a:txBody>
                  <a:tcPr/>
                </a:tc>
                <a:tc>
                  <a:txBody>
                    <a:bodyPr/>
                    <a:lstStyle/>
                    <a:p>
                      <a:r>
                        <a:rPr lang="en-US" sz="1000"/>
                        <a:t>1936</a:t>
                      </a:r>
                    </a:p>
                  </a:txBody>
                  <a:tcPr/>
                </a:tc>
                <a:tc>
                  <a:txBody>
                    <a:bodyPr/>
                    <a:lstStyle/>
                    <a:p>
                      <a:r>
                        <a:rPr lang="en-US" sz="1000"/>
                        <a:t>51</a:t>
                      </a:r>
                    </a:p>
                  </a:txBody>
                  <a:tcPr/>
                </a:tc>
                <a:tc>
                  <a:txBody>
                    <a:bodyPr/>
                    <a:lstStyle/>
                    <a:p>
                      <a:r>
                        <a:rPr lang="en-US" sz="1000"/>
                        <a:t>5</a:t>
                      </a:r>
                    </a:p>
                  </a:txBody>
                  <a:tcPr/>
                </a:tc>
                <a:tc>
                  <a:txBody>
                    <a:bodyPr/>
                    <a:lstStyle/>
                    <a:p>
                      <a:r>
                        <a:rPr lang="en-US" sz="1000"/>
                        <a:t>0</a:t>
                      </a:r>
                    </a:p>
                  </a:txBody>
                  <a:tcPr/>
                </a:tc>
                <a:tc>
                  <a:txBody>
                    <a:bodyPr/>
                    <a:lstStyle/>
                    <a:p>
                      <a:r>
                        <a:rPr lang="en-US" sz="1000"/>
                        <a:t>1</a:t>
                      </a:r>
                    </a:p>
                  </a:txBody>
                  <a:tcPr/>
                </a:tc>
                <a:tc>
                  <a:txBody>
                    <a:bodyPr/>
                    <a:lstStyle/>
                    <a:p>
                      <a:r>
                        <a:rPr lang="en-US" sz="1000"/>
                        <a:t>6</a:t>
                      </a:r>
                    </a:p>
                  </a:txBody>
                  <a:tcPr/>
                </a:tc>
                <a:tc>
                  <a:txBody>
                    <a:bodyPr/>
                    <a:lstStyle/>
                    <a:p>
                      <a:r>
                        <a:rPr lang="en-US" sz="1000"/>
                        <a:t>299</a:t>
                      </a:r>
                    </a:p>
                  </a:txBody>
                  <a:tcPr/>
                </a:tc>
                <a:tc>
                  <a:txBody>
                    <a:bodyPr/>
                    <a:lstStyle/>
                    <a:p>
                      <a:r>
                        <a:rPr lang="en-US" sz="1000"/>
                        <a:t>6</a:t>
                      </a:r>
                    </a:p>
                  </a:txBody>
                  <a:tcPr/>
                </a:tc>
                <a:tc>
                  <a:txBody>
                    <a:bodyPr/>
                    <a:lstStyle/>
                    <a:p>
                      <a:r>
                        <a:rPr lang="en-US" sz="1000"/>
                        <a:t>2.6614 %</a:t>
                      </a:r>
                    </a:p>
                  </a:txBody>
                  <a:tcPr/>
                </a:tc>
                <a:extLst>
                  <a:ext uri="{0D108BD9-81ED-4DB2-BD59-A6C34878D82A}">
                    <a16:rowId xmlns:a16="http://schemas.microsoft.com/office/drawing/2014/main" val="4071761351"/>
                  </a:ext>
                </a:extLst>
              </a:tr>
            </a:tbl>
          </a:graphicData>
        </a:graphic>
      </p:graphicFrame>
      <p:sp>
        <p:nvSpPr>
          <p:cNvPr id="4" name="Text Placeholder 3">
            <a:extLst>
              <a:ext uri="{FF2B5EF4-FFF2-40B4-BE49-F238E27FC236}">
                <a16:creationId xmlns:a16="http://schemas.microsoft.com/office/drawing/2014/main" id="{40BAF779-95D7-4374-8710-DA1EDF51A495}"/>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37435510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837DD1-3F8A-4BC6-81EF-64530721AA56}"/>
              </a:ext>
            </a:extLst>
          </p:cNvPr>
          <p:cNvSpPr>
            <a:spLocks noGrp="1"/>
          </p:cNvSpPr>
          <p:nvPr>
            <p:ph type="title"/>
          </p:nvPr>
        </p:nvSpPr>
        <p:spPr/>
        <p:txBody>
          <a:bodyPr/>
          <a:lstStyle/>
          <a:p>
            <a:r>
              <a:rPr lang="en-US"/>
              <a:t>Instagram Instagram Followers Change | Philadelphia Insurance</a:t>
            </a:r>
          </a:p>
        </p:txBody>
      </p:sp>
      <p:graphicFrame>
        <p:nvGraphicFramePr>
          <p:cNvPr id="6" name="Chart Placeholder 5">
            <a:extLst>
              <a:ext uri="{FF2B5EF4-FFF2-40B4-BE49-F238E27FC236}">
                <a16:creationId xmlns:a16="http://schemas.microsoft.com/office/drawing/2014/main" id="{7398957F-CF99-4B57-90A0-391A0F1F1D40}"/>
              </a:ext>
            </a:extLst>
          </p:cNvPr>
          <p:cNvGraphicFramePr>
            <a:graphicFrameLocks noGrp="1"/>
          </p:cNvGraphicFramePr>
          <p:nvPr>
            <p:ph type="chart" sz="quarter" idx="13"/>
            <p:extLst>
              <p:ext uri="{D42A27DB-BD31-4B8C-83A1-F6EECF244321}">
                <p14:modId xmlns:p14="http://schemas.microsoft.com/office/powerpoint/2010/main" val="8235615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A3DE329-DC19-4C3F-800D-9DCBD005F238}"/>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FF32B58C-6BFE-42D7-AC19-51B8086DCCE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960984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54A996-42A6-4C7F-8968-EA27BDC8C985}"/>
              </a:ext>
            </a:extLst>
          </p:cNvPr>
          <p:cNvSpPr>
            <a:spLocks noGrp="1"/>
          </p:cNvSpPr>
          <p:nvPr>
            <p:ph type="title"/>
          </p:nvPr>
        </p:nvSpPr>
        <p:spPr/>
        <p:txBody>
          <a:bodyPr/>
          <a:lstStyle/>
          <a:p>
            <a:r>
              <a:rPr lang="en-US"/>
              <a:t>Instagram Average Interactions Per Instagram Post | Philadelphia Insurance</a:t>
            </a:r>
          </a:p>
        </p:txBody>
      </p:sp>
      <p:graphicFrame>
        <p:nvGraphicFramePr>
          <p:cNvPr id="6" name="Chart Placeholder 5">
            <a:extLst>
              <a:ext uri="{FF2B5EF4-FFF2-40B4-BE49-F238E27FC236}">
                <a16:creationId xmlns:a16="http://schemas.microsoft.com/office/drawing/2014/main" id="{53823B29-F4AD-4ED8-A563-ACD40683B12C}"/>
              </a:ext>
            </a:extLst>
          </p:cNvPr>
          <p:cNvGraphicFramePr>
            <a:graphicFrameLocks noGrp="1"/>
          </p:cNvGraphicFramePr>
          <p:nvPr>
            <p:ph type="chart" sz="quarter" idx="13"/>
            <p:extLst>
              <p:ext uri="{D42A27DB-BD31-4B8C-83A1-F6EECF244321}">
                <p14:modId xmlns:p14="http://schemas.microsoft.com/office/powerpoint/2010/main" val="15181209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41E831-C3B8-4A8C-8C12-0F20D201C93D}"/>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3534E752-86D5-4E15-BCC4-46FB986644C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887507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56C7ED-7C64-4E02-8381-61A62AE2DBA4}"/>
              </a:ext>
            </a:extLst>
          </p:cNvPr>
          <p:cNvSpPr>
            <a:spLocks noGrp="1"/>
          </p:cNvSpPr>
          <p:nvPr>
            <p:ph type="title"/>
          </p:nvPr>
        </p:nvSpPr>
        <p:spPr/>
        <p:txBody>
          <a:bodyPr/>
          <a:lstStyle/>
          <a:p>
            <a:r>
              <a:rPr lang="en-US"/>
              <a:t>Instagram Total Interactions Per Month | Philadelphia Insurance</a:t>
            </a:r>
          </a:p>
        </p:txBody>
      </p:sp>
      <p:graphicFrame>
        <p:nvGraphicFramePr>
          <p:cNvPr id="6" name="Chart Placeholder 5">
            <a:extLst>
              <a:ext uri="{FF2B5EF4-FFF2-40B4-BE49-F238E27FC236}">
                <a16:creationId xmlns:a16="http://schemas.microsoft.com/office/drawing/2014/main" id="{ED27709A-88E7-46F0-AACE-B2E20EB15771}"/>
              </a:ext>
            </a:extLst>
          </p:cNvPr>
          <p:cNvGraphicFramePr>
            <a:graphicFrameLocks noGrp="1"/>
          </p:cNvGraphicFramePr>
          <p:nvPr>
            <p:ph type="chart" sz="quarter" idx="13"/>
            <p:extLst>
              <p:ext uri="{D42A27DB-BD31-4B8C-83A1-F6EECF244321}">
                <p14:modId xmlns:p14="http://schemas.microsoft.com/office/powerpoint/2010/main" val="1093365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C39D9C3-3F08-4915-AF52-D2E9A81AB783}"/>
              </a:ext>
            </a:extLst>
          </p:cNvPr>
          <p:cNvSpPr>
            <a:spLocks noGrp="1"/>
          </p:cNvSpPr>
          <p:nvPr>
            <p:ph type="body" sz="quarter" idx="14"/>
          </p:nvPr>
        </p:nvSpPr>
        <p:spPr/>
        <p:txBody>
          <a:bodyPr/>
          <a:lstStyle/>
          <a:p>
            <a:r>
              <a:rPr lang="en-US"/>
              <a:t>01/01/2020 - 12/31/2020</a:t>
            </a:r>
          </a:p>
        </p:txBody>
      </p:sp>
      <p:sp>
        <p:nvSpPr>
          <p:cNvPr id="5" name="Footer Placeholder 4">
            <a:extLst>
              <a:ext uri="{FF2B5EF4-FFF2-40B4-BE49-F238E27FC236}">
                <a16:creationId xmlns:a16="http://schemas.microsoft.com/office/drawing/2014/main" id="{0696CD37-A23C-4330-B1FA-1172C0C5E1E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1735494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EE7067-EBF2-437E-9A25-41CE062B0110}"/>
              </a:ext>
            </a:extLst>
          </p:cNvPr>
          <p:cNvSpPr>
            <a:spLocks noGrp="1"/>
          </p:cNvSpPr>
          <p:nvPr>
            <p:ph type="title"/>
          </p:nvPr>
        </p:nvSpPr>
        <p:spPr/>
        <p:txBody>
          <a:bodyPr/>
          <a:lstStyle/>
          <a:p>
            <a:r>
              <a:rPr lang="en-US"/>
              <a:t>Instagram Posts Table | Philadelphia Insurance - 1 of 4</a:t>
            </a:r>
          </a:p>
        </p:txBody>
      </p:sp>
      <p:graphicFrame>
        <p:nvGraphicFramePr>
          <p:cNvPr id="5" name="Table Placeholder 4">
            <a:extLst>
              <a:ext uri="{FF2B5EF4-FFF2-40B4-BE49-F238E27FC236}">
                <a16:creationId xmlns:a16="http://schemas.microsoft.com/office/drawing/2014/main" id="{86ED3053-AF8C-4A19-8603-DEBA3EFC6C7D}"/>
              </a:ext>
            </a:extLst>
          </p:cNvPr>
          <p:cNvGraphicFramePr>
            <a:graphicFrameLocks noGrp="1"/>
          </p:cNvGraphicFramePr>
          <p:nvPr>
            <p:ph type="tbl" sz="quarter" idx="13"/>
            <p:extLst>
              <p:ext uri="{D42A27DB-BD31-4B8C-83A1-F6EECF244321}">
                <p14:modId xmlns:p14="http://schemas.microsoft.com/office/powerpoint/2010/main" val="2195237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873061275"/>
                    </a:ext>
                  </a:extLst>
                </a:gridCol>
                <a:gridCol w="1810512">
                  <a:extLst>
                    <a:ext uri="{9D8B030D-6E8A-4147-A177-3AD203B41FA5}">
                      <a16:colId xmlns:a16="http://schemas.microsoft.com/office/drawing/2014/main" val="72859186"/>
                    </a:ext>
                  </a:extLst>
                </a:gridCol>
                <a:gridCol w="822960">
                  <a:extLst>
                    <a:ext uri="{9D8B030D-6E8A-4147-A177-3AD203B41FA5}">
                      <a16:colId xmlns:a16="http://schemas.microsoft.com/office/drawing/2014/main" val="3013713622"/>
                    </a:ext>
                  </a:extLst>
                </a:gridCol>
                <a:gridCol w="822960">
                  <a:extLst>
                    <a:ext uri="{9D8B030D-6E8A-4147-A177-3AD203B41FA5}">
                      <a16:colId xmlns:a16="http://schemas.microsoft.com/office/drawing/2014/main" val="2282811703"/>
                    </a:ext>
                  </a:extLst>
                </a:gridCol>
                <a:gridCol w="822960">
                  <a:extLst>
                    <a:ext uri="{9D8B030D-6E8A-4147-A177-3AD203B41FA5}">
                      <a16:colId xmlns:a16="http://schemas.microsoft.com/office/drawing/2014/main" val="2805520854"/>
                    </a:ext>
                  </a:extLst>
                </a:gridCol>
                <a:gridCol w="822960">
                  <a:extLst>
                    <a:ext uri="{9D8B030D-6E8A-4147-A177-3AD203B41FA5}">
                      <a16:colId xmlns:a16="http://schemas.microsoft.com/office/drawing/2014/main" val="1695888574"/>
                    </a:ext>
                  </a:extLst>
                </a:gridCol>
                <a:gridCol w="822960">
                  <a:extLst>
                    <a:ext uri="{9D8B030D-6E8A-4147-A177-3AD203B41FA5}">
                      <a16:colId xmlns:a16="http://schemas.microsoft.com/office/drawing/2014/main" val="27990714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12092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- 2020-06-25 16:19:27</a:t>
                      </a:r>
                      <a:r>
                        <a:rPr kumimoji="0" lang="en-US" sz="1000" b="0" i="0" u="none" strike="noStrike" kern="1200" cap="none" spc="0" normalizeH="0" baseline="0" noProof="0">
                          <a:ln>
                            <a:noFill/>
                          </a:ln>
                          <a:solidFill>
                            <a:prstClr val="black"/>
                          </a:solidFill>
                          <a:effectLst/>
                          <a:uLnTx/>
                          <a:uFillTx/>
                          <a:latin typeface="+mn-lt"/>
                          <a:ea typeface="+mn-ea"/>
                          <a:cs typeface="+mn-cs"/>
                        </a:rPr>
                        <a:t>
 Earlier this month, home office employees were going to climb to the top of the FMC Tower in #Philadelphia to raise money for llsusa, but the #coronavirus forced a shift in plans. Instead, #TEAMPHLY climbed towards a cure as part of the LLS #BigVirtualClimb and raised K+ to help #endcancer! 👏🏼💪🏼 #inthistogether #covid19 #fightbloodcancer #bloodcancer #cancerfundraiser #leukemia #lymphoma #charity #insurancegivesback #goodcauses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https://www.instagram.com/p/CB3wkB0Howh/media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78065929"/>
                  </a:ext>
                </a:extLst>
              </a:tr>
            </a:tbl>
          </a:graphicData>
        </a:graphic>
      </p:graphicFrame>
      <p:sp>
        <p:nvSpPr>
          <p:cNvPr id="4" name="Text Placeholder 3">
            <a:extLst>
              <a:ext uri="{FF2B5EF4-FFF2-40B4-BE49-F238E27FC236}">
                <a16:creationId xmlns:a16="http://schemas.microsoft.com/office/drawing/2014/main" id="{5D57F1E4-1F7A-4C62-8D27-3EF120CFF597}"/>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8012152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3249C0-36F5-46EE-BF26-7920C226D7BB}"/>
              </a:ext>
            </a:extLst>
          </p:cNvPr>
          <p:cNvSpPr>
            <a:spLocks noGrp="1"/>
          </p:cNvSpPr>
          <p:nvPr>
            <p:ph type="title"/>
          </p:nvPr>
        </p:nvSpPr>
        <p:spPr/>
        <p:txBody>
          <a:bodyPr/>
          <a:lstStyle/>
          <a:p>
            <a:r>
              <a:rPr lang="en-US"/>
              <a:t>Instagram Posts Table | Philadelphia Insurance - 2 of 4</a:t>
            </a:r>
          </a:p>
        </p:txBody>
      </p:sp>
      <p:graphicFrame>
        <p:nvGraphicFramePr>
          <p:cNvPr id="5" name="Table Placeholder 4">
            <a:extLst>
              <a:ext uri="{FF2B5EF4-FFF2-40B4-BE49-F238E27FC236}">
                <a16:creationId xmlns:a16="http://schemas.microsoft.com/office/drawing/2014/main" id="{A2EC4490-B1EE-4F82-921C-BB077C1E0330}"/>
              </a:ext>
            </a:extLst>
          </p:cNvPr>
          <p:cNvGraphicFramePr>
            <a:graphicFrameLocks noGrp="1"/>
          </p:cNvGraphicFramePr>
          <p:nvPr>
            <p:ph type="tbl" sz="quarter" idx="13"/>
            <p:extLst>
              <p:ext uri="{D42A27DB-BD31-4B8C-83A1-F6EECF244321}">
                <p14:modId xmlns:p14="http://schemas.microsoft.com/office/powerpoint/2010/main" val="2058573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308644023"/>
                    </a:ext>
                  </a:extLst>
                </a:gridCol>
                <a:gridCol w="1810512">
                  <a:extLst>
                    <a:ext uri="{9D8B030D-6E8A-4147-A177-3AD203B41FA5}">
                      <a16:colId xmlns:a16="http://schemas.microsoft.com/office/drawing/2014/main" val="2253896203"/>
                    </a:ext>
                  </a:extLst>
                </a:gridCol>
                <a:gridCol w="822960">
                  <a:extLst>
                    <a:ext uri="{9D8B030D-6E8A-4147-A177-3AD203B41FA5}">
                      <a16:colId xmlns:a16="http://schemas.microsoft.com/office/drawing/2014/main" val="3303022579"/>
                    </a:ext>
                  </a:extLst>
                </a:gridCol>
                <a:gridCol w="822960">
                  <a:extLst>
                    <a:ext uri="{9D8B030D-6E8A-4147-A177-3AD203B41FA5}">
                      <a16:colId xmlns:a16="http://schemas.microsoft.com/office/drawing/2014/main" val="423487372"/>
                    </a:ext>
                  </a:extLst>
                </a:gridCol>
                <a:gridCol w="822960">
                  <a:extLst>
                    <a:ext uri="{9D8B030D-6E8A-4147-A177-3AD203B41FA5}">
                      <a16:colId xmlns:a16="http://schemas.microsoft.com/office/drawing/2014/main" val="2495378793"/>
                    </a:ext>
                  </a:extLst>
                </a:gridCol>
                <a:gridCol w="822960">
                  <a:extLst>
                    <a:ext uri="{9D8B030D-6E8A-4147-A177-3AD203B41FA5}">
                      <a16:colId xmlns:a16="http://schemas.microsoft.com/office/drawing/2014/main" val="3746541427"/>
                    </a:ext>
                  </a:extLst>
                </a:gridCol>
                <a:gridCol w="822960">
                  <a:extLst>
                    <a:ext uri="{9D8B030D-6E8A-4147-A177-3AD203B41FA5}">
                      <a16:colId xmlns:a16="http://schemas.microsoft.com/office/drawing/2014/main" val="40457881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80674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- 2020-06-23 15:06:40</a:t>
                      </a:r>
                      <a:r>
                        <a:rPr kumimoji="0" lang="en-US" sz="1000" b="0" i="0" u="none" strike="noStrike" kern="1200" cap="none" spc="0" normalizeH="0" baseline="0" noProof="0">
                          <a:ln>
                            <a:noFill/>
                          </a:ln>
                          <a:solidFill>
                            <a:prstClr val="black"/>
                          </a:solidFill>
                          <a:effectLst/>
                          <a:uLnTx/>
                          <a:uFillTx/>
                          <a:latin typeface="+mn-lt"/>
                          <a:ea typeface="+mn-ea"/>
                          <a:cs typeface="+mn-cs"/>
                        </a:rPr>
                        <a:t>
 Every summer, #TEAMPHLY attends the IICF #Women in #Insurance Conference Series. With the IICF Regional Forums rescheduled for the fall, IICF is hosting a special one-hour webcast featuring short talks on #leadership and more. Enter this link into your web browswer to register for the IICF Dialogue for Diversity Live on 6/25 ➡️ bit.ly/2LQAPhX ⬅️ doubleicf #diversity #inclusion #insuranceindustry #IICFdiversity #insurancegivesback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https://www.instagram.com/p/CByepOfndy0/media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565748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- 2020-06-21 12:21:09</a:t>
                      </a:r>
                      <a:r>
                        <a:rPr kumimoji="0" lang="en-US" sz="1000" b="0" i="0" u="none" strike="noStrike" kern="1200" cap="none" spc="0" normalizeH="0" baseline="0" noProof="0">
                          <a:ln>
                            <a:noFill/>
                          </a:ln>
                          <a:solidFill>
                            <a:prstClr val="black"/>
                          </a:solidFill>
                          <a:effectLst/>
                          <a:uLnTx/>
                          <a:uFillTx/>
                          <a:latin typeface="+mn-lt"/>
                          <a:ea typeface="+mn-ea"/>
                          <a:cs typeface="+mn-cs"/>
                        </a:rPr>
                        <a:t>
 #TEAMPHLY would like to wish all the dads a very happy #FathersDay! #family #happyfathersday #celebratedad #dadsday #fathersdayweekend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https://www.instagram.com/p/CBtCHP3HvGJ/media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957053272"/>
                  </a:ext>
                </a:extLst>
              </a:tr>
            </a:tbl>
          </a:graphicData>
        </a:graphic>
      </p:graphicFrame>
      <p:sp>
        <p:nvSpPr>
          <p:cNvPr id="4" name="Text Placeholder 3">
            <a:extLst>
              <a:ext uri="{FF2B5EF4-FFF2-40B4-BE49-F238E27FC236}">
                <a16:creationId xmlns:a16="http://schemas.microsoft.com/office/drawing/2014/main" id="{7C43574E-DE69-4064-8D84-61746B5F9D49}"/>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7986715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C5C4E-3362-4DDC-A175-EE7C05694407}"/>
              </a:ext>
            </a:extLst>
          </p:cNvPr>
          <p:cNvSpPr>
            <a:spLocks noGrp="1"/>
          </p:cNvSpPr>
          <p:nvPr>
            <p:ph type="title"/>
          </p:nvPr>
        </p:nvSpPr>
        <p:spPr/>
        <p:txBody>
          <a:bodyPr/>
          <a:lstStyle/>
          <a:p>
            <a:r>
              <a:rPr lang="en-US"/>
              <a:t>Instagram Posts Table | Philadelphia Insurance - 3 of 4</a:t>
            </a:r>
          </a:p>
        </p:txBody>
      </p:sp>
      <p:graphicFrame>
        <p:nvGraphicFramePr>
          <p:cNvPr id="5" name="Table Placeholder 4">
            <a:extLst>
              <a:ext uri="{FF2B5EF4-FFF2-40B4-BE49-F238E27FC236}">
                <a16:creationId xmlns:a16="http://schemas.microsoft.com/office/drawing/2014/main" id="{60601B92-835F-44C7-8DD9-65EA7A358BF0}"/>
              </a:ext>
            </a:extLst>
          </p:cNvPr>
          <p:cNvGraphicFramePr>
            <a:graphicFrameLocks noGrp="1"/>
          </p:cNvGraphicFramePr>
          <p:nvPr>
            <p:ph type="tbl" sz="quarter" idx="13"/>
            <p:extLst>
              <p:ext uri="{D42A27DB-BD31-4B8C-83A1-F6EECF244321}">
                <p14:modId xmlns:p14="http://schemas.microsoft.com/office/powerpoint/2010/main" val="3957715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634595142"/>
                    </a:ext>
                  </a:extLst>
                </a:gridCol>
                <a:gridCol w="1810512">
                  <a:extLst>
                    <a:ext uri="{9D8B030D-6E8A-4147-A177-3AD203B41FA5}">
                      <a16:colId xmlns:a16="http://schemas.microsoft.com/office/drawing/2014/main" val="1378297743"/>
                    </a:ext>
                  </a:extLst>
                </a:gridCol>
                <a:gridCol w="822960">
                  <a:extLst>
                    <a:ext uri="{9D8B030D-6E8A-4147-A177-3AD203B41FA5}">
                      <a16:colId xmlns:a16="http://schemas.microsoft.com/office/drawing/2014/main" val="947506898"/>
                    </a:ext>
                  </a:extLst>
                </a:gridCol>
                <a:gridCol w="822960">
                  <a:extLst>
                    <a:ext uri="{9D8B030D-6E8A-4147-A177-3AD203B41FA5}">
                      <a16:colId xmlns:a16="http://schemas.microsoft.com/office/drawing/2014/main" val="2192160672"/>
                    </a:ext>
                  </a:extLst>
                </a:gridCol>
                <a:gridCol w="822960">
                  <a:extLst>
                    <a:ext uri="{9D8B030D-6E8A-4147-A177-3AD203B41FA5}">
                      <a16:colId xmlns:a16="http://schemas.microsoft.com/office/drawing/2014/main" val="1408796886"/>
                    </a:ext>
                  </a:extLst>
                </a:gridCol>
                <a:gridCol w="822960">
                  <a:extLst>
                    <a:ext uri="{9D8B030D-6E8A-4147-A177-3AD203B41FA5}">
                      <a16:colId xmlns:a16="http://schemas.microsoft.com/office/drawing/2014/main" val="196827473"/>
                    </a:ext>
                  </a:extLst>
                </a:gridCol>
                <a:gridCol w="822960">
                  <a:extLst>
                    <a:ext uri="{9D8B030D-6E8A-4147-A177-3AD203B41FA5}">
                      <a16:colId xmlns:a16="http://schemas.microsoft.com/office/drawing/2014/main" val="7753517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461386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- 2020-06-26 16:21:39</a:t>
                      </a:r>
                      <a:r>
                        <a:rPr kumimoji="0" lang="en-US" sz="1000" b="0" i="0" u="none" strike="noStrike" kern="1200" cap="none" spc="0" normalizeH="0" baseline="0" noProof="0">
                          <a:ln>
                            <a:noFill/>
                          </a:ln>
                          <a:solidFill>
                            <a:prstClr val="black"/>
                          </a:solidFill>
                          <a:effectLst/>
                          <a:uLnTx/>
                          <a:uFillTx/>
                          <a:latin typeface="+mn-lt"/>
                          <a:ea typeface="+mn-ea"/>
                          <a:cs typeface="+mn-cs"/>
                        </a:rPr>
                        <a:t>
 We’re proud to be named one of the Healthiest Employers of Greater #Philadelphia! The award acknowledges #PHLY’s efforts to keep our employees #healthy through our various #healthandwellness initiatives. To continue supporting employee #wellness during the #COVID19 pandemic, we’ve expanded our #telemedicine offerings and increased our #virtualwellness programming. Visit ➡️ 𝐛𝐢𝐭.𝐥𝐲/𝐏𝐇𝐋𝐘𝐂𝐚𝐫𝐞𝐞𝐫𝐬 ⬅️ to learn more about our corporate benefits. #TEAMPHLY #livinghealthy #healthfirst #mindandbody #wellnesslife #insurance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https://www.instagram.com/p/CB6VnH9HEBs/media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70989500"/>
                  </a:ext>
                </a:extLst>
              </a:tr>
            </a:tbl>
          </a:graphicData>
        </a:graphic>
      </p:graphicFrame>
      <p:sp>
        <p:nvSpPr>
          <p:cNvPr id="4" name="Text Placeholder 3">
            <a:extLst>
              <a:ext uri="{FF2B5EF4-FFF2-40B4-BE49-F238E27FC236}">
                <a16:creationId xmlns:a16="http://schemas.microsoft.com/office/drawing/2014/main" id="{A369BAF7-F69D-41F5-BDFB-D0E070ABB4E1}"/>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290394813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D2A9D-1082-436E-842F-38FDAFBDAC1D}"/>
              </a:ext>
            </a:extLst>
          </p:cNvPr>
          <p:cNvSpPr>
            <a:spLocks noGrp="1"/>
          </p:cNvSpPr>
          <p:nvPr>
            <p:ph type="title"/>
          </p:nvPr>
        </p:nvSpPr>
        <p:spPr/>
        <p:txBody>
          <a:bodyPr/>
          <a:lstStyle/>
          <a:p>
            <a:r>
              <a:rPr lang="en-US"/>
              <a:t>Instagram Posts Table | Philadelphia Insurance - 4 of 4</a:t>
            </a:r>
          </a:p>
        </p:txBody>
      </p:sp>
      <p:graphicFrame>
        <p:nvGraphicFramePr>
          <p:cNvPr id="5" name="Table Placeholder 4">
            <a:extLst>
              <a:ext uri="{FF2B5EF4-FFF2-40B4-BE49-F238E27FC236}">
                <a16:creationId xmlns:a16="http://schemas.microsoft.com/office/drawing/2014/main" id="{C9F0E577-D92F-4883-954C-B5F3FAAD11AE}"/>
              </a:ext>
            </a:extLst>
          </p:cNvPr>
          <p:cNvGraphicFramePr>
            <a:graphicFrameLocks noGrp="1"/>
          </p:cNvGraphicFramePr>
          <p:nvPr>
            <p:ph type="tbl" sz="quarter" idx="13"/>
            <p:extLst>
              <p:ext uri="{D42A27DB-BD31-4B8C-83A1-F6EECF244321}">
                <p14:modId xmlns:p14="http://schemas.microsoft.com/office/powerpoint/2010/main" val="1852082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221992">
                  <a:extLst>
                    <a:ext uri="{9D8B030D-6E8A-4147-A177-3AD203B41FA5}">
                      <a16:colId xmlns:a16="http://schemas.microsoft.com/office/drawing/2014/main" val="2561781229"/>
                    </a:ext>
                  </a:extLst>
                </a:gridCol>
                <a:gridCol w="1810512">
                  <a:extLst>
                    <a:ext uri="{9D8B030D-6E8A-4147-A177-3AD203B41FA5}">
                      <a16:colId xmlns:a16="http://schemas.microsoft.com/office/drawing/2014/main" val="4232015398"/>
                    </a:ext>
                  </a:extLst>
                </a:gridCol>
                <a:gridCol w="822960">
                  <a:extLst>
                    <a:ext uri="{9D8B030D-6E8A-4147-A177-3AD203B41FA5}">
                      <a16:colId xmlns:a16="http://schemas.microsoft.com/office/drawing/2014/main" val="1264132875"/>
                    </a:ext>
                  </a:extLst>
                </a:gridCol>
                <a:gridCol w="822960">
                  <a:extLst>
                    <a:ext uri="{9D8B030D-6E8A-4147-A177-3AD203B41FA5}">
                      <a16:colId xmlns:a16="http://schemas.microsoft.com/office/drawing/2014/main" val="2205640752"/>
                    </a:ext>
                  </a:extLst>
                </a:gridCol>
                <a:gridCol w="822960">
                  <a:extLst>
                    <a:ext uri="{9D8B030D-6E8A-4147-A177-3AD203B41FA5}">
                      <a16:colId xmlns:a16="http://schemas.microsoft.com/office/drawing/2014/main" val="1575283926"/>
                    </a:ext>
                  </a:extLst>
                </a:gridCol>
                <a:gridCol w="822960">
                  <a:extLst>
                    <a:ext uri="{9D8B030D-6E8A-4147-A177-3AD203B41FA5}">
                      <a16:colId xmlns:a16="http://schemas.microsoft.com/office/drawing/2014/main" val="3810668677"/>
                    </a:ext>
                  </a:extLst>
                </a:gridCol>
                <a:gridCol w="822960">
                  <a:extLst>
                    <a:ext uri="{9D8B030D-6E8A-4147-A177-3AD203B41FA5}">
                      <a16:colId xmlns:a16="http://schemas.microsoft.com/office/drawing/2014/main" val="15715012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082142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phlyinsurance - 2020-06-30 15:04:21</a:t>
                      </a:r>
                      <a:r>
                        <a:rPr kumimoji="0" lang="en-US" sz="1000" b="0" i="0" u="none" strike="noStrike" kern="1200" cap="none" spc="0" normalizeH="0" baseline="0" noProof="0">
                          <a:ln>
                            <a:noFill/>
                          </a:ln>
                          <a:solidFill>
                            <a:prstClr val="black"/>
                          </a:solidFill>
                          <a:effectLst/>
                          <a:uLnTx/>
                          <a:uFillTx/>
                          <a:latin typeface="+mn-lt"/>
                          <a:ea typeface="+mn-ea"/>
                          <a:cs typeface="+mn-cs"/>
                        </a:rPr>
                        <a:t>
 We’re proud to partner with charitable organizations that create positive change. During these challenging times, we’re recognizing our #nonprofit partners who are going above and beyond to provide critical services to vulnerable populations. This week, we’re shining the spotlight on ahaphilly, who has increased their #support for local residents by collaborating with #community partners to improve access to healthy foods and quality clinical care. 👏 #TEAMPHLY #americanheartassociation #inthistogether #covid19 #giveback #goodcause #nonprofitorganization #philadelphia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https://www.instagram.com/p/CCEf67bnIsn/media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07/07/2020 08:09:20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5328202"/>
                  </a:ext>
                </a:extLst>
              </a:tr>
            </a:tbl>
          </a:graphicData>
        </a:graphic>
      </p:graphicFrame>
      <p:sp>
        <p:nvSpPr>
          <p:cNvPr id="4" name="Text Placeholder 3">
            <a:extLst>
              <a:ext uri="{FF2B5EF4-FFF2-40B4-BE49-F238E27FC236}">
                <a16:creationId xmlns:a16="http://schemas.microsoft.com/office/drawing/2014/main" id="{B8200196-EF69-4F2F-B4B2-7C194A00E281}"/>
              </a:ext>
            </a:extLst>
          </p:cNvPr>
          <p:cNvSpPr>
            <a:spLocks noGrp="1"/>
          </p:cNvSpPr>
          <p:nvPr>
            <p:ph type="body" sz="quarter" idx="14"/>
          </p:nvPr>
        </p:nvSpPr>
        <p:spPr/>
        <p:txBody>
          <a:bodyPr/>
          <a:lstStyle/>
          <a:p>
            <a:r>
              <a:rPr lang="en-US"/>
              <a:t>06/01/2020 - 06/30/2020</a:t>
            </a:r>
          </a:p>
        </p:txBody>
      </p:sp>
    </p:spTree>
    <p:extLst>
      <p:ext uri="{BB962C8B-B14F-4D97-AF65-F5344CB8AC3E}">
        <p14:creationId xmlns:p14="http://schemas.microsoft.com/office/powerpoint/2010/main" val="104215024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1430</Words>
  <Application>Microsoft Office PowerPoint</Application>
  <PresentationFormat>On-screen Show (4:3)</PresentationFormat>
  <Paragraphs>518</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PHLY Social Media</vt:lpstr>
      <vt:lpstr>Overall Overall Audience | Philadelphia Insurance</vt:lpstr>
      <vt:lpstr>Facebook Facebook Key Metrics | Philadelphia Insurance</vt:lpstr>
      <vt:lpstr>Facebook Facebook Fans Change | Philadelphia Insurance</vt:lpstr>
      <vt:lpstr>Facebook Average Interactions Per Facebook Post | Philadelphia Insurance</vt:lpstr>
      <vt:lpstr>Facebook Total Interactions Per Month | Philadelphia Insurance</vt:lpstr>
      <vt:lpstr>Facebook Facebook Impressions | Philadelphia Insurance</vt:lpstr>
      <vt:lpstr>Facebook Own Posts Table | Philadelphia Insurance - 1 of 3</vt:lpstr>
      <vt:lpstr>Facebook Own Posts Table | Philadelphia Insurance - 2 of 3</vt:lpstr>
      <vt:lpstr>Facebook Own Posts Table | Philadelphia Insurance - 3 of 3</vt:lpstr>
      <vt:lpstr>Facebook Fan Demographics | Philadelphia Insurance</vt:lpstr>
      <vt:lpstr>Twitter Key Metrics Table | Philadelphia Insurance</vt:lpstr>
      <vt:lpstr>Twitter Twitter Followers Change | Philadelphia Insurance</vt:lpstr>
      <vt:lpstr>Twitter Average Interactions Per Tweet | Philadelphia Insurance</vt:lpstr>
      <vt:lpstr>Twitter Total Interactions Per Month | Philadelphia Insurance</vt:lpstr>
      <vt:lpstr>Twitter PHLY Twitter Mentions | Philadelphia Insurance</vt:lpstr>
      <vt:lpstr>Twitter Key Influencers | Philadelphia Insurance</vt:lpstr>
      <vt:lpstr>Twitter Own and Retweeted Tweets Table | Philadelphia Insurance - 1 of 3</vt:lpstr>
      <vt:lpstr>Twitter Own and Retweeted Tweets Table | Philadelphia Insurance - 2 of 3</vt:lpstr>
      <vt:lpstr>Twitter Own and Retweeted Tweets Table | Philadelphia Insurance - 3 of 3</vt:lpstr>
      <vt:lpstr>LinkedIn Key Metrics Table | Philadelphia Insurance</vt:lpstr>
      <vt:lpstr>LinkedIn LinkedIn Followers Change | Philadelphia Insurance</vt:lpstr>
      <vt:lpstr>LinkedIn Average Interactions Per LinkedIn Update | Philadelphia Insurance</vt:lpstr>
      <vt:lpstr>LinkedIn Total Interactions Per Month | Philadelphia Insurance</vt:lpstr>
      <vt:lpstr>LinkedIn Posts Table | Philadelphia Insurance - 1 of 5</vt:lpstr>
      <vt:lpstr>LinkedIn Posts Table | Philadelphia Insurance - 2 of 5</vt:lpstr>
      <vt:lpstr>LinkedIn Posts Table | Philadelphia Insurance - 3 of 5</vt:lpstr>
      <vt:lpstr>LinkedIn Posts Table | Philadelphia Insurance - 4 of 5</vt:lpstr>
      <vt:lpstr>LinkedIn Posts Table | Philadelphia Insurance - 5 of 5</vt:lpstr>
      <vt:lpstr>Instagram Key Metrics Table | Philadelphia Insurance</vt:lpstr>
      <vt:lpstr>Instagram Instagram Followers Change | Philadelphia Insurance</vt:lpstr>
      <vt:lpstr>Instagram Average Interactions Per Instagram Post | Philadelphia Insurance</vt:lpstr>
      <vt:lpstr>Instagram Total Interactions Per Month | Philadelphia Insurance</vt:lpstr>
      <vt:lpstr>Instagram Posts Table | Philadelphia Insurance - 1 of 4</vt:lpstr>
      <vt:lpstr>Instagram Posts Table | Philadelphia Insurance - 2 of 4</vt:lpstr>
      <vt:lpstr>Instagram Posts Table | Philadelphia Insurance - 3 of 4</vt:lpstr>
      <vt:lpstr>Instagram Posts Table | Philadelphia Insurance - 4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PHLY Social Media</dc:title>
  <dc:creator>Frederik Peiniger</dc:creator>
  <cp:lastModifiedBy>Frederik Peiniger</cp:lastModifiedBy>
  <cp:revision>1</cp:revision>
  <dcterms:created xsi:type="dcterms:W3CDTF">2020-07-07T14:00:06Z</dcterms:created>
  <dcterms:modified xsi:type="dcterms:W3CDTF">2020-07-07T14:00:56Z</dcterms:modified>
</cp:coreProperties>
</file>