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43952</c:v>
                </c:pt>
              </c:numCache>
            </c:numRef>
          </c:cat>
          <c:val>
            <c:numRef>
              <c:f>Sheet1!$B$2</c:f>
              <c:numCache>
                <c:formatCode>General</c:formatCode>
                <c:ptCount val="1"/>
                <c:pt idx="0">
                  <c:v>1710</c:v>
                </c:pt>
              </c:numCache>
            </c:numRef>
          </c:val>
          <c:extLst>
            <c:ext xmlns:c16="http://schemas.microsoft.com/office/drawing/2014/chart" uri="{C3380CC4-5D6E-409C-BE32-E72D297353CC}">
              <c16:uniqueId val="{00000000-FB74-4030-8296-7A52072E0E8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43952</c:v>
                </c:pt>
              </c:numCache>
            </c:numRef>
          </c:cat>
          <c:val>
            <c:numRef>
              <c:f>Sheet1!$C$2</c:f>
              <c:numCache>
                <c:formatCode>General</c:formatCode>
                <c:ptCount val="1"/>
                <c:pt idx="0">
                  <c:v>2549</c:v>
                </c:pt>
              </c:numCache>
            </c:numRef>
          </c:val>
          <c:extLst>
            <c:ext xmlns:c16="http://schemas.microsoft.com/office/drawing/2014/chart" uri="{C3380CC4-5D6E-409C-BE32-E72D297353CC}">
              <c16:uniqueId val="{00000001-FB74-4030-8296-7A52072E0E8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43952</c:v>
                </c:pt>
              </c:numCache>
            </c:numRef>
          </c:cat>
          <c:val>
            <c:numRef>
              <c:f>Sheet1!$D$2</c:f>
              <c:numCache>
                <c:formatCode>General</c:formatCode>
                <c:ptCount val="1"/>
                <c:pt idx="0">
                  <c:v>2658</c:v>
                </c:pt>
              </c:numCache>
            </c:numRef>
          </c:val>
          <c:extLst>
            <c:ext xmlns:c16="http://schemas.microsoft.com/office/drawing/2014/chart" uri="{C3380CC4-5D6E-409C-BE32-E72D297353CC}">
              <c16:uniqueId val="{00000002-FB74-4030-8296-7A52072E0E8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43952</c:v>
                </c:pt>
              </c:numCache>
            </c:numRef>
          </c:cat>
          <c:val>
            <c:numRef>
              <c:f>Sheet1!$E$2</c:f>
              <c:numCache>
                <c:formatCode>General</c:formatCode>
                <c:ptCount val="1"/>
                <c:pt idx="0">
                  <c:v>1196</c:v>
                </c:pt>
              </c:numCache>
            </c:numRef>
          </c:val>
          <c:extLst>
            <c:ext xmlns:c16="http://schemas.microsoft.com/office/drawing/2014/chart" uri="{C3380CC4-5D6E-409C-BE32-E72D297353CC}">
              <c16:uniqueId val="{00000003-FB74-4030-8296-7A52072E0E83}"/>
            </c:ext>
          </c:extLst>
        </c:ser>
        <c:dLbls>
          <c:showLegendKey val="0"/>
          <c:showVal val="0"/>
          <c:showCatName val="0"/>
          <c:showSerName val="0"/>
          <c:showPercent val="0"/>
          <c:showBubbleSize val="0"/>
        </c:dLbls>
        <c:gapWidth val="219"/>
        <c:overlap val="-27"/>
        <c:axId val="293808544"/>
        <c:axId val="293810840"/>
      </c:barChart>
      <c:dateAx>
        <c:axId val="29380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10840"/>
        <c:crosses val="autoZero"/>
        <c:auto val="1"/>
        <c:lblOffset val="100"/>
        <c:baseTimeUnit val="days"/>
      </c:dateAx>
      <c:valAx>
        <c:axId val="29381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0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numCache>
            </c:numRef>
          </c:val>
          <c:extLst>
            <c:ext xmlns:c16="http://schemas.microsoft.com/office/drawing/2014/chart" uri="{C3380CC4-5D6E-409C-BE32-E72D297353CC}">
              <c16:uniqueId val="{00000000-9C58-4C88-BB30-55786FE04145}"/>
            </c:ext>
          </c:extLst>
        </c:ser>
        <c:dLbls>
          <c:showLegendKey val="0"/>
          <c:showVal val="0"/>
          <c:showCatName val="0"/>
          <c:showSerName val="0"/>
          <c:showPercent val="0"/>
          <c:showBubbleSize val="0"/>
        </c:dLbls>
        <c:gapWidth val="219"/>
        <c:overlap val="-27"/>
        <c:axId val="297091552"/>
        <c:axId val="297087944"/>
      </c:barChart>
      <c:dateAx>
        <c:axId val="29709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087944"/>
        <c:crosses val="autoZero"/>
        <c:auto val="1"/>
        <c:lblOffset val="100"/>
        <c:baseTimeUnit val="months"/>
      </c:dateAx>
      <c:valAx>
        <c:axId val="29708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09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15</c:v>
                </c:pt>
                <c:pt idx="1">
                  <c:v>15</c:v>
                </c:pt>
                <c:pt idx="2">
                  <c:v>13</c:v>
                </c:pt>
                <c:pt idx="3">
                  <c:v>13</c:v>
                </c:pt>
                <c:pt idx="4">
                  <c:v>17</c:v>
                </c:pt>
                <c:pt idx="5">
                  <c:v>8</c:v>
                </c:pt>
                <c:pt idx="6">
                  <c:v>0</c:v>
                </c:pt>
                <c:pt idx="7">
                  <c:v>0</c:v>
                </c:pt>
                <c:pt idx="8">
                  <c:v>0</c:v>
                </c:pt>
                <c:pt idx="9">
                  <c:v>0</c:v>
                </c:pt>
                <c:pt idx="10">
                  <c:v>0</c:v>
                </c:pt>
                <c:pt idx="11">
                  <c:v>0</c:v>
                </c:pt>
              </c:numCache>
            </c:numRef>
          </c:val>
          <c:extLst>
            <c:ext xmlns:c16="http://schemas.microsoft.com/office/drawing/2014/chart" uri="{C3380CC4-5D6E-409C-BE32-E72D297353CC}">
              <c16:uniqueId val="{00000000-9EF3-492D-B20A-F5F930AFE732}"/>
            </c:ext>
          </c:extLst>
        </c:ser>
        <c:dLbls>
          <c:showLegendKey val="0"/>
          <c:showVal val="0"/>
          <c:showCatName val="0"/>
          <c:showSerName val="0"/>
          <c:showPercent val="0"/>
          <c:showBubbleSize val="0"/>
        </c:dLbls>
        <c:gapWidth val="219"/>
        <c:overlap val="-27"/>
        <c:axId val="298899168"/>
        <c:axId val="298898184"/>
      </c:barChart>
      <c:dateAx>
        <c:axId val="298899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98184"/>
        <c:crosses val="autoZero"/>
        <c:auto val="1"/>
        <c:lblOffset val="100"/>
        <c:baseTimeUnit val="months"/>
      </c:dateAx>
      <c:valAx>
        <c:axId val="29889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9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322</c:v>
                </c:pt>
                <c:pt idx="1">
                  <c:v>207</c:v>
                </c:pt>
                <c:pt idx="2">
                  <c:v>131</c:v>
                </c:pt>
                <c:pt idx="3">
                  <c:v>124</c:v>
                </c:pt>
                <c:pt idx="4">
                  <c:v>252</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6F8B-4841-9E4E-588AAC4D5710}"/>
            </c:ext>
          </c:extLst>
        </c:ser>
        <c:dLbls>
          <c:showLegendKey val="0"/>
          <c:showVal val="0"/>
          <c:showCatName val="0"/>
          <c:showSerName val="0"/>
          <c:showPercent val="0"/>
          <c:showBubbleSize val="0"/>
        </c:dLbls>
        <c:gapWidth val="219"/>
        <c:overlap val="-27"/>
        <c:axId val="297857528"/>
        <c:axId val="297858512"/>
      </c:barChart>
      <c:catAx>
        <c:axId val="297857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58512"/>
        <c:crosses val="autoZero"/>
        <c:auto val="1"/>
        <c:lblAlgn val="ctr"/>
        <c:lblOffset val="100"/>
        <c:noMultiLvlLbl val="0"/>
      </c:catAx>
      <c:valAx>
        <c:axId val="29785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57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1275</c:v>
                </c:pt>
              </c:numCache>
            </c:numRef>
          </c:val>
          <c:extLst>
            <c:ext xmlns:c16="http://schemas.microsoft.com/office/drawing/2014/chart" uri="{C3380CC4-5D6E-409C-BE32-E72D297353CC}">
              <c16:uniqueId val="{00000000-A164-4746-8C4C-D2515BB0A028}"/>
            </c:ext>
          </c:extLst>
        </c:ser>
        <c:dLbls>
          <c:showLegendKey val="0"/>
          <c:showVal val="0"/>
          <c:showCatName val="0"/>
          <c:showSerName val="0"/>
          <c:showPercent val="0"/>
          <c:showBubbleSize val="0"/>
        </c:dLbls>
        <c:gapWidth val="219"/>
        <c:overlap val="-27"/>
        <c:axId val="297854248"/>
        <c:axId val="297852608"/>
      </c:barChart>
      <c:dateAx>
        <c:axId val="29785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52608"/>
        <c:crosses val="autoZero"/>
        <c:auto val="1"/>
        <c:lblOffset val="100"/>
        <c:baseTimeUnit val="months"/>
      </c:dateAx>
      <c:valAx>
        <c:axId val="29785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5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4</c:v>
                </c:pt>
              </c:numCache>
            </c:numRef>
          </c:val>
          <c:extLst>
            <c:ext xmlns:c16="http://schemas.microsoft.com/office/drawing/2014/chart" uri="{C3380CC4-5D6E-409C-BE32-E72D297353CC}">
              <c16:uniqueId val="{00000000-E335-4D93-80CA-A8C11B0C6625}"/>
            </c:ext>
          </c:extLst>
        </c:ser>
        <c:dLbls>
          <c:showLegendKey val="0"/>
          <c:showVal val="0"/>
          <c:showCatName val="0"/>
          <c:showSerName val="0"/>
          <c:showPercent val="0"/>
          <c:showBubbleSize val="0"/>
        </c:dLbls>
        <c:gapWidth val="219"/>
        <c:overlap val="-27"/>
        <c:axId val="304829784"/>
        <c:axId val="304828800"/>
      </c:barChart>
      <c:dateAx>
        <c:axId val="30482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28800"/>
        <c:crosses val="autoZero"/>
        <c:auto val="1"/>
        <c:lblOffset val="100"/>
        <c:baseTimeUnit val="months"/>
      </c:dateAx>
      <c:valAx>
        <c:axId val="30482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2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3</c:v>
                </c:pt>
                <c:pt idx="6">
                  <c:v>0</c:v>
                </c:pt>
                <c:pt idx="7">
                  <c:v>0</c:v>
                </c:pt>
                <c:pt idx="8">
                  <c:v>0</c:v>
                </c:pt>
                <c:pt idx="9">
                  <c:v>0</c:v>
                </c:pt>
                <c:pt idx="10">
                  <c:v>0</c:v>
                </c:pt>
                <c:pt idx="11">
                  <c:v>0</c:v>
                </c:pt>
              </c:numCache>
            </c:numRef>
          </c:val>
          <c:extLst>
            <c:ext xmlns:c16="http://schemas.microsoft.com/office/drawing/2014/chart" uri="{C3380CC4-5D6E-409C-BE32-E72D297353CC}">
              <c16:uniqueId val="{00000000-0DBA-4D0C-9A6D-0C741A2AFEBD}"/>
            </c:ext>
          </c:extLst>
        </c:ser>
        <c:dLbls>
          <c:showLegendKey val="0"/>
          <c:showVal val="0"/>
          <c:showCatName val="0"/>
          <c:showSerName val="0"/>
          <c:showPercent val="0"/>
          <c:showBubbleSize val="0"/>
        </c:dLbls>
        <c:gapWidth val="219"/>
        <c:overlap val="-27"/>
        <c:axId val="304837656"/>
        <c:axId val="304838312"/>
      </c:barChart>
      <c:dateAx>
        <c:axId val="30483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38312"/>
        <c:crosses val="autoZero"/>
        <c:auto val="1"/>
        <c:lblOffset val="100"/>
        <c:baseTimeUnit val="months"/>
      </c:dateAx>
      <c:valAx>
        <c:axId val="30483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3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30</c:v>
                </c:pt>
                <c:pt idx="1">
                  <c:v>100</c:v>
                </c:pt>
                <c:pt idx="2">
                  <c:v>10</c:v>
                </c:pt>
                <c:pt idx="3">
                  <c:v>16</c:v>
                </c:pt>
                <c:pt idx="4">
                  <c:v>30</c:v>
                </c:pt>
                <c:pt idx="5">
                  <c:v>7</c:v>
                </c:pt>
                <c:pt idx="6">
                  <c:v>0</c:v>
                </c:pt>
                <c:pt idx="7">
                  <c:v>0</c:v>
                </c:pt>
                <c:pt idx="8">
                  <c:v>0</c:v>
                </c:pt>
                <c:pt idx="9">
                  <c:v>0</c:v>
                </c:pt>
                <c:pt idx="10">
                  <c:v>0</c:v>
                </c:pt>
                <c:pt idx="11">
                  <c:v>0</c:v>
                </c:pt>
              </c:numCache>
            </c:numRef>
          </c:val>
          <c:extLst>
            <c:ext xmlns:c16="http://schemas.microsoft.com/office/drawing/2014/chart" uri="{C3380CC4-5D6E-409C-BE32-E72D297353CC}">
              <c16:uniqueId val="{00000000-2450-4B26-A851-1074BDBCFEAB}"/>
            </c:ext>
          </c:extLst>
        </c:ser>
        <c:dLbls>
          <c:showLegendKey val="0"/>
          <c:showVal val="0"/>
          <c:showCatName val="0"/>
          <c:showSerName val="0"/>
          <c:showPercent val="0"/>
          <c:showBubbleSize val="0"/>
        </c:dLbls>
        <c:gapWidth val="219"/>
        <c:overlap val="-27"/>
        <c:axId val="304834704"/>
        <c:axId val="304835360"/>
      </c:barChart>
      <c:catAx>
        <c:axId val="30483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35360"/>
        <c:crosses val="autoZero"/>
        <c:auto val="1"/>
        <c:lblAlgn val="ctr"/>
        <c:lblOffset val="100"/>
        <c:noMultiLvlLbl val="0"/>
      </c:catAx>
      <c:valAx>
        <c:axId val="30483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3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67</c:v>
                </c:pt>
              </c:numCache>
            </c:numRef>
          </c:val>
          <c:extLst>
            <c:ext xmlns:c16="http://schemas.microsoft.com/office/drawing/2014/chart" uri="{C3380CC4-5D6E-409C-BE32-E72D297353CC}">
              <c16:uniqueId val="{00000000-4223-458C-9445-A4ADA4AAFB33}"/>
            </c:ext>
          </c:extLst>
        </c:ser>
        <c:dLbls>
          <c:showLegendKey val="0"/>
          <c:showVal val="0"/>
          <c:showCatName val="0"/>
          <c:showSerName val="0"/>
          <c:showPercent val="0"/>
          <c:showBubbleSize val="0"/>
        </c:dLbls>
        <c:gapWidth val="219"/>
        <c:overlap val="-27"/>
        <c:axId val="361799104"/>
        <c:axId val="361796480"/>
      </c:barChart>
      <c:dateAx>
        <c:axId val="36179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96480"/>
        <c:crosses val="autoZero"/>
        <c:auto val="1"/>
        <c:lblOffset val="100"/>
        <c:baseTimeUnit val="months"/>
      </c:dateAx>
      <c:valAx>
        <c:axId val="36179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9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68</c:v>
                </c:pt>
                <c:pt idx="1">
                  <c:v>31</c:v>
                </c:pt>
                <c:pt idx="2">
                  <c:v>31</c:v>
                </c:pt>
                <c:pt idx="3">
                  <c:v>34</c:v>
                </c:pt>
                <c:pt idx="4">
                  <c:v>52</c:v>
                </c:pt>
              </c:numCache>
            </c:numRef>
          </c:val>
          <c:extLst>
            <c:ext xmlns:c16="http://schemas.microsoft.com/office/drawing/2014/chart" uri="{C3380CC4-5D6E-409C-BE32-E72D297353CC}">
              <c16:uniqueId val="{00000000-58F6-4AD8-B087-9A23AB30E74F}"/>
            </c:ext>
          </c:extLst>
        </c:ser>
        <c:dLbls>
          <c:showLegendKey val="0"/>
          <c:showVal val="0"/>
          <c:showCatName val="0"/>
          <c:showSerName val="0"/>
          <c:showPercent val="0"/>
          <c:showBubbleSize val="0"/>
        </c:dLbls>
        <c:gapWidth val="219"/>
        <c:overlap val="-27"/>
        <c:axId val="361786312"/>
        <c:axId val="361788608"/>
      </c:barChart>
      <c:catAx>
        <c:axId val="36178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88608"/>
        <c:crosses val="autoZero"/>
        <c:auto val="1"/>
        <c:lblAlgn val="ctr"/>
        <c:lblOffset val="100"/>
        <c:noMultiLvlLbl val="0"/>
      </c:catAx>
      <c:valAx>
        <c:axId val="36178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8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411</c:v>
                </c:pt>
                <c:pt idx="1">
                  <c:v>341</c:v>
                </c:pt>
                <c:pt idx="2">
                  <c:v>191</c:v>
                </c:pt>
                <c:pt idx="3">
                  <c:v>69</c:v>
                </c:pt>
                <c:pt idx="4">
                  <c:v>364</c:v>
                </c:pt>
              </c:numCache>
            </c:numRef>
          </c:val>
          <c:extLst>
            <c:ext xmlns:c16="http://schemas.microsoft.com/office/drawing/2014/chart" uri="{C3380CC4-5D6E-409C-BE32-E72D297353CC}">
              <c16:uniqueId val="{00000000-4C13-44BB-81EA-977CB8FF8588}"/>
            </c:ext>
          </c:extLst>
        </c:ser>
        <c:dLbls>
          <c:showLegendKey val="0"/>
          <c:showVal val="0"/>
          <c:showCatName val="0"/>
          <c:showSerName val="0"/>
          <c:showPercent val="0"/>
          <c:showBubbleSize val="0"/>
        </c:dLbls>
        <c:gapWidth val="219"/>
        <c:overlap val="-27"/>
        <c:axId val="361784672"/>
        <c:axId val="361791232"/>
      </c:barChart>
      <c:catAx>
        <c:axId val="36178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91232"/>
        <c:crosses val="autoZero"/>
        <c:auto val="1"/>
        <c:lblAlgn val="ctr"/>
        <c:lblOffset val="100"/>
        <c:noMultiLvlLbl val="0"/>
      </c:catAx>
      <c:valAx>
        <c:axId val="36179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8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1</c:v>
                </c:pt>
              </c:numCache>
            </c:numRef>
          </c:val>
          <c:extLst>
            <c:ext xmlns:c16="http://schemas.microsoft.com/office/drawing/2014/chart" uri="{C3380CC4-5D6E-409C-BE32-E72D297353CC}">
              <c16:uniqueId val="{00000000-7DFA-4F97-B9F4-2732B4C70750}"/>
            </c:ext>
          </c:extLst>
        </c:ser>
        <c:dLbls>
          <c:showLegendKey val="0"/>
          <c:showVal val="0"/>
          <c:showCatName val="0"/>
          <c:showSerName val="0"/>
          <c:showPercent val="0"/>
          <c:showBubbleSize val="0"/>
        </c:dLbls>
        <c:gapWidth val="219"/>
        <c:overlap val="-27"/>
        <c:axId val="370704952"/>
        <c:axId val="370705936"/>
      </c:barChart>
      <c:dateAx>
        <c:axId val="37070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05936"/>
        <c:crosses val="autoZero"/>
        <c:auto val="1"/>
        <c:lblOffset val="100"/>
        <c:baseTimeUnit val="months"/>
      </c:dateAx>
      <c:valAx>
        <c:axId val="37070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0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48</c:v>
                </c:pt>
                <c:pt idx="6">
                  <c:v>0</c:v>
                </c:pt>
                <c:pt idx="7">
                  <c:v>0</c:v>
                </c:pt>
                <c:pt idx="8">
                  <c:v>0</c:v>
                </c:pt>
                <c:pt idx="9">
                  <c:v>0</c:v>
                </c:pt>
                <c:pt idx="10">
                  <c:v>0</c:v>
                </c:pt>
                <c:pt idx="11">
                  <c:v>0</c:v>
                </c:pt>
              </c:numCache>
            </c:numRef>
          </c:val>
          <c:extLst>
            <c:ext xmlns:c16="http://schemas.microsoft.com/office/drawing/2014/chart" uri="{C3380CC4-5D6E-409C-BE32-E72D297353CC}">
              <c16:uniqueId val="{00000000-20CD-412D-BC5A-8F6756E82897}"/>
            </c:ext>
          </c:extLst>
        </c:ser>
        <c:dLbls>
          <c:showLegendKey val="0"/>
          <c:showVal val="0"/>
          <c:showCatName val="0"/>
          <c:showSerName val="0"/>
          <c:showPercent val="0"/>
          <c:showBubbleSize val="0"/>
        </c:dLbls>
        <c:gapWidth val="219"/>
        <c:overlap val="-27"/>
        <c:axId val="370707576"/>
        <c:axId val="370711512"/>
      </c:barChart>
      <c:dateAx>
        <c:axId val="370707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11512"/>
        <c:crosses val="autoZero"/>
        <c:auto val="1"/>
        <c:lblOffset val="100"/>
        <c:baseTimeUnit val="months"/>
      </c:dateAx>
      <c:valAx>
        <c:axId val="37071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0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501</c:v>
                </c:pt>
                <c:pt idx="1">
                  <c:v>353</c:v>
                </c:pt>
                <c:pt idx="2">
                  <c:v>712</c:v>
                </c:pt>
                <c:pt idx="3">
                  <c:v>285</c:v>
                </c:pt>
                <c:pt idx="4">
                  <c:v>501</c:v>
                </c:pt>
                <c:pt idx="5">
                  <c:v>48</c:v>
                </c:pt>
                <c:pt idx="6">
                  <c:v>0</c:v>
                </c:pt>
                <c:pt idx="7">
                  <c:v>0</c:v>
                </c:pt>
                <c:pt idx="8">
                  <c:v>0</c:v>
                </c:pt>
                <c:pt idx="9">
                  <c:v>0</c:v>
                </c:pt>
                <c:pt idx="10">
                  <c:v>0</c:v>
                </c:pt>
                <c:pt idx="11">
                  <c:v>0</c:v>
                </c:pt>
              </c:numCache>
            </c:numRef>
          </c:val>
          <c:extLst>
            <c:ext xmlns:c16="http://schemas.microsoft.com/office/drawing/2014/chart" uri="{C3380CC4-5D6E-409C-BE32-E72D297353CC}">
              <c16:uniqueId val="{00000000-9F0B-4157-851D-DFFDFC96DA02}"/>
            </c:ext>
          </c:extLst>
        </c:ser>
        <c:dLbls>
          <c:showLegendKey val="0"/>
          <c:showVal val="0"/>
          <c:showCatName val="0"/>
          <c:showSerName val="0"/>
          <c:showPercent val="0"/>
          <c:showBubbleSize val="0"/>
        </c:dLbls>
        <c:gapWidth val="219"/>
        <c:overlap val="-27"/>
        <c:axId val="370713808"/>
        <c:axId val="370722008"/>
      </c:barChart>
      <c:catAx>
        <c:axId val="37071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22008"/>
        <c:crosses val="autoZero"/>
        <c:auto val="1"/>
        <c:lblAlgn val="ctr"/>
        <c:lblOffset val="100"/>
        <c:noMultiLvlLbl val="0"/>
      </c:catAx>
      <c:valAx>
        <c:axId val="37072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71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44103-AC50-445D-B04C-57788A4015E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2EB2D20-7DBA-478D-B93F-4FA1045BB46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23921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5A1BC-90A1-4910-BA68-E9E0AD38E74E}"/>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DC060C24-4A5C-47B2-AB0B-D9741E5903D7}"/>
              </a:ext>
            </a:extLst>
          </p:cNvPr>
          <p:cNvGraphicFramePr>
            <a:graphicFrameLocks noGrp="1"/>
          </p:cNvGraphicFramePr>
          <p:nvPr>
            <p:ph type="chart" sz="quarter" idx="13"/>
            <p:extLst>
              <p:ext uri="{D42A27DB-BD31-4B8C-83A1-F6EECF244321}">
                <p14:modId xmlns:p14="http://schemas.microsoft.com/office/powerpoint/2010/main" val="50743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E8B3D-EF0E-416C-90B9-941443440833}"/>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12662E4B-BA5B-4386-BD7A-8B82A7F2BD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528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2F19B-DD9F-49E2-8671-14173C32ED3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3304111-20AC-486B-B098-377F09F956D3}"/>
              </a:ext>
            </a:extLst>
          </p:cNvPr>
          <p:cNvGraphicFramePr>
            <a:graphicFrameLocks noGrp="1"/>
          </p:cNvGraphicFramePr>
          <p:nvPr>
            <p:ph type="tbl" sz="quarter" idx="13"/>
            <p:extLst>
              <p:ext uri="{D42A27DB-BD31-4B8C-83A1-F6EECF244321}">
                <p14:modId xmlns:p14="http://schemas.microsoft.com/office/powerpoint/2010/main" val="91355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53883004"/>
                    </a:ext>
                  </a:extLst>
                </a:gridCol>
                <a:gridCol w="740664">
                  <a:extLst>
                    <a:ext uri="{9D8B030D-6E8A-4147-A177-3AD203B41FA5}">
                      <a16:colId xmlns:a16="http://schemas.microsoft.com/office/drawing/2014/main" val="3964714968"/>
                    </a:ext>
                  </a:extLst>
                </a:gridCol>
                <a:gridCol w="740664">
                  <a:extLst>
                    <a:ext uri="{9D8B030D-6E8A-4147-A177-3AD203B41FA5}">
                      <a16:colId xmlns:a16="http://schemas.microsoft.com/office/drawing/2014/main" val="1813383211"/>
                    </a:ext>
                  </a:extLst>
                </a:gridCol>
                <a:gridCol w="740664">
                  <a:extLst>
                    <a:ext uri="{9D8B030D-6E8A-4147-A177-3AD203B41FA5}">
                      <a16:colId xmlns:a16="http://schemas.microsoft.com/office/drawing/2014/main" val="69558017"/>
                    </a:ext>
                  </a:extLst>
                </a:gridCol>
                <a:gridCol w="740664">
                  <a:extLst>
                    <a:ext uri="{9D8B030D-6E8A-4147-A177-3AD203B41FA5}">
                      <a16:colId xmlns:a16="http://schemas.microsoft.com/office/drawing/2014/main" val="2612736389"/>
                    </a:ext>
                  </a:extLst>
                </a:gridCol>
                <a:gridCol w="740664">
                  <a:extLst>
                    <a:ext uri="{9D8B030D-6E8A-4147-A177-3AD203B41FA5}">
                      <a16:colId xmlns:a16="http://schemas.microsoft.com/office/drawing/2014/main" val="3203303159"/>
                    </a:ext>
                  </a:extLst>
                </a:gridCol>
                <a:gridCol w="740664">
                  <a:extLst>
                    <a:ext uri="{9D8B030D-6E8A-4147-A177-3AD203B41FA5}">
                      <a16:colId xmlns:a16="http://schemas.microsoft.com/office/drawing/2014/main" val="1563036890"/>
                    </a:ext>
                  </a:extLst>
                </a:gridCol>
                <a:gridCol w="740664">
                  <a:extLst>
                    <a:ext uri="{9D8B030D-6E8A-4147-A177-3AD203B41FA5}">
                      <a16:colId xmlns:a16="http://schemas.microsoft.com/office/drawing/2014/main" val="586938852"/>
                    </a:ext>
                  </a:extLst>
                </a:gridCol>
                <a:gridCol w="740664">
                  <a:extLst>
                    <a:ext uri="{9D8B030D-6E8A-4147-A177-3AD203B41FA5}">
                      <a16:colId xmlns:a16="http://schemas.microsoft.com/office/drawing/2014/main" val="1241693556"/>
                    </a:ext>
                  </a:extLst>
                </a:gridCol>
                <a:gridCol w="740664">
                  <a:extLst>
                    <a:ext uri="{9D8B030D-6E8A-4147-A177-3AD203B41FA5}">
                      <a16:colId xmlns:a16="http://schemas.microsoft.com/office/drawing/2014/main" val="15039053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85543289"/>
                  </a:ext>
                </a:extLst>
              </a:tr>
              <a:tr h="370840">
                <a:tc>
                  <a:txBody>
                    <a:bodyPr/>
                    <a:lstStyle/>
                    <a:p>
                      <a:r>
                        <a:rPr lang="en-US" sz="1000"/>
                        <a:t>First Insurance Company of Hawaii, LTD</a:t>
                      </a:r>
                    </a:p>
                  </a:txBody>
                  <a:tcPr/>
                </a:tc>
                <a:tc>
                  <a:txBody>
                    <a:bodyPr/>
                    <a:lstStyle/>
                    <a:p>
                      <a:r>
                        <a:rPr lang="en-US" sz="1000"/>
                        <a:t>1710</a:t>
                      </a:r>
                    </a:p>
                  </a:txBody>
                  <a:tcPr/>
                </a:tc>
                <a:tc>
                  <a:txBody>
                    <a:bodyPr/>
                    <a:lstStyle/>
                    <a:p>
                      <a:r>
                        <a:rPr lang="en-US" sz="1000"/>
                        <a:t>-1</a:t>
                      </a:r>
                    </a:p>
                  </a:txBody>
                  <a:tcPr/>
                </a:tc>
                <a:tc>
                  <a:txBody>
                    <a:bodyPr/>
                    <a:lstStyle/>
                    <a:p>
                      <a:r>
                        <a:rPr lang="en-US" sz="1000"/>
                        <a:t>13</a:t>
                      </a:r>
                    </a:p>
                  </a:txBody>
                  <a:tcPr/>
                </a:tc>
                <a:tc>
                  <a:txBody>
                    <a:bodyPr/>
                    <a:lstStyle/>
                    <a:p>
                      <a:r>
                        <a:rPr lang="en-US" sz="1000"/>
                        <a:t>234</a:t>
                      </a:r>
                    </a:p>
                  </a:txBody>
                  <a:tcPr/>
                </a:tc>
                <a:tc>
                  <a:txBody>
                    <a:bodyPr/>
                    <a:lstStyle/>
                    <a:p>
                      <a:r>
                        <a:rPr lang="en-US" sz="1000"/>
                        <a:t>6</a:t>
                      </a:r>
                    </a:p>
                  </a:txBody>
                  <a:tcPr/>
                </a:tc>
                <a:tc>
                  <a:txBody>
                    <a:bodyPr/>
                    <a:lstStyle/>
                    <a:p>
                      <a:r>
                        <a:rPr lang="en-US" sz="1000"/>
                        <a:t>12</a:t>
                      </a:r>
                    </a:p>
                  </a:txBody>
                  <a:tcPr/>
                </a:tc>
                <a:tc>
                  <a:txBody>
                    <a:bodyPr/>
                    <a:lstStyle/>
                    <a:p>
                      <a:r>
                        <a:rPr lang="en-US" sz="1000"/>
                        <a:t>0</a:t>
                      </a:r>
                    </a:p>
                  </a:txBody>
                  <a:tcPr/>
                </a:tc>
                <a:tc>
                  <a:txBody>
                    <a:bodyPr/>
                    <a:lstStyle/>
                    <a:p>
                      <a:r>
                        <a:rPr lang="en-US" sz="1000"/>
                        <a:t>1.1336 %</a:t>
                      </a:r>
                    </a:p>
                  </a:txBody>
                  <a:tcPr/>
                </a:tc>
                <a:tc>
                  <a:txBody>
                    <a:bodyPr/>
                    <a:lstStyle/>
                    <a:p>
                      <a:r>
                        <a:rPr lang="en-US" sz="1000"/>
                        <a:t>0.0 %</a:t>
                      </a:r>
                    </a:p>
                  </a:txBody>
                  <a:tcPr/>
                </a:tc>
                <a:extLst>
                  <a:ext uri="{0D108BD9-81ED-4DB2-BD59-A6C34878D82A}">
                    <a16:rowId xmlns:a16="http://schemas.microsoft.com/office/drawing/2014/main" val="2288866463"/>
                  </a:ext>
                </a:extLst>
              </a:tr>
            </a:tbl>
          </a:graphicData>
        </a:graphic>
      </p:graphicFrame>
      <p:sp>
        <p:nvSpPr>
          <p:cNvPr id="4" name="Text Placeholder 3">
            <a:extLst>
              <a:ext uri="{FF2B5EF4-FFF2-40B4-BE49-F238E27FC236}">
                <a16:creationId xmlns:a16="http://schemas.microsoft.com/office/drawing/2014/main" id="{34A9D492-09FE-4B6A-BA58-5170EB52E04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60269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13D70-358F-4AD8-8B60-96D0825A585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7B8B203-3779-4288-ABCE-CD3D6FC2113E}"/>
              </a:ext>
            </a:extLst>
          </p:cNvPr>
          <p:cNvGraphicFramePr>
            <a:graphicFrameLocks noGrp="1"/>
          </p:cNvGraphicFramePr>
          <p:nvPr>
            <p:ph type="chart" sz="quarter" idx="13"/>
            <p:extLst>
              <p:ext uri="{D42A27DB-BD31-4B8C-83A1-F6EECF244321}">
                <p14:modId xmlns:p14="http://schemas.microsoft.com/office/powerpoint/2010/main" val="2783633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F8E1A9-2EED-48AB-B96C-6D4A149E807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EE4C57A-7275-44DD-8CE7-F55F2296D9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476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5C89D-F313-4386-94CB-8B25CA99EB9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D90016F-FC91-454A-94F7-10346E146F62}"/>
              </a:ext>
            </a:extLst>
          </p:cNvPr>
          <p:cNvGraphicFramePr>
            <a:graphicFrameLocks noGrp="1"/>
          </p:cNvGraphicFramePr>
          <p:nvPr>
            <p:ph type="chart" sz="quarter" idx="13"/>
            <p:extLst>
              <p:ext uri="{D42A27DB-BD31-4B8C-83A1-F6EECF244321}">
                <p14:modId xmlns:p14="http://schemas.microsoft.com/office/powerpoint/2010/main" val="139025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C1DEE2-7617-4C09-A448-C03E64845A5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D6E1DC1-D82A-4F33-BBC9-7090B6EBF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663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5A04-BEA0-486F-8DB4-B1A3CD0BCEC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30C86C6B-3A52-4268-9CBC-6032874DAB44}"/>
              </a:ext>
            </a:extLst>
          </p:cNvPr>
          <p:cNvGraphicFramePr>
            <a:graphicFrameLocks noGrp="1"/>
          </p:cNvGraphicFramePr>
          <p:nvPr>
            <p:ph type="chart" sz="quarter" idx="13"/>
            <p:extLst>
              <p:ext uri="{D42A27DB-BD31-4B8C-83A1-F6EECF244321}">
                <p14:modId xmlns:p14="http://schemas.microsoft.com/office/powerpoint/2010/main" val="1473010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E333A3-A66F-427A-B698-DE7D49E2625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74E6C18-8BC3-47F9-B3CE-4C0FB1BB93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822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AC462-4349-4BC6-B514-6BDE41BF37C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94BB489-159F-40C9-922C-E4B2464637AD}"/>
              </a:ext>
            </a:extLst>
          </p:cNvPr>
          <p:cNvGraphicFramePr>
            <a:graphicFrameLocks noGrp="1"/>
          </p:cNvGraphicFramePr>
          <p:nvPr>
            <p:ph type="chart" sz="quarter" idx="13"/>
            <p:extLst>
              <p:ext uri="{D42A27DB-BD31-4B8C-83A1-F6EECF244321}">
                <p14:modId xmlns:p14="http://schemas.microsoft.com/office/powerpoint/2010/main" val="2700734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47A4FB-6C3E-4A5B-B4B6-76B771730E7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0D011E0-D8E6-45AC-AB8C-39B15E69A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566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3D073-D86A-4FD0-8247-BE9D74C190F1}"/>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C5B2AE05-3599-4610-8DDB-DCD368A8B532}"/>
              </a:ext>
            </a:extLst>
          </p:cNvPr>
          <p:cNvGraphicFramePr>
            <a:graphicFrameLocks noGrp="1"/>
          </p:cNvGraphicFramePr>
          <p:nvPr>
            <p:ph type="tbl" sz="quarter" idx="13"/>
            <p:extLst>
              <p:ext uri="{D42A27DB-BD31-4B8C-83A1-F6EECF244321}">
                <p14:modId xmlns:p14="http://schemas.microsoft.com/office/powerpoint/2010/main" val="3633792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31508675"/>
                    </a:ext>
                  </a:extLst>
                </a:gridCol>
                <a:gridCol w="740664">
                  <a:extLst>
                    <a:ext uri="{9D8B030D-6E8A-4147-A177-3AD203B41FA5}">
                      <a16:colId xmlns:a16="http://schemas.microsoft.com/office/drawing/2014/main" val="560655997"/>
                    </a:ext>
                  </a:extLst>
                </a:gridCol>
                <a:gridCol w="740664">
                  <a:extLst>
                    <a:ext uri="{9D8B030D-6E8A-4147-A177-3AD203B41FA5}">
                      <a16:colId xmlns:a16="http://schemas.microsoft.com/office/drawing/2014/main" val="2471404373"/>
                    </a:ext>
                  </a:extLst>
                </a:gridCol>
                <a:gridCol w="740664">
                  <a:extLst>
                    <a:ext uri="{9D8B030D-6E8A-4147-A177-3AD203B41FA5}">
                      <a16:colId xmlns:a16="http://schemas.microsoft.com/office/drawing/2014/main" val="2132222483"/>
                    </a:ext>
                  </a:extLst>
                </a:gridCol>
                <a:gridCol w="740664">
                  <a:extLst>
                    <a:ext uri="{9D8B030D-6E8A-4147-A177-3AD203B41FA5}">
                      <a16:colId xmlns:a16="http://schemas.microsoft.com/office/drawing/2014/main" val="4208446208"/>
                    </a:ext>
                  </a:extLst>
                </a:gridCol>
                <a:gridCol w="740664">
                  <a:extLst>
                    <a:ext uri="{9D8B030D-6E8A-4147-A177-3AD203B41FA5}">
                      <a16:colId xmlns:a16="http://schemas.microsoft.com/office/drawing/2014/main" val="1993509566"/>
                    </a:ext>
                  </a:extLst>
                </a:gridCol>
                <a:gridCol w="740664">
                  <a:extLst>
                    <a:ext uri="{9D8B030D-6E8A-4147-A177-3AD203B41FA5}">
                      <a16:colId xmlns:a16="http://schemas.microsoft.com/office/drawing/2014/main" val="1632418781"/>
                    </a:ext>
                  </a:extLst>
                </a:gridCol>
                <a:gridCol w="740664">
                  <a:extLst>
                    <a:ext uri="{9D8B030D-6E8A-4147-A177-3AD203B41FA5}">
                      <a16:colId xmlns:a16="http://schemas.microsoft.com/office/drawing/2014/main" val="239861854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490303911"/>
                  </a:ext>
                </a:extLst>
              </a:tr>
              <a:tr h="370840">
                <a:tc>
                  <a:txBody>
                    <a:bodyPr/>
                    <a:lstStyle/>
                    <a:p>
                      <a:r>
                        <a:rPr lang="en-US" sz="1000" b="1"/>
                        <a:t>First Insurance Company of Hawaii, LTD - 2020-05-14 21:04:52</a:t>
                      </a:r>
                      <a:r>
                        <a:rPr lang="en-US" sz="1000"/>
                        <a:t>
 Associates at our West Oahu office want to say “thank you” to all essential workers!
Mahalo, essential workers, for making sure that every one of us is safe, healthy, and has access to all of the resources we need.</a:t>
                      </a:r>
                    </a:p>
                  </a:txBody>
                  <a:tcPr/>
                </a:tc>
                <a:tc>
                  <a:txBody>
                    <a:bodyPr/>
                    <a:lstStyle/>
                    <a:p>
                      <a:r>
                        <a:rPr lang="en-US" sz="1000"/>
                        <a:t>31</a:t>
                      </a:r>
                    </a:p>
                  </a:txBody>
                  <a:tcPr/>
                </a:tc>
                <a:tc>
                  <a:txBody>
                    <a:bodyPr/>
                    <a:lstStyle/>
                    <a:p>
                      <a:r>
                        <a:rPr lang="en-US" sz="1000"/>
                        <a:t>27</a:t>
                      </a:r>
                    </a:p>
                  </a:txBody>
                  <a:tcPr/>
                </a:tc>
                <a:tc>
                  <a:txBody>
                    <a:bodyPr/>
                    <a:lstStyle/>
                    <a:p>
                      <a:r>
                        <a:rPr lang="en-US" sz="1000"/>
                        <a:t>2</a:t>
                      </a:r>
                    </a:p>
                  </a:txBody>
                  <a:tcPr/>
                </a:tc>
                <a:tc>
                  <a:txBody>
                    <a:bodyPr/>
                    <a:lstStyle/>
                    <a:p>
                      <a:r>
                        <a:rPr lang="en-US" sz="1000"/>
                        <a:t>2</a:t>
                      </a:r>
                    </a:p>
                  </a:txBody>
                  <a:tcPr/>
                </a:tc>
                <a:tc>
                  <a:txBody>
                    <a:bodyPr/>
                    <a:lstStyle/>
                    <a:p>
                      <a:r>
                        <a:rPr lang="en-US" sz="1000"/>
                        <a:t>1.8118 %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6514567"/>
                  </a:ext>
                </a:extLst>
              </a:tr>
              <a:tr h="370840">
                <a:tc>
                  <a:txBody>
                    <a:bodyPr/>
                    <a:lstStyle/>
                    <a:p>
                      <a:r>
                        <a:rPr lang="en-US" sz="1000" b="1"/>
                        <a:t>First Insurance Company of Hawaii, LTD - 2020-05-13 21:08:29</a:t>
                      </a:r>
                      <a:r>
                        <a:rPr lang="en-US" sz="1000"/>
                        <a:t>
 With the help of our cafeteria partner L&amp;L Hawaiian Barbecue First Insurance Center, we were able to deliver 50 sack lunches to IHS, The Institute for Human Services, Inc. today! 🥪
IHS is doing additional outreach to our unsheltered homeless during this time, providing food, hygiene and other essentials to help this group shelter in place. To learn more about their efforts or to find out how you can help, visit their website ihshawaii.org.</a:t>
                      </a:r>
                    </a:p>
                  </a:txBody>
                  <a:tcPr/>
                </a:tc>
                <a:tc>
                  <a:txBody>
                    <a:bodyPr/>
                    <a:lstStyle/>
                    <a:p>
                      <a:r>
                        <a:rPr lang="en-US" sz="1000"/>
                        <a:t>29</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1.6949 %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186835577"/>
                  </a:ext>
                </a:extLst>
              </a:tr>
              <a:tr h="370840">
                <a:tc>
                  <a:txBody>
                    <a:bodyPr/>
                    <a:lstStyle/>
                    <a:p>
                      <a:r>
                        <a:rPr lang="en-US" sz="1000" b="1"/>
                        <a:t>First Insurance Company of Hawaii, LTD - 2020-05-04 21:13:43</a:t>
                      </a:r>
                      <a:r>
                        <a:rPr lang="en-US" sz="1000"/>
                        <a:t>
 Taking a walk is one of the simplest, safest, and most effective forms of exercise. Did you know that walking at a pace of 3mph can substantially reduce the risk of developing heart disease, stroke and diabetes?
Instead of our traditional quarterly walk with our fellow associates, members of #teamficoh got their steps in during last week’s #VirtualWalkAtLunch!
#exercise #workplacewellness</a:t>
                      </a:r>
                    </a:p>
                  </a:txBody>
                  <a:tcPr/>
                </a:tc>
                <a:tc>
                  <a:txBody>
                    <a:bodyPr/>
                    <a:lstStyle/>
                    <a:p>
                      <a:r>
                        <a:rPr lang="en-US" sz="1000"/>
                        <a:t>27</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1.5780 %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350170622"/>
                  </a:ext>
                </a:extLst>
              </a:tr>
            </a:tbl>
          </a:graphicData>
        </a:graphic>
      </p:graphicFrame>
      <p:sp>
        <p:nvSpPr>
          <p:cNvPr id="4" name="Text Placeholder 3">
            <a:extLst>
              <a:ext uri="{FF2B5EF4-FFF2-40B4-BE49-F238E27FC236}">
                <a16:creationId xmlns:a16="http://schemas.microsoft.com/office/drawing/2014/main" id="{BD2491B6-0C1F-4118-B464-6EF1C04D4BA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25329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F328C-E98D-4CDA-B4CA-D2A4E56057A1}"/>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B1F8B73-A3B6-4817-9974-8E1D4294A07E}"/>
              </a:ext>
            </a:extLst>
          </p:cNvPr>
          <p:cNvGraphicFramePr>
            <a:graphicFrameLocks noGrp="1"/>
          </p:cNvGraphicFramePr>
          <p:nvPr>
            <p:ph type="tbl" sz="quarter" idx="13"/>
            <p:extLst>
              <p:ext uri="{D42A27DB-BD31-4B8C-83A1-F6EECF244321}">
                <p14:modId xmlns:p14="http://schemas.microsoft.com/office/powerpoint/2010/main" val="114859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01675221"/>
                    </a:ext>
                  </a:extLst>
                </a:gridCol>
                <a:gridCol w="411480">
                  <a:extLst>
                    <a:ext uri="{9D8B030D-6E8A-4147-A177-3AD203B41FA5}">
                      <a16:colId xmlns:a16="http://schemas.microsoft.com/office/drawing/2014/main" val="3191209410"/>
                    </a:ext>
                  </a:extLst>
                </a:gridCol>
                <a:gridCol w="411480">
                  <a:extLst>
                    <a:ext uri="{9D8B030D-6E8A-4147-A177-3AD203B41FA5}">
                      <a16:colId xmlns:a16="http://schemas.microsoft.com/office/drawing/2014/main" val="2230708473"/>
                    </a:ext>
                  </a:extLst>
                </a:gridCol>
                <a:gridCol w="411480">
                  <a:extLst>
                    <a:ext uri="{9D8B030D-6E8A-4147-A177-3AD203B41FA5}">
                      <a16:colId xmlns:a16="http://schemas.microsoft.com/office/drawing/2014/main" val="3656141573"/>
                    </a:ext>
                  </a:extLst>
                </a:gridCol>
                <a:gridCol w="411480">
                  <a:extLst>
                    <a:ext uri="{9D8B030D-6E8A-4147-A177-3AD203B41FA5}">
                      <a16:colId xmlns:a16="http://schemas.microsoft.com/office/drawing/2014/main" val="2258860073"/>
                    </a:ext>
                  </a:extLst>
                </a:gridCol>
                <a:gridCol w="411480">
                  <a:extLst>
                    <a:ext uri="{9D8B030D-6E8A-4147-A177-3AD203B41FA5}">
                      <a16:colId xmlns:a16="http://schemas.microsoft.com/office/drawing/2014/main" val="500168957"/>
                    </a:ext>
                  </a:extLst>
                </a:gridCol>
                <a:gridCol w="411480">
                  <a:extLst>
                    <a:ext uri="{9D8B030D-6E8A-4147-A177-3AD203B41FA5}">
                      <a16:colId xmlns:a16="http://schemas.microsoft.com/office/drawing/2014/main" val="706953353"/>
                    </a:ext>
                  </a:extLst>
                </a:gridCol>
                <a:gridCol w="411480">
                  <a:extLst>
                    <a:ext uri="{9D8B030D-6E8A-4147-A177-3AD203B41FA5}">
                      <a16:colId xmlns:a16="http://schemas.microsoft.com/office/drawing/2014/main" val="684749377"/>
                    </a:ext>
                  </a:extLst>
                </a:gridCol>
                <a:gridCol w="411480">
                  <a:extLst>
                    <a:ext uri="{9D8B030D-6E8A-4147-A177-3AD203B41FA5}">
                      <a16:colId xmlns:a16="http://schemas.microsoft.com/office/drawing/2014/main" val="3395652359"/>
                    </a:ext>
                  </a:extLst>
                </a:gridCol>
                <a:gridCol w="411480">
                  <a:extLst>
                    <a:ext uri="{9D8B030D-6E8A-4147-A177-3AD203B41FA5}">
                      <a16:colId xmlns:a16="http://schemas.microsoft.com/office/drawing/2014/main" val="3116052409"/>
                    </a:ext>
                  </a:extLst>
                </a:gridCol>
                <a:gridCol w="411480">
                  <a:extLst>
                    <a:ext uri="{9D8B030D-6E8A-4147-A177-3AD203B41FA5}">
                      <a16:colId xmlns:a16="http://schemas.microsoft.com/office/drawing/2014/main" val="1609244599"/>
                    </a:ext>
                  </a:extLst>
                </a:gridCol>
                <a:gridCol w="411480">
                  <a:extLst>
                    <a:ext uri="{9D8B030D-6E8A-4147-A177-3AD203B41FA5}">
                      <a16:colId xmlns:a16="http://schemas.microsoft.com/office/drawing/2014/main" val="3313109979"/>
                    </a:ext>
                  </a:extLst>
                </a:gridCol>
                <a:gridCol w="411480">
                  <a:extLst>
                    <a:ext uri="{9D8B030D-6E8A-4147-A177-3AD203B41FA5}">
                      <a16:colId xmlns:a16="http://schemas.microsoft.com/office/drawing/2014/main" val="3752050577"/>
                    </a:ext>
                  </a:extLst>
                </a:gridCol>
                <a:gridCol w="411480">
                  <a:extLst>
                    <a:ext uri="{9D8B030D-6E8A-4147-A177-3AD203B41FA5}">
                      <a16:colId xmlns:a16="http://schemas.microsoft.com/office/drawing/2014/main" val="11149592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7094259"/>
                  </a:ext>
                </a:extLst>
              </a:tr>
              <a:tr h="370840">
                <a:tc>
                  <a:txBody>
                    <a:bodyPr/>
                    <a:lstStyle/>
                    <a:p>
                      <a:r>
                        <a:rPr lang="en-US" sz="1000"/>
                        <a:t>First Insurance HI</a:t>
                      </a:r>
                    </a:p>
                  </a:txBody>
                  <a:tcPr/>
                </a:tc>
                <a:tc>
                  <a:txBody>
                    <a:bodyPr/>
                    <a:lstStyle/>
                    <a:p>
                      <a:r>
                        <a:rPr lang="en-US" sz="1000"/>
                        <a:t>1196</a:t>
                      </a:r>
                    </a:p>
                  </a:txBody>
                  <a:tcPr/>
                </a:tc>
                <a:tc>
                  <a:txBody>
                    <a:bodyPr/>
                    <a:lstStyle/>
                    <a:p>
                      <a:r>
                        <a:rPr lang="en-US" sz="1000"/>
                        <a:t>-20</a:t>
                      </a:r>
                    </a:p>
                  </a:txBody>
                  <a:tcPr/>
                </a:tc>
                <a:tc>
                  <a:txBody>
                    <a:bodyPr/>
                    <a:lstStyle/>
                    <a:p>
                      <a:r>
                        <a:rPr lang="en-US" sz="1000"/>
                        <a:t>20</a:t>
                      </a:r>
                    </a:p>
                  </a:txBody>
                  <a:tcPr/>
                </a:tc>
                <a:tc>
                  <a:txBody>
                    <a:bodyPr/>
                    <a:lstStyle/>
                    <a:p>
                      <a:r>
                        <a:rPr lang="en-US" sz="1000"/>
                        <a:t>12</a:t>
                      </a:r>
                    </a:p>
                  </a:txBody>
                  <a:tcPr/>
                </a:tc>
                <a:tc>
                  <a:txBody>
                    <a:bodyPr/>
                    <a:lstStyle/>
                    <a:p>
                      <a:r>
                        <a:rPr lang="en-US" sz="1000"/>
                        <a:t>6</a:t>
                      </a:r>
                    </a:p>
                  </a:txBody>
                  <a:tcPr/>
                </a:tc>
                <a:tc>
                  <a:txBody>
                    <a:bodyPr/>
                    <a:lstStyle/>
                    <a:p>
                      <a:r>
                        <a:rPr lang="en-US" sz="1000"/>
                        <a:t>2</a:t>
                      </a:r>
                    </a:p>
                  </a:txBody>
                  <a:tcPr/>
                </a:tc>
                <a:tc>
                  <a:txBody>
                    <a:bodyPr/>
                    <a:lstStyle/>
                    <a:p>
                      <a:r>
                        <a:rPr lang="en-US" sz="1000"/>
                        <a:t>3</a:t>
                      </a:r>
                    </a:p>
                  </a:txBody>
                  <a:tcPr/>
                </a:tc>
                <a:tc>
                  <a:txBody>
                    <a:bodyPr/>
                    <a:lstStyle/>
                    <a:p>
                      <a:r>
                        <a:rPr lang="en-US" sz="1000"/>
                        <a:t>3</a:t>
                      </a:r>
                    </a:p>
                  </a:txBody>
                  <a:tcPr/>
                </a:tc>
                <a:tc>
                  <a:txBody>
                    <a:bodyPr/>
                    <a:lstStyle/>
                    <a:p>
                      <a:r>
                        <a:rPr lang="en-US" sz="1000"/>
                        <a:t>27</a:t>
                      </a:r>
                    </a:p>
                  </a:txBody>
                  <a:tcPr/>
                </a:tc>
                <a:tc>
                  <a:txBody>
                    <a:bodyPr/>
                    <a:lstStyle/>
                    <a:p>
                      <a:r>
                        <a:rPr lang="en-US" sz="1000"/>
                        <a:t>0</a:t>
                      </a:r>
                    </a:p>
                  </a:txBody>
                  <a:tcPr/>
                </a:tc>
                <a:tc>
                  <a:txBody>
                    <a:bodyPr/>
                    <a:lstStyle/>
                    <a:p>
                      <a:r>
                        <a:rPr lang="en-US" sz="1000"/>
                        <a:t>1</a:t>
                      </a:r>
                    </a:p>
                  </a:txBody>
                  <a:tcPr/>
                </a:tc>
                <a:tc>
                  <a:txBody>
                    <a:bodyPr/>
                    <a:lstStyle/>
                    <a:p>
                      <a:r>
                        <a:rPr lang="en-US" sz="1000"/>
                        <a:t>0.2073 %</a:t>
                      </a:r>
                    </a:p>
                  </a:txBody>
                  <a:tcPr/>
                </a:tc>
                <a:tc>
                  <a:txBody>
                    <a:bodyPr/>
                    <a:lstStyle/>
                    <a:p>
                      <a:r>
                        <a:rPr lang="en-US" sz="1000"/>
                        <a:t>0.0 %</a:t>
                      </a:r>
                    </a:p>
                  </a:txBody>
                  <a:tcPr/>
                </a:tc>
                <a:extLst>
                  <a:ext uri="{0D108BD9-81ED-4DB2-BD59-A6C34878D82A}">
                    <a16:rowId xmlns:a16="http://schemas.microsoft.com/office/drawing/2014/main" val="2905701638"/>
                  </a:ext>
                </a:extLst>
              </a:tr>
            </a:tbl>
          </a:graphicData>
        </a:graphic>
      </p:graphicFrame>
      <p:sp>
        <p:nvSpPr>
          <p:cNvPr id="4" name="Text Placeholder 3">
            <a:extLst>
              <a:ext uri="{FF2B5EF4-FFF2-40B4-BE49-F238E27FC236}">
                <a16:creationId xmlns:a16="http://schemas.microsoft.com/office/drawing/2014/main" id="{E5DEB467-489B-4916-92D6-EB1D79B325B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264382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8D8E9-1D80-46D3-AE5C-83E019C7FE70}"/>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CAF022F-6D13-49A6-B9AB-A298896A0721}"/>
              </a:ext>
            </a:extLst>
          </p:cNvPr>
          <p:cNvGraphicFramePr>
            <a:graphicFrameLocks noGrp="1"/>
          </p:cNvGraphicFramePr>
          <p:nvPr>
            <p:ph type="chart" sz="quarter" idx="13"/>
            <p:extLst>
              <p:ext uri="{D42A27DB-BD31-4B8C-83A1-F6EECF244321}">
                <p14:modId xmlns:p14="http://schemas.microsoft.com/office/powerpoint/2010/main" val="1910351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AAD432-A28C-4BE6-B342-5BBF631F827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FF91008-A53A-4CE0-94B6-A4CAA4CC6D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421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2C55B-0807-42B0-B372-E8353CBF678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8823599-3CFB-4C7A-89B2-3C6656F030DF}"/>
              </a:ext>
            </a:extLst>
          </p:cNvPr>
          <p:cNvGraphicFramePr>
            <a:graphicFrameLocks noGrp="1"/>
          </p:cNvGraphicFramePr>
          <p:nvPr>
            <p:ph type="chart" sz="quarter" idx="13"/>
            <p:extLst>
              <p:ext uri="{D42A27DB-BD31-4B8C-83A1-F6EECF244321}">
                <p14:modId xmlns:p14="http://schemas.microsoft.com/office/powerpoint/2010/main" val="4052710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678F8-35EA-4966-8F83-D010EFEE3F8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F2C482C-FA6D-452B-80EE-E5D681467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7237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5BF0D-3083-4A61-80E7-6A5A92C22885}"/>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419DF249-056C-4B6B-8A8C-ED6E4C053BAF}"/>
              </a:ext>
            </a:extLst>
          </p:cNvPr>
          <p:cNvGraphicFramePr>
            <a:graphicFrameLocks noGrp="1"/>
          </p:cNvGraphicFramePr>
          <p:nvPr>
            <p:ph type="chart" sz="quarter" idx="13"/>
            <p:extLst>
              <p:ext uri="{D42A27DB-BD31-4B8C-83A1-F6EECF244321}">
                <p14:modId xmlns:p14="http://schemas.microsoft.com/office/powerpoint/2010/main" val="3032698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E10812-8A5B-4F8C-BA6B-451CC905302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0E5DC33-54E8-4199-B027-C70B2FCD87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3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BC1F2-B0BD-4504-8755-3DDCB4192EB7}"/>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F5C94EB-AF95-4CEA-8B8B-2FEFB644102F}"/>
              </a:ext>
            </a:extLst>
          </p:cNvPr>
          <p:cNvGraphicFramePr>
            <a:graphicFrameLocks noGrp="1"/>
          </p:cNvGraphicFramePr>
          <p:nvPr>
            <p:ph type="tbl" sz="quarter" idx="13"/>
            <p:extLst>
              <p:ext uri="{D42A27DB-BD31-4B8C-83A1-F6EECF244321}">
                <p14:modId xmlns:p14="http://schemas.microsoft.com/office/powerpoint/2010/main" val="333643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54473629"/>
                    </a:ext>
                  </a:extLst>
                </a:gridCol>
                <a:gridCol w="493776">
                  <a:extLst>
                    <a:ext uri="{9D8B030D-6E8A-4147-A177-3AD203B41FA5}">
                      <a16:colId xmlns:a16="http://schemas.microsoft.com/office/drawing/2014/main" val="837431612"/>
                    </a:ext>
                  </a:extLst>
                </a:gridCol>
                <a:gridCol w="1069848">
                  <a:extLst>
                    <a:ext uri="{9D8B030D-6E8A-4147-A177-3AD203B41FA5}">
                      <a16:colId xmlns:a16="http://schemas.microsoft.com/office/drawing/2014/main" val="632698434"/>
                    </a:ext>
                  </a:extLst>
                </a:gridCol>
                <a:gridCol w="1069848">
                  <a:extLst>
                    <a:ext uri="{9D8B030D-6E8A-4147-A177-3AD203B41FA5}">
                      <a16:colId xmlns:a16="http://schemas.microsoft.com/office/drawing/2014/main" val="3952495819"/>
                    </a:ext>
                  </a:extLst>
                </a:gridCol>
                <a:gridCol w="1069848">
                  <a:extLst>
                    <a:ext uri="{9D8B030D-6E8A-4147-A177-3AD203B41FA5}">
                      <a16:colId xmlns:a16="http://schemas.microsoft.com/office/drawing/2014/main" val="1274442973"/>
                    </a:ext>
                  </a:extLst>
                </a:gridCol>
                <a:gridCol w="1069848">
                  <a:extLst>
                    <a:ext uri="{9D8B030D-6E8A-4147-A177-3AD203B41FA5}">
                      <a16:colId xmlns:a16="http://schemas.microsoft.com/office/drawing/2014/main" val="1677451473"/>
                    </a:ext>
                  </a:extLst>
                </a:gridCol>
                <a:gridCol w="1069848">
                  <a:extLst>
                    <a:ext uri="{9D8B030D-6E8A-4147-A177-3AD203B41FA5}">
                      <a16:colId xmlns:a16="http://schemas.microsoft.com/office/drawing/2014/main" val="417734105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678887487"/>
                  </a:ext>
                </a:extLst>
              </a:tr>
              <a:tr h="370840">
                <a:tc>
                  <a:txBody>
                    <a:bodyPr/>
                    <a:lstStyle/>
                    <a:p>
                      <a:r>
                        <a:rPr lang="en-US" sz="1000" b="1"/>
                        <a:t>@FirstInsHI - 2020-05-28 19:35:04</a:t>
                      </a:r>
                      <a:r>
                        <a:rPr lang="en-US" sz="1000"/>
                        <a:t>
 Mahalo to the @hawaiifoodbank for supporting families in need during this time, and for welcoming our #teamFICOH volunteers at yesterday’s Ohana Drive-Thru Distribution. The level of organization was incredible and the teamwork shown by all the volunteers was inspiring. https://t.co/lOkmGpnTgW</a:t>
                      </a:r>
                    </a:p>
                  </a:txBody>
                  <a:tcPr/>
                </a:tc>
                <a:tc>
                  <a:txBody>
                    <a:bodyPr/>
                    <a:lstStyle/>
                    <a:p>
                      <a:r>
                        <a:rPr lang="en-US" sz="1000"/>
                        <a:t>05/29/2020 14:08:54</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0.4975 %</a:t>
                      </a:r>
                    </a:p>
                  </a:txBody>
                  <a:tcPr/>
                </a:tc>
                <a:extLst>
                  <a:ext uri="{0D108BD9-81ED-4DB2-BD59-A6C34878D82A}">
                    <a16:rowId xmlns:a16="http://schemas.microsoft.com/office/drawing/2014/main" val="4014464113"/>
                  </a:ext>
                </a:extLst>
              </a:tr>
              <a:tr h="370840">
                <a:tc>
                  <a:txBody>
                    <a:bodyPr/>
                    <a:lstStyle/>
                    <a:p>
                      <a:r>
                        <a:rPr lang="en-US" sz="1000" b="1"/>
                        <a:t>@FirstInsHI - 2020-05-13 21:25:34</a:t>
                      </a:r>
                      <a:r>
                        <a:rPr lang="en-US" sz="1000"/>
                        <a:t>
 With the help of our cafeteria partner @hawaiianbbq, we were able to deliver 50 sack lunches to @ihshawaii today! 🥪
IHS is doing additional outreach to our unsheltered homeless during this time, providing food, hygiene and other essentials to help this group shelter in place. https://t.co/PDJNZ5eYx9</a:t>
                      </a:r>
                    </a:p>
                  </a:txBody>
                  <a:tcPr/>
                </a:tc>
                <a:tc>
                  <a:txBody>
                    <a:bodyPr/>
                    <a:lstStyle/>
                    <a:p>
                      <a:r>
                        <a:rPr lang="en-US" sz="1000"/>
                        <a:t>05/14/2020 14:10:07</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0.4963 %</a:t>
                      </a:r>
                    </a:p>
                  </a:txBody>
                  <a:tcPr/>
                </a:tc>
                <a:extLst>
                  <a:ext uri="{0D108BD9-81ED-4DB2-BD59-A6C34878D82A}">
                    <a16:rowId xmlns:a16="http://schemas.microsoft.com/office/drawing/2014/main" val="2096221901"/>
                  </a:ext>
                </a:extLst>
              </a:tr>
              <a:tr h="370840">
                <a:tc>
                  <a:txBody>
                    <a:bodyPr/>
                    <a:lstStyle/>
                    <a:p>
                      <a:r>
                        <a:rPr lang="en-US" sz="1000" b="1"/>
                        <a:t>@FirstInsHI - 2020-05-05 13:35:10</a:t>
                      </a:r>
                      <a:r>
                        <a:rPr lang="en-US" sz="1000"/>
                        <a:t>
 Instead of our traditional quarterly walk with our fellow associates, members of #teamficoh got their steps in during last week’s #VirtualWalkAtLunch!
#NationalWalkAtLunchDay #wellness #SocialDistanacing https://t.co/yDqVGNyL1V</a:t>
                      </a:r>
                    </a:p>
                  </a:txBody>
                  <a:tcPr/>
                </a:tc>
                <a:tc>
                  <a:txBody>
                    <a:bodyPr/>
                    <a:lstStyle/>
                    <a:p>
                      <a:r>
                        <a:rPr lang="en-US" sz="1000"/>
                        <a:t>06/10/2020 14:09:52</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0.4132 %</a:t>
                      </a:r>
                    </a:p>
                  </a:txBody>
                  <a:tcPr/>
                </a:tc>
                <a:extLst>
                  <a:ext uri="{0D108BD9-81ED-4DB2-BD59-A6C34878D82A}">
                    <a16:rowId xmlns:a16="http://schemas.microsoft.com/office/drawing/2014/main" val="222580177"/>
                  </a:ext>
                </a:extLst>
              </a:tr>
            </a:tbl>
          </a:graphicData>
        </a:graphic>
      </p:graphicFrame>
      <p:sp>
        <p:nvSpPr>
          <p:cNvPr id="4" name="Text Placeholder 3">
            <a:extLst>
              <a:ext uri="{FF2B5EF4-FFF2-40B4-BE49-F238E27FC236}">
                <a16:creationId xmlns:a16="http://schemas.microsoft.com/office/drawing/2014/main" id="{EBC3B1EF-B7A2-4D6A-95DA-85033FC18BB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614136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8D67-DCA5-4DDB-8704-9895DEC5BBB2}"/>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DD1DE9E-12E1-41BE-BA4D-626BFEA78CD1}"/>
              </a:ext>
            </a:extLst>
          </p:cNvPr>
          <p:cNvGraphicFramePr>
            <a:graphicFrameLocks noGrp="1"/>
          </p:cNvGraphicFramePr>
          <p:nvPr>
            <p:ph type="tbl" sz="quarter" idx="13"/>
            <p:extLst>
              <p:ext uri="{D42A27DB-BD31-4B8C-83A1-F6EECF244321}">
                <p14:modId xmlns:p14="http://schemas.microsoft.com/office/powerpoint/2010/main" val="221621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37413087"/>
                    </a:ext>
                  </a:extLst>
                </a:gridCol>
                <a:gridCol w="411480">
                  <a:extLst>
                    <a:ext uri="{9D8B030D-6E8A-4147-A177-3AD203B41FA5}">
                      <a16:colId xmlns:a16="http://schemas.microsoft.com/office/drawing/2014/main" val="2890234449"/>
                    </a:ext>
                  </a:extLst>
                </a:gridCol>
                <a:gridCol w="411480">
                  <a:extLst>
                    <a:ext uri="{9D8B030D-6E8A-4147-A177-3AD203B41FA5}">
                      <a16:colId xmlns:a16="http://schemas.microsoft.com/office/drawing/2014/main" val="2179269911"/>
                    </a:ext>
                  </a:extLst>
                </a:gridCol>
                <a:gridCol w="411480">
                  <a:extLst>
                    <a:ext uri="{9D8B030D-6E8A-4147-A177-3AD203B41FA5}">
                      <a16:colId xmlns:a16="http://schemas.microsoft.com/office/drawing/2014/main" val="2640841771"/>
                    </a:ext>
                  </a:extLst>
                </a:gridCol>
                <a:gridCol w="411480">
                  <a:extLst>
                    <a:ext uri="{9D8B030D-6E8A-4147-A177-3AD203B41FA5}">
                      <a16:colId xmlns:a16="http://schemas.microsoft.com/office/drawing/2014/main" val="3884614697"/>
                    </a:ext>
                  </a:extLst>
                </a:gridCol>
                <a:gridCol w="411480">
                  <a:extLst>
                    <a:ext uri="{9D8B030D-6E8A-4147-A177-3AD203B41FA5}">
                      <a16:colId xmlns:a16="http://schemas.microsoft.com/office/drawing/2014/main" val="1263395643"/>
                    </a:ext>
                  </a:extLst>
                </a:gridCol>
                <a:gridCol w="411480">
                  <a:extLst>
                    <a:ext uri="{9D8B030D-6E8A-4147-A177-3AD203B41FA5}">
                      <a16:colId xmlns:a16="http://schemas.microsoft.com/office/drawing/2014/main" val="1756638895"/>
                    </a:ext>
                  </a:extLst>
                </a:gridCol>
                <a:gridCol w="411480">
                  <a:extLst>
                    <a:ext uri="{9D8B030D-6E8A-4147-A177-3AD203B41FA5}">
                      <a16:colId xmlns:a16="http://schemas.microsoft.com/office/drawing/2014/main" val="2859717740"/>
                    </a:ext>
                  </a:extLst>
                </a:gridCol>
                <a:gridCol w="411480">
                  <a:extLst>
                    <a:ext uri="{9D8B030D-6E8A-4147-A177-3AD203B41FA5}">
                      <a16:colId xmlns:a16="http://schemas.microsoft.com/office/drawing/2014/main" val="1791217597"/>
                    </a:ext>
                  </a:extLst>
                </a:gridCol>
                <a:gridCol w="411480">
                  <a:extLst>
                    <a:ext uri="{9D8B030D-6E8A-4147-A177-3AD203B41FA5}">
                      <a16:colId xmlns:a16="http://schemas.microsoft.com/office/drawing/2014/main" val="3798154525"/>
                    </a:ext>
                  </a:extLst>
                </a:gridCol>
                <a:gridCol w="411480">
                  <a:extLst>
                    <a:ext uri="{9D8B030D-6E8A-4147-A177-3AD203B41FA5}">
                      <a16:colId xmlns:a16="http://schemas.microsoft.com/office/drawing/2014/main" val="2086032186"/>
                    </a:ext>
                  </a:extLst>
                </a:gridCol>
                <a:gridCol w="411480">
                  <a:extLst>
                    <a:ext uri="{9D8B030D-6E8A-4147-A177-3AD203B41FA5}">
                      <a16:colId xmlns:a16="http://schemas.microsoft.com/office/drawing/2014/main" val="982921976"/>
                    </a:ext>
                  </a:extLst>
                </a:gridCol>
                <a:gridCol w="411480">
                  <a:extLst>
                    <a:ext uri="{9D8B030D-6E8A-4147-A177-3AD203B41FA5}">
                      <a16:colId xmlns:a16="http://schemas.microsoft.com/office/drawing/2014/main" val="2564519945"/>
                    </a:ext>
                  </a:extLst>
                </a:gridCol>
                <a:gridCol w="411480">
                  <a:extLst>
                    <a:ext uri="{9D8B030D-6E8A-4147-A177-3AD203B41FA5}">
                      <a16:colId xmlns:a16="http://schemas.microsoft.com/office/drawing/2014/main" val="2158954792"/>
                    </a:ext>
                  </a:extLst>
                </a:gridCol>
                <a:gridCol w="411480">
                  <a:extLst>
                    <a:ext uri="{9D8B030D-6E8A-4147-A177-3AD203B41FA5}">
                      <a16:colId xmlns:a16="http://schemas.microsoft.com/office/drawing/2014/main" val="3580135384"/>
                    </a:ext>
                  </a:extLst>
                </a:gridCol>
                <a:gridCol w="411480">
                  <a:extLst>
                    <a:ext uri="{9D8B030D-6E8A-4147-A177-3AD203B41FA5}">
                      <a16:colId xmlns:a16="http://schemas.microsoft.com/office/drawing/2014/main" val="2986063664"/>
                    </a:ext>
                  </a:extLst>
                </a:gridCol>
                <a:gridCol w="411480">
                  <a:extLst>
                    <a:ext uri="{9D8B030D-6E8A-4147-A177-3AD203B41FA5}">
                      <a16:colId xmlns:a16="http://schemas.microsoft.com/office/drawing/2014/main" val="14150922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950765746"/>
                  </a:ext>
                </a:extLst>
              </a:tr>
              <a:tr h="370840">
                <a:tc>
                  <a:txBody>
                    <a:bodyPr/>
                    <a:lstStyle/>
                    <a:p>
                      <a:r>
                        <a:rPr lang="en-US" sz="1000"/>
                        <a:t>First Insurance Company of Hawaii</a:t>
                      </a:r>
                    </a:p>
                  </a:txBody>
                  <a:tcPr/>
                </a:tc>
                <a:tc>
                  <a:txBody>
                    <a:bodyPr/>
                    <a:lstStyle/>
                    <a:p>
                      <a:r>
                        <a:rPr lang="en-US" sz="1000"/>
                        <a:t>2658</a:t>
                      </a:r>
                    </a:p>
                  </a:txBody>
                  <a:tcPr/>
                </a:tc>
                <a:tc>
                  <a:txBody>
                    <a:bodyPr/>
                    <a:lstStyle/>
                    <a:p>
                      <a:r>
                        <a:rPr lang="en-US" sz="1000"/>
                        <a:t>228</a:t>
                      </a:r>
                    </a:p>
                  </a:txBody>
                  <a:tcPr/>
                </a:tc>
                <a:tc>
                  <a:txBody>
                    <a:bodyPr/>
                    <a:lstStyle/>
                    <a:p>
                      <a:r>
                        <a:rPr lang="en-US" sz="1000"/>
                        <a:t>7</a:t>
                      </a:r>
                    </a:p>
                  </a:txBody>
                  <a:tcPr/>
                </a:tc>
                <a:tc>
                  <a:txBody>
                    <a:bodyPr/>
                    <a:lstStyle/>
                    <a:p>
                      <a:r>
                        <a:rPr lang="en-US" sz="1000"/>
                        <a:t>351</a:t>
                      </a:r>
                    </a:p>
                  </a:txBody>
                  <a:tcPr/>
                </a:tc>
                <a:tc>
                  <a:txBody>
                    <a:bodyPr/>
                    <a:lstStyle/>
                    <a:p>
                      <a:r>
                        <a:rPr lang="en-US" sz="1000"/>
                        <a:t>50.142857142857</a:t>
                      </a:r>
                    </a:p>
                  </a:txBody>
                  <a:tcPr/>
                </a:tc>
                <a:tc>
                  <a:txBody>
                    <a:bodyPr/>
                    <a:lstStyle/>
                    <a:p>
                      <a:r>
                        <a:rPr lang="en-US" sz="1000"/>
                        <a:t>9</a:t>
                      </a:r>
                    </a:p>
                  </a:txBody>
                  <a:tcPr/>
                </a:tc>
                <a:tc>
                  <a:txBody>
                    <a:bodyPr/>
                    <a:lstStyle/>
                    <a:p>
                      <a:r>
                        <a:rPr lang="en-US" sz="1000"/>
                        <a:t>1.2857142857143</a:t>
                      </a:r>
                    </a:p>
                  </a:txBody>
                  <a:tcPr/>
                </a:tc>
                <a:tc>
                  <a:txBody>
                    <a:bodyPr/>
                    <a:lstStyle/>
                    <a:p>
                      <a:r>
                        <a:rPr lang="en-US" sz="1000"/>
                        <a:t>4</a:t>
                      </a:r>
                    </a:p>
                  </a:txBody>
                  <a:tcPr/>
                </a:tc>
                <a:tc>
                  <a:txBody>
                    <a:bodyPr/>
                    <a:lstStyle/>
                    <a:p>
                      <a:r>
                        <a:rPr lang="en-US" sz="1000"/>
                        <a:t>0.57142857142857</a:t>
                      </a:r>
                    </a:p>
                  </a:txBody>
                  <a:tcPr/>
                </a:tc>
                <a:tc>
                  <a:txBody>
                    <a:bodyPr/>
                    <a:lstStyle/>
                    <a:p>
                      <a:r>
                        <a:rPr lang="en-US" sz="1000"/>
                        <a:t>416</a:t>
                      </a:r>
                    </a:p>
                  </a:txBody>
                  <a:tcPr/>
                </a:tc>
                <a:tc>
                  <a:txBody>
                    <a:bodyPr/>
                    <a:lstStyle/>
                    <a:p>
                      <a:r>
                        <a:rPr lang="en-US" sz="1000"/>
                        <a:t>59.428571428571</a:t>
                      </a:r>
                    </a:p>
                  </a:txBody>
                  <a:tcPr/>
                </a:tc>
                <a:tc>
                  <a:txBody>
                    <a:bodyPr/>
                    <a:lstStyle/>
                    <a:p>
                      <a:r>
                        <a:rPr lang="en-US" sz="1000"/>
                        <a:t>8795</a:t>
                      </a:r>
                    </a:p>
                  </a:txBody>
                  <a:tcPr/>
                </a:tc>
                <a:tc>
                  <a:txBody>
                    <a:bodyPr/>
                    <a:lstStyle/>
                    <a:p>
                      <a:r>
                        <a:rPr lang="en-US" sz="1000"/>
                        <a:t>1256.4285714286</a:t>
                      </a:r>
                    </a:p>
                  </a:txBody>
                  <a:tcPr/>
                </a:tc>
                <a:tc>
                  <a:txBody>
                    <a:bodyPr/>
                    <a:lstStyle/>
                    <a:p>
                      <a:r>
                        <a:rPr lang="en-US" sz="1000"/>
                        <a:t>0.085978358230351 %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46604180"/>
                  </a:ext>
                </a:extLst>
              </a:tr>
            </a:tbl>
          </a:graphicData>
        </a:graphic>
      </p:graphicFrame>
      <p:sp>
        <p:nvSpPr>
          <p:cNvPr id="4" name="Text Placeholder 3">
            <a:extLst>
              <a:ext uri="{FF2B5EF4-FFF2-40B4-BE49-F238E27FC236}">
                <a16:creationId xmlns:a16="http://schemas.microsoft.com/office/drawing/2014/main" id="{C37F6190-1847-45DC-8EF7-E592DD6EAAF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9676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0FE61-E0BF-44CD-8AA6-501B501B3E8F}"/>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B826500E-A7EF-4363-854F-DBF980CFCAAE}"/>
              </a:ext>
            </a:extLst>
          </p:cNvPr>
          <p:cNvGraphicFramePr>
            <a:graphicFrameLocks noGrp="1"/>
          </p:cNvGraphicFramePr>
          <p:nvPr>
            <p:ph type="chart" sz="quarter" idx="13"/>
            <p:extLst>
              <p:ext uri="{D42A27DB-BD31-4B8C-83A1-F6EECF244321}">
                <p14:modId xmlns:p14="http://schemas.microsoft.com/office/powerpoint/2010/main" val="2030765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B1A68-1D2D-4F1D-AB68-A8CBC47FA2A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0CB43A9-2D60-40C3-937B-9F0A8242A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727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07BE-1D5A-492A-9C7B-4D76CF20147A}"/>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681B863-7C55-4FCA-92B7-74003E3B3D7E}"/>
              </a:ext>
            </a:extLst>
          </p:cNvPr>
          <p:cNvGraphicFramePr>
            <a:graphicFrameLocks noGrp="1"/>
          </p:cNvGraphicFramePr>
          <p:nvPr>
            <p:ph type="chart" sz="quarter" idx="13"/>
            <p:extLst>
              <p:ext uri="{D42A27DB-BD31-4B8C-83A1-F6EECF244321}">
                <p14:modId xmlns:p14="http://schemas.microsoft.com/office/powerpoint/2010/main" val="2167624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EE754D-2216-4C9D-BE49-82047CE7B08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01D0F97-5774-4CDD-B997-5696A94AF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583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E7B3-7B89-480B-BF57-1BCCDE2B9862}"/>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2C1F84EB-6B07-4261-868E-D0DC688C9E8A}"/>
              </a:ext>
            </a:extLst>
          </p:cNvPr>
          <p:cNvGraphicFramePr>
            <a:graphicFrameLocks noGrp="1"/>
          </p:cNvGraphicFramePr>
          <p:nvPr>
            <p:ph type="chart" sz="quarter" idx="13"/>
            <p:extLst>
              <p:ext uri="{D42A27DB-BD31-4B8C-83A1-F6EECF244321}">
                <p14:modId xmlns:p14="http://schemas.microsoft.com/office/powerpoint/2010/main" val="2893881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618E1F-1787-478A-ADFC-F93042CFA82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BF07F9C-DEAF-4B68-8A65-BF336C452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0456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16D4-1CED-44C3-B707-347C1695E650}"/>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367A4D9C-09ED-462A-BB97-C72A2B195BC7}"/>
              </a:ext>
            </a:extLst>
          </p:cNvPr>
          <p:cNvGraphicFramePr>
            <a:graphicFrameLocks noGrp="1"/>
          </p:cNvGraphicFramePr>
          <p:nvPr>
            <p:ph type="tbl" sz="quarter" idx="13"/>
            <p:extLst>
              <p:ext uri="{D42A27DB-BD31-4B8C-83A1-F6EECF244321}">
                <p14:modId xmlns:p14="http://schemas.microsoft.com/office/powerpoint/2010/main" val="240141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85470691"/>
                    </a:ext>
                  </a:extLst>
                </a:gridCol>
                <a:gridCol w="1069847">
                  <a:extLst>
                    <a:ext uri="{9D8B030D-6E8A-4147-A177-3AD203B41FA5}">
                      <a16:colId xmlns:a16="http://schemas.microsoft.com/office/drawing/2014/main" val="2430244902"/>
                    </a:ext>
                  </a:extLst>
                </a:gridCol>
                <a:gridCol w="740664">
                  <a:extLst>
                    <a:ext uri="{9D8B030D-6E8A-4147-A177-3AD203B41FA5}">
                      <a16:colId xmlns:a16="http://schemas.microsoft.com/office/drawing/2014/main" val="164818503"/>
                    </a:ext>
                  </a:extLst>
                </a:gridCol>
                <a:gridCol w="493776">
                  <a:extLst>
                    <a:ext uri="{9D8B030D-6E8A-4147-A177-3AD203B41FA5}">
                      <a16:colId xmlns:a16="http://schemas.microsoft.com/office/drawing/2014/main" val="3890117075"/>
                    </a:ext>
                  </a:extLst>
                </a:gridCol>
                <a:gridCol w="493776">
                  <a:extLst>
                    <a:ext uri="{9D8B030D-6E8A-4147-A177-3AD203B41FA5}">
                      <a16:colId xmlns:a16="http://schemas.microsoft.com/office/drawing/2014/main" val="1733700308"/>
                    </a:ext>
                  </a:extLst>
                </a:gridCol>
                <a:gridCol w="493776">
                  <a:extLst>
                    <a:ext uri="{9D8B030D-6E8A-4147-A177-3AD203B41FA5}">
                      <a16:colId xmlns:a16="http://schemas.microsoft.com/office/drawing/2014/main" val="3017209265"/>
                    </a:ext>
                  </a:extLst>
                </a:gridCol>
                <a:gridCol w="493776">
                  <a:extLst>
                    <a:ext uri="{9D8B030D-6E8A-4147-A177-3AD203B41FA5}">
                      <a16:colId xmlns:a16="http://schemas.microsoft.com/office/drawing/2014/main" val="2202639940"/>
                    </a:ext>
                  </a:extLst>
                </a:gridCol>
                <a:gridCol w="493776">
                  <a:extLst>
                    <a:ext uri="{9D8B030D-6E8A-4147-A177-3AD203B41FA5}">
                      <a16:colId xmlns:a16="http://schemas.microsoft.com/office/drawing/2014/main" val="934570734"/>
                    </a:ext>
                  </a:extLst>
                </a:gridCol>
                <a:gridCol w="493776">
                  <a:extLst>
                    <a:ext uri="{9D8B030D-6E8A-4147-A177-3AD203B41FA5}">
                      <a16:colId xmlns:a16="http://schemas.microsoft.com/office/drawing/2014/main" val="1694951338"/>
                    </a:ext>
                  </a:extLst>
                </a:gridCol>
                <a:gridCol w="493776">
                  <a:extLst>
                    <a:ext uri="{9D8B030D-6E8A-4147-A177-3AD203B41FA5}">
                      <a16:colId xmlns:a16="http://schemas.microsoft.com/office/drawing/2014/main" val="764365657"/>
                    </a:ext>
                  </a:extLst>
                </a:gridCol>
                <a:gridCol w="493776">
                  <a:extLst>
                    <a:ext uri="{9D8B030D-6E8A-4147-A177-3AD203B41FA5}">
                      <a16:colId xmlns:a16="http://schemas.microsoft.com/office/drawing/2014/main" val="2483704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4003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- 2020-05-27 14:08:06</a:t>
                      </a:r>
                      <a:r>
                        <a:rPr kumimoji="0" lang="en-US" sz="1000" b="0" i="0" u="none" strike="noStrike" kern="1200" cap="none" spc="0" normalizeH="0" baseline="0" noProof="0">
                          <a:ln>
                            <a:noFill/>
                          </a:ln>
                          <a:solidFill>
                            <a:prstClr val="black"/>
                          </a:solidFill>
                          <a:effectLst/>
                          <a:uLnTx/>
                          <a:uFillTx/>
                          <a:latin typeface="+mn-lt"/>
                          <a:ea typeface="+mn-ea"/>
                          <a:cs typeface="+mn-cs"/>
                        </a:rPr>
                        <a:t>
  Last week, VPs Jeffrey Grimmer and Nina Ota hosted a virtual story time for FICOH associates and their keiki. Their readings of “Let’s Go for a Drive” and “McDuff Moves In” brought smiles and laughs to our children and team members alike. 
This is just one of the ways we’re staying connected during this time. We hope to do another virtual story time soon! What should we read next?
#storytime #reading #virtualevents #webex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https://media-exp1.licdn.com/dms/image/C5622AQEtjyUfiJbhRA/feedshare-shrink_800/0?e=1594857600&amp;v=beta&amp;t=VLZnk9X0bqBc4OSg6GmUNSf0bnOS5yR4SOBAlMxk9bo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06/14/2020 20:09:07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0.098392282958199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0856505"/>
                  </a:ext>
                </a:extLst>
              </a:tr>
            </a:tbl>
          </a:graphicData>
        </a:graphic>
      </p:graphicFrame>
      <p:sp>
        <p:nvSpPr>
          <p:cNvPr id="4" name="Text Placeholder 3">
            <a:extLst>
              <a:ext uri="{FF2B5EF4-FFF2-40B4-BE49-F238E27FC236}">
                <a16:creationId xmlns:a16="http://schemas.microsoft.com/office/drawing/2014/main" id="{4D7F9970-266A-436E-A0C5-146A79B292B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37316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3DDB-5986-401D-85C5-59122AD799BC}"/>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0D8AF170-C517-4CA8-8781-C7867C8285C8}"/>
              </a:ext>
            </a:extLst>
          </p:cNvPr>
          <p:cNvGraphicFramePr>
            <a:graphicFrameLocks noGrp="1"/>
          </p:cNvGraphicFramePr>
          <p:nvPr>
            <p:ph type="tbl" sz="quarter" idx="13"/>
            <p:extLst>
              <p:ext uri="{D42A27DB-BD31-4B8C-83A1-F6EECF244321}">
                <p14:modId xmlns:p14="http://schemas.microsoft.com/office/powerpoint/2010/main" val="3394429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78369230"/>
                    </a:ext>
                  </a:extLst>
                </a:gridCol>
                <a:gridCol w="1069847">
                  <a:extLst>
                    <a:ext uri="{9D8B030D-6E8A-4147-A177-3AD203B41FA5}">
                      <a16:colId xmlns:a16="http://schemas.microsoft.com/office/drawing/2014/main" val="3376090610"/>
                    </a:ext>
                  </a:extLst>
                </a:gridCol>
                <a:gridCol w="740664">
                  <a:extLst>
                    <a:ext uri="{9D8B030D-6E8A-4147-A177-3AD203B41FA5}">
                      <a16:colId xmlns:a16="http://schemas.microsoft.com/office/drawing/2014/main" val="1423615171"/>
                    </a:ext>
                  </a:extLst>
                </a:gridCol>
                <a:gridCol w="493776">
                  <a:extLst>
                    <a:ext uri="{9D8B030D-6E8A-4147-A177-3AD203B41FA5}">
                      <a16:colId xmlns:a16="http://schemas.microsoft.com/office/drawing/2014/main" val="296661330"/>
                    </a:ext>
                  </a:extLst>
                </a:gridCol>
                <a:gridCol w="493776">
                  <a:extLst>
                    <a:ext uri="{9D8B030D-6E8A-4147-A177-3AD203B41FA5}">
                      <a16:colId xmlns:a16="http://schemas.microsoft.com/office/drawing/2014/main" val="379136140"/>
                    </a:ext>
                  </a:extLst>
                </a:gridCol>
                <a:gridCol w="493776">
                  <a:extLst>
                    <a:ext uri="{9D8B030D-6E8A-4147-A177-3AD203B41FA5}">
                      <a16:colId xmlns:a16="http://schemas.microsoft.com/office/drawing/2014/main" val="3830939186"/>
                    </a:ext>
                  </a:extLst>
                </a:gridCol>
                <a:gridCol w="493776">
                  <a:extLst>
                    <a:ext uri="{9D8B030D-6E8A-4147-A177-3AD203B41FA5}">
                      <a16:colId xmlns:a16="http://schemas.microsoft.com/office/drawing/2014/main" val="3435591405"/>
                    </a:ext>
                  </a:extLst>
                </a:gridCol>
                <a:gridCol w="493776">
                  <a:extLst>
                    <a:ext uri="{9D8B030D-6E8A-4147-A177-3AD203B41FA5}">
                      <a16:colId xmlns:a16="http://schemas.microsoft.com/office/drawing/2014/main" val="2776515288"/>
                    </a:ext>
                  </a:extLst>
                </a:gridCol>
                <a:gridCol w="493776">
                  <a:extLst>
                    <a:ext uri="{9D8B030D-6E8A-4147-A177-3AD203B41FA5}">
                      <a16:colId xmlns:a16="http://schemas.microsoft.com/office/drawing/2014/main" val="336866557"/>
                    </a:ext>
                  </a:extLst>
                </a:gridCol>
                <a:gridCol w="493776">
                  <a:extLst>
                    <a:ext uri="{9D8B030D-6E8A-4147-A177-3AD203B41FA5}">
                      <a16:colId xmlns:a16="http://schemas.microsoft.com/office/drawing/2014/main" val="3257613354"/>
                    </a:ext>
                  </a:extLst>
                </a:gridCol>
                <a:gridCol w="493776">
                  <a:extLst>
                    <a:ext uri="{9D8B030D-6E8A-4147-A177-3AD203B41FA5}">
                      <a16:colId xmlns:a16="http://schemas.microsoft.com/office/drawing/2014/main" val="828395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0523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- 2020-05-13 21:37:32</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cafeteria partner L&amp;L Hawaiian Barbecue First Insurance Center, we were able to deliver 50 sack lunches to The Institute for Human Services today! 
IHS is doing additional outreach to our unsheltered homeless during this time, providing food, hygiene and other essentials to help this group shelter in place. To learn more about their efforts or to find out how you can help, visit their website ihshawaii.org.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https://media-exp1.licdn.com/dms/image/C5622AQH7NnwWL8mjEw/feedshare-shrink_800/0?e=1594857600&amp;v=beta&amp;t=Mi6KGgOKI4qRGwOu7-tv49RpfRYXSE_pqVv01ugFjQw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06/14/2020 20:09:07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82192383"/>
                  </a:ext>
                </a:extLst>
              </a:tr>
            </a:tbl>
          </a:graphicData>
        </a:graphic>
      </p:graphicFrame>
      <p:sp>
        <p:nvSpPr>
          <p:cNvPr id="4" name="Text Placeholder 3">
            <a:extLst>
              <a:ext uri="{FF2B5EF4-FFF2-40B4-BE49-F238E27FC236}">
                <a16:creationId xmlns:a16="http://schemas.microsoft.com/office/drawing/2014/main" id="{D25F26E6-740F-4F54-A057-73F9219D23B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93080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8C8D-2EDC-4284-B6BA-1C38AA40C5A0}"/>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9A80C9B8-0853-4B95-A46B-7920A4454BB9}"/>
              </a:ext>
            </a:extLst>
          </p:cNvPr>
          <p:cNvGraphicFramePr>
            <a:graphicFrameLocks noGrp="1"/>
          </p:cNvGraphicFramePr>
          <p:nvPr>
            <p:ph type="tbl" sz="quarter" idx="13"/>
            <p:extLst>
              <p:ext uri="{D42A27DB-BD31-4B8C-83A1-F6EECF244321}">
                <p14:modId xmlns:p14="http://schemas.microsoft.com/office/powerpoint/2010/main" val="298398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52481485"/>
                    </a:ext>
                  </a:extLst>
                </a:gridCol>
                <a:gridCol w="1069847">
                  <a:extLst>
                    <a:ext uri="{9D8B030D-6E8A-4147-A177-3AD203B41FA5}">
                      <a16:colId xmlns:a16="http://schemas.microsoft.com/office/drawing/2014/main" val="4293846247"/>
                    </a:ext>
                  </a:extLst>
                </a:gridCol>
                <a:gridCol w="740664">
                  <a:extLst>
                    <a:ext uri="{9D8B030D-6E8A-4147-A177-3AD203B41FA5}">
                      <a16:colId xmlns:a16="http://schemas.microsoft.com/office/drawing/2014/main" val="2305510923"/>
                    </a:ext>
                  </a:extLst>
                </a:gridCol>
                <a:gridCol w="493776">
                  <a:extLst>
                    <a:ext uri="{9D8B030D-6E8A-4147-A177-3AD203B41FA5}">
                      <a16:colId xmlns:a16="http://schemas.microsoft.com/office/drawing/2014/main" val="3017640240"/>
                    </a:ext>
                  </a:extLst>
                </a:gridCol>
                <a:gridCol w="493776">
                  <a:extLst>
                    <a:ext uri="{9D8B030D-6E8A-4147-A177-3AD203B41FA5}">
                      <a16:colId xmlns:a16="http://schemas.microsoft.com/office/drawing/2014/main" val="1619271228"/>
                    </a:ext>
                  </a:extLst>
                </a:gridCol>
                <a:gridCol w="493776">
                  <a:extLst>
                    <a:ext uri="{9D8B030D-6E8A-4147-A177-3AD203B41FA5}">
                      <a16:colId xmlns:a16="http://schemas.microsoft.com/office/drawing/2014/main" val="2796484424"/>
                    </a:ext>
                  </a:extLst>
                </a:gridCol>
                <a:gridCol w="493776">
                  <a:extLst>
                    <a:ext uri="{9D8B030D-6E8A-4147-A177-3AD203B41FA5}">
                      <a16:colId xmlns:a16="http://schemas.microsoft.com/office/drawing/2014/main" val="3538834242"/>
                    </a:ext>
                  </a:extLst>
                </a:gridCol>
                <a:gridCol w="493776">
                  <a:extLst>
                    <a:ext uri="{9D8B030D-6E8A-4147-A177-3AD203B41FA5}">
                      <a16:colId xmlns:a16="http://schemas.microsoft.com/office/drawing/2014/main" val="2783166345"/>
                    </a:ext>
                  </a:extLst>
                </a:gridCol>
                <a:gridCol w="493776">
                  <a:extLst>
                    <a:ext uri="{9D8B030D-6E8A-4147-A177-3AD203B41FA5}">
                      <a16:colId xmlns:a16="http://schemas.microsoft.com/office/drawing/2014/main" val="725838964"/>
                    </a:ext>
                  </a:extLst>
                </a:gridCol>
                <a:gridCol w="493776">
                  <a:extLst>
                    <a:ext uri="{9D8B030D-6E8A-4147-A177-3AD203B41FA5}">
                      <a16:colId xmlns:a16="http://schemas.microsoft.com/office/drawing/2014/main" val="186007851"/>
                    </a:ext>
                  </a:extLst>
                </a:gridCol>
                <a:gridCol w="493776">
                  <a:extLst>
                    <a:ext uri="{9D8B030D-6E8A-4147-A177-3AD203B41FA5}">
                      <a16:colId xmlns:a16="http://schemas.microsoft.com/office/drawing/2014/main" val="3900644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0994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- 2020-05-12 21:43:28</a:t>
                      </a:r>
                      <a:r>
                        <a:rPr kumimoji="0" lang="en-US" sz="1000" b="0" i="0" u="none" strike="noStrike" kern="1200" cap="none" spc="0" normalizeH="0" baseline="0" noProof="0">
                          <a:ln>
                            <a:noFill/>
                          </a:ln>
                          <a:solidFill>
                            <a:prstClr val="black"/>
                          </a:solidFill>
                          <a:effectLst/>
                          <a:uLnTx/>
                          <a:uFillTx/>
                          <a:latin typeface="+mn-lt"/>
                          <a:ea typeface="+mn-ea"/>
                          <a:cs typeface="+mn-cs"/>
                        </a:rPr>
                        <a:t>
  To all essential workers: Mahalo
FICOH wishes to express our gratitude for everyone working to keep our communities safe, healthy, and thriving during these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https://media-exp1.licdn.com/dms/image/C4E22AQEe6ao1vXhANA/feedshare-shrink_800/0?e=1594857600&amp;v=beta&amp;t=NfjFNwDjIVmkxdzdWibRLLCD2UPKTkTlgm8JmKRx3DA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06/14/2020 20:09:07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0.06359649122807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9407205"/>
                  </a:ext>
                </a:extLst>
              </a:tr>
            </a:tbl>
          </a:graphicData>
        </a:graphic>
      </p:graphicFrame>
      <p:sp>
        <p:nvSpPr>
          <p:cNvPr id="4" name="Text Placeholder 3">
            <a:extLst>
              <a:ext uri="{FF2B5EF4-FFF2-40B4-BE49-F238E27FC236}">
                <a16:creationId xmlns:a16="http://schemas.microsoft.com/office/drawing/2014/main" id="{287BE8EE-DB14-4D1E-98CF-6E04819B27E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0423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FC14-2673-4E3E-93C8-E2F7573164E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188A9FAA-8CD7-42DC-B8DF-72672FA191D5}"/>
              </a:ext>
            </a:extLst>
          </p:cNvPr>
          <p:cNvGraphicFramePr>
            <a:graphicFrameLocks noGrp="1"/>
          </p:cNvGraphicFramePr>
          <p:nvPr>
            <p:ph type="tbl" sz="quarter" idx="13"/>
            <p:extLst>
              <p:ext uri="{D42A27DB-BD31-4B8C-83A1-F6EECF244321}">
                <p14:modId xmlns:p14="http://schemas.microsoft.com/office/powerpoint/2010/main" val="3944207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0420412"/>
                    </a:ext>
                  </a:extLst>
                </a:gridCol>
                <a:gridCol w="658368">
                  <a:extLst>
                    <a:ext uri="{9D8B030D-6E8A-4147-A177-3AD203B41FA5}">
                      <a16:colId xmlns:a16="http://schemas.microsoft.com/office/drawing/2014/main" val="732327445"/>
                    </a:ext>
                  </a:extLst>
                </a:gridCol>
                <a:gridCol w="658368">
                  <a:extLst>
                    <a:ext uri="{9D8B030D-6E8A-4147-A177-3AD203B41FA5}">
                      <a16:colId xmlns:a16="http://schemas.microsoft.com/office/drawing/2014/main" val="578556195"/>
                    </a:ext>
                  </a:extLst>
                </a:gridCol>
                <a:gridCol w="658368">
                  <a:extLst>
                    <a:ext uri="{9D8B030D-6E8A-4147-A177-3AD203B41FA5}">
                      <a16:colId xmlns:a16="http://schemas.microsoft.com/office/drawing/2014/main" val="102441434"/>
                    </a:ext>
                  </a:extLst>
                </a:gridCol>
                <a:gridCol w="658368">
                  <a:extLst>
                    <a:ext uri="{9D8B030D-6E8A-4147-A177-3AD203B41FA5}">
                      <a16:colId xmlns:a16="http://schemas.microsoft.com/office/drawing/2014/main" val="980508046"/>
                    </a:ext>
                  </a:extLst>
                </a:gridCol>
                <a:gridCol w="658368">
                  <a:extLst>
                    <a:ext uri="{9D8B030D-6E8A-4147-A177-3AD203B41FA5}">
                      <a16:colId xmlns:a16="http://schemas.microsoft.com/office/drawing/2014/main" val="1753319423"/>
                    </a:ext>
                  </a:extLst>
                </a:gridCol>
                <a:gridCol w="658368">
                  <a:extLst>
                    <a:ext uri="{9D8B030D-6E8A-4147-A177-3AD203B41FA5}">
                      <a16:colId xmlns:a16="http://schemas.microsoft.com/office/drawing/2014/main" val="3980713186"/>
                    </a:ext>
                  </a:extLst>
                </a:gridCol>
                <a:gridCol w="658368">
                  <a:extLst>
                    <a:ext uri="{9D8B030D-6E8A-4147-A177-3AD203B41FA5}">
                      <a16:colId xmlns:a16="http://schemas.microsoft.com/office/drawing/2014/main" val="1679873024"/>
                    </a:ext>
                  </a:extLst>
                </a:gridCol>
                <a:gridCol w="658368">
                  <a:extLst>
                    <a:ext uri="{9D8B030D-6E8A-4147-A177-3AD203B41FA5}">
                      <a16:colId xmlns:a16="http://schemas.microsoft.com/office/drawing/2014/main" val="4132867882"/>
                    </a:ext>
                  </a:extLst>
                </a:gridCol>
                <a:gridCol w="658368">
                  <a:extLst>
                    <a:ext uri="{9D8B030D-6E8A-4147-A177-3AD203B41FA5}">
                      <a16:colId xmlns:a16="http://schemas.microsoft.com/office/drawing/2014/main" val="37433126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28394450"/>
                  </a:ext>
                </a:extLst>
              </a:tr>
              <a:tr h="370840">
                <a:tc>
                  <a:txBody>
                    <a:bodyPr/>
                    <a:lstStyle/>
                    <a:p>
                      <a:r>
                        <a:rPr lang="en-US" sz="1000"/>
                        <a:t>firstinshi</a:t>
                      </a:r>
                    </a:p>
                  </a:txBody>
                  <a:tcPr/>
                </a:tc>
                <a:tc>
                  <a:txBody>
                    <a:bodyPr/>
                    <a:lstStyle/>
                    <a:p>
                      <a:r>
                        <a:rPr lang="en-US" sz="1000"/>
                        <a:t>2549</a:t>
                      </a:r>
                    </a:p>
                  </a:txBody>
                  <a:tcPr/>
                </a:tc>
                <a:tc>
                  <a:txBody>
                    <a:bodyPr/>
                    <a:lstStyle/>
                    <a:p>
                      <a:r>
                        <a:rPr lang="en-US" sz="1000"/>
                        <a:t>-3</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11</a:t>
                      </a:r>
                    </a:p>
                  </a:txBody>
                  <a:tcPr/>
                </a:tc>
                <a:tc>
                  <a:txBody>
                    <a:bodyPr/>
                    <a:lstStyle/>
                    <a:p>
                      <a:r>
                        <a:rPr lang="en-US" sz="1000"/>
                        <a:t>497</a:t>
                      </a:r>
                    </a:p>
                  </a:txBody>
                  <a:tcPr/>
                </a:tc>
                <a:tc>
                  <a:txBody>
                    <a:bodyPr/>
                    <a:lstStyle/>
                    <a:p>
                      <a:r>
                        <a:rPr lang="en-US" sz="1000"/>
                        <a:t>4</a:t>
                      </a:r>
                    </a:p>
                  </a:txBody>
                  <a:tcPr/>
                </a:tc>
                <a:tc>
                  <a:txBody>
                    <a:bodyPr/>
                    <a:lstStyle/>
                    <a:p>
                      <a:r>
                        <a:rPr lang="en-US" sz="1000"/>
                        <a:t>1.7861 %</a:t>
                      </a:r>
                    </a:p>
                  </a:txBody>
                  <a:tcPr/>
                </a:tc>
                <a:extLst>
                  <a:ext uri="{0D108BD9-81ED-4DB2-BD59-A6C34878D82A}">
                    <a16:rowId xmlns:a16="http://schemas.microsoft.com/office/drawing/2014/main" val="3235262236"/>
                  </a:ext>
                </a:extLst>
              </a:tr>
            </a:tbl>
          </a:graphicData>
        </a:graphic>
      </p:graphicFrame>
      <p:sp>
        <p:nvSpPr>
          <p:cNvPr id="4" name="Text Placeholder 3">
            <a:extLst>
              <a:ext uri="{FF2B5EF4-FFF2-40B4-BE49-F238E27FC236}">
                <a16:creationId xmlns:a16="http://schemas.microsoft.com/office/drawing/2014/main" id="{4D4BFFFB-DDAA-4899-BCBD-0F00951BAEE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40495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B9F5C-17C5-4029-ADC4-4B4D7DF2C33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67AE257B-C362-4A34-A22B-9B207DCDB290}"/>
              </a:ext>
            </a:extLst>
          </p:cNvPr>
          <p:cNvGraphicFramePr>
            <a:graphicFrameLocks noGrp="1"/>
          </p:cNvGraphicFramePr>
          <p:nvPr>
            <p:ph type="chart" sz="quarter" idx="13"/>
            <p:extLst>
              <p:ext uri="{D42A27DB-BD31-4B8C-83A1-F6EECF244321}">
                <p14:modId xmlns:p14="http://schemas.microsoft.com/office/powerpoint/2010/main" val="1106614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9615A-1445-45E4-A553-A3C363AAEF1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FFFF704-340B-42B9-B3B0-F79B21B794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994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F5FF0-4394-4377-B628-359F45AFBD2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667D3436-C03B-4699-89C0-81F49E42CBFD}"/>
              </a:ext>
            </a:extLst>
          </p:cNvPr>
          <p:cNvGraphicFramePr>
            <a:graphicFrameLocks noGrp="1"/>
          </p:cNvGraphicFramePr>
          <p:nvPr>
            <p:ph type="chart" sz="quarter" idx="13"/>
            <p:extLst>
              <p:ext uri="{D42A27DB-BD31-4B8C-83A1-F6EECF244321}">
                <p14:modId xmlns:p14="http://schemas.microsoft.com/office/powerpoint/2010/main" val="3343073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065E4-021E-48C0-823F-D14F5EA50C4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9ADEF63-66EC-4BB3-A9B4-3DE9C0F859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2392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1250-2835-4697-A710-D578DE5CE2BB}"/>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317B456C-38AC-4B4F-BC03-4FBDDF09E09F}"/>
              </a:ext>
            </a:extLst>
          </p:cNvPr>
          <p:cNvGraphicFramePr>
            <a:graphicFrameLocks noGrp="1"/>
          </p:cNvGraphicFramePr>
          <p:nvPr>
            <p:ph type="chart" sz="quarter" idx="13"/>
            <p:extLst>
              <p:ext uri="{D42A27DB-BD31-4B8C-83A1-F6EECF244321}">
                <p14:modId xmlns:p14="http://schemas.microsoft.com/office/powerpoint/2010/main" val="983109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0AEAE1-DC74-456E-883A-53373EAD9BA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A23032A-CB74-4AE1-ACB6-AB9CDB0886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9830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690B6-BD74-4844-90C5-600279077495}"/>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1BF3F12C-62EE-4D5E-A1D3-0D42A89AE5CD}"/>
              </a:ext>
            </a:extLst>
          </p:cNvPr>
          <p:cNvGraphicFramePr>
            <a:graphicFrameLocks noGrp="1"/>
          </p:cNvGraphicFramePr>
          <p:nvPr>
            <p:ph type="tbl" sz="quarter" idx="13"/>
            <p:extLst>
              <p:ext uri="{D42A27DB-BD31-4B8C-83A1-F6EECF244321}">
                <p14:modId xmlns:p14="http://schemas.microsoft.com/office/powerpoint/2010/main" val="168951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7186821"/>
                    </a:ext>
                  </a:extLst>
                </a:gridCol>
                <a:gridCol w="987552">
                  <a:extLst>
                    <a:ext uri="{9D8B030D-6E8A-4147-A177-3AD203B41FA5}">
                      <a16:colId xmlns:a16="http://schemas.microsoft.com/office/drawing/2014/main" val="1734072383"/>
                    </a:ext>
                  </a:extLst>
                </a:gridCol>
                <a:gridCol w="987552">
                  <a:extLst>
                    <a:ext uri="{9D8B030D-6E8A-4147-A177-3AD203B41FA5}">
                      <a16:colId xmlns:a16="http://schemas.microsoft.com/office/drawing/2014/main" val="4187711140"/>
                    </a:ext>
                  </a:extLst>
                </a:gridCol>
                <a:gridCol w="987552">
                  <a:extLst>
                    <a:ext uri="{9D8B030D-6E8A-4147-A177-3AD203B41FA5}">
                      <a16:colId xmlns:a16="http://schemas.microsoft.com/office/drawing/2014/main" val="1501173238"/>
                    </a:ext>
                  </a:extLst>
                </a:gridCol>
                <a:gridCol w="987552">
                  <a:extLst>
                    <a:ext uri="{9D8B030D-6E8A-4147-A177-3AD203B41FA5}">
                      <a16:colId xmlns:a16="http://schemas.microsoft.com/office/drawing/2014/main" val="359425103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71258314"/>
                  </a:ext>
                </a:extLst>
              </a:tr>
              <a:tr h="370840">
                <a:tc>
                  <a:txBody>
                    <a:bodyPr/>
                    <a:lstStyle/>
                    <a:p>
                      <a:r>
                        <a:rPr lang="en-US" sz="1000" b="1"/>
                        <a:t>firstinshi - 2020-05-28 21:07:08</a:t>
                      </a:r>
                      <a:r>
                        <a:rPr lang="en-US" sz="1000"/>
                        <a:t>
 Mahalo to hawaiifoodbank  for supporting families in need during this time, and for welcoming our #teamFICOH volunteers at yesterday’s Ohana Drive-Thru Distribution at Aloha Stadium. The level of organization was incredible and the teamwork shown by all the volunteers was inspiring.
The Hawaii Foodbank works to provide emergency food to vulnerable members of our community impacted by the COVID-19 pandemic as well as those already facing hunger every day. To donate or to learn how you can help, visit their website www.hawaiifoodbank.org.</a:t>
                      </a:r>
                    </a:p>
                  </a:txBody>
                  <a:tcPr/>
                </a:tc>
                <a:tc>
                  <a:txBody>
                    <a:bodyPr/>
                    <a:lstStyle/>
                    <a:p>
                      <a:r>
                        <a:rPr lang="en-US" sz="1000"/>
                        <a:t>67</a:t>
                      </a:r>
                    </a:p>
                  </a:txBody>
                  <a:tcPr/>
                </a:tc>
                <a:tc>
                  <a:txBody>
                    <a:bodyPr/>
                    <a:lstStyle/>
                    <a:p>
                      <a:r>
                        <a:rPr lang="en-US" sz="1000"/>
                        <a:t>0</a:t>
                      </a:r>
                    </a:p>
                  </a:txBody>
                  <a:tcPr/>
                </a:tc>
                <a:tc>
                  <a:txBody>
                    <a:bodyPr/>
                    <a:lstStyle/>
                    <a:p>
                      <a:r>
                        <a:rPr lang="en-US" sz="1000"/>
                        <a:t>2.6285 %</a:t>
                      </a:r>
                    </a:p>
                  </a:txBody>
                  <a:tcPr/>
                </a:tc>
                <a:tc>
                  <a:txBody>
                    <a:bodyPr/>
                    <a:lstStyle/>
                    <a:p>
                      <a:r>
                        <a:rPr lang="en-US" sz="1000"/>
                        <a:t>Carousel</a:t>
                      </a:r>
                    </a:p>
                  </a:txBody>
                  <a:tcPr/>
                </a:tc>
                <a:extLst>
                  <a:ext uri="{0D108BD9-81ED-4DB2-BD59-A6C34878D82A}">
                    <a16:rowId xmlns:a16="http://schemas.microsoft.com/office/drawing/2014/main" val="2052055049"/>
                  </a:ext>
                </a:extLst>
              </a:tr>
              <a:tr h="370840">
                <a:tc>
                  <a:txBody>
                    <a:bodyPr/>
                    <a:lstStyle/>
                    <a:p>
                      <a:r>
                        <a:rPr lang="en-US" sz="1000" b="1"/>
                        <a:t>firstinshi - 2020-05-26 21:58:54</a:t>
                      </a:r>
                      <a:r>
                        <a:rPr lang="en-US" sz="1000"/>
                        <a:t>
 Last week, VPs Jeff Grimmer and Nina Ota hosted a virtual story time for FICOH associates and their keiki. Their readings of “Let’s Go for a Drive” and “McDuff Moves In” brought smiles and laughs to our children and team members alike. 📚
This is just one of the ways we’re staying connected during this time. We hope to do another virtual story time soon! What should we read next?
#storytime #reading #letsgoforadrive #mcduffmovesin</a:t>
                      </a:r>
                    </a:p>
                  </a:txBody>
                  <a:tcPr/>
                </a:tc>
                <a:tc>
                  <a:txBody>
                    <a:bodyPr/>
                    <a:lstStyle/>
                    <a:p>
                      <a:r>
                        <a:rPr lang="en-US" sz="1000"/>
                        <a:t>52</a:t>
                      </a:r>
                    </a:p>
                  </a:txBody>
                  <a:tcPr/>
                </a:tc>
                <a:tc>
                  <a:txBody>
                    <a:bodyPr/>
                    <a:lstStyle/>
                    <a:p>
                      <a:r>
                        <a:rPr lang="en-US" sz="1000"/>
                        <a:t>1</a:t>
                      </a:r>
                    </a:p>
                  </a:txBody>
                  <a:tcPr/>
                </a:tc>
                <a:tc>
                  <a:txBody>
                    <a:bodyPr/>
                    <a:lstStyle/>
                    <a:p>
                      <a:r>
                        <a:rPr lang="en-US" sz="1000"/>
                        <a:t>2.0801 %</a:t>
                      </a:r>
                    </a:p>
                  </a:txBody>
                  <a:tcPr/>
                </a:tc>
                <a:tc>
                  <a:txBody>
                    <a:bodyPr/>
                    <a:lstStyle/>
                    <a:p>
                      <a:r>
                        <a:rPr lang="en-US" sz="1000"/>
                        <a:t>Carousel</a:t>
                      </a:r>
                    </a:p>
                  </a:txBody>
                  <a:tcPr/>
                </a:tc>
                <a:extLst>
                  <a:ext uri="{0D108BD9-81ED-4DB2-BD59-A6C34878D82A}">
                    <a16:rowId xmlns:a16="http://schemas.microsoft.com/office/drawing/2014/main" val="3520806145"/>
                  </a:ext>
                </a:extLst>
              </a:tr>
              <a:tr h="370840">
                <a:tc>
                  <a:txBody>
                    <a:bodyPr/>
                    <a:lstStyle/>
                    <a:p>
                      <a:r>
                        <a:rPr lang="en-US" sz="1000" b="1"/>
                        <a:t>firstinshi - 2020-05-13 20:34:29</a:t>
                      </a:r>
                      <a:r>
                        <a:rPr lang="en-US" sz="1000"/>
                        <a:t>
 With the help of our cafeteria partner llfirstinsurancecenter, we were able to deliver 50 sack lunches to ihshawaii today! 🥪
IHS is doing additional outreach to our unsheltered homeless during this time, providing food, hygiene and other essentials to help this group shelter in place. To learn more about their efforts or to find out how YOU can help, visit their website ihshawaii.org</a:t>
                      </a:r>
                    </a:p>
                  </a:txBody>
                  <a:tcPr/>
                </a:tc>
                <a:tc>
                  <a:txBody>
                    <a:bodyPr/>
                    <a:lstStyle/>
                    <a:p>
                      <a:r>
                        <a:rPr lang="en-US" sz="1000"/>
                        <a:t>53</a:t>
                      </a:r>
                    </a:p>
                  </a:txBody>
                  <a:tcPr/>
                </a:tc>
                <a:tc>
                  <a:txBody>
                    <a:bodyPr/>
                    <a:lstStyle/>
                    <a:p>
                      <a:r>
                        <a:rPr lang="en-US" sz="1000"/>
                        <a:t>0</a:t>
                      </a:r>
                    </a:p>
                  </a:txBody>
                  <a:tcPr/>
                </a:tc>
                <a:tc>
                  <a:txBody>
                    <a:bodyPr/>
                    <a:lstStyle/>
                    <a:p>
                      <a:r>
                        <a:rPr lang="en-US" sz="1000"/>
                        <a:t>2.0776 %</a:t>
                      </a:r>
                    </a:p>
                  </a:txBody>
                  <a:tcPr/>
                </a:tc>
                <a:tc>
                  <a:txBody>
                    <a:bodyPr/>
                    <a:lstStyle/>
                    <a:p>
                      <a:r>
                        <a:rPr lang="en-US" sz="1000"/>
                        <a:t>Image</a:t>
                      </a:r>
                    </a:p>
                  </a:txBody>
                  <a:tcPr/>
                </a:tc>
                <a:extLst>
                  <a:ext uri="{0D108BD9-81ED-4DB2-BD59-A6C34878D82A}">
                    <a16:rowId xmlns:a16="http://schemas.microsoft.com/office/drawing/2014/main" val="2723434215"/>
                  </a:ext>
                </a:extLst>
              </a:tr>
            </a:tbl>
          </a:graphicData>
        </a:graphic>
      </p:graphicFrame>
      <p:sp>
        <p:nvSpPr>
          <p:cNvPr id="4" name="Text Placeholder 3">
            <a:extLst>
              <a:ext uri="{FF2B5EF4-FFF2-40B4-BE49-F238E27FC236}">
                <a16:creationId xmlns:a16="http://schemas.microsoft.com/office/drawing/2014/main" id="{6FD2F0DF-1A58-4692-89DD-62FD899D8D2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008311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6291F-0B70-4AF8-A550-2CC8148EA8CC}"/>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52716B5C-4F01-4344-B9D7-44F1DB18393C}"/>
              </a:ext>
            </a:extLst>
          </p:cNvPr>
          <p:cNvGraphicFramePr>
            <a:graphicFrameLocks noGrp="1"/>
          </p:cNvGraphicFramePr>
          <p:nvPr>
            <p:ph type="tbl" sz="quarter" idx="13"/>
            <p:extLst>
              <p:ext uri="{D42A27DB-BD31-4B8C-83A1-F6EECF244321}">
                <p14:modId xmlns:p14="http://schemas.microsoft.com/office/powerpoint/2010/main" val="1706517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72117430"/>
                    </a:ext>
                  </a:extLst>
                </a:gridCol>
                <a:gridCol w="658368">
                  <a:extLst>
                    <a:ext uri="{9D8B030D-6E8A-4147-A177-3AD203B41FA5}">
                      <a16:colId xmlns:a16="http://schemas.microsoft.com/office/drawing/2014/main" val="1822717126"/>
                    </a:ext>
                  </a:extLst>
                </a:gridCol>
                <a:gridCol w="658368">
                  <a:extLst>
                    <a:ext uri="{9D8B030D-6E8A-4147-A177-3AD203B41FA5}">
                      <a16:colId xmlns:a16="http://schemas.microsoft.com/office/drawing/2014/main" val="470167623"/>
                    </a:ext>
                  </a:extLst>
                </a:gridCol>
                <a:gridCol w="329184">
                  <a:extLst>
                    <a:ext uri="{9D8B030D-6E8A-4147-A177-3AD203B41FA5}">
                      <a16:colId xmlns:a16="http://schemas.microsoft.com/office/drawing/2014/main" val="2014217448"/>
                    </a:ext>
                  </a:extLst>
                </a:gridCol>
                <a:gridCol w="329184">
                  <a:extLst>
                    <a:ext uri="{9D8B030D-6E8A-4147-A177-3AD203B41FA5}">
                      <a16:colId xmlns:a16="http://schemas.microsoft.com/office/drawing/2014/main" val="3468422684"/>
                    </a:ext>
                  </a:extLst>
                </a:gridCol>
                <a:gridCol w="658368">
                  <a:extLst>
                    <a:ext uri="{9D8B030D-6E8A-4147-A177-3AD203B41FA5}">
                      <a16:colId xmlns:a16="http://schemas.microsoft.com/office/drawing/2014/main" val="977346777"/>
                    </a:ext>
                  </a:extLst>
                </a:gridCol>
                <a:gridCol w="658368">
                  <a:extLst>
                    <a:ext uri="{9D8B030D-6E8A-4147-A177-3AD203B41FA5}">
                      <a16:colId xmlns:a16="http://schemas.microsoft.com/office/drawing/2014/main" val="397609966"/>
                    </a:ext>
                  </a:extLst>
                </a:gridCol>
                <a:gridCol w="658368">
                  <a:extLst>
                    <a:ext uri="{9D8B030D-6E8A-4147-A177-3AD203B41FA5}">
                      <a16:colId xmlns:a16="http://schemas.microsoft.com/office/drawing/2014/main" val="861741190"/>
                    </a:ext>
                  </a:extLst>
                </a:gridCol>
                <a:gridCol w="658368">
                  <a:extLst>
                    <a:ext uri="{9D8B030D-6E8A-4147-A177-3AD203B41FA5}">
                      <a16:colId xmlns:a16="http://schemas.microsoft.com/office/drawing/2014/main" val="1064297136"/>
                    </a:ext>
                  </a:extLst>
                </a:gridCol>
                <a:gridCol w="658368">
                  <a:extLst>
                    <a:ext uri="{9D8B030D-6E8A-4147-A177-3AD203B41FA5}">
                      <a16:colId xmlns:a16="http://schemas.microsoft.com/office/drawing/2014/main" val="3225655516"/>
                    </a:ext>
                  </a:extLst>
                </a:gridCol>
                <a:gridCol w="658368">
                  <a:extLst>
                    <a:ext uri="{9D8B030D-6E8A-4147-A177-3AD203B41FA5}">
                      <a16:colId xmlns:a16="http://schemas.microsoft.com/office/drawing/2014/main" val="3313775077"/>
                    </a:ext>
                  </a:extLst>
                </a:gridCol>
                <a:gridCol w="658368">
                  <a:extLst>
                    <a:ext uri="{9D8B030D-6E8A-4147-A177-3AD203B41FA5}">
                      <a16:colId xmlns:a16="http://schemas.microsoft.com/office/drawing/2014/main" val="4744721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687078125"/>
                  </a:ext>
                </a:extLst>
              </a:tr>
              <a:tr h="370840">
                <a:tc>
                  <a:txBody>
                    <a:bodyPr/>
                    <a:lstStyle/>
                    <a:p>
                      <a:r>
                        <a:rPr lang="en-US" sz="1000"/>
                        <a:t>firstinshi</a:t>
                      </a:r>
                    </a:p>
                  </a:txBody>
                  <a:tcPr/>
                </a:tc>
                <a:tc>
                  <a:txBody>
                    <a:bodyPr/>
                    <a:lstStyle/>
                    <a:p>
                      <a:r>
                        <a:rPr lang="en-US" sz="1000"/>
                        <a:t>27</a:t>
                      </a:r>
                    </a:p>
                  </a:txBody>
                  <a:tcPr/>
                </a:tc>
                <a:tc>
                  <a:txBody>
                    <a:bodyPr/>
                    <a:lstStyle/>
                    <a:p>
                      <a:r>
                        <a:rPr lang="en-US" sz="1000"/>
                        <a:t>0.7643</a:t>
                      </a:r>
                    </a:p>
                  </a:txBody>
                  <a:tcPr/>
                </a:tc>
                <a:tc>
                  <a:txBody>
                    <a:bodyPr/>
                    <a:lstStyle/>
                    <a:p>
                      <a:r>
                        <a:rPr lang="en-US" sz="1000"/>
                        <a:t>7.44</a:t>
                      </a:r>
                    </a:p>
                  </a:txBody>
                  <a:tcPr/>
                </a:tc>
                <a:tc>
                  <a:txBody>
                    <a:bodyPr/>
                    <a:lstStyle/>
                    <a:p>
                      <a:r>
                        <a:rPr lang="en-US" sz="1000"/>
                        <a:t>0.26</a:t>
                      </a:r>
                    </a:p>
                  </a:txBody>
                  <a:tcPr/>
                </a:tc>
                <a:tc>
                  <a:txBody>
                    <a:bodyPr/>
                    <a:lstStyle/>
                    <a:p>
                      <a:r>
                        <a:rPr lang="en-US" sz="1000"/>
                        <a:t>73.67</a:t>
                      </a:r>
                    </a:p>
                  </a:txBody>
                  <a:tcPr/>
                </a:tc>
                <a:tc>
                  <a:txBody>
                    <a:bodyPr/>
                    <a:lstStyle/>
                    <a:p>
                      <a:r>
                        <a:rPr lang="en-US" sz="1000"/>
                        <a:t>63.07</a:t>
                      </a:r>
                    </a:p>
                  </a:txBody>
                  <a:tcPr/>
                </a:tc>
                <a:tc>
                  <a:txBody>
                    <a:bodyPr/>
                    <a:lstStyle/>
                    <a:p>
                      <a:r>
                        <a:rPr lang="en-US" sz="1000"/>
                        <a:t>46.85</a:t>
                      </a:r>
                    </a:p>
                  </a:txBody>
                  <a:tcPr/>
                </a:tc>
                <a:tc>
                  <a:txBody>
                    <a:bodyPr/>
                    <a:lstStyle/>
                    <a:p>
                      <a:r>
                        <a:rPr lang="en-US" sz="1000"/>
                        <a:t>46.59</a:t>
                      </a:r>
                    </a:p>
                  </a:txBody>
                  <a:tcPr/>
                </a:tc>
                <a:tc>
                  <a:txBody>
                    <a:bodyPr/>
                    <a:lstStyle/>
                    <a:p>
                      <a:r>
                        <a:rPr lang="en-US" sz="1000"/>
                        <a:t>1989</a:t>
                      </a:r>
                    </a:p>
                  </a:txBody>
                  <a:tcPr/>
                </a:tc>
                <a:tc>
                  <a:txBody>
                    <a:bodyPr/>
                    <a:lstStyle/>
                    <a:p>
                      <a:r>
                        <a:rPr lang="en-US" sz="1000"/>
                        <a:t>201</a:t>
                      </a:r>
                    </a:p>
                  </a:txBody>
                  <a:tcPr/>
                </a:tc>
                <a:tc>
                  <a:txBody>
                    <a:bodyPr/>
                    <a:lstStyle/>
                    <a:p>
                      <a:r>
                        <a:rPr lang="en-US" sz="1000"/>
                        <a:t>1265</a:t>
                      </a:r>
                    </a:p>
                  </a:txBody>
                  <a:tcPr/>
                </a:tc>
                <a:extLst>
                  <a:ext uri="{0D108BD9-81ED-4DB2-BD59-A6C34878D82A}">
                    <a16:rowId xmlns:a16="http://schemas.microsoft.com/office/drawing/2014/main" val="3053710598"/>
                  </a:ext>
                </a:extLst>
              </a:tr>
            </a:tbl>
          </a:graphicData>
        </a:graphic>
      </p:graphicFrame>
      <p:sp>
        <p:nvSpPr>
          <p:cNvPr id="4" name="Text Placeholder 3">
            <a:extLst>
              <a:ext uri="{FF2B5EF4-FFF2-40B4-BE49-F238E27FC236}">
                <a16:creationId xmlns:a16="http://schemas.microsoft.com/office/drawing/2014/main" id="{C720C4FE-48FF-4D7C-B17B-950BB8EC59C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3583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6D493-BDFB-4520-A8BF-B42BB5FB2C76}"/>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45F5296E-6916-4BFA-A18A-4F4585595A33}"/>
              </a:ext>
            </a:extLst>
          </p:cNvPr>
          <p:cNvGraphicFramePr>
            <a:graphicFrameLocks noGrp="1"/>
          </p:cNvGraphicFramePr>
          <p:nvPr>
            <p:ph type="tbl" sz="quarter" idx="13"/>
            <p:extLst>
              <p:ext uri="{D42A27DB-BD31-4B8C-83A1-F6EECF244321}">
                <p14:modId xmlns:p14="http://schemas.microsoft.com/office/powerpoint/2010/main" val="1395637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1664175"/>
                    </a:ext>
                  </a:extLst>
                </a:gridCol>
                <a:gridCol w="1316736">
                  <a:extLst>
                    <a:ext uri="{9D8B030D-6E8A-4147-A177-3AD203B41FA5}">
                      <a16:colId xmlns:a16="http://schemas.microsoft.com/office/drawing/2014/main" val="3419911244"/>
                    </a:ext>
                  </a:extLst>
                </a:gridCol>
                <a:gridCol w="658368">
                  <a:extLst>
                    <a:ext uri="{9D8B030D-6E8A-4147-A177-3AD203B41FA5}">
                      <a16:colId xmlns:a16="http://schemas.microsoft.com/office/drawing/2014/main" val="1007144813"/>
                    </a:ext>
                  </a:extLst>
                </a:gridCol>
                <a:gridCol w="658368">
                  <a:extLst>
                    <a:ext uri="{9D8B030D-6E8A-4147-A177-3AD203B41FA5}">
                      <a16:colId xmlns:a16="http://schemas.microsoft.com/office/drawing/2014/main" val="1423175318"/>
                    </a:ext>
                  </a:extLst>
                </a:gridCol>
                <a:gridCol w="658368">
                  <a:extLst>
                    <a:ext uri="{9D8B030D-6E8A-4147-A177-3AD203B41FA5}">
                      <a16:colId xmlns:a16="http://schemas.microsoft.com/office/drawing/2014/main" val="592747789"/>
                    </a:ext>
                  </a:extLst>
                </a:gridCol>
                <a:gridCol w="658368">
                  <a:extLst>
                    <a:ext uri="{9D8B030D-6E8A-4147-A177-3AD203B41FA5}">
                      <a16:colId xmlns:a16="http://schemas.microsoft.com/office/drawing/2014/main" val="1594563222"/>
                    </a:ext>
                  </a:extLst>
                </a:gridCol>
                <a:gridCol w="658368">
                  <a:extLst>
                    <a:ext uri="{9D8B030D-6E8A-4147-A177-3AD203B41FA5}">
                      <a16:colId xmlns:a16="http://schemas.microsoft.com/office/drawing/2014/main" val="3281942228"/>
                    </a:ext>
                  </a:extLst>
                </a:gridCol>
                <a:gridCol w="658368">
                  <a:extLst>
                    <a:ext uri="{9D8B030D-6E8A-4147-A177-3AD203B41FA5}">
                      <a16:colId xmlns:a16="http://schemas.microsoft.com/office/drawing/2014/main" val="2708918353"/>
                    </a:ext>
                  </a:extLst>
                </a:gridCol>
                <a:gridCol w="658368">
                  <a:extLst>
                    <a:ext uri="{9D8B030D-6E8A-4147-A177-3AD203B41FA5}">
                      <a16:colId xmlns:a16="http://schemas.microsoft.com/office/drawing/2014/main" val="1343791689"/>
                    </a:ext>
                  </a:extLst>
                </a:gridCol>
                <a:gridCol w="658368">
                  <a:extLst>
                    <a:ext uri="{9D8B030D-6E8A-4147-A177-3AD203B41FA5}">
                      <a16:colId xmlns:a16="http://schemas.microsoft.com/office/drawing/2014/main" val="3119380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0906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- 2020-05-29 21:19:12</a:t>
                      </a:r>
                      <a:r>
                        <a:rPr kumimoji="0" lang="en-US" sz="1000" b="0" i="0" u="none" strike="noStrike" kern="1200" cap="none" spc="0" normalizeH="0" baseline="0" noProof="0">
                          <a:ln>
                            <a:noFill/>
                          </a:ln>
                          <a:solidFill>
                            <a:prstClr val="black"/>
                          </a:solidFill>
                          <a:effectLst/>
                          <a:uLnTx/>
                          <a:uFillTx/>
                          <a:latin typeface="+mn-lt"/>
                          <a:ea typeface="+mn-ea"/>
                          <a:cs typeface="+mn-cs"/>
                        </a:rPr>
                        <a:t>
 FICOH associates enjoyed ono bentos from @sugoibento  for lunch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https://scontent-iad3-1.cdninstagram.com/v/t51.12442-15/101783448_108676694073887_8267063993897955781_n.jpg?_nc_cat=111&amp;_nc_sid=8ae9d6&amp;_nc_ohc=frmx-cb6dCMAX-anAog&amp;_nc_ht=scontent-iad3-1.cdninstagram.com&amp;oh=61929892233f51e6a3e338160b8f63bc&amp;oe=5EF9C260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21:07:08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14707128"/>
                  </a:ext>
                </a:extLst>
              </a:tr>
            </a:tbl>
          </a:graphicData>
        </a:graphic>
      </p:graphicFrame>
      <p:sp>
        <p:nvSpPr>
          <p:cNvPr id="4" name="Text Placeholder 3">
            <a:extLst>
              <a:ext uri="{FF2B5EF4-FFF2-40B4-BE49-F238E27FC236}">
                <a16:creationId xmlns:a16="http://schemas.microsoft.com/office/drawing/2014/main" id="{3359D93A-D39F-4B34-8A2C-9CBC8D0B0B9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139244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14912-E699-4DDC-9FBC-2FCEFD61FC79}"/>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076A26DB-5927-4269-B332-09C678ACDF00}"/>
              </a:ext>
            </a:extLst>
          </p:cNvPr>
          <p:cNvGraphicFramePr>
            <a:graphicFrameLocks noGrp="1"/>
          </p:cNvGraphicFramePr>
          <p:nvPr>
            <p:ph type="tbl" sz="quarter" idx="13"/>
            <p:extLst>
              <p:ext uri="{D42A27DB-BD31-4B8C-83A1-F6EECF244321}">
                <p14:modId xmlns:p14="http://schemas.microsoft.com/office/powerpoint/2010/main" val="384758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2309093"/>
                    </a:ext>
                  </a:extLst>
                </a:gridCol>
                <a:gridCol w="1316736">
                  <a:extLst>
                    <a:ext uri="{9D8B030D-6E8A-4147-A177-3AD203B41FA5}">
                      <a16:colId xmlns:a16="http://schemas.microsoft.com/office/drawing/2014/main" val="2961577619"/>
                    </a:ext>
                  </a:extLst>
                </a:gridCol>
                <a:gridCol w="658368">
                  <a:extLst>
                    <a:ext uri="{9D8B030D-6E8A-4147-A177-3AD203B41FA5}">
                      <a16:colId xmlns:a16="http://schemas.microsoft.com/office/drawing/2014/main" val="1811749280"/>
                    </a:ext>
                  </a:extLst>
                </a:gridCol>
                <a:gridCol w="658368">
                  <a:extLst>
                    <a:ext uri="{9D8B030D-6E8A-4147-A177-3AD203B41FA5}">
                      <a16:colId xmlns:a16="http://schemas.microsoft.com/office/drawing/2014/main" val="4144199266"/>
                    </a:ext>
                  </a:extLst>
                </a:gridCol>
                <a:gridCol w="658368">
                  <a:extLst>
                    <a:ext uri="{9D8B030D-6E8A-4147-A177-3AD203B41FA5}">
                      <a16:colId xmlns:a16="http://schemas.microsoft.com/office/drawing/2014/main" val="1271999661"/>
                    </a:ext>
                  </a:extLst>
                </a:gridCol>
                <a:gridCol w="658368">
                  <a:extLst>
                    <a:ext uri="{9D8B030D-6E8A-4147-A177-3AD203B41FA5}">
                      <a16:colId xmlns:a16="http://schemas.microsoft.com/office/drawing/2014/main" val="2435295639"/>
                    </a:ext>
                  </a:extLst>
                </a:gridCol>
                <a:gridCol w="658368">
                  <a:extLst>
                    <a:ext uri="{9D8B030D-6E8A-4147-A177-3AD203B41FA5}">
                      <a16:colId xmlns:a16="http://schemas.microsoft.com/office/drawing/2014/main" val="4001369803"/>
                    </a:ext>
                  </a:extLst>
                </a:gridCol>
                <a:gridCol w="658368">
                  <a:extLst>
                    <a:ext uri="{9D8B030D-6E8A-4147-A177-3AD203B41FA5}">
                      <a16:colId xmlns:a16="http://schemas.microsoft.com/office/drawing/2014/main" val="1893903105"/>
                    </a:ext>
                  </a:extLst>
                </a:gridCol>
                <a:gridCol w="658368">
                  <a:extLst>
                    <a:ext uri="{9D8B030D-6E8A-4147-A177-3AD203B41FA5}">
                      <a16:colId xmlns:a16="http://schemas.microsoft.com/office/drawing/2014/main" val="334104750"/>
                    </a:ext>
                  </a:extLst>
                </a:gridCol>
                <a:gridCol w="658368">
                  <a:extLst>
                    <a:ext uri="{9D8B030D-6E8A-4147-A177-3AD203B41FA5}">
                      <a16:colId xmlns:a16="http://schemas.microsoft.com/office/drawing/2014/main" val="873586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1694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- 2020-05-28 21:08:01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https://scontent-iad3-1.cdninstagram.com/v/t51.12442-15/101013843_659873524593398_7599784560069336620_n.jpg?_nc_cat=111&amp;_nc_sid=8ae9d6&amp;_nc_ohc=i12WXHxwXDIAX-tyKm8&amp;_nc_ht=scontent-iad3-1.cdninstagram.com&amp;oh=fc325ed1e6a729f89bbb6c3e4110c8fb&amp;oe=5EF65BED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05/29/2020 21:06:53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12507805"/>
                  </a:ext>
                </a:extLst>
              </a:tr>
            </a:tbl>
          </a:graphicData>
        </a:graphic>
      </p:graphicFrame>
      <p:sp>
        <p:nvSpPr>
          <p:cNvPr id="4" name="Text Placeholder 3">
            <a:extLst>
              <a:ext uri="{FF2B5EF4-FFF2-40B4-BE49-F238E27FC236}">
                <a16:creationId xmlns:a16="http://schemas.microsoft.com/office/drawing/2014/main" id="{0EE68C95-2752-4435-8832-A078D22DAC6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254414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29A4-F559-44C5-A5F9-3D45D490FDA8}"/>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E49B237C-5DAA-4D2F-81CB-FB69013FF769}"/>
              </a:ext>
            </a:extLst>
          </p:cNvPr>
          <p:cNvGraphicFramePr>
            <a:graphicFrameLocks noGrp="1"/>
          </p:cNvGraphicFramePr>
          <p:nvPr>
            <p:ph type="tbl" sz="quarter" idx="13"/>
            <p:extLst>
              <p:ext uri="{D42A27DB-BD31-4B8C-83A1-F6EECF244321}">
                <p14:modId xmlns:p14="http://schemas.microsoft.com/office/powerpoint/2010/main" val="48660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001064"/>
                    </a:ext>
                  </a:extLst>
                </a:gridCol>
                <a:gridCol w="1316736">
                  <a:extLst>
                    <a:ext uri="{9D8B030D-6E8A-4147-A177-3AD203B41FA5}">
                      <a16:colId xmlns:a16="http://schemas.microsoft.com/office/drawing/2014/main" val="2032598246"/>
                    </a:ext>
                  </a:extLst>
                </a:gridCol>
                <a:gridCol w="658368">
                  <a:extLst>
                    <a:ext uri="{9D8B030D-6E8A-4147-A177-3AD203B41FA5}">
                      <a16:colId xmlns:a16="http://schemas.microsoft.com/office/drawing/2014/main" val="1695663172"/>
                    </a:ext>
                  </a:extLst>
                </a:gridCol>
                <a:gridCol w="658368">
                  <a:extLst>
                    <a:ext uri="{9D8B030D-6E8A-4147-A177-3AD203B41FA5}">
                      <a16:colId xmlns:a16="http://schemas.microsoft.com/office/drawing/2014/main" val="1976988367"/>
                    </a:ext>
                  </a:extLst>
                </a:gridCol>
                <a:gridCol w="658368">
                  <a:extLst>
                    <a:ext uri="{9D8B030D-6E8A-4147-A177-3AD203B41FA5}">
                      <a16:colId xmlns:a16="http://schemas.microsoft.com/office/drawing/2014/main" val="39078470"/>
                    </a:ext>
                  </a:extLst>
                </a:gridCol>
                <a:gridCol w="658368">
                  <a:extLst>
                    <a:ext uri="{9D8B030D-6E8A-4147-A177-3AD203B41FA5}">
                      <a16:colId xmlns:a16="http://schemas.microsoft.com/office/drawing/2014/main" val="635524629"/>
                    </a:ext>
                  </a:extLst>
                </a:gridCol>
                <a:gridCol w="658368">
                  <a:extLst>
                    <a:ext uri="{9D8B030D-6E8A-4147-A177-3AD203B41FA5}">
                      <a16:colId xmlns:a16="http://schemas.microsoft.com/office/drawing/2014/main" val="2141714534"/>
                    </a:ext>
                  </a:extLst>
                </a:gridCol>
                <a:gridCol w="658368">
                  <a:extLst>
                    <a:ext uri="{9D8B030D-6E8A-4147-A177-3AD203B41FA5}">
                      <a16:colId xmlns:a16="http://schemas.microsoft.com/office/drawing/2014/main" val="1272063475"/>
                    </a:ext>
                  </a:extLst>
                </a:gridCol>
                <a:gridCol w="658368">
                  <a:extLst>
                    <a:ext uri="{9D8B030D-6E8A-4147-A177-3AD203B41FA5}">
                      <a16:colId xmlns:a16="http://schemas.microsoft.com/office/drawing/2014/main" val="3014904674"/>
                    </a:ext>
                  </a:extLst>
                </a:gridCol>
                <a:gridCol w="658368">
                  <a:extLst>
                    <a:ext uri="{9D8B030D-6E8A-4147-A177-3AD203B41FA5}">
                      <a16:colId xmlns:a16="http://schemas.microsoft.com/office/drawing/2014/main" val="48784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5804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- 2020-05-26 22:00:52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https://scontent-iad3-1.cdninstagram.com/v/t51.12442-15/100890177_2632316337017950_3437210977608241758_n.jpg?_nc_cat=104&amp;_nc_sid=8ae9d6&amp;_nc_ohc=Qt7yHZYxVQ0AX9C6czF&amp;_nc_ht=scontent-iad3-1.cdninstagram.com&amp;oh=9108b71ce91979f4b5a3dc2becfbbef5&amp;oe=5EF434FE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05/27/2020 22:00:46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18765081"/>
                  </a:ext>
                </a:extLst>
              </a:tr>
            </a:tbl>
          </a:graphicData>
        </a:graphic>
      </p:graphicFrame>
      <p:sp>
        <p:nvSpPr>
          <p:cNvPr id="4" name="Text Placeholder 3">
            <a:extLst>
              <a:ext uri="{FF2B5EF4-FFF2-40B4-BE49-F238E27FC236}">
                <a16:creationId xmlns:a16="http://schemas.microsoft.com/office/drawing/2014/main" id="{71AD6D7B-0FE5-4492-8BEA-25C3820F945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558530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2DC9-022D-4FBA-B684-E6FFE499F5B8}"/>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49EA7427-C453-46F2-9C00-D0F21D6BF316}"/>
              </a:ext>
            </a:extLst>
          </p:cNvPr>
          <p:cNvGraphicFramePr>
            <a:graphicFrameLocks noGrp="1"/>
          </p:cNvGraphicFramePr>
          <p:nvPr>
            <p:ph type="tbl" sz="quarter" idx="13"/>
            <p:extLst>
              <p:ext uri="{D42A27DB-BD31-4B8C-83A1-F6EECF244321}">
                <p14:modId xmlns:p14="http://schemas.microsoft.com/office/powerpoint/2010/main" val="2409401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2451227"/>
                    </a:ext>
                  </a:extLst>
                </a:gridCol>
                <a:gridCol w="1316736">
                  <a:extLst>
                    <a:ext uri="{9D8B030D-6E8A-4147-A177-3AD203B41FA5}">
                      <a16:colId xmlns:a16="http://schemas.microsoft.com/office/drawing/2014/main" val="217285288"/>
                    </a:ext>
                  </a:extLst>
                </a:gridCol>
                <a:gridCol w="658368">
                  <a:extLst>
                    <a:ext uri="{9D8B030D-6E8A-4147-A177-3AD203B41FA5}">
                      <a16:colId xmlns:a16="http://schemas.microsoft.com/office/drawing/2014/main" val="3882957444"/>
                    </a:ext>
                  </a:extLst>
                </a:gridCol>
                <a:gridCol w="658368">
                  <a:extLst>
                    <a:ext uri="{9D8B030D-6E8A-4147-A177-3AD203B41FA5}">
                      <a16:colId xmlns:a16="http://schemas.microsoft.com/office/drawing/2014/main" val="48785154"/>
                    </a:ext>
                  </a:extLst>
                </a:gridCol>
                <a:gridCol w="658368">
                  <a:extLst>
                    <a:ext uri="{9D8B030D-6E8A-4147-A177-3AD203B41FA5}">
                      <a16:colId xmlns:a16="http://schemas.microsoft.com/office/drawing/2014/main" val="791183099"/>
                    </a:ext>
                  </a:extLst>
                </a:gridCol>
                <a:gridCol w="658368">
                  <a:extLst>
                    <a:ext uri="{9D8B030D-6E8A-4147-A177-3AD203B41FA5}">
                      <a16:colId xmlns:a16="http://schemas.microsoft.com/office/drawing/2014/main" val="1565174342"/>
                    </a:ext>
                  </a:extLst>
                </a:gridCol>
                <a:gridCol w="658368">
                  <a:extLst>
                    <a:ext uri="{9D8B030D-6E8A-4147-A177-3AD203B41FA5}">
                      <a16:colId xmlns:a16="http://schemas.microsoft.com/office/drawing/2014/main" val="2639832161"/>
                    </a:ext>
                  </a:extLst>
                </a:gridCol>
                <a:gridCol w="658368">
                  <a:extLst>
                    <a:ext uri="{9D8B030D-6E8A-4147-A177-3AD203B41FA5}">
                      <a16:colId xmlns:a16="http://schemas.microsoft.com/office/drawing/2014/main" val="1486076100"/>
                    </a:ext>
                  </a:extLst>
                </a:gridCol>
                <a:gridCol w="658368">
                  <a:extLst>
                    <a:ext uri="{9D8B030D-6E8A-4147-A177-3AD203B41FA5}">
                      <a16:colId xmlns:a16="http://schemas.microsoft.com/office/drawing/2014/main" val="1056423737"/>
                    </a:ext>
                  </a:extLst>
                </a:gridCol>
                <a:gridCol w="658368">
                  <a:extLst>
                    <a:ext uri="{9D8B030D-6E8A-4147-A177-3AD203B41FA5}">
                      <a16:colId xmlns:a16="http://schemas.microsoft.com/office/drawing/2014/main" val="1811067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0220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- 2020-05-22 21:59:07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https://scontent-iad3-1.cdninstagram.com/v/t51.12442-15/100923874_292858691733236_5263225527718649774_n.jpg?_nc_cat=105&amp;_nc_sid=8ae9d6&amp;_nc_ohc=7ubReJgqDGQAX8zvrY8&amp;_nc_ht=scontent-iad3-1.cdninstagram.com&amp;oh=9e5df4a289c32e769137ca7efc592ce5&amp;oe=5EF071F6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05/23/2020 21:30:34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56848995"/>
                  </a:ext>
                </a:extLst>
              </a:tr>
            </a:tbl>
          </a:graphicData>
        </a:graphic>
      </p:graphicFrame>
      <p:sp>
        <p:nvSpPr>
          <p:cNvPr id="4" name="Text Placeholder 3">
            <a:extLst>
              <a:ext uri="{FF2B5EF4-FFF2-40B4-BE49-F238E27FC236}">
                <a16:creationId xmlns:a16="http://schemas.microsoft.com/office/drawing/2014/main" id="{53E679D4-FB59-4E50-9035-2916437F1ED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54554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BF8C8-35C0-49F0-BC7B-BC9556F16F92}"/>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D0EC658B-F491-429C-9F8A-3C5155C54A3D}"/>
              </a:ext>
            </a:extLst>
          </p:cNvPr>
          <p:cNvGraphicFramePr>
            <a:graphicFrameLocks noGrp="1"/>
          </p:cNvGraphicFramePr>
          <p:nvPr>
            <p:ph type="tbl" sz="quarter" idx="13"/>
            <p:extLst>
              <p:ext uri="{D42A27DB-BD31-4B8C-83A1-F6EECF244321}">
                <p14:modId xmlns:p14="http://schemas.microsoft.com/office/powerpoint/2010/main" val="306164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70613097"/>
                    </a:ext>
                  </a:extLst>
                </a:gridCol>
                <a:gridCol w="1316736">
                  <a:extLst>
                    <a:ext uri="{9D8B030D-6E8A-4147-A177-3AD203B41FA5}">
                      <a16:colId xmlns:a16="http://schemas.microsoft.com/office/drawing/2014/main" val="437751313"/>
                    </a:ext>
                  </a:extLst>
                </a:gridCol>
                <a:gridCol w="658368">
                  <a:extLst>
                    <a:ext uri="{9D8B030D-6E8A-4147-A177-3AD203B41FA5}">
                      <a16:colId xmlns:a16="http://schemas.microsoft.com/office/drawing/2014/main" val="2357777501"/>
                    </a:ext>
                  </a:extLst>
                </a:gridCol>
                <a:gridCol w="658368">
                  <a:extLst>
                    <a:ext uri="{9D8B030D-6E8A-4147-A177-3AD203B41FA5}">
                      <a16:colId xmlns:a16="http://schemas.microsoft.com/office/drawing/2014/main" val="3553817158"/>
                    </a:ext>
                  </a:extLst>
                </a:gridCol>
                <a:gridCol w="658368">
                  <a:extLst>
                    <a:ext uri="{9D8B030D-6E8A-4147-A177-3AD203B41FA5}">
                      <a16:colId xmlns:a16="http://schemas.microsoft.com/office/drawing/2014/main" val="1012092366"/>
                    </a:ext>
                  </a:extLst>
                </a:gridCol>
                <a:gridCol w="658368">
                  <a:extLst>
                    <a:ext uri="{9D8B030D-6E8A-4147-A177-3AD203B41FA5}">
                      <a16:colId xmlns:a16="http://schemas.microsoft.com/office/drawing/2014/main" val="2439746926"/>
                    </a:ext>
                  </a:extLst>
                </a:gridCol>
                <a:gridCol w="658368">
                  <a:extLst>
                    <a:ext uri="{9D8B030D-6E8A-4147-A177-3AD203B41FA5}">
                      <a16:colId xmlns:a16="http://schemas.microsoft.com/office/drawing/2014/main" val="441059015"/>
                    </a:ext>
                  </a:extLst>
                </a:gridCol>
                <a:gridCol w="658368">
                  <a:extLst>
                    <a:ext uri="{9D8B030D-6E8A-4147-A177-3AD203B41FA5}">
                      <a16:colId xmlns:a16="http://schemas.microsoft.com/office/drawing/2014/main" val="79462009"/>
                    </a:ext>
                  </a:extLst>
                </a:gridCol>
                <a:gridCol w="658368">
                  <a:extLst>
                    <a:ext uri="{9D8B030D-6E8A-4147-A177-3AD203B41FA5}">
                      <a16:colId xmlns:a16="http://schemas.microsoft.com/office/drawing/2014/main" val="1340875641"/>
                    </a:ext>
                  </a:extLst>
                </a:gridCol>
                <a:gridCol w="658368">
                  <a:extLst>
                    <a:ext uri="{9D8B030D-6E8A-4147-A177-3AD203B41FA5}">
                      <a16:colId xmlns:a16="http://schemas.microsoft.com/office/drawing/2014/main" val="204707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5347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- 2020-05-15 21:17:22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https://scontent-iad3-1.cdninstagram.com/v/t51.12442-15/97214079_586411951970119_5570293595944931497_n.jpg?_nc_cat=110&amp;_nc_sid=8ae9d6&amp;_nc_ohc=BtLjQZynhdUAX8oc2Sv&amp;_nc_ht=scontent-iad3-1.cdninstagram.com&amp;oh=710f33ed1426325517181b0dc7550e4a&amp;oe=5EE48AB4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05/16/2020 21:07:09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57583983"/>
                  </a:ext>
                </a:extLst>
              </a:tr>
            </a:tbl>
          </a:graphicData>
        </a:graphic>
      </p:graphicFrame>
      <p:sp>
        <p:nvSpPr>
          <p:cNvPr id="4" name="Text Placeholder 3">
            <a:extLst>
              <a:ext uri="{FF2B5EF4-FFF2-40B4-BE49-F238E27FC236}">
                <a16:creationId xmlns:a16="http://schemas.microsoft.com/office/drawing/2014/main" id="{3EF82D3A-D2B1-422F-B64C-12A026D0D2F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352424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1294</Words>
  <Application>Microsoft Office PowerPoint</Application>
  <PresentationFormat>On-screen Show (4:3)</PresentationFormat>
  <Paragraphs>448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2020-06-16T12:57:52Z</dcterms:created>
  <dcterms:modified xsi:type="dcterms:W3CDTF">2020-06-16T12:58:29Z</dcterms:modified>
</cp:coreProperties>
</file>