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3" r:id="rId26"/>
    <p:sldId id="284" r:id="rId27"/>
    <p:sldId id="285" r:id="rId28"/>
    <p:sldId id="286" r:id="rId29"/>
    <p:sldId id="287" r:id="rId30"/>
    <p:sldId id="288" r:id="rId31"/>
    <p:sldId id="289" r:id="rId32"/>
    <p:sldId id="290" r:id="rId33"/>
    <p:sldId id="291" r:id="rId34"/>
    <p:sldId id="293" r:id="rId35"/>
    <p:sldId id="294" r:id="rId36"/>
    <p:sldId id="295" r:id="rId37"/>
    <p:sldId id="296" r:id="rId38"/>
    <p:sldId id="297" r:id="rId39"/>
    <p:sldId id="298" r:id="rId40"/>
    <p:sldId id="300" r:id="rId41"/>
    <p:sldId id="301" r:id="rId42"/>
    <p:sldId id="302" r:id="rId43"/>
    <p:sldId id="303" r:id="rId44"/>
    <p:sldId id="304"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Sheet1!$A$2:$A$42</c:f>
              <c:numCache>
                <c:formatCode>m/d/yyyy</c:formatCode>
                <c:ptCount val="41"/>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numCache>
            </c:numRef>
          </c:cat>
          <c:val>
            <c:numRef>
              <c:f>Sheet1!$B$2:$B$42</c:f>
              <c:numCache>
                <c:formatCode>General</c:formatCode>
                <c:ptCount val="41"/>
                <c:pt idx="0">
                  <c:v>3006</c:v>
                </c:pt>
                <c:pt idx="1">
                  <c:v>3027</c:v>
                </c:pt>
                <c:pt idx="2">
                  <c:v>3052</c:v>
                </c:pt>
                <c:pt idx="3">
                  <c:v>3090</c:v>
                </c:pt>
                <c:pt idx="4">
                  <c:v>3127</c:v>
                </c:pt>
                <c:pt idx="5">
                  <c:v>3165</c:v>
                </c:pt>
                <c:pt idx="6">
                  <c:v>3186</c:v>
                </c:pt>
                <c:pt idx="7">
                  <c:v>3232</c:v>
                </c:pt>
                <c:pt idx="8">
                  <c:v>3259</c:v>
                </c:pt>
                <c:pt idx="9">
                  <c:v>3302</c:v>
                </c:pt>
                <c:pt idx="10">
                  <c:v>3342</c:v>
                </c:pt>
                <c:pt idx="11">
                  <c:v>3365</c:v>
                </c:pt>
                <c:pt idx="12">
                  <c:v>3420</c:v>
                </c:pt>
                <c:pt idx="13">
                  <c:v>3450</c:v>
                </c:pt>
                <c:pt idx="14">
                  <c:v>3484</c:v>
                </c:pt>
                <c:pt idx="15">
                  <c:v>3509</c:v>
                </c:pt>
                <c:pt idx="16">
                  <c:v>3542</c:v>
                </c:pt>
                <c:pt idx="17">
                  <c:v>3592</c:v>
                </c:pt>
                <c:pt idx="18">
                  <c:v>3621</c:v>
                </c:pt>
                <c:pt idx="19">
                  <c:v>3679</c:v>
                </c:pt>
                <c:pt idx="20">
                  <c:v>3750</c:v>
                </c:pt>
                <c:pt idx="21">
                  <c:v>3803</c:v>
                </c:pt>
                <c:pt idx="22">
                  <c:v>3845</c:v>
                </c:pt>
                <c:pt idx="23">
                  <c:v>3870</c:v>
                </c:pt>
                <c:pt idx="24">
                  <c:v>3909</c:v>
                </c:pt>
                <c:pt idx="25">
                  <c:v>3943</c:v>
                </c:pt>
                <c:pt idx="26">
                  <c:v>4002</c:v>
                </c:pt>
                <c:pt idx="27">
                  <c:v>4036</c:v>
                </c:pt>
                <c:pt idx="28">
                  <c:v>4057</c:v>
                </c:pt>
                <c:pt idx="29">
                  <c:v>4087</c:v>
                </c:pt>
                <c:pt idx="30">
                  <c:v>4140</c:v>
                </c:pt>
                <c:pt idx="31">
                  <c:v>4163</c:v>
                </c:pt>
                <c:pt idx="32">
                  <c:v>4179</c:v>
                </c:pt>
                <c:pt idx="33">
                  <c:v>4200</c:v>
                </c:pt>
                <c:pt idx="34">
                  <c:v>4392</c:v>
                </c:pt>
                <c:pt idx="35">
                  <c:v>4396</c:v>
                </c:pt>
                <c:pt idx="36">
                  <c:v>4406</c:v>
                </c:pt>
                <c:pt idx="37">
                  <c:v>4412</c:v>
                </c:pt>
                <c:pt idx="38">
                  <c:v>4434</c:v>
                </c:pt>
                <c:pt idx="39">
                  <c:v>4469</c:v>
                </c:pt>
                <c:pt idx="40">
                  <c:v>4473</c:v>
                </c:pt>
              </c:numCache>
            </c:numRef>
          </c:val>
          <c:smooth val="0"/>
          <c:extLst>
            <c:ext xmlns:c16="http://schemas.microsoft.com/office/drawing/2014/chart" uri="{C3380CC4-5D6E-409C-BE32-E72D297353CC}">
              <c16:uniqueId val="{00000000-3732-471B-A269-EEAE0122B38C}"/>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Sheet1!$A$2:$A$42</c:f>
              <c:numCache>
                <c:formatCode>m/d/yyyy</c:formatCode>
                <c:ptCount val="41"/>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numCache>
            </c:numRef>
          </c:cat>
          <c:val>
            <c:numRef>
              <c:f>Sheet1!$C$2:$C$42</c:f>
              <c:numCache>
                <c:formatCode>General</c:formatCode>
                <c:ptCount val="41"/>
                <c:pt idx="0">
                  <c:v>2494</c:v>
                </c:pt>
                <c:pt idx="1">
                  <c:v>2540</c:v>
                </c:pt>
                <c:pt idx="2">
                  <c:v>2566</c:v>
                </c:pt>
                <c:pt idx="3">
                  <c:v>2605</c:v>
                </c:pt>
                <c:pt idx="4">
                  <c:v>2631</c:v>
                </c:pt>
                <c:pt idx="5">
                  <c:v>2673</c:v>
                </c:pt>
                <c:pt idx="6">
                  <c:v>2699</c:v>
                </c:pt>
                <c:pt idx="7">
                  <c:v>2753</c:v>
                </c:pt>
                <c:pt idx="8">
                  <c:v>2783</c:v>
                </c:pt>
                <c:pt idx="9">
                  <c:v>2802</c:v>
                </c:pt>
                <c:pt idx="10">
                  <c:v>2821</c:v>
                </c:pt>
                <c:pt idx="11">
                  <c:v>2833</c:v>
                </c:pt>
                <c:pt idx="12">
                  <c:v>2868</c:v>
                </c:pt>
                <c:pt idx="13">
                  <c:v>2900</c:v>
                </c:pt>
                <c:pt idx="14">
                  <c:v>2922</c:v>
                </c:pt>
                <c:pt idx="15">
                  <c:v>2967</c:v>
                </c:pt>
                <c:pt idx="16">
                  <c:v>3018</c:v>
                </c:pt>
                <c:pt idx="17">
                  <c:v>3042</c:v>
                </c:pt>
                <c:pt idx="18">
                  <c:v>3061</c:v>
                </c:pt>
                <c:pt idx="19">
                  <c:v>3064</c:v>
                </c:pt>
                <c:pt idx="20">
                  <c:v>3097</c:v>
                </c:pt>
                <c:pt idx="21">
                  <c:v>3108</c:v>
                </c:pt>
                <c:pt idx="22">
                  <c:v>3113</c:v>
                </c:pt>
                <c:pt idx="23">
                  <c:v>3118</c:v>
                </c:pt>
                <c:pt idx="24">
                  <c:v>3135</c:v>
                </c:pt>
                <c:pt idx="25">
                  <c:v>3159</c:v>
                </c:pt>
                <c:pt idx="26">
                  <c:v>3208</c:v>
                </c:pt>
                <c:pt idx="27">
                  <c:v>3222</c:v>
                </c:pt>
                <c:pt idx="28">
                  <c:v>3235</c:v>
                </c:pt>
                <c:pt idx="29">
                  <c:v>3296</c:v>
                </c:pt>
                <c:pt idx="30">
                  <c:v>3307</c:v>
                </c:pt>
                <c:pt idx="31">
                  <c:v>3334</c:v>
                </c:pt>
                <c:pt idx="32">
                  <c:v>3412</c:v>
                </c:pt>
                <c:pt idx="33">
                  <c:v>3418</c:v>
                </c:pt>
                <c:pt idx="34">
                  <c:v>3423</c:v>
                </c:pt>
                <c:pt idx="35">
                  <c:v>3444</c:v>
                </c:pt>
                <c:pt idx="36">
                  <c:v>3513</c:v>
                </c:pt>
                <c:pt idx="37">
                  <c:v>3635</c:v>
                </c:pt>
                <c:pt idx="38">
                  <c:v>3632</c:v>
                </c:pt>
                <c:pt idx="39">
                  <c:v>3645</c:v>
                </c:pt>
                <c:pt idx="40">
                  <c:v>3650</c:v>
                </c:pt>
              </c:numCache>
            </c:numRef>
          </c:val>
          <c:smooth val="0"/>
          <c:extLst>
            <c:ext xmlns:c16="http://schemas.microsoft.com/office/drawing/2014/chart" uri="{C3380CC4-5D6E-409C-BE32-E72D297353CC}">
              <c16:uniqueId val="{00000001-3732-471B-A269-EEAE0122B38C}"/>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Sheet1!$A$2:$A$42</c:f>
              <c:numCache>
                <c:formatCode>m/d/yyyy</c:formatCode>
                <c:ptCount val="41"/>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numCache>
            </c:numRef>
          </c:cat>
          <c:val>
            <c:numRef>
              <c:f>Sheet1!$D$2:$D$42</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smooth val="0"/>
          <c:extLst>
            <c:ext xmlns:c16="http://schemas.microsoft.com/office/drawing/2014/chart" uri="{C3380CC4-5D6E-409C-BE32-E72D297353CC}">
              <c16:uniqueId val="{00000002-3732-471B-A269-EEAE0122B38C}"/>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Sheet1!$A$2:$A$42</c:f>
              <c:numCache>
                <c:formatCode>m/d/yyyy</c:formatCode>
                <c:ptCount val="41"/>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numCache>
            </c:numRef>
          </c:cat>
          <c:val>
            <c:numRef>
              <c:f>Sheet1!$E$2:$E$42</c:f>
              <c:numCache>
                <c:formatCode>General</c:formatCode>
                <c:ptCount val="41"/>
                <c:pt idx="0">
                  <c:v>11752</c:v>
                </c:pt>
                <c:pt idx="1">
                  <c:v>11917</c:v>
                </c:pt>
                <c:pt idx="2">
                  <c:v>12064</c:v>
                </c:pt>
                <c:pt idx="3">
                  <c:v>12237</c:v>
                </c:pt>
                <c:pt idx="4">
                  <c:v>12401</c:v>
                </c:pt>
                <c:pt idx="5">
                  <c:v>12576</c:v>
                </c:pt>
                <c:pt idx="6">
                  <c:v>12733</c:v>
                </c:pt>
                <c:pt idx="7">
                  <c:v>12880</c:v>
                </c:pt>
                <c:pt idx="8">
                  <c:v>13030</c:v>
                </c:pt>
                <c:pt idx="9">
                  <c:v>13211</c:v>
                </c:pt>
                <c:pt idx="10">
                  <c:v>13354</c:v>
                </c:pt>
                <c:pt idx="11">
                  <c:v>13496</c:v>
                </c:pt>
                <c:pt idx="12">
                  <c:v>13783</c:v>
                </c:pt>
                <c:pt idx="13">
                  <c:v>14043</c:v>
                </c:pt>
                <c:pt idx="14">
                  <c:v>14233</c:v>
                </c:pt>
                <c:pt idx="15">
                  <c:v>14487</c:v>
                </c:pt>
                <c:pt idx="16">
                  <c:v>14735</c:v>
                </c:pt>
                <c:pt idx="17">
                  <c:v>15014</c:v>
                </c:pt>
                <c:pt idx="18">
                  <c:v>15337</c:v>
                </c:pt>
                <c:pt idx="19">
                  <c:v>15622</c:v>
                </c:pt>
                <c:pt idx="20">
                  <c:v>15830</c:v>
                </c:pt>
                <c:pt idx="21">
                  <c:v>16027</c:v>
                </c:pt>
                <c:pt idx="22">
                  <c:v>16239</c:v>
                </c:pt>
                <c:pt idx="23">
                  <c:v>16556</c:v>
                </c:pt>
                <c:pt idx="24">
                  <c:v>17280</c:v>
                </c:pt>
                <c:pt idx="25">
                  <c:v>17665</c:v>
                </c:pt>
                <c:pt idx="26">
                  <c:v>18111</c:v>
                </c:pt>
                <c:pt idx="27">
                  <c:v>18547</c:v>
                </c:pt>
                <c:pt idx="28">
                  <c:v>18987</c:v>
                </c:pt>
                <c:pt idx="29">
                  <c:v>19471</c:v>
                </c:pt>
                <c:pt idx="30">
                  <c:v>20086</c:v>
                </c:pt>
                <c:pt idx="31">
                  <c:v>20597</c:v>
                </c:pt>
                <c:pt idx="32">
                  <c:v>21109</c:v>
                </c:pt>
                <c:pt idx="33">
                  <c:v>21641</c:v>
                </c:pt>
                <c:pt idx="34">
                  <c:v>22202</c:v>
                </c:pt>
                <c:pt idx="35">
                  <c:v>22677</c:v>
                </c:pt>
                <c:pt idx="36">
                  <c:v>23171</c:v>
                </c:pt>
                <c:pt idx="37">
                  <c:v>23717</c:v>
                </c:pt>
                <c:pt idx="38">
                  <c:v>24308</c:v>
                </c:pt>
                <c:pt idx="39">
                  <c:v>24835</c:v>
                </c:pt>
                <c:pt idx="40">
                  <c:v>25298</c:v>
                </c:pt>
              </c:numCache>
            </c:numRef>
          </c:val>
          <c:smooth val="0"/>
          <c:extLst>
            <c:ext xmlns:c16="http://schemas.microsoft.com/office/drawing/2014/chart" uri="{C3380CC4-5D6E-409C-BE32-E72D297353CC}">
              <c16:uniqueId val="{00000003-3732-471B-A269-EEAE0122B38C}"/>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Sheet1!$A$2:$A$42</c:f>
              <c:numCache>
                <c:formatCode>m/d/yyyy</c:formatCode>
                <c:ptCount val="41"/>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numCache>
            </c:numRef>
          </c:cat>
          <c:val>
            <c:numRef>
              <c:f>Sheet1!$F$2:$F$42</c:f>
              <c:numCache>
                <c:formatCode>General</c:formatCode>
                <c:ptCount val="41"/>
                <c:pt idx="0">
                  <c:v>378</c:v>
                </c:pt>
                <c:pt idx="1">
                  <c:v>407</c:v>
                </c:pt>
                <c:pt idx="2">
                  <c:v>452</c:v>
                </c:pt>
                <c:pt idx="3">
                  <c:v>485</c:v>
                </c:pt>
                <c:pt idx="4">
                  <c:v>500</c:v>
                </c:pt>
                <c:pt idx="5">
                  <c:v>556</c:v>
                </c:pt>
                <c:pt idx="6">
                  <c:v>584</c:v>
                </c:pt>
                <c:pt idx="7">
                  <c:v>627</c:v>
                </c:pt>
                <c:pt idx="8">
                  <c:v>664</c:v>
                </c:pt>
                <c:pt idx="9">
                  <c:v>723</c:v>
                </c:pt>
                <c:pt idx="10">
                  <c:v>763</c:v>
                </c:pt>
                <c:pt idx="11">
                  <c:v>793</c:v>
                </c:pt>
                <c:pt idx="12">
                  <c:v>855</c:v>
                </c:pt>
                <c:pt idx="13">
                  <c:v>878</c:v>
                </c:pt>
                <c:pt idx="14">
                  <c:v>913</c:v>
                </c:pt>
                <c:pt idx="15">
                  <c:v>958</c:v>
                </c:pt>
                <c:pt idx="16">
                  <c:v>979</c:v>
                </c:pt>
                <c:pt idx="17">
                  <c:v>1003</c:v>
                </c:pt>
                <c:pt idx="18">
                  <c:v>1022</c:v>
                </c:pt>
                <c:pt idx="19">
                  <c:v>1051</c:v>
                </c:pt>
                <c:pt idx="20">
                  <c:v>1080</c:v>
                </c:pt>
                <c:pt idx="21">
                  <c:v>1115</c:v>
                </c:pt>
                <c:pt idx="22">
                  <c:v>1137</c:v>
                </c:pt>
                <c:pt idx="23">
                  <c:v>1148</c:v>
                </c:pt>
                <c:pt idx="24">
                  <c:v>1191</c:v>
                </c:pt>
                <c:pt idx="25">
                  <c:v>1214</c:v>
                </c:pt>
                <c:pt idx="26">
                  <c:v>1248</c:v>
                </c:pt>
                <c:pt idx="27">
                  <c:v>1285</c:v>
                </c:pt>
                <c:pt idx="28">
                  <c:v>1313</c:v>
                </c:pt>
                <c:pt idx="29">
                  <c:v>1352</c:v>
                </c:pt>
                <c:pt idx="30">
                  <c:v>1380</c:v>
                </c:pt>
                <c:pt idx="31">
                  <c:v>1411</c:v>
                </c:pt>
                <c:pt idx="32">
                  <c:v>1465</c:v>
                </c:pt>
                <c:pt idx="33">
                  <c:v>1539</c:v>
                </c:pt>
                <c:pt idx="34">
                  <c:v>1581</c:v>
                </c:pt>
                <c:pt idx="35">
                  <c:v>1634</c:v>
                </c:pt>
                <c:pt idx="36">
                  <c:v>1680</c:v>
                </c:pt>
                <c:pt idx="37">
                  <c:v>1737</c:v>
                </c:pt>
                <c:pt idx="38">
                  <c:v>1768</c:v>
                </c:pt>
                <c:pt idx="39">
                  <c:v>1826</c:v>
                </c:pt>
                <c:pt idx="40">
                  <c:v>1885</c:v>
                </c:pt>
              </c:numCache>
            </c:numRef>
          </c:val>
          <c:smooth val="0"/>
          <c:extLst>
            <c:ext xmlns:c16="http://schemas.microsoft.com/office/drawing/2014/chart" uri="{C3380CC4-5D6E-409C-BE32-E72D297353CC}">
              <c16:uniqueId val="{00000004-3732-471B-A269-EEAE0122B38C}"/>
            </c:ext>
          </c:extLst>
        </c:ser>
        <c:dLbls>
          <c:showLegendKey val="0"/>
          <c:showVal val="0"/>
          <c:showCatName val="0"/>
          <c:showSerName val="0"/>
          <c:showPercent val="0"/>
          <c:showBubbleSize val="0"/>
        </c:dLbls>
        <c:smooth val="0"/>
        <c:axId val="298381688"/>
        <c:axId val="298382016"/>
      </c:lineChart>
      <c:dateAx>
        <c:axId val="298381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82016"/>
        <c:crosses val="autoZero"/>
        <c:auto val="1"/>
        <c:lblOffset val="100"/>
        <c:baseTimeUnit val="months"/>
      </c:dateAx>
      <c:valAx>
        <c:axId val="298382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81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10</c:v>
                </c:pt>
                <c:pt idx="1">
                  <c:v>6</c:v>
                </c:pt>
                <c:pt idx="2">
                  <c:v>22</c:v>
                </c:pt>
                <c:pt idx="3">
                  <c:v>35</c:v>
                </c:pt>
                <c:pt idx="4">
                  <c:v>4</c:v>
                </c:pt>
                <c:pt idx="5">
                  <c:v>7</c:v>
                </c:pt>
              </c:numCache>
            </c:numRef>
          </c:val>
          <c:extLst>
            <c:ext xmlns:c16="http://schemas.microsoft.com/office/drawing/2014/chart" uri="{C3380CC4-5D6E-409C-BE32-E72D297353CC}">
              <c16:uniqueId val="{00000000-9FC6-48AE-A8EA-DFC07798AAF6}"/>
            </c:ext>
          </c:extLst>
        </c:ser>
        <c:dLbls>
          <c:showLegendKey val="0"/>
          <c:showVal val="0"/>
          <c:showCatName val="0"/>
          <c:showSerName val="0"/>
          <c:showPercent val="0"/>
          <c:showBubbleSize val="0"/>
        </c:dLbls>
        <c:gapWidth val="219"/>
        <c:overlap val="-27"/>
        <c:axId val="296697384"/>
        <c:axId val="296700008"/>
      </c:barChart>
      <c:dateAx>
        <c:axId val="296697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00008"/>
        <c:crosses val="autoZero"/>
        <c:auto val="1"/>
        <c:lblOffset val="100"/>
        <c:baseTimeUnit val="months"/>
      </c:dateAx>
      <c:valAx>
        <c:axId val="296700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697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26</c:v>
                </c:pt>
                <c:pt idx="1">
                  <c:v>20</c:v>
                </c:pt>
                <c:pt idx="2">
                  <c:v>30</c:v>
                </c:pt>
                <c:pt idx="3">
                  <c:v>31</c:v>
                </c:pt>
                <c:pt idx="4">
                  <c:v>29</c:v>
                </c:pt>
                <c:pt idx="5">
                  <c:v>14</c:v>
                </c:pt>
                <c:pt idx="6">
                  <c:v>0</c:v>
                </c:pt>
                <c:pt idx="7">
                  <c:v>0</c:v>
                </c:pt>
                <c:pt idx="8">
                  <c:v>0</c:v>
                </c:pt>
                <c:pt idx="9">
                  <c:v>0</c:v>
                </c:pt>
                <c:pt idx="10">
                  <c:v>0</c:v>
                </c:pt>
                <c:pt idx="11">
                  <c:v>0</c:v>
                </c:pt>
              </c:numCache>
            </c:numRef>
          </c:val>
          <c:extLst>
            <c:ext xmlns:c16="http://schemas.microsoft.com/office/drawing/2014/chart" uri="{C3380CC4-5D6E-409C-BE32-E72D297353CC}">
              <c16:uniqueId val="{00000000-4B55-4012-BED6-B4AF58E56C3A}"/>
            </c:ext>
          </c:extLst>
        </c:ser>
        <c:dLbls>
          <c:showLegendKey val="0"/>
          <c:showVal val="0"/>
          <c:showCatName val="0"/>
          <c:showSerName val="0"/>
          <c:showPercent val="0"/>
          <c:showBubbleSize val="0"/>
        </c:dLbls>
        <c:gapWidth val="219"/>
        <c:overlap val="-27"/>
        <c:axId val="243864456"/>
        <c:axId val="243864784"/>
      </c:barChart>
      <c:dateAx>
        <c:axId val="243864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864784"/>
        <c:crosses val="autoZero"/>
        <c:auto val="1"/>
        <c:lblOffset val="100"/>
        <c:baseTimeUnit val="months"/>
      </c:dateAx>
      <c:valAx>
        <c:axId val="243864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864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795</c:v>
                </c:pt>
                <c:pt idx="1">
                  <c:v>614</c:v>
                </c:pt>
                <c:pt idx="2">
                  <c:v>1022</c:v>
                </c:pt>
                <c:pt idx="3">
                  <c:v>593</c:v>
                </c:pt>
                <c:pt idx="4">
                  <c:v>699</c:v>
                </c:pt>
                <c:pt idx="5">
                  <c:v>14</c:v>
                </c:pt>
                <c:pt idx="6">
                  <c:v>0</c:v>
                </c:pt>
                <c:pt idx="7">
                  <c:v>0</c:v>
                </c:pt>
                <c:pt idx="8">
                  <c:v>0</c:v>
                </c:pt>
                <c:pt idx="9">
                  <c:v>0</c:v>
                </c:pt>
                <c:pt idx="10">
                  <c:v>0</c:v>
                </c:pt>
                <c:pt idx="11">
                  <c:v>0</c:v>
                </c:pt>
              </c:numCache>
            </c:numRef>
          </c:val>
          <c:extLst>
            <c:ext xmlns:c16="http://schemas.microsoft.com/office/drawing/2014/chart" uri="{C3380CC4-5D6E-409C-BE32-E72D297353CC}">
              <c16:uniqueId val="{00000000-94F4-4DFE-AA63-84E2335EE4E2}"/>
            </c:ext>
          </c:extLst>
        </c:ser>
        <c:dLbls>
          <c:showLegendKey val="0"/>
          <c:showVal val="0"/>
          <c:showCatName val="0"/>
          <c:showSerName val="0"/>
          <c:showPercent val="0"/>
          <c:showBubbleSize val="0"/>
        </c:dLbls>
        <c:gapWidth val="219"/>
        <c:overlap val="-27"/>
        <c:axId val="243865768"/>
        <c:axId val="243867080"/>
      </c:barChart>
      <c:catAx>
        <c:axId val="243865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867080"/>
        <c:crosses val="autoZero"/>
        <c:auto val="1"/>
        <c:lblAlgn val="ctr"/>
        <c:lblOffset val="100"/>
        <c:noMultiLvlLbl val="0"/>
      </c:catAx>
      <c:valAx>
        <c:axId val="243867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865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108004</c:v>
                </c:pt>
                <c:pt idx="1">
                  <c:v>80597</c:v>
                </c:pt>
                <c:pt idx="2">
                  <c:v>233084</c:v>
                </c:pt>
                <c:pt idx="3">
                  <c:v>16098</c:v>
                </c:pt>
                <c:pt idx="4">
                  <c:v>17614</c:v>
                </c:pt>
                <c:pt idx="5">
                  <c:v>1064</c:v>
                </c:pt>
              </c:numCache>
            </c:numRef>
          </c:val>
          <c:extLst>
            <c:ext xmlns:c16="http://schemas.microsoft.com/office/drawing/2014/chart" uri="{C3380CC4-5D6E-409C-BE32-E72D297353CC}">
              <c16:uniqueId val="{00000000-F287-4CB0-8D18-5D8BE32CA6E2}"/>
            </c:ext>
          </c:extLst>
        </c:ser>
        <c:dLbls>
          <c:showLegendKey val="0"/>
          <c:showVal val="0"/>
          <c:showCatName val="0"/>
          <c:showSerName val="0"/>
          <c:showPercent val="0"/>
          <c:showBubbleSize val="0"/>
        </c:dLbls>
        <c:gapWidth val="219"/>
        <c:overlap val="-27"/>
        <c:axId val="296623336"/>
        <c:axId val="296623664"/>
      </c:barChart>
      <c:dateAx>
        <c:axId val="296623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623664"/>
        <c:crosses val="autoZero"/>
        <c:auto val="1"/>
        <c:lblOffset val="100"/>
        <c:baseTimeUnit val="months"/>
      </c:dateAx>
      <c:valAx>
        <c:axId val="296623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623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46</c:v>
                </c:pt>
                <c:pt idx="1">
                  <c:v>350</c:v>
                </c:pt>
                <c:pt idx="2">
                  <c:v>445</c:v>
                </c:pt>
                <c:pt idx="3">
                  <c:v>382</c:v>
                </c:pt>
                <c:pt idx="4">
                  <c:v>352</c:v>
                </c:pt>
                <c:pt idx="5">
                  <c:v>238</c:v>
                </c:pt>
              </c:numCache>
            </c:numRef>
          </c:val>
          <c:extLst>
            <c:ext xmlns:c16="http://schemas.microsoft.com/office/drawing/2014/chart" uri="{C3380CC4-5D6E-409C-BE32-E72D297353CC}">
              <c16:uniqueId val="{00000000-09B8-4019-A44D-27C83DC0C794}"/>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51</c:v>
                </c:pt>
                <c:pt idx="1">
                  <c:v>414</c:v>
                </c:pt>
                <c:pt idx="2">
                  <c:v>594</c:v>
                </c:pt>
                <c:pt idx="3">
                  <c:v>673</c:v>
                </c:pt>
                <c:pt idx="4">
                  <c:v>567</c:v>
                </c:pt>
                <c:pt idx="5">
                  <c:v>298</c:v>
                </c:pt>
              </c:numCache>
            </c:numRef>
          </c:val>
          <c:extLst>
            <c:ext xmlns:c16="http://schemas.microsoft.com/office/drawing/2014/chart" uri="{C3380CC4-5D6E-409C-BE32-E72D297353CC}">
              <c16:uniqueId val="{00000001-09B8-4019-A44D-27C83DC0C794}"/>
            </c:ext>
          </c:extLst>
        </c:ser>
        <c:dLbls>
          <c:showLegendKey val="0"/>
          <c:showVal val="0"/>
          <c:showCatName val="0"/>
          <c:showSerName val="0"/>
          <c:showPercent val="0"/>
          <c:showBubbleSize val="0"/>
        </c:dLbls>
        <c:gapWidth val="219"/>
        <c:overlap val="-27"/>
        <c:axId val="354490840"/>
        <c:axId val="354493464"/>
      </c:barChart>
      <c:catAx>
        <c:axId val="354490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493464"/>
        <c:crosses val="autoZero"/>
        <c:auto val="1"/>
        <c:lblAlgn val="ctr"/>
        <c:lblOffset val="100"/>
        <c:noMultiLvlLbl val="0"/>
      </c:catAx>
      <c:valAx>
        <c:axId val="354493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490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69</c:v>
                </c:pt>
                <c:pt idx="1">
                  <c:v>122</c:v>
                </c:pt>
                <c:pt idx="2">
                  <c:v>-3</c:v>
                </c:pt>
                <c:pt idx="3">
                  <c:v>13</c:v>
                </c:pt>
                <c:pt idx="4">
                  <c:v>5</c:v>
                </c:pt>
                <c:pt idx="5">
                  <c:v>-7</c:v>
                </c:pt>
              </c:numCache>
            </c:numRef>
          </c:val>
          <c:extLst>
            <c:ext xmlns:c16="http://schemas.microsoft.com/office/drawing/2014/chart" uri="{C3380CC4-5D6E-409C-BE32-E72D297353CC}">
              <c16:uniqueId val="{00000000-605F-437E-8168-404FAED96371}"/>
            </c:ext>
          </c:extLst>
        </c:ser>
        <c:dLbls>
          <c:showLegendKey val="0"/>
          <c:showVal val="0"/>
          <c:showCatName val="0"/>
          <c:showSerName val="0"/>
          <c:showPercent val="0"/>
          <c:showBubbleSize val="0"/>
        </c:dLbls>
        <c:gapWidth val="219"/>
        <c:overlap val="-27"/>
        <c:axId val="310815976"/>
        <c:axId val="310819912"/>
      </c:barChart>
      <c:dateAx>
        <c:axId val="310815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819912"/>
        <c:crosses val="autoZero"/>
        <c:auto val="1"/>
        <c:lblOffset val="100"/>
        <c:baseTimeUnit val="months"/>
      </c:dateAx>
      <c:valAx>
        <c:axId val="310819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815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c:v>
                </c:pt>
                <c:pt idx="1">
                  <c:v>7</c:v>
                </c:pt>
                <c:pt idx="2">
                  <c:v>5</c:v>
                </c:pt>
                <c:pt idx="3">
                  <c:v>6</c:v>
                </c:pt>
                <c:pt idx="4">
                  <c:v>5</c:v>
                </c:pt>
                <c:pt idx="5">
                  <c:v>10</c:v>
                </c:pt>
                <c:pt idx="6">
                  <c:v>0</c:v>
                </c:pt>
                <c:pt idx="7">
                  <c:v>0</c:v>
                </c:pt>
                <c:pt idx="8">
                  <c:v>0</c:v>
                </c:pt>
                <c:pt idx="9">
                  <c:v>0</c:v>
                </c:pt>
                <c:pt idx="10">
                  <c:v>0</c:v>
                </c:pt>
                <c:pt idx="11">
                  <c:v>0</c:v>
                </c:pt>
              </c:numCache>
            </c:numRef>
          </c:val>
          <c:extLst>
            <c:ext xmlns:c16="http://schemas.microsoft.com/office/drawing/2014/chart" uri="{C3380CC4-5D6E-409C-BE32-E72D297353CC}">
              <c16:uniqueId val="{00000000-9692-4217-A2CB-DC1FE70BBB4F}"/>
            </c:ext>
          </c:extLst>
        </c:ser>
        <c:dLbls>
          <c:showLegendKey val="0"/>
          <c:showVal val="0"/>
          <c:showCatName val="0"/>
          <c:showSerName val="0"/>
          <c:showPercent val="0"/>
          <c:showBubbleSize val="0"/>
        </c:dLbls>
        <c:gapWidth val="219"/>
        <c:overlap val="-27"/>
        <c:axId val="310818600"/>
        <c:axId val="310821880"/>
      </c:barChart>
      <c:dateAx>
        <c:axId val="310818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821880"/>
        <c:crosses val="autoZero"/>
        <c:auto val="1"/>
        <c:lblOffset val="100"/>
        <c:baseTimeUnit val="months"/>
      </c:dateAx>
      <c:valAx>
        <c:axId val="310821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818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185</c:v>
                </c:pt>
                <c:pt idx="1">
                  <c:v>369</c:v>
                </c:pt>
                <c:pt idx="2">
                  <c:v>190</c:v>
                </c:pt>
                <c:pt idx="3">
                  <c:v>114</c:v>
                </c:pt>
                <c:pt idx="4">
                  <c:v>115</c:v>
                </c:pt>
                <c:pt idx="5">
                  <c:v>10</c:v>
                </c:pt>
                <c:pt idx="6">
                  <c:v>0</c:v>
                </c:pt>
                <c:pt idx="7">
                  <c:v>0</c:v>
                </c:pt>
                <c:pt idx="8">
                  <c:v>0</c:v>
                </c:pt>
                <c:pt idx="9">
                  <c:v>0</c:v>
                </c:pt>
                <c:pt idx="10">
                  <c:v>0</c:v>
                </c:pt>
                <c:pt idx="11">
                  <c:v>0</c:v>
                </c:pt>
              </c:numCache>
            </c:numRef>
          </c:val>
          <c:extLst>
            <c:ext xmlns:c16="http://schemas.microsoft.com/office/drawing/2014/chart" uri="{C3380CC4-5D6E-409C-BE32-E72D297353CC}">
              <c16:uniqueId val="{00000000-247B-48B1-80FA-B5D62B3C0160}"/>
            </c:ext>
          </c:extLst>
        </c:ser>
        <c:dLbls>
          <c:showLegendKey val="0"/>
          <c:showVal val="0"/>
          <c:showCatName val="0"/>
          <c:showSerName val="0"/>
          <c:showPercent val="0"/>
          <c:showBubbleSize val="0"/>
        </c:dLbls>
        <c:gapWidth val="219"/>
        <c:overlap val="-27"/>
        <c:axId val="310827456"/>
        <c:axId val="310825816"/>
      </c:barChart>
      <c:catAx>
        <c:axId val="310827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825816"/>
        <c:crosses val="autoZero"/>
        <c:auto val="1"/>
        <c:lblAlgn val="ctr"/>
        <c:lblOffset val="100"/>
        <c:noMultiLvlLbl val="0"/>
      </c:catAx>
      <c:valAx>
        <c:axId val="310825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827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27</c:v>
                </c:pt>
                <c:pt idx="2">
                  <c:v>7</c:v>
                </c:pt>
                <c:pt idx="3">
                  <c:v>6</c:v>
                </c:pt>
                <c:pt idx="4">
                  <c:v>4</c:v>
                </c:pt>
                <c:pt idx="5">
                  <c:v>4</c:v>
                </c:pt>
                <c:pt idx="6">
                  <c:v>0</c:v>
                </c:pt>
                <c:pt idx="7">
                  <c:v>0</c:v>
                </c:pt>
                <c:pt idx="8">
                  <c:v>0</c:v>
                </c:pt>
                <c:pt idx="9">
                  <c:v>0</c:v>
                </c:pt>
                <c:pt idx="10">
                  <c:v>0</c:v>
                </c:pt>
                <c:pt idx="11">
                  <c:v>0</c:v>
                </c:pt>
              </c:numCache>
            </c:numRef>
          </c:val>
          <c:extLst>
            <c:ext xmlns:c16="http://schemas.microsoft.com/office/drawing/2014/chart" uri="{C3380CC4-5D6E-409C-BE32-E72D297353CC}">
              <c16:uniqueId val="{00000000-7664-4A0E-AC5F-B1058F7415D7}"/>
            </c:ext>
          </c:extLst>
        </c:ser>
        <c:dLbls>
          <c:showLegendKey val="0"/>
          <c:showVal val="0"/>
          <c:showCatName val="0"/>
          <c:showSerName val="0"/>
          <c:showPercent val="0"/>
          <c:showBubbleSize val="0"/>
        </c:dLbls>
        <c:gapWidth val="219"/>
        <c:overlap val="-27"/>
        <c:axId val="244743912"/>
        <c:axId val="244740304"/>
      </c:barChart>
      <c:dateAx>
        <c:axId val="244743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740304"/>
        <c:crosses val="autoZero"/>
        <c:auto val="1"/>
        <c:lblOffset val="100"/>
        <c:baseTimeUnit val="months"/>
      </c:dateAx>
      <c:valAx>
        <c:axId val="244740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743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494</c:v>
                </c:pt>
                <c:pt idx="1">
                  <c:v>546</c:v>
                </c:pt>
                <c:pt idx="2">
                  <c:v>591</c:v>
                </c:pt>
                <c:pt idx="3">
                  <c:v>527</c:v>
                </c:pt>
                <c:pt idx="4">
                  <c:v>463</c:v>
                </c:pt>
                <c:pt idx="5">
                  <c:v>119</c:v>
                </c:pt>
              </c:numCache>
            </c:numRef>
          </c:val>
          <c:extLst>
            <c:ext xmlns:c16="http://schemas.microsoft.com/office/drawing/2014/chart" uri="{C3380CC4-5D6E-409C-BE32-E72D297353CC}">
              <c16:uniqueId val="{00000000-985A-4CCB-8861-83DF6ADD4676}"/>
            </c:ext>
          </c:extLst>
        </c:ser>
        <c:dLbls>
          <c:showLegendKey val="0"/>
          <c:showVal val="0"/>
          <c:showCatName val="0"/>
          <c:showSerName val="0"/>
          <c:showPercent val="0"/>
          <c:showBubbleSize val="0"/>
        </c:dLbls>
        <c:gapWidth val="219"/>
        <c:overlap val="-27"/>
        <c:axId val="364927080"/>
        <c:axId val="364927408"/>
      </c:barChart>
      <c:dateAx>
        <c:axId val="364927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927408"/>
        <c:crosses val="autoZero"/>
        <c:auto val="1"/>
        <c:lblOffset val="100"/>
        <c:baseTimeUnit val="months"/>
      </c:dateAx>
      <c:valAx>
        <c:axId val="364927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927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Sheet1!$A$2:$A$7</c:f>
              <c:strCache>
                <c:ptCount val="6"/>
                <c:pt idx="0">
                  <c:v>2020-01</c:v>
                </c:pt>
                <c:pt idx="1">
                  <c:v>2020-02</c:v>
                </c:pt>
                <c:pt idx="2">
                  <c:v>2020-03</c:v>
                </c:pt>
                <c:pt idx="3">
                  <c:v>2020-04</c:v>
                </c:pt>
                <c:pt idx="4">
                  <c:v>2020-05</c:v>
                </c:pt>
                <c:pt idx="5">
                  <c:v>2020-06</c:v>
                </c:pt>
              </c:strCache>
            </c:strRef>
          </c:cat>
          <c:val>
            <c:numRef>
              <c:f>Sheet1!$B$2:$B$7</c:f>
              <c:numCache>
                <c:formatCode>General</c:formatCode>
                <c:ptCount val="6"/>
                <c:pt idx="0">
                  <c:v>117</c:v>
                </c:pt>
                <c:pt idx="1">
                  <c:v>71</c:v>
                </c:pt>
                <c:pt idx="2">
                  <c:v>90</c:v>
                </c:pt>
                <c:pt idx="3">
                  <c:v>125</c:v>
                </c:pt>
                <c:pt idx="4">
                  <c:v>82</c:v>
                </c:pt>
                <c:pt idx="5">
                  <c:v>41</c:v>
                </c:pt>
              </c:numCache>
            </c:numRef>
          </c:val>
          <c:extLst>
            <c:ext xmlns:c16="http://schemas.microsoft.com/office/drawing/2014/chart" uri="{C3380CC4-5D6E-409C-BE32-E72D297353CC}">
              <c16:uniqueId val="{00000000-EBFF-4354-BBE0-471EBAE03E5D}"/>
            </c:ext>
          </c:extLst>
        </c:ser>
        <c:dLbls>
          <c:showLegendKey val="0"/>
          <c:showVal val="0"/>
          <c:showCatName val="0"/>
          <c:showSerName val="0"/>
          <c:showPercent val="0"/>
          <c:showBubbleSize val="0"/>
        </c:dLbls>
        <c:gapWidth val="219"/>
        <c:overlap val="-27"/>
        <c:axId val="366978912"/>
        <c:axId val="366984816"/>
      </c:barChart>
      <c:catAx>
        <c:axId val="366978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984816"/>
        <c:crosses val="autoZero"/>
        <c:auto val="1"/>
        <c:lblAlgn val="ctr"/>
        <c:lblOffset val="100"/>
        <c:noMultiLvlLbl val="0"/>
      </c:catAx>
      <c:valAx>
        <c:axId val="366984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978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Sheet1!$A$2:$A$7</c:f>
              <c:strCache>
                <c:ptCount val="6"/>
                <c:pt idx="0">
                  <c:v>2020-01</c:v>
                </c:pt>
                <c:pt idx="1">
                  <c:v>2020-02</c:v>
                </c:pt>
                <c:pt idx="2">
                  <c:v>2020-03</c:v>
                </c:pt>
                <c:pt idx="3">
                  <c:v>2020-04</c:v>
                </c:pt>
                <c:pt idx="4">
                  <c:v>2020-05</c:v>
                </c:pt>
                <c:pt idx="5">
                  <c:v>2020-06</c:v>
                </c:pt>
              </c:strCache>
            </c:strRef>
          </c:cat>
          <c:val>
            <c:numRef>
              <c:f>Sheet1!$B$2:$B$7</c:f>
              <c:numCache>
                <c:formatCode>General</c:formatCode>
                <c:ptCount val="6"/>
                <c:pt idx="0">
                  <c:v>2822</c:v>
                </c:pt>
                <c:pt idx="1">
                  <c:v>1422</c:v>
                </c:pt>
                <c:pt idx="2">
                  <c:v>2182</c:v>
                </c:pt>
                <c:pt idx="3">
                  <c:v>1875</c:v>
                </c:pt>
                <c:pt idx="4">
                  <c:v>1723</c:v>
                </c:pt>
                <c:pt idx="5">
                  <c:v>41</c:v>
                </c:pt>
              </c:numCache>
            </c:numRef>
          </c:val>
          <c:extLst>
            <c:ext xmlns:c16="http://schemas.microsoft.com/office/drawing/2014/chart" uri="{C3380CC4-5D6E-409C-BE32-E72D297353CC}">
              <c16:uniqueId val="{00000000-D4BF-49A6-9D6C-1D743937DA07}"/>
            </c:ext>
          </c:extLst>
        </c:ser>
        <c:dLbls>
          <c:showLegendKey val="0"/>
          <c:showVal val="0"/>
          <c:showCatName val="0"/>
          <c:showSerName val="0"/>
          <c:showPercent val="0"/>
          <c:showBubbleSize val="0"/>
        </c:dLbls>
        <c:gapWidth val="219"/>
        <c:overlap val="-27"/>
        <c:axId val="366979896"/>
        <c:axId val="366982520"/>
      </c:barChart>
      <c:catAx>
        <c:axId val="366979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982520"/>
        <c:crosses val="autoZero"/>
        <c:auto val="1"/>
        <c:lblAlgn val="ctr"/>
        <c:lblOffset val="100"/>
        <c:noMultiLvlLbl val="0"/>
      </c:catAx>
      <c:valAx>
        <c:axId val="366982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979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46</c:v>
                </c:pt>
                <c:pt idx="1">
                  <c:v>57</c:v>
                </c:pt>
                <c:pt idx="2">
                  <c:v>31</c:v>
                </c:pt>
                <c:pt idx="3">
                  <c:v>58</c:v>
                </c:pt>
                <c:pt idx="4">
                  <c:v>59</c:v>
                </c:pt>
                <c:pt idx="5">
                  <c:v>25</c:v>
                </c:pt>
              </c:numCache>
            </c:numRef>
          </c:val>
          <c:extLst>
            <c:ext xmlns:c16="http://schemas.microsoft.com/office/drawing/2014/chart" uri="{C3380CC4-5D6E-409C-BE32-E72D297353CC}">
              <c16:uniqueId val="{00000000-83A9-44BB-8494-8784FAA50BC1}"/>
            </c:ext>
          </c:extLst>
        </c:ser>
        <c:dLbls>
          <c:showLegendKey val="0"/>
          <c:showVal val="0"/>
          <c:showCatName val="0"/>
          <c:showSerName val="0"/>
          <c:showPercent val="0"/>
          <c:showBubbleSize val="0"/>
        </c:dLbls>
        <c:gapWidth val="219"/>
        <c:overlap val="-27"/>
        <c:axId val="431785016"/>
        <c:axId val="431786000"/>
      </c:barChart>
      <c:dateAx>
        <c:axId val="431785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786000"/>
        <c:crosses val="autoZero"/>
        <c:auto val="1"/>
        <c:lblOffset val="100"/>
        <c:baseTimeUnit val="months"/>
      </c:dateAx>
      <c:valAx>
        <c:axId val="431786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785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54</c:v>
                </c:pt>
                <c:pt idx="1">
                  <c:v>46</c:v>
                </c:pt>
                <c:pt idx="2">
                  <c:v>54</c:v>
                </c:pt>
                <c:pt idx="3">
                  <c:v>58</c:v>
                </c:pt>
                <c:pt idx="4">
                  <c:v>54</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E2A-4850-BD02-4648AE4B94B9}"/>
            </c:ext>
          </c:extLst>
        </c:ser>
        <c:dLbls>
          <c:showLegendKey val="0"/>
          <c:showVal val="0"/>
          <c:showCatName val="0"/>
          <c:showSerName val="0"/>
          <c:showPercent val="0"/>
          <c:showBubbleSize val="0"/>
        </c:dLbls>
        <c:gapWidth val="219"/>
        <c:overlap val="-27"/>
        <c:axId val="431783376"/>
        <c:axId val="431782064"/>
      </c:barChart>
      <c:dateAx>
        <c:axId val="431783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782064"/>
        <c:crosses val="autoZero"/>
        <c:auto val="1"/>
        <c:lblOffset val="100"/>
        <c:baseTimeUnit val="months"/>
      </c:dateAx>
      <c:valAx>
        <c:axId val="431782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78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1258</c:v>
                </c:pt>
                <c:pt idx="1">
                  <c:v>784</c:v>
                </c:pt>
                <c:pt idx="2">
                  <c:v>1361</c:v>
                </c:pt>
                <c:pt idx="3">
                  <c:v>871</c:v>
                </c:pt>
                <c:pt idx="4">
                  <c:v>870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B92-4AE8-B227-3871538B7B49}"/>
            </c:ext>
          </c:extLst>
        </c:ser>
        <c:dLbls>
          <c:showLegendKey val="0"/>
          <c:showVal val="0"/>
          <c:showCatName val="0"/>
          <c:showSerName val="0"/>
          <c:showPercent val="0"/>
          <c:showBubbleSize val="0"/>
        </c:dLbls>
        <c:gapWidth val="219"/>
        <c:overlap val="-27"/>
        <c:axId val="431784360"/>
        <c:axId val="431781408"/>
      </c:barChart>
      <c:catAx>
        <c:axId val="431784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781408"/>
        <c:crosses val="autoZero"/>
        <c:auto val="1"/>
        <c:lblAlgn val="ctr"/>
        <c:lblOffset val="100"/>
        <c:noMultiLvlLbl val="0"/>
      </c:catAx>
      <c:valAx>
        <c:axId val="431781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784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84D73-8A33-4F9B-B09E-F8C64B356BD2}"/>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C467605B-798B-4BD7-BEE4-DE205872BA6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946005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C7496-1CDF-433D-8C8E-89E75FC8AF57}"/>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B50B75AC-8FF2-4129-A1F9-BE5495C11DB7}"/>
              </a:ext>
            </a:extLst>
          </p:cNvPr>
          <p:cNvGraphicFramePr>
            <a:graphicFrameLocks noGrp="1"/>
          </p:cNvGraphicFramePr>
          <p:nvPr>
            <p:ph type="chart" sz="quarter" idx="13"/>
            <p:extLst>
              <p:ext uri="{D42A27DB-BD31-4B8C-83A1-F6EECF244321}">
                <p14:modId xmlns:p14="http://schemas.microsoft.com/office/powerpoint/2010/main" val="1099392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B78059-4E15-448B-A5C2-AEA377A0FFC1}"/>
              </a:ext>
            </a:extLst>
          </p:cNvPr>
          <p:cNvSpPr>
            <a:spLocks noGrp="1"/>
          </p:cNvSpPr>
          <p:nvPr>
            <p:ph type="body" sz="quarter" idx="14"/>
          </p:nvPr>
        </p:nvSpPr>
        <p:spPr/>
        <p:txBody>
          <a:bodyPr/>
          <a:lstStyle/>
          <a:p>
            <a:r>
              <a:rPr lang="en-US"/>
              <a:t>01/01/2017 - 05/31/2020</a:t>
            </a:r>
          </a:p>
        </p:txBody>
      </p:sp>
      <p:sp>
        <p:nvSpPr>
          <p:cNvPr id="5" name="Footer Placeholder 4">
            <a:extLst>
              <a:ext uri="{FF2B5EF4-FFF2-40B4-BE49-F238E27FC236}">
                <a16:creationId xmlns:a16="http://schemas.microsoft.com/office/drawing/2014/main" id="{2E11AE20-F7EC-4BD0-9F10-C0276DAF27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59934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51D3A-5269-44CF-BBA5-F13FBF78405C}"/>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1613BE16-FF63-4DC8-AAA9-8BD5CCE2E0C6}"/>
              </a:ext>
            </a:extLst>
          </p:cNvPr>
          <p:cNvGraphicFramePr>
            <a:graphicFrameLocks noGrp="1"/>
          </p:cNvGraphicFramePr>
          <p:nvPr>
            <p:ph type="tbl" sz="quarter" idx="13"/>
            <p:extLst>
              <p:ext uri="{D42A27DB-BD31-4B8C-83A1-F6EECF244321}">
                <p14:modId xmlns:p14="http://schemas.microsoft.com/office/powerpoint/2010/main" val="528896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88605568"/>
                    </a:ext>
                  </a:extLst>
                </a:gridCol>
                <a:gridCol w="740664">
                  <a:extLst>
                    <a:ext uri="{9D8B030D-6E8A-4147-A177-3AD203B41FA5}">
                      <a16:colId xmlns:a16="http://schemas.microsoft.com/office/drawing/2014/main" val="2569054365"/>
                    </a:ext>
                  </a:extLst>
                </a:gridCol>
                <a:gridCol w="740664">
                  <a:extLst>
                    <a:ext uri="{9D8B030D-6E8A-4147-A177-3AD203B41FA5}">
                      <a16:colId xmlns:a16="http://schemas.microsoft.com/office/drawing/2014/main" val="1042905834"/>
                    </a:ext>
                  </a:extLst>
                </a:gridCol>
                <a:gridCol w="740664">
                  <a:extLst>
                    <a:ext uri="{9D8B030D-6E8A-4147-A177-3AD203B41FA5}">
                      <a16:colId xmlns:a16="http://schemas.microsoft.com/office/drawing/2014/main" val="436958221"/>
                    </a:ext>
                  </a:extLst>
                </a:gridCol>
                <a:gridCol w="740664">
                  <a:extLst>
                    <a:ext uri="{9D8B030D-6E8A-4147-A177-3AD203B41FA5}">
                      <a16:colId xmlns:a16="http://schemas.microsoft.com/office/drawing/2014/main" val="1522735058"/>
                    </a:ext>
                  </a:extLst>
                </a:gridCol>
                <a:gridCol w="740664">
                  <a:extLst>
                    <a:ext uri="{9D8B030D-6E8A-4147-A177-3AD203B41FA5}">
                      <a16:colId xmlns:a16="http://schemas.microsoft.com/office/drawing/2014/main" val="2803044642"/>
                    </a:ext>
                  </a:extLst>
                </a:gridCol>
                <a:gridCol w="740664">
                  <a:extLst>
                    <a:ext uri="{9D8B030D-6E8A-4147-A177-3AD203B41FA5}">
                      <a16:colId xmlns:a16="http://schemas.microsoft.com/office/drawing/2014/main" val="1238708204"/>
                    </a:ext>
                  </a:extLst>
                </a:gridCol>
                <a:gridCol w="740664">
                  <a:extLst>
                    <a:ext uri="{9D8B030D-6E8A-4147-A177-3AD203B41FA5}">
                      <a16:colId xmlns:a16="http://schemas.microsoft.com/office/drawing/2014/main" val="4054469150"/>
                    </a:ext>
                  </a:extLst>
                </a:gridCol>
                <a:gridCol w="740664">
                  <a:extLst>
                    <a:ext uri="{9D8B030D-6E8A-4147-A177-3AD203B41FA5}">
                      <a16:colId xmlns:a16="http://schemas.microsoft.com/office/drawing/2014/main" val="3669242684"/>
                    </a:ext>
                  </a:extLst>
                </a:gridCol>
                <a:gridCol w="740664">
                  <a:extLst>
                    <a:ext uri="{9D8B030D-6E8A-4147-A177-3AD203B41FA5}">
                      <a16:colId xmlns:a16="http://schemas.microsoft.com/office/drawing/2014/main" val="123033047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86677315"/>
                  </a:ext>
                </a:extLst>
              </a:tr>
              <a:tr h="370840">
                <a:tc>
                  <a:txBody>
                    <a:bodyPr/>
                    <a:lstStyle/>
                    <a:p>
                      <a:r>
                        <a:rPr lang="en-US" sz="1000"/>
                        <a:t>Philadelphia Insurance Companies</a:t>
                      </a:r>
                    </a:p>
                  </a:txBody>
                  <a:tcPr/>
                </a:tc>
                <a:tc>
                  <a:txBody>
                    <a:bodyPr/>
                    <a:lstStyle/>
                    <a:p>
                      <a:r>
                        <a:rPr lang="en-US" sz="1000"/>
                        <a:t>4473</a:t>
                      </a:r>
                    </a:p>
                  </a:txBody>
                  <a:tcPr/>
                </a:tc>
                <a:tc>
                  <a:txBody>
                    <a:bodyPr/>
                    <a:lstStyle/>
                    <a:p>
                      <a:r>
                        <a:rPr lang="en-US" sz="1000"/>
                        <a:t>4</a:t>
                      </a:r>
                    </a:p>
                  </a:txBody>
                  <a:tcPr/>
                </a:tc>
                <a:tc>
                  <a:txBody>
                    <a:bodyPr/>
                    <a:lstStyle/>
                    <a:p>
                      <a:r>
                        <a:rPr lang="en-US" sz="1000"/>
                        <a:t>22</a:t>
                      </a:r>
                    </a:p>
                  </a:txBody>
                  <a:tcPr/>
                </a:tc>
                <a:tc>
                  <a:txBody>
                    <a:bodyPr/>
                    <a:lstStyle/>
                    <a:p>
                      <a:r>
                        <a:rPr lang="en-US" sz="1000"/>
                        <a:t>634</a:t>
                      </a:r>
                    </a:p>
                  </a:txBody>
                  <a:tcPr/>
                </a:tc>
                <a:tc>
                  <a:txBody>
                    <a:bodyPr/>
                    <a:lstStyle/>
                    <a:p>
                      <a:r>
                        <a:rPr lang="en-US" sz="1000"/>
                        <a:t>15</a:t>
                      </a:r>
                    </a:p>
                  </a:txBody>
                  <a:tcPr/>
                </a:tc>
                <a:tc>
                  <a:txBody>
                    <a:bodyPr/>
                    <a:lstStyle/>
                    <a:p>
                      <a:r>
                        <a:rPr lang="en-US" sz="1000"/>
                        <a:t>50</a:t>
                      </a:r>
                    </a:p>
                  </a:txBody>
                  <a:tcPr/>
                </a:tc>
                <a:tc>
                  <a:txBody>
                    <a:bodyPr/>
                    <a:lstStyle/>
                    <a:p>
                      <a:r>
                        <a:rPr lang="en-US" sz="1000"/>
                        <a:t>0</a:t>
                      </a:r>
                    </a:p>
                  </a:txBody>
                  <a:tcPr/>
                </a:tc>
                <a:tc>
                  <a:txBody>
                    <a:bodyPr/>
                    <a:lstStyle/>
                    <a:p>
                      <a:r>
                        <a:rPr lang="en-US" sz="1000"/>
                        <a:t>0.7106 %</a:t>
                      </a:r>
                    </a:p>
                  </a:txBody>
                  <a:tcPr/>
                </a:tc>
                <a:tc>
                  <a:txBody>
                    <a:bodyPr/>
                    <a:lstStyle/>
                    <a:p>
                      <a:r>
                        <a:rPr lang="en-US" sz="1000"/>
                        <a:t>0.0 %</a:t>
                      </a:r>
                    </a:p>
                  </a:txBody>
                  <a:tcPr/>
                </a:tc>
                <a:extLst>
                  <a:ext uri="{0D108BD9-81ED-4DB2-BD59-A6C34878D82A}">
                    <a16:rowId xmlns:a16="http://schemas.microsoft.com/office/drawing/2014/main" val="2557654246"/>
                  </a:ext>
                </a:extLst>
              </a:tr>
            </a:tbl>
          </a:graphicData>
        </a:graphic>
      </p:graphicFrame>
      <p:sp>
        <p:nvSpPr>
          <p:cNvPr id="4" name="Text Placeholder 3">
            <a:extLst>
              <a:ext uri="{FF2B5EF4-FFF2-40B4-BE49-F238E27FC236}">
                <a16:creationId xmlns:a16="http://schemas.microsoft.com/office/drawing/2014/main" id="{20B8D243-352B-47B6-BF08-C7C80527A170}"/>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299288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F31D1-30FA-4BFC-9330-0C5C8544B957}"/>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53B3B6A8-18F4-4F86-ADD7-2FD5D02F7942}"/>
              </a:ext>
            </a:extLst>
          </p:cNvPr>
          <p:cNvGraphicFramePr>
            <a:graphicFrameLocks noGrp="1"/>
          </p:cNvGraphicFramePr>
          <p:nvPr>
            <p:ph type="chart" sz="quarter" idx="13"/>
            <p:extLst>
              <p:ext uri="{D42A27DB-BD31-4B8C-83A1-F6EECF244321}">
                <p14:modId xmlns:p14="http://schemas.microsoft.com/office/powerpoint/2010/main" val="35743491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B2020E-3F0F-49BC-AB71-2E9732FBC25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6B38CE24-1D56-4BAE-9F97-E15A318BDD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28162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BA035-3CC2-4181-9CE2-3D4628C0D2DD}"/>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DD11001C-EF18-4792-BD68-EA7C8EA03576}"/>
              </a:ext>
            </a:extLst>
          </p:cNvPr>
          <p:cNvGraphicFramePr>
            <a:graphicFrameLocks noGrp="1"/>
          </p:cNvGraphicFramePr>
          <p:nvPr>
            <p:ph type="chart" sz="quarter" idx="13"/>
            <p:extLst>
              <p:ext uri="{D42A27DB-BD31-4B8C-83A1-F6EECF244321}">
                <p14:modId xmlns:p14="http://schemas.microsoft.com/office/powerpoint/2010/main" val="1926174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52CEE7-D5A0-485B-8D59-DE50D2A1FC8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8E73A8FE-5573-43F4-A43D-625587117A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2452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B8996-C3A5-45E7-9D44-955650C6B9F4}"/>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74CDB11C-86C2-48D3-906E-E8A1BDEEBEDC}"/>
              </a:ext>
            </a:extLst>
          </p:cNvPr>
          <p:cNvGraphicFramePr>
            <a:graphicFrameLocks noGrp="1"/>
          </p:cNvGraphicFramePr>
          <p:nvPr>
            <p:ph type="chart" sz="quarter" idx="13"/>
            <p:extLst>
              <p:ext uri="{D42A27DB-BD31-4B8C-83A1-F6EECF244321}">
                <p14:modId xmlns:p14="http://schemas.microsoft.com/office/powerpoint/2010/main" val="1250213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9C1938-56AD-48B1-93C1-76D63BEA738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A9472ACD-7C28-489E-A664-AE53DC057E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03129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B63E9-BB77-4031-B0AA-A8E5C4066B8A}"/>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13C19B0F-D8FF-44DC-94C8-9B65DCF6507F}"/>
              </a:ext>
            </a:extLst>
          </p:cNvPr>
          <p:cNvGraphicFramePr>
            <a:graphicFrameLocks noGrp="1"/>
          </p:cNvGraphicFramePr>
          <p:nvPr>
            <p:ph type="chart" sz="quarter" idx="13"/>
            <p:extLst>
              <p:ext uri="{D42A27DB-BD31-4B8C-83A1-F6EECF244321}">
                <p14:modId xmlns:p14="http://schemas.microsoft.com/office/powerpoint/2010/main" val="25753288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B8D5E2-9543-40A0-AF18-32768CF16E10}"/>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485F8234-4261-43DF-8796-EE53BC5ADC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76838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C0D3D-4708-4F11-BA51-F017AE5E7874}"/>
              </a:ext>
            </a:extLst>
          </p:cNvPr>
          <p:cNvSpPr>
            <a:spLocks noGrp="1"/>
          </p:cNvSpPr>
          <p:nvPr>
            <p:ph type="title"/>
          </p:nvPr>
        </p:nvSpPr>
        <p:spPr/>
        <p:txBody>
          <a:bodyPr/>
          <a:lstStyle/>
          <a:p>
            <a:r>
              <a:rPr lang="en-US"/>
              <a:t>Facebook Own Posts Table | Philadelphia Insurance - 1 of 3</a:t>
            </a:r>
          </a:p>
        </p:txBody>
      </p:sp>
      <p:graphicFrame>
        <p:nvGraphicFramePr>
          <p:cNvPr id="5" name="Table Placeholder 4">
            <a:extLst>
              <a:ext uri="{FF2B5EF4-FFF2-40B4-BE49-F238E27FC236}">
                <a16:creationId xmlns:a16="http://schemas.microsoft.com/office/drawing/2014/main" id="{DCDFB984-8ED6-4FF2-B2F3-30855A4FB994}"/>
              </a:ext>
            </a:extLst>
          </p:cNvPr>
          <p:cNvGraphicFramePr>
            <a:graphicFrameLocks noGrp="1"/>
          </p:cNvGraphicFramePr>
          <p:nvPr>
            <p:ph type="tbl" sz="quarter" idx="13"/>
            <p:extLst>
              <p:ext uri="{D42A27DB-BD31-4B8C-83A1-F6EECF244321}">
                <p14:modId xmlns:p14="http://schemas.microsoft.com/office/powerpoint/2010/main" val="4190312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302304871"/>
                    </a:ext>
                  </a:extLst>
                </a:gridCol>
                <a:gridCol w="740664">
                  <a:extLst>
                    <a:ext uri="{9D8B030D-6E8A-4147-A177-3AD203B41FA5}">
                      <a16:colId xmlns:a16="http://schemas.microsoft.com/office/drawing/2014/main" val="1768475436"/>
                    </a:ext>
                  </a:extLst>
                </a:gridCol>
                <a:gridCol w="740664">
                  <a:extLst>
                    <a:ext uri="{9D8B030D-6E8A-4147-A177-3AD203B41FA5}">
                      <a16:colId xmlns:a16="http://schemas.microsoft.com/office/drawing/2014/main" val="3593750494"/>
                    </a:ext>
                  </a:extLst>
                </a:gridCol>
                <a:gridCol w="740664">
                  <a:extLst>
                    <a:ext uri="{9D8B030D-6E8A-4147-A177-3AD203B41FA5}">
                      <a16:colId xmlns:a16="http://schemas.microsoft.com/office/drawing/2014/main" val="3781493810"/>
                    </a:ext>
                  </a:extLst>
                </a:gridCol>
                <a:gridCol w="740664">
                  <a:extLst>
                    <a:ext uri="{9D8B030D-6E8A-4147-A177-3AD203B41FA5}">
                      <a16:colId xmlns:a16="http://schemas.microsoft.com/office/drawing/2014/main" val="1378633943"/>
                    </a:ext>
                  </a:extLst>
                </a:gridCol>
                <a:gridCol w="740664">
                  <a:extLst>
                    <a:ext uri="{9D8B030D-6E8A-4147-A177-3AD203B41FA5}">
                      <a16:colId xmlns:a16="http://schemas.microsoft.com/office/drawing/2014/main" val="175795988"/>
                    </a:ext>
                  </a:extLst>
                </a:gridCol>
                <a:gridCol w="740664">
                  <a:extLst>
                    <a:ext uri="{9D8B030D-6E8A-4147-A177-3AD203B41FA5}">
                      <a16:colId xmlns:a16="http://schemas.microsoft.com/office/drawing/2014/main" val="1324370467"/>
                    </a:ext>
                  </a:extLst>
                </a:gridCol>
                <a:gridCol w="740664">
                  <a:extLst>
                    <a:ext uri="{9D8B030D-6E8A-4147-A177-3AD203B41FA5}">
                      <a16:colId xmlns:a16="http://schemas.microsoft.com/office/drawing/2014/main" val="1376949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4378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- 2020-05-29 16:25:16</a:t>
                      </a:r>
                      <a:r>
                        <a:rPr kumimoji="0" lang="en-US" sz="1000" b="0" i="0" u="none" strike="noStrike" kern="1200" cap="none" spc="0" normalizeH="0" baseline="0" noProof="0">
                          <a:ln>
                            <a:noFill/>
                          </a:ln>
                          <a:solidFill>
                            <a:prstClr val="black"/>
                          </a:solidFill>
                          <a:effectLst/>
                          <a:uLnTx/>
                          <a:uFillTx/>
                          <a:latin typeface="+mn-lt"/>
                          <a:ea typeface="+mn-ea"/>
                          <a:cs typeface="+mn-cs"/>
                        </a:rPr>
                        <a:t>
 PHLY is donating  million to organizations and community relief funds leading response and recovery efforts for those affected by the coronavirus pandemic. Learn more: https://bit.ly/3gAxEcd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59558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- 2020-05-22 11:02:14</a:t>
                      </a:r>
                      <a:r>
                        <a:rPr kumimoji="0" lang="en-US" sz="1000" b="0" i="0" u="none" strike="noStrike" kern="1200" cap="none" spc="0" normalizeH="0" baseline="0" noProof="0">
                          <a:ln>
                            <a:noFill/>
                          </a:ln>
                          <a:solidFill>
                            <a:prstClr val="black"/>
                          </a:solidFill>
                          <a:effectLst/>
                          <a:uLnTx/>
                          <a:uFillTx/>
                          <a:latin typeface="+mn-lt"/>
                          <a:ea typeface="+mn-ea"/>
                          <a:cs typeface="+mn-cs"/>
                        </a:rPr>
                        <a:t>
 Our offices are closing at 3:00 p.m. today and will be closed on Monday, May 25th for #MemorialDay. We hope you have a safe and wonderful weekend!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61902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- 2020-05-10 12:25:58</a:t>
                      </a:r>
                      <a:r>
                        <a:rPr kumimoji="0" lang="en-US" sz="1000" b="0" i="0" u="none" strike="noStrike" kern="1200" cap="none" spc="0" normalizeH="0" baseline="0" noProof="0">
                          <a:ln>
                            <a:noFill/>
                          </a:ln>
                          <a:solidFill>
                            <a:prstClr val="black"/>
                          </a:solidFill>
                          <a:effectLst/>
                          <a:uLnTx/>
                          <a:uFillTx/>
                          <a:latin typeface="+mn-lt"/>
                          <a:ea typeface="+mn-ea"/>
                          <a:cs typeface="+mn-cs"/>
                        </a:rPr>
                        <a:t>
 #TEAMPHLY would like to wish all the moms a very happy Mother's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7646166"/>
                  </a:ext>
                </a:extLst>
              </a:tr>
            </a:tbl>
          </a:graphicData>
        </a:graphic>
      </p:graphicFrame>
      <p:sp>
        <p:nvSpPr>
          <p:cNvPr id="4" name="Text Placeholder 3">
            <a:extLst>
              <a:ext uri="{FF2B5EF4-FFF2-40B4-BE49-F238E27FC236}">
                <a16:creationId xmlns:a16="http://schemas.microsoft.com/office/drawing/2014/main" id="{C64296F0-8D45-4B1D-91CB-9884A79A4CD2}"/>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796239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FE5AD-7716-4DF8-9BD5-A5F2DD4D2E7A}"/>
              </a:ext>
            </a:extLst>
          </p:cNvPr>
          <p:cNvSpPr>
            <a:spLocks noGrp="1"/>
          </p:cNvSpPr>
          <p:nvPr>
            <p:ph type="title"/>
          </p:nvPr>
        </p:nvSpPr>
        <p:spPr/>
        <p:txBody>
          <a:bodyPr/>
          <a:lstStyle/>
          <a:p>
            <a:r>
              <a:rPr lang="en-US"/>
              <a:t>Facebook Own Posts Table | Philadelphia Insurance - 2 of 3</a:t>
            </a:r>
          </a:p>
        </p:txBody>
      </p:sp>
      <p:graphicFrame>
        <p:nvGraphicFramePr>
          <p:cNvPr id="5" name="Table Placeholder 4">
            <a:extLst>
              <a:ext uri="{FF2B5EF4-FFF2-40B4-BE49-F238E27FC236}">
                <a16:creationId xmlns:a16="http://schemas.microsoft.com/office/drawing/2014/main" id="{A730CDA9-9CE2-411A-8339-AF2A3C0E8764}"/>
              </a:ext>
            </a:extLst>
          </p:cNvPr>
          <p:cNvGraphicFramePr>
            <a:graphicFrameLocks noGrp="1"/>
          </p:cNvGraphicFramePr>
          <p:nvPr>
            <p:ph type="tbl" sz="quarter" idx="13"/>
            <p:extLst>
              <p:ext uri="{D42A27DB-BD31-4B8C-83A1-F6EECF244321}">
                <p14:modId xmlns:p14="http://schemas.microsoft.com/office/powerpoint/2010/main" val="746762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804169717"/>
                    </a:ext>
                  </a:extLst>
                </a:gridCol>
                <a:gridCol w="740664">
                  <a:extLst>
                    <a:ext uri="{9D8B030D-6E8A-4147-A177-3AD203B41FA5}">
                      <a16:colId xmlns:a16="http://schemas.microsoft.com/office/drawing/2014/main" val="2762002776"/>
                    </a:ext>
                  </a:extLst>
                </a:gridCol>
                <a:gridCol w="740664">
                  <a:extLst>
                    <a:ext uri="{9D8B030D-6E8A-4147-A177-3AD203B41FA5}">
                      <a16:colId xmlns:a16="http://schemas.microsoft.com/office/drawing/2014/main" val="3924174016"/>
                    </a:ext>
                  </a:extLst>
                </a:gridCol>
                <a:gridCol w="740664">
                  <a:extLst>
                    <a:ext uri="{9D8B030D-6E8A-4147-A177-3AD203B41FA5}">
                      <a16:colId xmlns:a16="http://schemas.microsoft.com/office/drawing/2014/main" val="893765760"/>
                    </a:ext>
                  </a:extLst>
                </a:gridCol>
                <a:gridCol w="740664">
                  <a:extLst>
                    <a:ext uri="{9D8B030D-6E8A-4147-A177-3AD203B41FA5}">
                      <a16:colId xmlns:a16="http://schemas.microsoft.com/office/drawing/2014/main" val="124868422"/>
                    </a:ext>
                  </a:extLst>
                </a:gridCol>
                <a:gridCol w="740664">
                  <a:extLst>
                    <a:ext uri="{9D8B030D-6E8A-4147-A177-3AD203B41FA5}">
                      <a16:colId xmlns:a16="http://schemas.microsoft.com/office/drawing/2014/main" val="3284279712"/>
                    </a:ext>
                  </a:extLst>
                </a:gridCol>
                <a:gridCol w="740664">
                  <a:extLst>
                    <a:ext uri="{9D8B030D-6E8A-4147-A177-3AD203B41FA5}">
                      <a16:colId xmlns:a16="http://schemas.microsoft.com/office/drawing/2014/main" val="2798578760"/>
                    </a:ext>
                  </a:extLst>
                </a:gridCol>
                <a:gridCol w="740664">
                  <a:extLst>
                    <a:ext uri="{9D8B030D-6E8A-4147-A177-3AD203B41FA5}">
                      <a16:colId xmlns:a16="http://schemas.microsoft.com/office/drawing/2014/main" val="4212995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58063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- 2020-05-15 15:57:57</a:t>
                      </a:r>
                      <a:r>
                        <a:rPr kumimoji="0" lang="en-US" sz="1000" b="0" i="0" u="none" strike="noStrike" kern="1200" cap="none" spc="0" normalizeH="0" baseline="0" noProof="0">
                          <a:ln>
                            <a:noFill/>
                          </a:ln>
                          <a:solidFill>
                            <a:prstClr val="black"/>
                          </a:solidFill>
                          <a:effectLst/>
                          <a:uLnTx/>
                          <a:uFillTx/>
                          <a:latin typeface="+mn-lt"/>
                          <a:ea typeface="+mn-ea"/>
                          <a:cs typeface="+mn-cs"/>
                        </a:rPr>
                        <a:t>
 With the #COVID19 pandemic keeping many of us home, we asked employees to show us how they’re spending their time by joining our #InThisTogether Photo Challenge! #TEAMPHLY kicked off Week 1⃣ by chalking their walkways with positive messages and cheerful drawings. Stay tuned for next week’s photos by following along on Facebook, Instagram, and Twitter! #ChalkYourWalk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75244180"/>
                  </a:ext>
                </a:extLst>
              </a:tr>
            </a:tbl>
          </a:graphicData>
        </a:graphic>
      </p:graphicFrame>
      <p:sp>
        <p:nvSpPr>
          <p:cNvPr id="4" name="Text Placeholder 3">
            <a:extLst>
              <a:ext uri="{FF2B5EF4-FFF2-40B4-BE49-F238E27FC236}">
                <a16:creationId xmlns:a16="http://schemas.microsoft.com/office/drawing/2014/main" id="{834DDBD6-E041-447E-9D94-62C65FFE1B11}"/>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116679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9732C-9AB5-4891-AC38-71194E7B62BF}"/>
              </a:ext>
            </a:extLst>
          </p:cNvPr>
          <p:cNvSpPr>
            <a:spLocks noGrp="1"/>
          </p:cNvSpPr>
          <p:nvPr>
            <p:ph type="title"/>
          </p:nvPr>
        </p:nvSpPr>
        <p:spPr/>
        <p:txBody>
          <a:bodyPr/>
          <a:lstStyle/>
          <a:p>
            <a:r>
              <a:rPr lang="en-US"/>
              <a:t>Facebook Own Posts Table | Philadelphia Insurance - 3 of 3</a:t>
            </a:r>
          </a:p>
        </p:txBody>
      </p:sp>
      <p:graphicFrame>
        <p:nvGraphicFramePr>
          <p:cNvPr id="5" name="Table Placeholder 4">
            <a:extLst>
              <a:ext uri="{FF2B5EF4-FFF2-40B4-BE49-F238E27FC236}">
                <a16:creationId xmlns:a16="http://schemas.microsoft.com/office/drawing/2014/main" id="{75871EBF-80FC-4848-925F-5D09B18B242C}"/>
              </a:ext>
            </a:extLst>
          </p:cNvPr>
          <p:cNvGraphicFramePr>
            <a:graphicFrameLocks noGrp="1"/>
          </p:cNvGraphicFramePr>
          <p:nvPr>
            <p:ph type="tbl" sz="quarter" idx="13"/>
            <p:extLst>
              <p:ext uri="{D42A27DB-BD31-4B8C-83A1-F6EECF244321}">
                <p14:modId xmlns:p14="http://schemas.microsoft.com/office/powerpoint/2010/main" val="2812197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0081241"/>
                    </a:ext>
                  </a:extLst>
                </a:gridCol>
                <a:gridCol w="740664">
                  <a:extLst>
                    <a:ext uri="{9D8B030D-6E8A-4147-A177-3AD203B41FA5}">
                      <a16:colId xmlns:a16="http://schemas.microsoft.com/office/drawing/2014/main" val="2106917190"/>
                    </a:ext>
                  </a:extLst>
                </a:gridCol>
                <a:gridCol w="740664">
                  <a:extLst>
                    <a:ext uri="{9D8B030D-6E8A-4147-A177-3AD203B41FA5}">
                      <a16:colId xmlns:a16="http://schemas.microsoft.com/office/drawing/2014/main" val="1709062163"/>
                    </a:ext>
                  </a:extLst>
                </a:gridCol>
                <a:gridCol w="740664">
                  <a:extLst>
                    <a:ext uri="{9D8B030D-6E8A-4147-A177-3AD203B41FA5}">
                      <a16:colId xmlns:a16="http://schemas.microsoft.com/office/drawing/2014/main" val="177532205"/>
                    </a:ext>
                  </a:extLst>
                </a:gridCol>
                <a:gridCol w="740664">
                  <a:extLst>
                    <a:ext uri="{9D8B030D-6E8A-4147-A177-3AD203B41FA5}">
                      <a16:colId xmlns:a16="http://schemas.microsoft.com/office/drawing/2014/main" val="463090976"/>
                    </a:ext>
                  </a:extLst>
                </a:gridCol>
                <a:gridCol w="740664">
                  <a:extLst>
                    <a:ext uri="{9D8B030D-6E8A-4147-A177-3AD203B41FA5}">
                      <a16:colId xmlns:a16="http://schemas.microsoft.com/office/drawing/2014/main" val="1655653439"/>
                    </a:ext>
                  </a:extLst>
                </a:gridCol>
                <a:gridCol w="740664">
                  <a:extLst>
                    <a:ext uri="{9D8B030D-6E8A-4147-A177-3AD203B41FA5}">
                      <a16:colId xmlns:a16="http://schemas.microsoft.com/office/drawing/2014/main" val="2813025073"/>
                    </a:ext>
                  </a:extLst>
                </a:gridCol>
                <a:gridCol w="740664">
                  <a:extLst>
                    <a:ext uri="{9D8B030D-6E8A-4147-A177-3AD203B41FA5}">
                      <a16:colId xmlns:a16="http://schemas.microsoft.com/office/drawing/2014/main" val="1387092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2340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- 2020-05-19 15:22:14</a:t>
                      </a:r>
                      <a:r>
                        <a:rPr kumimoji="0" lang="en-US" sz="1000" b="0" i="0" u="none" strike="noStrike" kern="1200" cap="none" spc="0" normalizeH="0" baseline="0" noProof="0">
                          <a:ln>
                            <a:noFill/>
                          </a:ln>
                          <a:solidFill>
                            <a:prstClr val="black"/>
                          </a:solidFill>
                          <a:effectLst/>
                          <a:uLnTx/>
                          <a:uFillTx/>
                          <a:latin typeface="+mn-lt"/>
                          <a:ea typeface="+mn-ea"/>
                          <a:cs typeface="+mn-cs"/>
                        </a:rPr>
                        <a:t>
 We’re proud to partner with charitable organizations that create positive change. The novel #coronavirus has profoundly impacted many around the world and across the states. During these challenging times, we’re recognizing our non-profit partners who are going above and beyond to provide critical services to vulnerable populations. 
This week, we’re shining the spotlight on the Children's Hospital of Philadelphia (CHOP), who continues to safely provide pediatric care throughout the #COVID19 pandemic. CHOP was the first to have COVID-19 testing kits in PA, has two drive-through testing sites, and successfully engineered a new ventilator that recently received FDA approval.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02635350"/>
                  </a:ext>
                </a:extLst>
              </a:tr>
            </a:tbl>
          </a:graphicData>
        </a:graphic>
      </p:graphicFrame>
      <p:sp>
        <p:nvSpPr>
          <p:cNvPr id="4" name="Text Placeholder 3">
            <a:extLst>
              <a:ext uri="{FF2B5EF4-FFF2-40B4-BE49-F238E27FC236}">
                <a16:creationId xmlns:a16="http://schemas.microsoft.com/office/drawing/2014/main" id="{00E52270-13CC-4B2A-8AAA-5F64A123B865}"/>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008497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B6707-7380-44B3-B05C-2FD74DD33E5F}"/>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669D4F7C-5A53-4A01-B18A-6ACF05F45365}"/>
              </a:ext>
            </a:extLst>
          </p:cNvPr>
          <p:cNvGraphicFramePr>
            <a:graphicFrameLocks noGrp="1"/>
          </p:cNvGraphicFramePr>
          <p:nvPr>
            <p:ph type="chart" sz="quarter" idx="13"/>
            <p:extLst>
              <p:ext uri="{D42A27DB-BD31-4B8C-83A1-F6EECF244321}">
                <p14:modId xmlns:p14="http://schemas.microsoft.com/office/powerpoint/2010/main" val="7256404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A6F94F-D562-410D-A43A-E6F66988D688}"/>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C9ECE564-7B59-4C8D-AD6D-5A33A206A5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54095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9970A-1E1D-4846-AED5-6478B49416C4}"/>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7940A729-8352-40E1-A406-4071AF077FCA}"/>
              </a:ext>
            </a:extLst>
          </p:cNvPr>
          <p:cNvGraphicFramePr>
            <a:graphicFrameLocks noGrp="1"/>
          </p:cNvGraphicFramePr>
          <p:nvPr>
            <p:ph type="tbl" sz="quarter" idx="13"/>
            <p:extLst>
              <p:ext uri="{D42A27DB-BD31-4B8C-83A1-F6EECF244321}">
                <p14:modId xmlns:p14="http://schemas.microsoft.com/office/powerpoint/2010/main" val="4062848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13925414"/>
                    </a:ext>
                  </a:extLst>
                </a:gridCol>
                <a:gridCol w="411480">
                  <a:extLst>
                    <a:ext uri="{9D8B030D-6E8A-4147-A177-3AD203B41FA5}">
                      <a16:colId xmlns:a16="http://schemas.microsoft.com/office/drawing/2014/main" val="79971874"/>
                    </a:ext>
                  </a:extLst>
                </a:gridCol>
                <a:gridCol w="411480">
                  <a:extLst>
                    <a:ext uri="{9D8B030D-6E8A-4147-A177-3AD203B41FA5}">
                      <a16:colId xmlns:a16="http://schemas.microsoft.com/office/drawing/2014/main" val="4221570900"/>
                    </a:ext>
                  </a:extLst>
                </a:gridCol>
                <a:gridCol w="411480">
                  <a:extLst>
                    <a:ext uri="{9D8B030D-6E8A-4147-A177-3AD203B41FA5}">
                      <a16:colId xmlns:a16="http://schemas.microsoft.com/office/drawing/2014/main" val="2343204702"/>
                    </a:ext>
                  </a:extLst>
                </a:gridCol>
                <a:gridCol w="411480">
                  <a:extLst>
                    <a:ext uri="{9D8B030D-6E8A-4147-A177-3AD203B41FA5}">
                      <a16:colId xmlns:a16="http://schemas.microsoft.com/office/drawing/2014/main" val="3888310092"/>
                    </a:ext>
                  </a:extLst>
                </a:gridCol>
                <a:gridCol w="411480">
                  <a:extLst>
                    <a:ext uri="{9D8B030D-6E8A-4147-A177-3AD203B41FA5}">
                      <a16:colId xmlns:a16="http://schemas.microsoft.com/office/drawing/2014/main" val="3461413819"/>
                    </a:ext>
                  </a:extLst>
                </a:gridCol>
                <a:gridCol w="411480">
                  <a:extLst>
                    <a:ext uri="{9D8B030D-6E8A-4147-A177-3AD203B41FA5}">
                      <a16:colId xmlns:a16="http://schemas.microsoft.com/office/drawing/2014/main" val="4263363348"/>
                    </a:ext>
                  </a:extLst>
                </a:gridCol>
                <a:gridCol w="411480">
                  <a:extLst>
                    <a:ext uri="{9D8B030D-6E8A-4147-A177-3AD203B41FA5}">
                      <a16:colId xmlns:a16="http://schemas.microsoft.com/office/drawing/2014/main" val="867274475"/>
                    </a:ext>
                  </a:extLst>
                </a:gridCol>
                <a:gridCol w="411480">
                  <a:extLst>
                    <a:ext uri="{9D8B030D-6E8A-4147-A177-3AD203B41FA5}">
                      <a16:colId xmlns:a16="http://schemas.microsoft.com/office/drawing/2014/main" val="3300395812"/>
                    </a:ext>
                  </a:extLst>
                </a:gridCol>
                <a:gridCol w="411480">
                  <a:extLst>
                    <a:ext uri="{9D8B030D-6E8A-4147-A177-3AD203B41FA5}">
                      <a16:colId xmlns:a16="http://schemas.microsoft.com/office/drawing/2014/main" val="2050631065"/>
                    </a:ext>
                  </a:extLst>
                </a:gridCol>
                <a:gridCol w="411480">
                  <a:extLst>
                    <a:ext uri="{9D8B030D-6E8A-4147-A177-3AD203B41FA5}">
                      <a16:colId xmlns:a16="http://schemas.microsoft.com/office/drawing/2014/main" val="2885027891"/>
                    </a:ext>
                  </a:extLst>
                </a:gridCol>
                <a:gridCol w="411480">
                  <a:extLst>
                    <a:ext uri="{9D8B030D-6E8A-4147-A177-3AD203B41FA5}">
                      <a16:colId xmlns:a16="http://schemas.microsoft.com/office/drawing/2014/main" val="2457127282"/>
                    </a:ext>
                  </a:extLst>
                </a:gridCol>
                <a:gridCol w="411480">
                  <a:extLst>
                    <a:ext uri="{9D8B030D-6E8A-4147-A177-3AD203B41FA5}">
                      <a16:colId xmlns:a16="http://schemas.microsoft.com/office/drawing/2014/main" val="2727737270"/>
                    </a:ext>
                  </a:extLst>
                </a:gridCol>
                <a:gridCol w="411480">
                  <a:extLst>
                    <a:ext uri="{9D8B030D-6E8A-4147-A177-3AD203B41FA5}">
                      <a16:colId xmlns:a16="http://schemas.microsoft.com/office/drawing/2014/main" val="232225357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77076189"/>
                  </a:ext>
                </a:extLst>
              </a:tr>
              <a:tr h="370840">
                <a:tc>
                  <a:txBody>
                    <a:bodyPr/>
                    <a:lstStyle/>
                    <a:p>
                      <a:r>
                        <a:rPr lang="en-US" sz="1000"/>
                        <a:t>PHLY Insurance Co.</a:t>
                      </a:r>
                    </a:p>
                  </a:txBody>
                  <a:tcPr/>
                </a:tc>
                <a:tc>
                  <a:txBody>
                    <a:bodyPr/>
                    <a:lstStyle/>
                    <a:p>
                      <a:r>
                        <a:rPr lang="en-US" sz="1000"/>
                        <a:t>3650</a:t>
                      </a:r>
                    </a:p>
                  </a:txBody>
                  <a:tcPr/>
                </a:tc>
                <a:tc>
                  <a:txBody>
                    <a:bodyPr/>
                    <a:lstStyle/>
                    <a:p>
                      <a:r>
                        <a:rPr lang="en-US" sz="1000"/>
                        <a:t>5</a:t>
                      </a:r>
                    </a:p>
                  </a:txBody>
                  <a:tcPr/>
                </a:tc>
                <a:tc>
                  <a:txBody>
                    <a:bodyPr/>
                    <a:lstStyle/>
                    <a:p>
                      <a:r>
                        <a:rPr lang="en-US" sz="1000"/>
                        <a:t>21</a:t>
                      </a:r>
                    </a:p>
                  </a:txBody>
                  <a:tcPr/>
                </a:tc>
                <a:tc>
                  <a:txBody>
                    <a:bodyPr/>
                    <a:lstStyle/>
                    <a:p>
                      <a:r>
                        <a:rPr lang="en-US" sz="1000"/>
                        <a:t>21</a:t>
                      </a:r>
                    </a:p>
                  </a:txBody>
                  <a:tcPr/>
                </a:tc>
                <a:tc>
                  <a:txBody>
                    <a:bodyPr/>
                    <a:lstStyle/>
                    <a:p>
                      <a:r>
                        <a:rPr lang="en-US" sz="1000"/>
                        <a:t>0</a:t>
                      </a:r>
                    </a:p>
                  </a:txBody>
                  <a:tcPr/>
                </a:tc>
                <a:tc>
                  <a:txBody>
                    <a:bodyPr/>
                    <a:lstStyle/>
                    <a:p>
                      <a:r>
                        <a:rPr lang="en-US" sz="1000"/>
                        <a:t>0</a:t>
                      </a:r>
                    </a:p>
                  </a:txBody>
                  <a:tcPr/>
                </a:tc>
                <a:tc>
                  <a:txBody>
                    <a:bodyPr/>
                    <a:lstStyle/>
                    <a:p>
                      <a:r>
                        <a:rPr lang="en-US" sz="1000"/>
                        <a:t>15</a:t>
                      </a:r>
                    </a:p>
                  </a:txBody>
                  <a:tcPr/>
                </a:tc>
                <a:tc>
                  <a:txBody>
                    <a:bodyPr/>
                    <a:lstStyle/>
                    <a:p>
                      <a:r>
                        <a:rPr lang="en-US" sz="1000"/>
                        <a:t>15</a:t>
                      </a:r>
                    </a:p>
                  </a:txBody>
                  <a:tcPr/>
                </a:tc>
                <a:tc>
                  <a:txBody>
                    <a:bodyPr/>
                    <a:lstStyle/>
                    <a:p>
                      <a:r>
                        <a:rPr lang="en-US" sz="1000"/>
                        <a:t>99</a:t>
                      </a:r>
                    </a:p>
                  </a:txBody>
                  <a:tcPr/>
                </a:tc>
                <a:tc>
                  <a:txBody>
                    <a:bodyPr/>
                    <a:lstStyle/>
                    <a:p>
                      <a:r>
                        <a:rPr lang="en-US" sz="1000"/>
                        <a:t>1</a:t>
                      </a:r>
                    </a:p>
                  </a:txBody>
                  <a:tcPr/>
                </a:tc>
                <a:tc>
                  <a:txBody>
                    <a:bodyPr/>
                    <a:lstStyle/>
                    <a:p>
                      <a:r>
                        <a:rPr lang="en-US" sz="1000"/>
                        <a:t>4</a:t>
                      </a:r>
                    </a:p>
                  </a:txBody>
                  <a:tcPr/>
                </a:tc>
                <a:tc>
                  <a:txBody>
                    <a:bodyPr/>
                    <a:lstStyle/>
                    <a:p>
                      <a:r>
                        <a:rPr lang="en-US" sz="1000"/>
                        <a:t>0.1502 %</a:t>
                      </a:r>
                    </a:p>
                  </a:txBody>
                  <a:tcPr/>
                </a:tc>
                <a:tc>
                  <a:txBody>
                    <a:bodyPr/>
                    <a:lstStyle/>
                    <a:p>
                      <a:r>
                        <a:rPr lang="en-US" sz="1000"/>
                        <a:t>0.0 %</a:t>
                      </a:r>
                    </a:p>
                  </a:txBody>
                  <a:tcPr/>
                </a:tc>
                <a:extLst>
                  <a:ext uri="{0D108BD9-81ED-4DB2-BD59-A6C34878D82A}">
                    <a16:rowId xmlns:a16="http://schemas.microsoft.com/office/drawing/2014/main" val="3814054844"/>
                  </a:ext>
                </a:extLst>
              </a:tr>
            </a:tbl>
          </a:graphicData>
        </a:graphic>
      </p:graphicFrame>
      <p:sp>
        <p:nvSpPr>
          <p:cNvPr id="4" name="Text Placeholder 3">
            <a:extLst>
              <a:ext uri="{FF2B5EF4-FFF2-40B4-BE49-F238E27FC236}">
                <a16:creationId xmlns:a16="http://schemas.microsoft.com/office/drawing/2014/main" id="{476D7F91-6EDC-4E10-B118-CC5D00B3B21E}"/>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23701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BB163-39B4-4A52-B590-6B694AF15D1D}"/>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9044F43B-F627-4CAD-A33E-C32EA2F6FD43}"/>
              </a:ext>
            </a:extLst>
          </p:cNvPr>
          <p:cNvGraphicFramePr>
            <a:graphicFrameLocks noGrp="1"/>
          </p:cNvGraphicFramePr>
          <p:nvPr>
            <p:ph type="chart" sz="quarter" idx="13"/>
            <p:extLst>
              <p:ext uri="{D42A27DB-BD31-4B8C-83A1-F6EECF244321}">
                <p14:modId xmlns:p14="http://schemas.microsoft.com/office/powerpoint/2010/main" val="31603436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5BFDB1-B40D-4177-9D74-DC7AC5FC1132}"/>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478B171-4A5E-412A-AAE5-E2D1B49D0D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2502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D4BD6-F0A0-40E7-9FF4-E8042501F233}"/>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BFD4C26C-2943-423B-ABD6-9B2EFBA5C217}"/>
              </a:ext>
            </a:extLst>
          </p:cNvPr>
          <p:cNvGraphicFramePr>
            <a:graphicFrameLocks noGrp="1"/>
          </p:cNvGraphicFramePr>
          <p:nvPr>
            <p:ph type="chart" sz="quarter" idx="13"/>
            <p:extLst>
              <p:ext uri="{D42A27DB-BD31-4B8C-83A1-F6EECF244321}">
                <p14:modId xmlns:p14="http://schemas.microsoft.com/office/powerpoint/2010/main" val="9257854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E3FA29-22ED-4C9B-9ACD-5358788E072B}"/>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99104007-FA02-4F10-A258-EF6BCEB136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36326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56EA2-A789-4020-8FEE-C4B61D95776C}"/>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D2B0A26F-2B4A-4924-B09B-2BE9FA932C6A}"/>
              </a:ext>
            </a:extLst>
          </p:cNvPr>
          <p:cNvGraphicFramePr>
            <a:graphicFrameLocks noGrp="1"/>
          </p:cNvGraphicFramePr>
          <p:nvPr>
            <p:ph type="chart" sz="quarter" idx="13"/>
            <p:extLst>
              <p:ext uri="{D42A27DB-BD31-4B8C-83A1-F6EECF244321}">
                <p14:modId xmlns:p14="http://schemas.microsoft.com/office/powerpoint/2010/main" val="10818450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CD3805-961C-40F4-A872-D3DB2C766410}"/>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F2E8394-8BA3-4F1B-A736-80A2A46E66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84099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38784-9D21-44D0-8821-52CD28436F21}"/>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EA4DC670-19AE-42AA-A2D0-898CA2F19E18}"/>
              </a:ext>
            </a:extLst>
          </p:cNvPr>
          <p:cNvGraphicFramePr>
            <a:graphicFrameLocks noGrp="1"/>
          </p:cNvGraphicFramePr>
          <p:nvPr>
            <p:ph type="chart" sz="quarter" idx="13"/>
            <p:extLst>
              <p:ext uri="{D42A27DB-BD31-4B8C-83A1-F6EECF244321}">
                <p14:modId xmlns:p14="http://schemas.microsoft.com/office/powerpoint/2010/main" val="4232380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D68BB1-4FDB-4830-B905-F25DDE98D1DA}"/>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0746799A-8FD3-4731-8C68-EEC722BF22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31481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E85C6-8406-42CA-B270-C8423E2A3103}"/>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2FA162AE-2967-42E4-92BA-FAAF38B43C70}"/>
              </a:ext>
            </a:extLst>
          </p:cNvPr>
          <p:cNvGraphicFramePr>
            <a:graphicFrameLocks noGrp="1"/>
          </p:cNvGraphicFramePr>
          <p:nvPr>
            <p:ph type="tbl" sz="quarter" idx="13"/>
            <p:extLst>
              <p:ext uri="{D42A27DB-BD31-4B8C-83A1-F6EECF244321}">
                <p14:modId xmlns:p14="http://schemas.microsoft.com/office/powerpoint/2010/main" val="2134599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3788869355"/>
                    </a:ext>
                  </a:extLst>
                </a:gridCol>
                <a:gridCol w="2468880">
                  <a:extLst>
                    <a:ext uri="{9D8B030D-6E8A-4147-A177-3AD203B41FA5}">
                      <a16:colId xmlns:a16="http://schemas.microsoft.com/office/drawing/2014/main" val="1648688324"/>
                    </a:ext>
                  </a:extLst>
                </a:gridCol>
                <a:gridCol w="2468880">
                  <a:extLst>
                    <a:ext uri="{9D8B030D-6E8A-4147-A177-3AD203B41FA5}">
                      <a16:colId xmlns:a16="http://schemas.microsoft.com/office/drawing/2014/main" val="3817568353"/>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844222214"/>
                  </a:ext>
                </a:extLst>
              </a:tr>
              <a:tr h="370840">
                <a:tc>
                  <a:txBody>
                    <a:bodyPr/>
                    <a:lstStyle/>
                    <a:p>
                      <a:r>
                        <a:rPr lang="en-US" sz="1000" b="1"/>
                        <a:t>@MargueriteTort</a:t>
                      </a:r>
                    </a:p>
                  </a:txBody>
                  <a:tcPr/>
                </a:tc>
                <a:tc>
                  <a:txBody>
                    <a:bodyPr/>
                    <a:lstStyle/>
                    <a:p>
                      <a:r>
                        <a:rPr lang="en-US" sz="1000"/>
                        <a:t>PHLY Insurance Co. (66)</a:t>
                      </a:r>
                    </a:p>
                  </a:txBody>
                  <a:tcPr/>
                </a:tc>
                <a:tc>
                  <a:txBody>
                    <a:bodyPr/>
                    <a:lstStyle/>
                    <a:p>
                      <a:r>
                        <a:rPr lang="en-US" sz="1000"/>
                        <a:t>66</a:t>
                      </a:r>
                    </a:p>
                  </a:txBody>
                  <a:tcPr/>
                </a:tc>
                <a:extLst>
                  <a:ext uri="{0D108BD9-81ED-4DB2-BD59-A6C34878D82A}">
                    <a16:rowId xmlns:a16="http://schemas.microsoft.com/office/drawing/2014/main" val="3388900711"/>
                  </a:ext>
                </a:extLst>
              </a:tr>
              <a:tr h="370840">
                <a:tc>
                  <a:txBody>
                    <a:bodyPr/>
                    <a:lstStyle/>
                    <a:p>
                      <a:r>
                        <a:rPr lang="en-US" sz="1000" b="1"/>
                        <a:t>@GammaIotaSigma</a:t>
                      </a:r>
                    </a:p>
                  </a:txBody>
                  <a:tcPr/>
                </a:tc>
                <a:tc>
                  <a:txBody>
                    <a:bodyPr/>
                    <a:lstStyle/>
                    <a:p>
                      <a:r>
                        <a:rPr lang="en-US" sz="1000"/>
                        <a:t>PHLY Insurance Co. (43)</a:t>
                      </a:r>
                    </a:p>
                  </a:txBody>
                  <a:tcPr/>
                </a:tc>
                <a:tc>
                  <a:txBody>
                    <a:bodyPr/>
                    <a:lstStyle/>
                    <a:p>
                      <a:r>
                        <a:rPr lang="en-US" sz="1000"/>
                        <a:t>43</a:t>
                      </a:r>
                    </a:p>
                  </a:txBody>
                  <a:tcPr/>
                </a:tc>
                <a:extLst>
                  <a:ext uri="{0D108BD9-81ED-4DB2-BD59-A6C34878D82A}">
                    <a16:rowId xmlns:a16="http://schemas.microsoft.com/office/drawing/2014/main" val="3357197338"/>
                  </a:ext>
                </a:extLst>
              </a:tr>
              <a:tr h="370840">
                <a:tc>
                  <a:txBody>
                    <a:bodyPr/>
                    <a:lstStyle/>
                    <a:p>
                      <a:r>
                        <a:rPr lang="en-US" sz="1000" b="1"/>
                        <a:t>@Regore2</a:t>
                      </a:r>
                    </a:p>
                  </a:txBody>
                  <a:tcPr/>
                </a:tc>
                <a:tc>
                  <a:txBody>
                    <a:bodyPr/>
                    <a:lstStyle/>
                    <a:p>
                      <a:r>
                        <a:rPr lang="en-US" sz="1000"/>
                        <a:t>PHLY Insurance Co. (39)</a:t>
                      </a:r>
                    </a:p>
                  </a:txBody>
                  <a:tcPr/>
                </a:tc>
                <a:tc>
                  <a:txBody>
                    <a:bodyPr/>
                    <a:lstStyle/>
                    <a:p>
                      <a:r>
                        <a:rPr lang="en-US" sz="1000"/>
                        <a:t>39</a:t>
                      </a:r>
                    </a:p>
                  </a:txBody>
                  <a:tcPr/>
                </a:tc>
                <a:extLst>
                  <a:ext uri="{0D108BD9-81ED-4DB2-BD59-A6C34878D82A}">
                    <a16:rowId xmlns:a16="http://schemas.microsoft.com/office/drawing/2014/main" val="1734643441"/>
                  </a:ext>
                </a:extLst>
              </a:tr>
              <a:tr h="370840">
                <a:tc>
                  <a:txBody>
                    <a:bodyPr/>
                    <a:lstStyle/>
                    <a:p>
                      <a:r>
                        <a:rPr lang="en-US" sz="1000" b="1"/>
                        <a:t>@EaglesCommunity</a:t>
                      </a:r>
                    </a:p>
                  </a:txBody>
                  <a:tcPr/>
                </a:tc>
                <a:tc>
                  <a:txBody>
                    <a:bodyPr/>
                    <a:lstStyle/>
                    <a:p>
                      <a:r>
                        <a:rPr lang="en-US" sz="1000"/>
                        <a:t>PHLY Insurance Co. (29)</a:t>
                      </a:r>
                    </a:p>
                  </a:txBody>
                  <a:tcPr/>
                </a:tc>
                <a:tc>
                  <a:txBody>
                    <a:bodyPr/>
                    <a:lstStyle/>
                    <a:p>
                      <a:r>
                        <a:rPr lang="en-US" sz="1000"/>
                        <a:t>29</a:t>
                      </a:r>
                    </a:p>
                  </a:txBody>
                  <a:tcPr/>
                </a:tc>
                <a:extLst>
                  <a:ext uri="{0D108BD9-81ED-4DB2-BD59-A6C34878D82A}">
                    <a16:rowId xmlns:a16="http://schemas.microsoft.com/office/drawing/2014/main" val="2402989368"/>
                  </a:ext>
                </a:extLst>
              </a:tr>
              <a:tr h="370840">
                <a:tc>
                  <a:txBody>
                    <a:bodyPr/>
                    <a:lstStyle/>
                    <a:p>
                      <a:r>
                        <a:rPr lang="en-US" sz="1000" b="1"/>
                        <a:t>@TMNA_Services</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3348482712"/>
                  </a:ext>
                </a:extLst>
              </a:tr>
              <a:tr h="370840">
                <a:tc>
                  <a:txBody>
                    <a:bodyPr/>
                    <a:lstStyle/>
                    <a:p>
                      <a:r>
                        <a:rPr lang="en-US" sz="1000" b="1"/>
                        <a:t>@wadt</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4002128701"/>
                  </a:ext>
                </a:extLst>
              </a:tr>
              <a:tr h="370840">
                <a:tc>
                  <a:txBody>
                    <a:bodyPr/>
                    <a:lstStyle/>
                    <a:p>
                      <a:r>
                        <a:rPr lang="en-US" sz="1000" b="1"/>
                        <a:t>@HelperHelperApp</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2199644287"/>
                  </a:ext>
                </a:extLst>
              </a:tr>
              <a:tr h="370840">
                <a:tc>
                  <a:txBody>
                    <a:bodyPr/>
                    <a:lstStyle/>
                    <a:p>
                      <a:r>
                        <a:rPr lang="en-US" sz="1000" b="1"/>
                        <a:t>@FirstInsHI</a:t>
                      </a:r>
                    </a:p>
                  </a:txBody>
                  <a:tcPr/>
                </a:tc>
                <a:tc>
                  <a:txBody>
                    <a:bodyPr/>
                    <a:lstStyle/>
                    <a:p>
                      <a:r>
                        <a:rPr lang="en-US" sz="1000"/>
                        <a:t>PHLY Insurance Co. (9)</a:t>
                      </a:r>
                    </a:p>
                  </a:txBody>
                  <a:tcPr/>
                </a:tc>
                <a:tc>
                  <a:txBody>
                    <a:bodyPr/>
                    <a:lstStyle/>
                    <a:p>
                      <a:r>
                        <a:rPr lang="en-US" sz="1000"/>
                        <a:t>9</a:t>
                      </a:r>
                    </a:p>
                  </a:txBody>
                  <a:tcPr/>
                </a:tc>
                <a:extLst>
                  <a:ext uri="{0D108BD9-81ED-4DB2-BD59-A6C34878D82A}">
                    <a16:rowId xmlns:a16="http://schemas.microsoft.com/office/drawing/2014/main" val="3536623794"/>
                  </a:ext>
                </a:extLst>
              </a:tr>
              <a:tr h="370840">
                <a:tc>
                  <a:txBody>
                    <a:bodyPr/>
                    <a:lstStyle/>
                    <a:p>
                      <a:r>
                        <a:rPr lang="en-US" sz="1000" b="1"/>
                        <a:t>@TwinForksIns</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428547627"/>
                  </a:ext>
                </a:extLst>
              </a:tr>
              <a:tr h="370840">
                <a:tc>
                  <a:txBody>
                    <a:bodyPr/>
                    <a:lstStyle/>
                    <a:p>
                      <a:r>
                        <a:rPr lang="en-US" sz="1000" b="1"/>
                        <a:t>@Bill_Procopio</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1519131834"/>
                  </a:ext>
                </a:extLst>
              </a:tr>
            </a:tbl>
          </a:graphicData>
        </a:graphic>
      </p:graphicFrame>
      <p:sp>
        <p:nvSpPr>
          <p:cNvPr id="4" name="Text Placeholder 3">
            <a:extLst>
              <a:ext uri="{FF2B5EF4-FFF2-40B4-BE49-F238E27FC236}">
                <a16:creationId xmlns:a16="http://schemas.microsoft.com/office/drawing/2014/main" id="{FC9BE3A5-8982-47C6-ADF9-A1DE9A3E025A}"/>
              </a:ext>
            </a:extLst>
          </p:cNvPr>
          <p:cNvSpPr>
            <a:spLocks noGrp="1"/>
          </p:cNvSpPr>
          <p:nvPr>
            <p:ph type="body" sz="quarter" idx="14"/>
          </p:nvPr>
        </p:nvSpPr>
        <p:spPr/>
        <p:txBody>
          <a:bodyPr/>
          <a:lstStyle/>
          <a:p>
            <a:r>
              <a:rPr lang="en-US"/>
              <a:t>06/01/2019 - 12/31/2020</a:t>
            </a:r>
          </a:p>
        </p:txBody>
      </p:sp>
    </p:spTree>
    <p:extLst>
      <p:ext uri="{BB962C8B-B14F-4D97-AF65-F5344CB8AC3E}">
        <p14:creationId xmlns:p14="http://schemas.microsoft.com/office/powerpoint/2010/main" val="10776874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F2832-A23C-484E-BBC1-D6EBF5D7784F}"/>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0FD502F1-D5F2-4856-BBDA-FCD8DEF8D14E}"/>
              </a:ext>
            </a:extLst>
          </p:cNvPr>
          <p:cNvGraphicFramePr>
            <a:graphicFrameLocks noGrp="1"/>
          </p:cNvGraphicFramePr>
          <p:nvPr>
            <p:ph type="tbl" sz="quarter" idx="13"/>
            <p:extLst>
              <p:ext uri="{D42A27DB-BD31-4B8C-83A1-F6EECF244321}">
                <p14:modId xmlns:p14="http://schemas.microsoft.com/office/powerpoint/2010/main" val="1175835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13585624"/>
                    </a:ext>
                  </a:extLst>
                </a:gridCol>
                <a:gridCol w="493776">
                  <a:extLst>
                    <a:ext uri="{9D8B030D-6E8A-4147-A177-3AD203B41FA5}">
                      <a16:colId xmlns:a16="http://schemas.microsoft.com/office/drawing/2014/main" val="1277284636"/>
                    </a:ext>
                  </a:extLst>
                </a:gridCol>
                <a:gridCol w="1069848">
                  <a:extLst>
                    <a:ext uri="{9D8B030D-6E8A-4147-A177-3AD203B41FA5}">
                      <a16:colId xmlns:a16="http://schemas.microsoft.com/office/drawing/2014/main" val="1329387609"/>
                    </a:ext>
                  </a:extLst>
                </a:gridCol>
                <a:gridCol w="1069848">
                  <a:extLst>
                    <a:ext uri="{9D8B030D-6E8A-4147-A177-3AD203B41FA5}">
                      <a16:colId xmlns:a16="http://schemas.microsoft.com/office/drawing/2014/main" val="3958781165"/>
                    </a:ext>
                  </a:extLst>
                </a:gridCol>
                <a:gridCol w="1069848">
                  <a:extLst>
                    <a:ext uri="{9D8B030D-6E8A-4147-A177-3AD203B41FA5}">
                      <a16:colId xmlns:a16="http://schemas.microsoft.com/office/drawing/2014/main" val="2835794706"/>
                    </a:ext>
                  </a:extLst>
                </a:gridCol>
                <a:gridCol w="1069848">
                  <a:extLst>
                    <a:ext uri="{9D8B030D-6E8A-4147-A177-3AD203B41FA5}">
                      <a16:colId xmlns:a16="http://schemas.microsoft.com/office/drawing/2014/main" val="2717588555"/>
                    </a:ext>
                  </a:extLst>
                </a:gridCol>
                <a:gridCol w="1069848">
                  <a:extLst>
                    <a:ext uri="{9D8B030D-6E8A-4147-A177-3AD203B41FA5}">
                      <a16:colId xmlns:a16="http://schemas.microsoft.com/office/drawing/2014/main" val="790055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09564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- 2020-05-12 16:58:55</a:t>
                      </a:r>
                      <a:r>
                        <a:rPr kumimoji="0" lang="en-US" sz="1000" b="0" i="0" u="none" strike="noStrike" kern="1200" cap="none" spc="0" normalizeH="0" baseline="0" noProof="0">
                          <a:ln>
                            <a:noFill/>
                          </a:ln>
                          <a:solidFill>
                            <a:prstClr val="black"/>
                          </a:solidFill>
                          <a:effectLst/>
                          <a:uLnTx/>
                          <a:uFillTx/>
                          <a:latin typeface="+mn-lt"/>
                          <a:ea typeface="+mn-ea"/>
                          <a:cs typeface="+mn-cs"/>
                        </a:rPr>
                        <a:t>
 While we’re currently unable to get together for #volunteer events, we’re offering many opportunities for #TEAMPHLY to complete at home. Our virtual volunteers recently connected to create handmade dog &amp;amp; cat toys to be donated to animal shelters once they reopen. #InThisTogether https://t.co/dHQE7fPF1k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05/16/2020 02:09:55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0.2737 %</a:t>
                      </a:r>
                    </a:p>
                  </a:txBody>
                  <a:tcPr/>
                </a:tc>
                <a:extLst>
                  <a:ext uri="{0D108BD9-81ED-4DB2-BD59-A6C34878D82A}">
                    <a16:rowId xmlns:a16="http://schemas.microsoft.com/office/drawing/2014/main" val="992048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- 2020-05-29 16:27:50</a:t>
                      </a:r>
                      <a:r>
                        <a:rPr kumimoji="0" lang="en-US" sz="1000" b="0" i="0" u="none" strike="noStrike" kern="1200" cap="none" spc="0" normalizeH="0" baseline="0" noProof="0">
                          <a:ln>
                            <a:noFill/>
                          </a:ln>
                          <a:solidFill>
                            <a:prstClr val="black"/>
                          </a:solidFill>
                          <a:effectLst/>
                          <a:uLnTx/>
                          <a:uFillTx/>
                          <a:latin typeface="+mn-lt"/>
                          <a:ea typeface="+mn-ea"/>
                          <a:cs typeface="+mn-cs"/>
                        </a:rPr>
                        <a:t>
 PHLY is donating  million to organizations &amp;amp; community relief funds leading response &amp;amp; recovery efforts for those affected by the coronavirus pandemic. Learn more: https://t.co/KBowNA64MC https://t.co/SOa9BOzkbT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06/06/2020 02:10:29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0.2464 %</a:t>
                      </a:r>
                    </a:p>
                  </a:txBody>
                  <a:tcPr/>
                </a:tc>
                <a:extLst>
                  <a:ext uri="{0D108BD9-81ED-4DB2-BD59-A6C34878D82A}">
                    <a16:rowId xmlns:a16="http://schemas.microsoft.com/office/drawing/2014/main" val="3926715728"/>
                  </a:ext>
                </a:extLst>
              </a:tr>
            </a:tbl>
          </a:graphicData>
        </a:graphic>
      </p:graphicFrame>
      <p:sp>
        <p:nvSpPr>
          <p:cNvPr id="4" name="Text Placeholder 3">
            <a:extLst>
              <a:ext uri="{FF2B5EF4-FFF2-40B4-BE49-F238E27FC236}">
                <a16:creationId xmlns:a16="http://schemas.microsoft.com/office/drawing/2014/main" id="{B2D36A24-8621-488F-8C53-CAF13410948D}"/>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5421540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A2A69-D5C6-408E-BCCA-56AE1482EBA2}"/>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2D73AD33-9EFE-4F86-B723-5227D179FBE7}"/>
              </a:ext>
            </a:extLst>
          </p:cNvPr>
          <p:cNvGraphicFramePr>
            <a:graphicFrameLocks noGrp="1"/>
          </p:cNvGraphicFramePr>
          <p:nvPr>
            <p:ph type="tbl" sz="quarter" idx="13"/>
            <p:extLst>
              <p:ext uri="{D42A27DB-BD31-4B8C-83A1-F6EECF244321}">
                <p14:modId xmlns:p14="http://schemas.microsoft.com/office/powerpoint/2010/main" val="335031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73507606"/>
                    </a:ext>
                  </a:extLst>
                </a:gridCol>
                <a:gridCol w="493776">
                  <a:extLst>
                    <a:ext uri="{9D8B030D-6E8A-4147-A177-3AD203B41FA5}">
                      <a16:colId xmlns:a16="http://schemas.microsoft.com/office/drawing/2014/main" val="1210524047"/>
                    </a:ext>
                  </a:extLst>
                </a:gridCol>
                <a:gridCol w="1069848">
                  <a:extLst>
                    <a:ext uri="{9D8B030D-6E8A-4147-A177-3AD203B41FA5}">
                      <a16:colId xmlns:a16="http://schemas.microsoft.com/office/drawing/2014/main" val="3248986557"/>
                    </a:ext>
                  </a:extLst>
                </a:gridCol>
                <a:gridCol w="1069848">
                  <a:extLst>
                    <a:ext uri="{9D8B030D-6E8A-4147-A177-3AD203B41FA5}">
                      <a16:colId xmlns:a16="http://schemas.microsoft.com/office/drawing/2014/main" val="1208377396"/>
                    </a:ext>
                  </a:extLst>
                </a:gridCol>
                <a:gridCol w="1069848">
                  <a:extLst>
                    <a:ext uri="{9D8B030D-6E8A-4147-A177-3AD203B41FA5}">
                      <a16:colId xmlns:a16="http://schemas.microsoft.com/office/drawing/2014/main" val="1083211987"/>
                    </a:ext>
                  </a:extLst>
                </a:gridCol>
                <a:gridCol w="1069848">
                  <a:extLst>
                    <a:ext uri="{9D8B030D-6E8A-4147-A177-3AD203B41FA5}">
                      <a16:colId xmlns:a16="http://schemas.microsoft.com/office/drawing/2014/main" val="756734205"/>
                    </a:ext>
                  </a:extLst>
                </a:gridCol>
                <a:gridCol w="1069848">
                  <a:extLst>
                    <a:ext uri="{9D8B030D-6E8A-4147-A177-3AD203B41FA5}">
                      <a16:colId xmlns:a16="http://schemas.microsoft.com/office/drawing/2014/main" val="1106087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76255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- 2020-05-26 16:10:07</a:t>
                      </a:r>
                      <a:r>
                        <a:rPr kumimoji="0" lang="en-US" sz="1000" b="0" i="0" u="none" strike="noStrike" kern="1200" cap="none" spc="0" normalizeH="0" baseline="0" noProof="0">
                          <a:ln>
                            <a:noFill/>
                          </a:ln>
                          <a:solidFill>
                            <a:prstClr val="black"/>
                          </a:solidFill>
                          <a:effectLst/>
                          <a:uLnTx/>
                          <a:uFillTx/>
                          <a:latin typeface="+mn-lt"/>
                          <a:ea typeface="+mn-ea"/>
                          <a:cs typeface="+mn-cs"/>
                        </a:rPr>
                        <a:t>
 In these uncertain times, we’re recognizing our #nonprofit partners who are going above &amp;amp; beyond to provide vital services to at-risk populations. This week, we’re shining the spotlight on @PhilaRMH who has taken precautions to ensure the safety of their guests during #COVID19. https://t.co/mSaLD1HP5R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05/27/2020 20:10:10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0.2463 %</a:t>
                      </a:r>
                    </a:p>
                  </a:txBody>
                  <a:tcPr/>
                </a:tc>
                <a:extLst>
                  <a:ext uri="{0D108BD9-81ED-4DB2-BD59-A6C34878D82A}">
                    <a16:rowId xmlns:a16="http://schemas.microsoft.com/office/drawing/2014/main" val="3634139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- 2020-05-15 13:01:57</a:t>
                      </a:r>
                      <a:r>
                        <a:rPr kumimoji="0" lang="en-US" sz="1000" b="0" i="0" u="none" strike="noStrike" kern="1200" cap="none" spc="0" normalizeH="0" baseline="0" noProof="0">
                          <a:ln>
                            <a:noFill/>
                          </a:ln>
                          <a:solidFill>
                            <a:prstClr val="black"/>
                          </a:solidFill>
                          <a:effectLst/>
                          <a:uLnTx/>
                          <a:uFillTx/>
                          <a:latin typeface="+mn-lt"/>
                          <a:ea typeface="+mn-ea"/>
                          <a:cs typeface="+mn-cs"/>
                        </a:rPr>
                        <a:t>
 With the #COVID19 pandemic keeping many of us home, we asked employees to show us how they’re spending their time by joining our #InThisTogether Photo Challenge! #TEAMPHLY kicked off Week 1⃣ by chalking their walkways with positive messages &amp;amp; cheerful drawings. #ChalkYourWalk https://t.co/XAqELWxFuX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05/21/2020 20:11:02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0.2462 %</a:t>
                      </a:r>
                    </a:p>
                  </a:txBody>
                  <a:tcPr/>
                </a:tc>
                <a:extLst>
                  <a:ext uri="{0D108BD9-81ED-4DB2-BD59-A6C34878D82A}">
                    <a16:rowId xmlns:a16="http://schemas.microsoft.com/office/drawing/2014/main" val="306178504"/>
                  </a:ext>
                </a:extLst>
              </a:tr>
            </a:tbl>
          </a:graphicData>
        </a:graphic>
      </p:graphicFrame>
      <p:sp>
        <p:nvSpPr>
          <p:cNvPr id="4" name="Text Placeholder 3">
            <a:extLst>
              <a:ext uri="{FF2B5EF4-FFF2-40B4-BE49-F238E27FC236}">
                <a16:creationId xmlns:a16="http://schemas.microsoft.com/office/drawing/2014/main" id="{B6C3218A-FD99-479A-AD93-9F4800B963E8}"/>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1488674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F6C0D-477E-4B0F-AF00-BFF733B24484}"/>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701188FF-9504-4102-8473-0645F3BED6C5}"/>
              </a:ext>
            </a:extLst>
          </p:cNvPr>
          <p:cNvGraphicFramePr>
            <a:graphicFrameLocks noGrp="1"/>
          </p:cNvGraphicFramePr>
          <p:nvPr>
            <p:ph type="tbl" sz="quarter" idx="13"/>
            <p:extLst>
              <p:ext uri="{D42A27DB-BD31-4B8C-83A1-F6EECF244321}">
                <p14:modId xmlns:p14="http://schemas.microsoft.com/office/powerpoint/2010/main" val="1141901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74122502"/>
                    </a:ext>
                  </a:extLst>
                </a:gridCol>
                <a:gridCol w="493776">
                  <a:extLst>
                    <a:ext uri="{9D8B030D-6E8A-4147-A177-3AD203B41FA5}">
                      <a16:colId xmlns:a16="http://schemas.microsoft.com/office/drawing/2014/main" val="1208275903"/>
                    </a:ext>
                  </a:extLst>
                </a:gridCol>
                <a:gridCol w="1069848">
                  <a:extLst>
                    <a:ext uri="{9D8B030D-6E8A-4147-A177-3AD203B41FA5}">
                      <a16:colId xmlns:a16="http://schemas.microsoft.com/office/drawing/2014/main" val="745572928"/>
                    </a:ext>
                  </a:extLst>
                </a:gridCol>
                <a:gridCol w="1069848">
                  <a:extLst>
                    <a:ext uri="{9D8B030D-6E8A-4147-A177-3AD203B41FA5}">
                      <a16:colId xmlns:a16="http://schemas.microsoft.com/office/drawing/2014/main" val="783755795"/>
                    </a:ext>
                  </a:extLst>
                </a:gridCol>
                <a:gridCol w="1069848">
                  <a:extLst>
                    <a:ext uri="{9D8B030D-6E8A-4147-A177-3AD203B41FA5}">
                      <a16:colId xmlns:a16="http://schemas.microsoft.com/office/drawing/2014/main" val="86969263"/>
                    </a:ext>
                  </a:extLst>
                </a:gridCol>
                <a:gridCol w="1069848">
                  <a:extLst>
                    <a:ext uri="{9D8B030D-6E8A-4147-A177-3AD203B41FA5}">
                      <a16:colId xmlns:a16="http://schemas.microsoft.com/office/drawing/2014/main" val="3595407667"/>
                    </a:ext>
                  </a:extLst>
                </a:gridCol>
                <a:gridCol w="1069848">
                  <a:extLst>
                    <a:ext uri="{9D8B030D-6E8A-4147-A177-3AD203B41FA5}">
                      <a16:colId xmlns:a16="http://schemas.microsoft.com/office/drawing/2014/main" val="2227572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3772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- 2020-05-21 16:34:21</a:t>
                      </a:r>
                      <a:r>
                        <a:rPr kumimoji="0" lang="en-US" sz="1000" b="0" i="0" u="none" strike="noStrike" kern="1200" cap="none" spc="0" normalizeH="0" baseline="0" noProof="0">
                          <a:ln>
                            <a:noFill/>
                          </a:ln>
                          <a:solidFill>
                            <a:prstClr val="black"/>
                          </a:solidFill>
                          <a:effectLst/>
                          <a:uLnTx/>
                          <a:uFillTx/>
                          <a:latin typeface="+mn-lt"/>
                          <a:ea typeface="+mn-ea"/>
                          <a:cs typeface="+mn-cs"/>
                        </a:rPr>
                        <a:t>
 #InThisTogether Photo Challenge Week 2⃣ While most of #TEAMPHLY is #workingfromhome, we appreciate our essential staff whose roles require them to go to the office. To honor #essentialworkers, employees shared photos of loved ones who are working essential jobs during the crisis. https://t.co/h3UXSZYogj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05/26/2020 20:10:45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0.2189 %</a:t>
                      </a:r>
                    </a:p>
                  </a:txBody>
                  <a:tcPr/>
                </a:tc>
                <a:extLst>
                  <a:ext uri="{0D108BD9-81ED-4DB2-BD59-A6C34878D82A}">
                    <a16:rowId xmlns:a16="http://schemas.microsoft.com/office/drawing/2014/main" val="1951682992"/>
                  </a:ext>
                </a:extLst>
              </a:tr>
            </a:tbl>
          </a:graphicData>
        </a:graphic>
      </p:graphicFrame>
      <p:sp>
        <p:nvSpPr>
          <p:cNvPr id="4" name="Text Placeholder 3">
            <a:extLst>
              <a:ext uri="{FF2B5EF4-FFF2-40B4-BE49-F238E27FC236}">
                <a16:creationId xmlns:a16="http://schemas.microsoft.com/office/drawing/2014/main" id="{3C8A8E2B-B2C0-4787-B51D-258C6A71CA30}"/>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2364276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7D1FF-78C5-4B31-92B3-73EF46932644}"/>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1541ABC1-AD5D-464F-8D89-449DCB27A0D2}"/>
              </a:ext>
            </a:extLst>
          </p:cNvPr>
          <p:cNvGraphicFramePr>
            <a:graphicFrameLocks noGrp="1"/>
          </p:cNvGraphicFramePr>
          <p:nvPr>
            <p:ph type="tbl" sz="quarter" idx="13"/>
            <p:extLst>
              <p:ext uri="{D42A27DB-BD31-4B8C-83A1-F6EECF244321}">
                <p14:modId xmlns:p14="http://schemas.microsoft.com/office/powerpoint/2010/main" val="3912282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11071618"/>
                    </a:ext>
                  </a:extLst>
                </a:gridCol>
                <a:gridCol w="411480">
                  <a:extLst>
                    <a:ext uri="{9D8B030D-6E8A-4147-A177-3AD203B41FA5}">
                      <a16:colId xmlns:a16="http://schemas.microsoft.com/office/drawing/2014/main" val="3360047880"/>
                    </a:ext>
                  </a:extLst>
                </a:gridCol>
                <a:gridCol w="411480">
                  <a:extLst>
                    <a:ext uri="{9D8B030D-6E8A-4147-A177-3AD203B41FA5}">
                      <a16:colId xmlns:a16="http://schemas.microsoft.com/office/drawing/2014/main" val="149648311"/>
                    </a:ext>
                  </a:extLst>
                </a:gridCol>
                <a:gridCol w="411480">
                  <a:extLst>
                    <a:ext uri="{9D8B030D-6E8A-4147-A177-3AD203B41FA5}">
                      <a16:colId xmlns:a16="http://schemas.microsoft.com/office/drawing/2014/main" val="2295193940"/>
                    </a:ext>
                  </a:extLst>
                </a:gridCol>
                <a:gridCol w="411480">
                  <a:extLst>
                    <a:ext uri="{9D8B030D-6E8A-4147-A177-3AD203B41FA5}">
                      <a16:colId xmlns:a16="http://schemas.microsoft.com/office/drawing/2014/main" val="3963192826"/>
                    </a:ext>
                  </a:extLst>
                </a:gridCol>
                <a:gridCol w="411480">
                  <a:extLst>
                    <a:ext uri="{9D8B030D-6E8A-4147-A177-3AD203B41FA5}">
                      <a16:colId xmlns:a16="http://schemas.microsoft.com/office/drawing/2014/main" val="1817723207"/>
                    </a:ext>
                  </a:extLst>
                </a:gridCol>
                <a:gridCol w="411480">
                  <a:extLst>
                    <a:ext uri="{9D8B030D-6E8A-4147-A177-3AD203B41FA5}">
                      <a16:colId xmlns:a16="http://schemas.microsoft.com/office/drawing/2014/main" val="485745227"/>
                    </a:ext>
                  </a:extLst>
                </a:gridCol>
                <a:gridCol w="411480">
                  <a:extLst>
                    <a:ext uri="{9D8B030D-6E8A-4147-A177-3AD203B41FA5}">
                      <a16:colId xmlns:a16="http://schemas.microsoft.com/office/drawing/2014/main" val="1619322627"/>
                    </a:ext>
                  </a:extLst>
                </a:gridCol>
                <a:gridCol w="411480">
                  <a:extLst>
                    <a:ext uri="{9D8B030D-6E8A-4147-A177-3AD203B41FA5}">
                      <a16:colId xmlns:a16="http://schemas.microsoft.com/office/drawing/2014/main" val="3730944654"/>
                    </a:ext>
                  </a:extLst>
                </a:gridCol>
                <a:gridCol w="411480">
                  <a:extLst>
                    <a:ext uri="{9D8B030D-6E8A-4147-A177-3AD203B41FA5}">
                      <a16:colId xmlns:a16="http://schemas.microsoft.com/office/drawing/2014/main" val="2152762139"/>
                    </a:ext>
                  </a:extLst>
                </a:gridCol>
                <a:gridCol w="411480">
                  <a:extLst>
                    <a:ext uri="{9D8B030D-6E8A-4147-A177-3AD203B41FA5}">
                      <a16:colId xmlns:a16="http://schemas.microsoft.com/office/drawing/2014/main" val="1402022272"/>
                    </a:ext>
                  </a:extLst>
                </a:gridCol>
                <a:gridCol w="411480">
                  <a:extLst>
                    <a:ext uri="{9D8B030D-6E8A-4147-A177-3AD203B41FA5}">
                      <a16:colId xmlns:a16="http://schemas.microsoft.com/office/drawing/2014/main" val="3733395088"/>
                    </a:ext>
                  </a:extLst>
                </a:gridCol>
                <a:gridCol w="411480">
                  <a:extLst>
                    <a:ext uri="{9D8B030D-6E8A-4147-A177-3AD203B41FA5}">
                      <a16:colId xmlns:a16="http://schemas.microsoft.com/office/drawing/2014/main" val="3019109376"/>
                    </a:ext>
                  </a:extLst>
                </a:gridCol>
                <a:gridCol w="411480">
                  <a:extLst>
                    <a:ext uri="{9D8B030D-6E8A-4147-A177-3AD203B41FA5}">
                      <a16:colId xmlns:a16="http://schemas.microsoft.com/office/drawing/2014/main" val="2815758340"/>
                    </a:ext>
                  </a:extLst>
                </a:gridCol>
                <a:gridCol w="411480">
                  <a:extLst>
                    <a:ext uri="{9D8B030D-6E8A-4147-A177-3AD203B41FA5}">
                      <a16:colId xmlns:a16="http://schemas.microsoft.com/office/drawing/2014/main" val="244104208"/>
                    </a:ext>
                  </a:extLst>
                </a:gridCol>
                <a:gridCol w="411480">
                  <a:extLst>
                    <a:ext uri="{9D8B030D-6E8A-4147-A177-3AD203B41FA5}">
                      <a16:colId xmlns:a16="http://schemas.microsoft.com/office/drawing/2014/main" val="2917591492"/>
                    </a:ext>
                  </a:extLst>
                </a:gridCol>
                <a:gridCol w="411480">
                  <a:extLst>
                    <a:ext uri="{9D8B030D-6E8A-4147-A177-3AD203B41FA5}">
                      <a16:colId xmlns:a16="http://schemas.microsoft.com/office/drawing/2014/main" val="99809667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2861097250"/>
                  </a:ext>
                </a:extLst>
              </a:tr>
              <a:tr h="370840">
                <a:tc>
                  <a:txBody>
                    <a:bodyPr/>
                    <a:lstStyle/>
                    <a:p>
                      <a:r>
                        <a:rPr lang="en-US" sz="1000"/>
                        <a:t>Philadelphia Insurance Companies</a:t>
                      </a:r>
                    </a:p>
                  </a:txBody>
                  <a:tcPr/>
                </a:tc>
                <a:tc>
                  <a:txBody>
                    <a:bodyPr/>
                    <a:lstStyle/>
                    <a:p>
                      <a:r>
                        <a:rPr lang="en-US" sz="1000"/>
                        <a:t>25298</a:t>
                      </a:r>
                    </a:p>
                  </a:txBody>
                  <a:tcPr/>
                </a:tc>
                <a:tc>
                  <a:txBody>
                    <a:bodyPr/>
                    <a:lstStyle/>
                    <a:p>
                      <a:r>
                        <a:rPr lang="en-US" sz="1000"/>
                        <a:t>463</a:t>
                      </a:r>
                    </a:p>
                  </a:txBody>
                  <a:tcPr/>
                </a:tc>
                <a:tc>
                  <a:txBody>
                    <a:bodyPr/>
                    <a:lstStyle/>
                    <a:p>
                      <a:r>
                        <a:rPr lang="en-US" sz="1000"/>
                        <a:t>21</a:t>
                      </a:r>
                    </a:p>
                  </a:txBody>
                  <a:tcPr/>
                </a:tc>
                <a:tc>
                  <a:txBody>
                    <a:bodyPr/>
                    <a:lstStyle/>
                    <a:p>
                      <a:r>
                        <a:rPr lang="en-US" sz="1000"/>
                        <a:t>1507</a:t>
                      </a:r>
                    </a:p>
                  </a:txBody>
                  <a:tcPr/>
                </a:tc>
                <a:tc>
                  <a:txBody>
                    <a:bodyPr/>
                    <a:lstStyle/>
                    <a:p>
                      <a:r>
                        <a:rPr lang="en-US" sz="1000"/>
                        <a:t>71.761904761905</a:t>
                      </a:r>
                    </a:p>
                  </a:txBody>
                  <a:tcPr/>
                </a:tc>
                <a:tc>
                  <a:txBody>
                    <a:bodyPr/>
                    <a:lstStyle/>
                    <a:p>
                      <a:r>
                        <a:rPr lang="en-US" sz="1000"/>
                        <a:t>16</a:t>
                      </a:r>
                    </a:p>
                  </a:txBody>
                  <a:tcPr/>
                </a:tc>
                <a:tc>
                  <a:txBody>
                    <a:bodyPr/>
                    <a:lstStyle/>
                    <a:p>
                      <a:r>
                        <a:rPr lang="en-US" sz="1000"/>
                        <a:t>0.76190476190476</a:t>
                      </a:r>
                    </a:p>
                  </a:txBody>
                  <a:tcPr/>
                </a:tc>
                <a:tc>
                  <a:txBody>
                    <a:bodyPr/>
                    <a:lstStyle/>
                    <a:p>
                      <a:r>
                        <a:rPr lang="en-US" sz="1000"/>
                        <a:t>200</a:t>
                      </a:r>
                    </a:p>
                  </a:txBody>
                  <a:tcPr/>
                </a:tc>
                <a:tc>
                  <a:txBody>
                    <a:bodyPr/>
                    <a:lstStyle/>
                    <a:p>
                      <a:r>
                        <a:rPr lang="en-US" sz="1000"/>
                        <a:t>9.5238095238095</a:t>
                      </a:r>
                    </a:p>
                  </a:txBody>
                  <a:tcPr/>
                </a:tc>
                <a:tc>
                  <a:txBody>
                    <a:bodyPr/>
                    <a:lstStyle/>
                    <a:p>
                      <a:r>
                        <a:rPr lang="en-US" sz="1000"/>
                        <a:t>2369</a:t>
                      </a:r>
                    </a:p>
                  </a:txBody>
                  <a:tcPr/>
                </a:tc>
                <a:tc>
                  <a:txBody>
                    <a:bodyPr/>
                    <a:lstStyle/>
                    <a:p>
                      <a:r>
                        <a:rPr lang="en-US" sz="1000"/>
                        <a:t>112.80952380952</a:t>
                      </a:r>
                    </a:p>
                  </a:txBody>
                  <a:tcPr/>
                </a:tc>
                <a:tc>
                  <a:txBody>
                    <a:bodyPr/>
                    <a:lstStyle/>
                    <a:p>
                      <a:r>
                        <a:rPr lang="en-US" sz="1000"/>
                        <a:t>49346</a:t>
                      </a:r>
                    </a:p>
                  </a:txBody>
                  <a:tcPr/>
                </a:tc>
                <a:tc>
                  <a:txBody>
                    <a:bodyPr/>
                    <a:lstStyle/>
                    <a:p>
                      <a:r>
                        <a:rPr lang="en-US" sz="1000"/>
                        <a:t>2349.8095238095</a:t>
                      </a:r>
                    </a:p>
                  </a:txBody>
                  <a:tcPr/>
                </a:tc>
                <a:tc>
                  <a:txBody>
                    <a:bodyPr/>
                    <a:lstStyle/>
                    <a:p>
                      <a:r>
                        <a:rPr lang="en-US" sz="1000"/>
                        <a:t>0.06657594600732 %</a:t>
                      </a:r>
                    </a:p>
                  </a:txBody>
                  <a:tcPr/>
                </a:tc>
                <a:tc>
                  <a:txBody>
                    <a:bodyPr/>
                    <a:lstStyle/>
                    <a:p>
                      <a:r>
                        <a:rPr lang="en-US" sz="1000"/>
                        <a:t>2070</a:t>
                      </a:r>
                    </a:p>
                  </a:txBody>
                  <a:tcPr/>
                </a:tc>
                <a:tc>
                  <a:txBody>
                    <a:bodyPr/>
                    <a:lstStyle/>
                    <a:p>
                      <a:r>
                        <a:rPr lang="en-US" sz="1000"/>
                        <a:t>487.99363333333</a:t>
                      </a:r>
                    </a:p>
                  </a:txBody>
                  <a:tcPr/>
                </a:tc>
                <a:extLst>
                  <a:ext uri="{0D108BD9-81ED-4DB2-BD59-A6C34878D82A}">
                    <a16:rowId xmlns:a16="http://schemas.microsoft.com/office/drawing/2014/main" val="2016541439"/>
                  </a:ext>
                </a:extLst>
              </a:tr>
            </a:tbl>
          </a:graphicData>
        </a:graphic>
      </p:graphicFrame>
      <p:sp>
        <p:nvSpPr>
          <p:cNvPr id="4" name="Text Placeholder 3">
            <a:extLst>
              <a:ext uri="{FF2B5EF4-FFF2-40B4-BE49-F238E27FC236}">
                <a16:creationId xmlns:a16="http://schemas.microsoft.com/office/drawing/2014/main" id="{D02481B4-BAC1-462A-8A9C-8C82228A3A0C}"/>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0147211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C7E47-3609-4F62-8310-7A91226C3F95}"/>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7022895C-DEED-4F8D-AAEE-01DF8E74EB63}"/>
              </a:ext>
            </a:extLst>
          </p:cNvPr>
          <p:cNvGraphicFramePr>
            <a:graphicFrameLocks noGrp="1"/>
          </p:cNvGraphicFramePr>
          <p:nvPr>
            <p:ph type="chart" sz="quarter" idx="13"/>
            <p:extLst>
              <p:ext uri="{D42A27DB-BD31-4B8C-83A1-F6EECF244321}">
                <p14:modId xmlns:p14="http://schemas.microsoft.com/office/powerpoint/2010/main" val="2549737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078809-D773-4507-B7EA-8C86BE3D80B7}"/>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FA134A2-E6DA-4940-AD03-AED9B7DB0D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56553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2B73F-8F84-445B-A975-F291A8226C96}"/>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DC3E8783-5FE4-434B-B213-8CFE734560CD}"/>
              </a:ext>
            </a:extLst>
          </p:cNvPr>
          <p:cNvGraphicFramePr>
            <a:graphicFrameLocks noGrp="1"/>
          </p:cNvGraphicFramePr>
          <p:nvPr>
            <p:ph type="chart" sz="quarter" idx="13"/>
            <p:extLst>
              <p:ext uri="{D42A27DB-BD31-4B8C-83A1-F6EECF244321}">
                <p14:modId xmlns:p14="http://schemas.microsoft.com/office/powerpoint/2010/main" val="37522408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95057C-F1A0-42AB-8808-58AFE3505232}"/>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3C7056D-0329-44A5-A25F-12389DBDF1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31117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90528-754F-4E3D-AF0B-6960BBF6CE17}"/>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F21B3CDC-64A3-4E06-BB57-979E0FB0C593}"/>
              </a:ext>
            </a:extLst>
          </p:cNvPr>
          <p:cNvGraphicFramePr>
            <a:graphicFrameLocks noGrp="1"/>
          </p:cNvGraphicFramePr>
          <p:nvPr>
            <p:ph type="chart" sz="quarter" idx="13"/>
            <p:extLst>
              <p:ext uri="{D42A27DB-BD31-4B8C-83A1-F6EECF244321}">
                <p14:modId xmlns:p14="http://schemas.microsoft.com/office/powerpoint/2010/main" val="24702313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C599DD-8654-40C1-A579-D3AEBF1F69CD}"/>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C0B3A8F-391E-4CF2-97F9-5810E9D9C7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86166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71434-E716-4702-A637-C6F43F99CAF5}"/>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D65C70DA-7A14-47AE-9C0C-C461EE9764A9}"/>
              </a:ext>
            </a:extLst>
          </p:cNvPr>
          <p:cNvGraphicFramePr>
            <a:graphicFrameLocks noGrp="1"/>
          </p:cNvGraphicFramePr>
          <p:nvPr>
            <p:ph type="tbl" sz="quarter" idx="13"/>
            <p:extLst>
              <p:ext uri="{D42A27DB-BD31-4B8C-83A1-F6EECF244321}">
                <p14:modId xmlns:p14="http://schemas.microsoft.com/office/powerpoint/2010/main" val="2614859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31553776"/>
                    </a:ext>
                  </a:extLst>
                </a:gridCol>
                <a:gridCol w="1069847">
                  <a:extLst>
                    <a:ext uri="{9D8B030D-6E8A-4147-A177-3AD203B41FA5}">
                      <a16:colId xmlns:a16="http://schemas.microsoft.com/office/drawing/2014/main" val="959773608"/>
                    </a:ext>
                  </a:extLst>
                </a:gridCol>
                <a:gridCol w="740664">
                  <a:extLst>
                    <a:ext uri="{9D8B030D-6E8A-4147-A177-3AD203B41FA5}">
                      <a16:colId xmlns:a16="http://schemas.microsoft.com/office/drawing/2014/main" val="365846795"/>
                    </a:ext>
                  </a:extLst>
                </a:gridCol>
                <a:gridCol w="493776">
                  <a:extLst>
                    <a:ext uri="{9D8B030D-6E8A-4147-A177-3AD203B41FA5}">
                      <a16:colId xmlns:a16="http://schemas.microsoft.com/office/drawing/2014/main" val="4042169187"/>
                    </a:ext>
                  </a:extLst>
                </a:gridCol>
                <a:gridCol w="493776">
                  <a:extLst>
                    <a:ext uri="{9D8B030D-6E8A-4147-A177-3AD203B41FA5}">
                      <a16:colId xmlns:a16="http://schemas.microsoft.com/office/drawing/2014/main" val="2343753586"/>
                    </a:ext>
                  </a:extLst>
                </a:gridCol>
                <a:gridCol w="493776">
                  <a:extLst>
                    <a:ext uri="{9D8B030D-6E8A-4147-A177-3AD203B41FA5}">
                      <a16:colId xmlns:a16="http://schemas.microsoft.com/office/drawing/2014/main" val="2919523803"/>
                    </a:ext>
                  </a:extLst>
                </a:gridCol>
                <a:gridCol w="493776">
                  <a:extLst>
                    <a:ext uri="{9D8B030D-6E8A-4147-A177-3AD203B41FA5}">
                      <a16:colId xmlns:a16="http://schemas.microsoft.com/office/drawing/2014/main" val="159248184"/>
                    </a:ext>
                  </a:extLst>
                </a:gridCol>
                <a:gridCol w="493776">
                  <a:extLst>
                    <a:ext uri="{9D8B030D-6E8A-4147-A177-3AD203B41FA5}">
                      <a16:colId xmlns:a16="http://schemas.microsoft.com/office/drawing/2014/main" val="1772631203"/>
                    </a:ext>
                  </a:extLst>
                </a:gridCol>
                <a:gridCol w="493776">
                  <a:extLst>
                    <a:ext uri="{9D8B030D-6E8A-4147-A177-3AD203B41FA5}">
                      <a16:colId xmlns:a16="http://schemas.microsoft.com/office/drawing/2014/main" val="520636793"/>
                    </a:ext>
                  </a:extLst>
                </a:gridCol>
                <a:gridCol w="493776">
                  <a:extLst>
                    <a:ext uri="{9D8B030D-6E8A-4147-A177-3AD203B41FA5}">
                      <a16:colId xmlns:a16="http://schemas.microsoft.com/office/drawing/2014/main" val="3258538826"/>
                    </a:ext>
                  </a:extLst>
                </a:gridCol>
                <a:gridCol w="493776">
                  <a:extLst>
                    <a:ext uri="{9D8B030D-6E8A-4147-A177-3AD203B41FA5}">
                      <a16:colId xmlns:a16="http://schemas.microsoft.com/office/drawing/2014/main" val="3720395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991397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- 2020-05-29 16:29:14</a:t>
                      </a:r>
                      <a:r>
                        <a:rPr kumimoji="0" lang="en-US" sz="1000" b="0" i="0" u="none" strike="noStrike" kern="1200" cap="none" spc="0" normalizeH="0" baseline="0" noProof="0">
                          <a:ln>
                            <a:noFill/>
                          </a:ln>
                          <a:solidFill>
                            <a:prstClr val="black"/>
                          </a:solidFill>
                          <a:effectLst/>
                          <a:uLnTx/>
                          <a:uFillTx/>
                          <a:latin typeface="+mn-lt"/>
                          <a:ea typeface="+mn-ea"/>
                          <a:cs typeface="+mn-cs"/>
                        </a:rPr>
                        <a:t>
  PHLY is donating  million to organizations and community relief funds leading response and recovery efforts for those affected by the coronavirus pandemic. Learn more: https://bit.ly/3guuUNz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https://media-exp1.licdn.com/dms/image/C4D22AQHvgE3BvYwcGQ/feedshare-shrink_1280/0?e=1594857600&amp;v=beta&amp;t=eQCZ27xW5Y_tzN51M6s-8-_LZIY_nf6tQw0RS-OO_NM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08:08:48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0.071501881628464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29513425"/>
                  </a:ext>
                </a:extLst>
              </a:tr>
            </a:tbl>
          </a:graphicData>
        </a:graphic>
      </p:graphicFrame>
      <p:sp>
        <p:nvSpPr>
          <p:cNvPr id="4" name="Text Placeholder 3">
            <a:extLst>
              <a:ext uri="{FF2B5EF4-FFF2-40B4-BE49-F238E27FC236}">
                <a16:creationId xmlns:a16="http://schemas.microsoft.com/office/drawing/2014/main" id="{3452BA4C-15E1-4DE0-B70B-C631EAA7A38F}"/>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1429442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FE27B-41E3-4D40-92F1-6FB4D42E8674}"/>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4E46059A-4D0C-4D38-A309-19A77566BF36}"/>
              </a:ext>
            </a:extLst>
          </p:cNvPr>
          <p:cNvGraphicFramePr>
            <a:graphicFrameLocks noGrp="1"/>
          </p:cNvGraphicFramePr>
          <p:nvPr>
            <p:ph type="tbl" sz="quarter" idx="13"/>
            <p:extLst>
              <p:ext uri="{D42A27DB-BD31-4B8C-83A1-F6EECF244321}">
                <p14:modId xmlns:p14="http://schemas.microsoft.com/office/powerpoint/2010/main" val="892939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17569864"/>
                    </a:ext>
                  </a:extLst>
                </a:gridCol>
                <a:gridCol w="1069847">
                  <a:extLst>
                    <a:ext uri="{9D8B030D-6E8A-4147-A177-3AD203B41FA5}">
                      <a16:colId xmlns:a16="http://schemas.microsoft.com/office/drawing/2014/main" val="862288664"/>
                    </a:ext>
                  </a:extLst>
                </a:gridCol>
                <a:gridCol w="740664">
                  <a:extLst>
                    <a:ext uri="{9D8B030D-6E8A-4147-A177-3AD203B41FA5}">
                      <a16:colId xmlns:a16="http://schemas.microsoft.com/office/drawing/2014/main" val="1879590897"/>
                    </a:ext>
                  </a:extLst>
                </a:gridCol>
                <a:gridCol w="493776">
                  <a:extLst>
                    <a:ext uri="{9D8B030D-6E8A-4147-A177-3AD203B41FA5}">
                      <a16:colId xmlns:a16="http://schemas.microsoft.com/office/drawing/2014/main" val="847394784"/>
                    </a:ext>
                  </a:extLst>
                </a:gridCol>
                <a:gridCol w="493776">
                  <a:extLst>
                    <a:ext uri="{9D8B030D-6E8A-4147-A177-3AD203B41FA5}">
                      <a16:colId xmlns:a16="http://schemas.microsoft.com/office/drawing/2014/main" val="1505202865"/>
                    </a:ext>
                  </a:extLst>
                </a:gridCol>
                <a:gridCol w="493776">
                  <a:extLst>
                    <a:ext uri="{9D8B030D-6E8A-4147-A177-3AD203B41FA5}">
                      <a16:colId xmlns:a16="http://schemas.microsoft.com/office/drawing/2014/main" val="505833958"/>
                    </a:ext>
                  </a:extLst>
                </a:gridCol>
                <a:gridCol w="493776">
                  <a:extLst>
                    <a:ext uri="{9D8B030D-6E8A-4147-A177-3AD203B41FA5}">
                      <a16:colId xmlns:a16="http://schemas.microsoft.com/office/drawing/2014/main" val="3767516614"/>
                    </a:ext>
                  </a:extLst>
                </a:gridCol>
                <a:gridCol w="493776">
                  <a:extLst>
                    <a:ext uri="{9D8B030D-6E8A-4147-A177-3AD203B41FA5}">
                      <a16:colId xmlns:a16="http://schemas.microsoft.com/office/drawing/2014/main" val="756874249"/>
                    </a:ext>
                  </a:extLst>
                </a:gridCol>
                <a:gridCol w="493776">
                  <a:extLst>
                    <a:ext uri="{9D8B030D-6E8A-4147-A177-3AD203B41FA5}">
                      <a16:colId xmlns:a16="http://schemas.microsoft.com/office/drawing/2014/main" val="798772912"/>
                    </a:ext>
                  </a:extLst>
                </a:gridCol>
                <a:gridCol w="493776">
                  <a:extLst>
                    <a:ext uri="{9D8B030D-6E8A-4147-A177-3AD203B41FA5}">
                      <a16:colId xmlns:a16="http://schemas.microsoft.com/office/drawing/2014/main" val="2147377730"/>
                    </a:ext>
                  </a:extLst>
                </a:gridCol>
                <a:gridCol w="493776">
                  <a:extLst>
                    <a:ext uri="{9D8B030D-6E8A-4147-A177-3AD203B41FA5}">
                      <a16:colId xmlns:a16="http://schemas.microsoft.com/office/drawing/2014/main" val="417342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54847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- 2020-05-15 13:20:46</a:t>
                      </a:r>
                      <a:r>
                        <a:rPr kumimoji="0" lang="en-US" sz="1000" b="0" i="0" u="none" strike="noStrike" kern="1200" cap="none" spc="0" normalizeH="0" baseline="0" noProof="0">
                          <a:ln>
                            <a:noFill/>
                          </a:ln>
                          <a:solidFill>
                            <a:prstClr val="black"/>
                          </a:solidFill>
                          <a:effectLst/>
                          <a:uLnTx/>
                          <a:uFillTx/>
                          <a:latin typeface="+mn-lt"/>
                          <a:ea typeface="+mn-ea"/>
                          <a:cs typeface="+mn-cs"/>
                        </a:rPr>
                        <a:t>
  With the #COVID19 pandemic keeping many of us home, we asked employees to show us how they’re spending their time by joining our #InThisTogether Photo Challenge! #TEAMPHLY kicked off Week 1⃣ by chalking their walkways with positive messages and cheerful drawings. Stay tuned for next week’s photos by following along on Facebook, Instagram, and Twitter! #ChalkYourWalk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https://media-exp1.licdn.com/dms/image/C4E22AQHPkWXad0qqSA/feedshare-shrink_800/0?e=1594857600&amp;v=beta&amp;t=I55F7mkprfJOZpaQ84hZXMzUrtVa7vqFBJD0XYK_dtI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08:08:48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0.080035180299033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80784358"/>
                  </a:ext>
                </a:extLst>
              </a:tr>
            </a:tbl>
          </a:graphicData>
        </a:graphic>
      </p:graphicFrame>
      <p:sp>
        <p:nvSpPr>
          <p:cNvPr id="4" name="Text Placeholder 3">
            <a:extLst>
              <a:ext uri="{FF2B5EF4-FFF2-40B4-BE49-F238E27FC236}">
                <a16:creationId xmlns:a16="http://schemas.microsoft.com/office/drawing/2014/main" id="{39F65B8B-EDE1-43E7-8757-673881C268C7}"/>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217645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B896-DFD7-4A82-A585-E0B2EF6C7A06}"/>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4C5D0A72-DE84-4441-94F7-568F29ED3CC3}"/>
              </a:ext>
            </a:extLst>
          </p:cNvPr>
          <p:cNvGraphicFramePr>
            <a:graphicFrameLocks noGrp="1"/>
          </p:cNvGraphicFramePr>
          <p:nvPr>
            <p:ph type="tbl" sz="quarter" idx="13"/>
            <p:extLst>
              <p:ext uri="{D42A27DB-BD31-4B8C-83A1-F6EECF244321}">
                <p14:modId xmlns:p14="http://schemas.microsoft.com/office/powerpoint/2010/main" val="1317995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624627848"/>
                    </a:ext>
                  </a:extLst>
                </a:gridCol>
                <a:gridCol w="1069847">
                  <a:extLst>
                    <a:ext uri="{9D8B030D-6E8A-4147-A177-3AD203B41FA5}">
                      <a16:colId xmlns:a16="http://schemas.microsoft.com/office/drawing/2014/main" val="2886146474"/>
                    </a:ext>
                  </a:extLst>
                </a:gridCol>
                <a:gridCol w="740664">
                  <a:extLst>
                    <a:ext uri="{9D8B030D-6E8A-4147-A177-3AD203B41FA5}">
                      <a16:colId xmlns:a16="http://schemas.microsoft.com/office/drawing/2014/main" val="3702054532"/>
                    </a:ext>
                  </a:extLst>
                </a:gridCol>
                <a:gridCol w="493776">
                  <a:extLst>
                    <a:ext uri="{9D8B030D-6E8A-4147-A177-3AD203B41FA5}">
                      <a16:colId xmlns:a16="http://schemas.microsoft.com/office/drawing/2014/main" val="2116598706"/>
                    </a:ext>
                  </a:extLst>
                </a:gridCol>
                <a:gridCol w="493776">
                  <a:extLst>
                    <a:ext uri="{9D8B030D-6E8A-4147-A177-3AD203B41FA5}">
                      <a16:colId xmlns:a16="http://schemas.microsoft.com/office/drawing/2014/main" val="3490339476"/>
                    </a:ext>
                  </a:extLst>
                </a:gridCol>
                <a:gridCol w="493776">
                  <a:extLst>
                    <a:ext uri="{9D8B030D-6E8A-4147-A177-3AD203B41FA5}">
                      <a16:colId xmlns:a16="http://schemas.microsoft.com/office/drawing/2014/main" val="3492229026"/>
                    </a:ext>
                  </a:extLst>
                </a:gridCol>
                <a:gridCol w="493776">
                  <a:extLst>
                    <a:ext uri="{9D8B030D-6E8A-4147-A177-3AD203B41FA5}">
                      <a16:colId xmlns:a16="http://schemas.microsoft.com/office/drawing/2014/main" val="1935372912"/>
                    </a:ext>
                  </a:extLst>
                </a:gridCol>
                <a:gridCol w="493776">
                  <a:extLst>
                    <a:ext uri="{9D8B030D-6E8A-4147-A177-3AD203B41FA5}">
                      <a16:colId xmlns:a16="http://schemas.microsoft.com/office/drawing/2014/main" val="768576048"/>
                    </a:ext>
                  </a:extLst>
                </a:gridCol>
                <a:gridCol w="493776">
                  <a:extLst>
                    <a:ext uri="{9D8B030D-6E8A-4147-A177-3AD203B41FA5}">
                      <a16:colId xmlns:a16="http://schemas.microsoft.com/office/drawing/2014/main" val="3676189826"/>
                    </a:ext>
                  </a:extLst>
                </a:gridCol>
                <a:gridCol w="493776">
                  <a:extLst>
                    <a:ext uri="{9D8B030D-6E8A-4147-A177-3AD203B41FA5}">
                      <a16:colId xmlns:a16="http://schemas.microsoft.com/office/drawing/2014/main" val="1183919127"/>
                    </a:ext>
                  </a:extLst>
                </a:gridCol>
                <a:gridCol w="493776">
                  <a:extLst>
                    <a:ext uri="{9D8B030D-6E8A-4147-A177-3AD203B41FA5}">
                      <a16:colId xmlns:a16="http://schemas.microsoft.com/office/drawing/2014/main" val="2086794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356183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- 2020-05-12 17:04:02</a:t>
                      </a:r>
                      <a:r>
                        <a:rPr kumimoji="0" lang="en-US" sz="1000" b="0" i="0" u="none" strike="noStrike" kern="1200" cap="none" spc="0" normalizeH="0" baseline="0" noProof="0">
                          <a:ln>
                            <a:noFill/>
                          </a:ln>
                          <a:solidFill>
                            <a:prstClr val="black"/>
                          </a:solidFill>
                          <a:effectLst/>
                          <a:uLnTx/>
                          <a:uFillTx/>
                          <a:latin typeface="+mn-lt"/>
                          <a:ea typeface="+mn-ea"/>
                          <a:cs typeface="+mn-cs"/>
                        </a:rPr>
                        <a:t>
  While we’re currently unable to gather together for volunteer events, we’re offering many individual and virtual opportunities for #TEAMPHLY to complete at home. Our virtual volunteers recently connected to create handmade dog and cat toys from gently worn recycled t-shirts. The toys will be donated to local animal shelters once the COVID-19 crisis has passed. #InThisTogether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https://media-exp1.licdn.com/dms/image/C4E22AQHXmJbnpY_jdA/feedshare-shrink_800/0?e=1594857600&amp;v=beta&amp;t=GupdbMe5ls0FKOlqgg1wiaJQsjQEq8oLd58G6bNo19k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08:08:48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0.31131718395155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03665028"/>
                  </a:ext>
                </a:extLst>
              </a:tr>
            </a:tbl>
          </a:graphicData>
        </a:graphic>
      </p:graphicFrame>
      <p:sp>
        <p:nvSpPr>
          <p:cNvPr id="4" name="Text Placeholder 3">
            <a:extLst>
              <a:ext uri="{FF2B5EF4-FFF2-40B4-BE49-F238E27FC236}">
                <a16:creationId xmlns:a16="http://schemas.microsoft.com/office/drawing/2014/main" id="{66253E49-79CE-4D4C-AE33-3BA7A8BF3F00}"/>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0613724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AE893-EBF0-4ED0-ADC1-1451D30C2349}"/>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BA7BE8EE-FFAB-416E-BF7A-27AEDB8EBD31}"/>
              </a:ext>
            </a:extLst>
          </p:cNvPr>
          <p:cNvGraphicFramePr>
            <a:graphicFrameLocks noGrp="1"/>
          </p:cNvGraphicFramePr>
          <p:nvPr>
            <p:ph type="tbl" sz="quarter" idx="13"/>
            <p:extLst>
              <p:ext uri="{D42A27DB-BD31-4B8C-83A1-F6EECF244321}">
                <p14:modId xmlns:p14="http://schemas.microsoft.com/office/powerpoint/2010/main" val="344150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575047896"/>
                    </a:ext>
                  </a:extLst>
                </a:gridCol>
                <a:gridCol w="1069847">
                  <a:extLst>
                    <a:ext uri="{9D8B030D-6E8A-4147-A177-3AD203B41FA5}">
                      <a16:colId xmlns:a16="http://schemas.microsoft.com/office/drawing/2014/main" val="570130570"/>
                    </a:ext>
                  </a:extLst>
                </a:gridCol>
                <a:gridCol w="740664">
                  <a:extLst>
                    <a:ext uri="{9D8B030D-6E8A-4147-A177-3AD203B41FA5}">
                      <a16:colId xmlns:a16="http://schemas.microsoft.com/office/drawing/2014/main" val="2896842287"/>
                    </a:ext>
                  </a:extLst>
                </a:gridCol>
                <a:gridCol w="493776">
                  <a:extLst>
                    <a:ext uri="{9D8B030D-6E8A-4147-A177-3AD203B41FA5}">
                      <a16:colId xmlns:a16="http://schemas.microsoft.com/office/drawing/2014/main" val="3341226073"/>
                    </a:ext>
                  </a:extLst>
                </a:gridCol>
                <a:gridCol w="493776">
                  <a:extLst>
                    <a:ext uri="{9D8B030D-6E8A-4147-A177-3AD203B41FA5}">
                      <a16:colId xmlns:a16="http://schemas.microsoft.com/office/drawing/2014/main" val="849796252"/>
                    </a:ext>
                  </a:extLst>
                </a:gridCol>
                <a:gridCol w="493776">
                  <a:extLst>
                    <a:ext uri="{9D8B030D-6E8A-4147-A177-3AD203B41FA5}">
                      <a16:colId xmlns:a16="http://schemas.microsoft.com/office/drawing/2014/main" val="2791866414"/>
                    </a:ext>
                  </a:extLst>
                </a:gridCol>
                <a:gridCol w="493776">
                  <a:extLst>
                    <a:ext uri="{9D8B030D-6E8A-4147-A177-3AD203B41FA5}">
                      <a16:colId xmlns:a16="http://schemas.microsoft.com/office/drawing/2014/main" val="3915142285"/>
                    </a:ext>
                  </a:extLst>
                </a:gridCol>
                <a:gridCol w="493776">
                  <a:extLst>
                    <a:ext uri="{9D8B030D-6E8A-4147-A177-3AD203B41FA5}">
                      <a16:colId xmlns:a16="http://schemas.microsoft.com/office/drawing/2014/main" val="373650009"/>
                    </a:ext>
                  </a:extLst>
                </a:gridCol>
                <a:gridCol w="493776">
                  <a:extLst>
                    <a:ext uri="{9D8B030D-6E8A-4147-A177-3AD203B41FA5}">
                      <a16:colId xmlns:a16="http://schemas.microsoft.com/office/drawing/2014/main" val="2965074185"/>
                    </a:ext>
                  </a:extLst>
                </a:gridCol>
                <a:gridCol w="493776">
                  <a:extLst>
                    <a:ext uri="{9D8B030D-6E8A-4147-A177-3AD203B41FA5}">
                      <a16:colId xmlns:a16="http://schemas.microsoft.com/office/drawing/2014/main" val="3694086090"/>
                    </a:ext>
                  </a:extLst>
                </a:gridCol>
                <a:gridCol w="493776">
                  <a:extLst>
                    <a:ext uri="{9D8B030D-6E8A-4147-A177-3AD203B41FA5}">
                      <a16:colId xmlns:a16="http://schemas.microsoft.com/office/drawing/2014/main" val="2341225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598612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- 2020-05-06 10:57:08</a:t>
                      </a:r>
                      <a:r>
                        <a:rPr kumimoji="0" lang="en-US" sz="1000" b="0" i="0" u="none" strike="noStrike" kern="1200" cap="none" spc="0" normalizeH="0" baseline="0" noProof="0">
                          <a:ln>
                            <a:noFill/>
                          </a:ln>
                          <a:solidFill>
                            <a:prstClr val="black"/>
                          </a:solidFill>
                          <a:effectLst/>
                          <a:uLnTx/>
                          <a:uFillTx/>
                          <a:latin typeface="+mn-lt"/>
                          <a:ea typeface="+mn-ea"/>
                          <a:cs typeface="+mn-cs"/>
                        </a:rPr>
                        <a:t>
  We're grateful to all the nurses helping to keep us safe during the #COVID19 pandemic. To help keep nurses in OhioHealth hospitals safe, #TEAMPHLY's Ohio Valley Region donated a supply of hand sanitizer. #ThankYouNurses #NationalNursesDay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https://media-exp1.licdn.com/dms/image/C4D22AQHfI-oLbxMVEQ/feedshare-shrink_800/0?e=1594857600&amp;v=beta&amp;t=HlF_Phv750KeL_zNkKS5Vhm23huGaqUcWlkcnWoOCwI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08:08:48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0.054452054794521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89188304"/>
                  </a:ext>
                </a:extLst>
              </a:tr>
            </a:tbl>
          </a:graphicData>
        </a:graphic>
      </p:graphicFrame>
      <p:sp>
        <p:nvSpPr>
          <p:cNvPr id="4" name="Text Placeholder 3">
            <a:extLst>
              <a:ext uri="{FF2B5EF4-FFF2-40B4-BE49-F238E27FC236}">
                <a16:creationId xmlns:a16="http://schemas.microsoft.com/office/drawing/2014/main" id="{0ECE2FC8-41AC-4058-9E97-E9EDD2D48BF6}"/>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7511153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D9C4E-BC39-401E-806B-FDE210385200}"/>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58E711C6-7DAF-4ABF-8DF9-372250C7A968}"/>
              </a:ext>
            </a:extLst>
          </p:cNvPr>
          <p:cNvGraphicFramePr>
            <a:graphicFrameLocks noGrp="1"/>
          </p:cNvGraphicFramePr>
          <p:nvPr>
            <p:ph type="tbl" sz="quarter" idx="13"/>
            <p:extLst>
              <p:ext uri="{D42A27DB-BD31-4B8C-83A1-F6EECF244321}">
                <p14:modId xmlns:p14="http://schemas.microsoft.com/office/powerpoint/2010/main" val="3155619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58984047"/>
                    </a:ext>
                  </a:extLst>
                </a:gridCol>
                <a:gridCol w="1069847">
                  <a:extLst>
                    <a:ext uri="{9D8B030D-6E8A-4147-A177-3AD203B41FA5}">
                      <a16:colId xmlns:a16="http://schemas.microsoft.com/office/drawing/2014/main" val="2326445129"/>
                    </a:ext>
                  </a:extLst>
                </a:gridCol>
                <a:gridCol w="740664">
                  <a:extLst>
                    <a:ext uri="{9D8B030D-6E8A-4147-A177-3AD203B41FA5}">
                      <a16:colId xmlns:a16="http://schemas.microsoft.com/office/drawing/2014/main" val="1622507415"/>
                    </a:ext>
                  </a:extLst>
                </a:gridCol>
                <a:gridCol w="493776">
                  <a:extLst>
                    <a:ext uri="{9D8B030D-6E8A-4147-A177-3AD203B41FA5}">
                      <a16:colId xmlns:a16="http://schemas.microsoft.com/office/drawing/2014/main" val="1154729236"/>
                    </a:ext>
                  </a:extLst>
                </a:gridCol>
                <a:gridCol w="493776">
                  <a:extLst>
                    <a:ext uri="{9D8B030D-6E8A-4147-A177-3AD203B41FA5}">
                      <a16:colId xmlns:a16="http://schemas.microsoft.com/office/drawing/2014/main" val="3811842308"/>
                    </a:ext>
                  </a:extLst>
                </a:gridCol>
                <a:gridCol w="493776">
                  <a:extLst>
                    <a:ext uri="{9D8B030D-6E8A-4147-A177-3AD203B41FA5}">
                      <a16:colId xmlns:a16="http://schemas.microsoft.com/office/drawing/2014/main" val="2523615256"/>
                    </a:ext>
                  </a:extLst>
                </a:gridCol>
                <a:gridCol w="493776">
                  <a:extLst>
                    <a:ext uri="{9D8B030D-6E8A-4147-A177-3AD203B41FA5}">
                      <a16:colId xmlns:a16="http://schemas.microsoft.com/office/drawing/2014/main" val="874900863"/>
                    </a:ext>
                  </a:extLst>
                </a:gridCol>
                <a:gridCol w="493776">
                  <a:extLst>
                    <a:ext uri="{9D8B030D-6E8A-4147-A177-3AD203B41FA5}">
                      <a16:colId xmlns:a16="http://schemas.microsoft.com/office/drawing/2014/main" val="1796305677"/>
                    </a:ext>
                  </a:extLst>
                </a:gridCol>
                <a:gridCol w="493776">
                  <a:extLst>
                    <a:ext uri="{9D8B030D-6E8A-4147-A177-3AD203B41FA5}">
                      <a16:colId xmlns:a16="http://schemas.microsoft.com/office/drawing/2014/main" val="3467315386"/>
                    </a:ext>
                  </a:extLst>
                </a:gridCol>
                <a:gridCol w="493776">
                  <a:extLst>
                    <a:ext uri="{9D8B030D-6E8A-4147-A177-3AD203B41FA5}">
                      <a16:colId xmlns:a16="http://schemas.microsoft.com/office/drawing/2014/main" val="3520934578"/>
                    </a:ext>
                  </a:extLst>
                </a:gridCol>
                <a:gridCol w="493776">
                  <a:extLst>
                    <a:ext uri="{9D8B030D-6E8A-4147-A177-3AD203B41FA5}">
                      <a16:colId xmlns:a16="http://schemas.microsoft.com/office/drawing/2014/main" val="602675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980519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- 2020-05-28 12:58:55</a:t>
                      </a:r>
                      <a:r>
                        <a:rPr kumimoji="0" lang="en-US" sz="1000" b="0" i="0" u="none" strike="noStrike" kern="1200" cap="none" spc="0" normalizeH="0" baseline="0" noProof="0">
                          <a:ln>
                            <a:noFill/>
                          </a:ln>
                          <a:solidFill>
                            <a:prstClr val="black"/>
                          </a:solidFill>
                          <a:effectLst/>
                          <a:uLnTx/>
                          <a:uFillTx/>
                          <a:latin typeface="+mn-lt"/>
                          <a:ea typeface="+mn-ea"/>
                          <a:cs typeface="+mn-cs"/>
                        </a:rPr>
                        <a:t>
  Even if we can’t get together in person for our annual company outing, we can be together in spirit! With the ongoing #coronavirus pandemic still keeping many of us home, we’re sharing throwback photos from when #TEAMPHLY enjoyed an evening of food, family, and fun at the Adventure Aquarium. #ThrowbackThursday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https://media-exp1.licdn.com/dms/image/C4E22AQFnRy0gRx9fkQ/feedshare-shrink_800/0?e=1594857600&amp;v=beta&amp;t=AZtWYysmRMhea3g7sLLoHh9EJQEu4sbOqudYfyB3L3E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08:08:48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0.070563294972744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16318688"/>
                  </a:ext>
                </a:extLst>
              </a:tr>
            </a:tbl>
          </a:graphicData>
        </a:graphic>
      </p:graphicFrame>
      <p:sp>
        <p:nvSpPr>
          <p:cNvPr id="4" name="Text Placeholder 3">
            <a:extLst>
              <a:ext uri="{FF2B5EF4-FFF2-40B4-BE49-F238E27FC236}">
                <a16:creationId xmlns:a16="http://schemas.microsoft.com/office/drawing/2014/main" id="{156E48EA-83E8-4771-9A27-8E6BE66D2A2C}"/>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6589766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D88DE-E620-4BEB-AE65-3C3EC21BB9C9}"/>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EC98A4F9-228A-4965-8DD5-C5E70B11BABA}"/>
              </a:ext>
            </a:extLst>
          </p:cNvPr>
          <p:cNvGraphicFramePr>
            <a:graphicFrameLocks noGrp="1"/>
          </p:cNvGraphicFramePr>
          <p:nvPr>
            <p:ph type="tbl" sz="quarter" idx="13"/>
            <p:extLst>
              <p:ext uri="{D42A27DB-BD31-4B8C-83A1-F6EECF244321}">
                <p14:modId xmlns:p14="http://schemas.microsoft.com/office/powerpoint/2010/main" val="1541623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22736415"/>
                    </a:ext>
                  </a:extLst>
                </a:gridCol>
                <a:gridCol w="658368">
                  <a:extLst>
                    <a:ext uri="{9D8B030D-6E8A-4147-A177-3AD203B41FA5}">
                      <a16:colId xmlns:a16="http://schemas.microsoft.com/office/drawing/2014/main" val="2720188533"/>
                    </a:ext>
                  </a:extLst>
                </a:gridCol>
                <a:gridCol w="658368">
                  <a:extLst>
                    <a:ext uri="{9D8B030D-6E8A-4147-A177-3AD203B41FA5}">
                      <a16:colId xmlns:a16="http://schemas.microsoft.com/office/drawing/2014/main" val="2322161575"/>
                    </a:ext>
                  </a:extLst>
                </a:gridCol>
                <a:gridCol w="658368">
                  <a:extLst>
                    <a:ext uri="{9D8B030D-6E8A-4147-A177-3AD203B41FA5}">
                      <a16:colId xmlns:a16="http://schemas.microsoft.com/office/drawing/2014/main" val="3688631962"/>
                    </a:ext>
                  </a:extLst>
                </a:gridCol>
                <a:gridCol w="658368">
                  <a:extLst>
                    <a:ext uri="{9D8B030D-6E8A-4147-A177-3AD203B41FA5}">
                      <a16:colId xmlns:a16="http://schemas.microsoft.com/office/drawing/2014/main" val="2095286760"/>
                    </a:ext>
                  </a:extLst>
                </a:gridCol>
                <a:gridCol w="658368">
                  <a:extLst>
                    <a:ext uri="{9D8B030D-6E8A-4147-A177-3AD203B41FA5}">
                      <a16:colId xmlns:a16="http://schemas.microsoft.com/office/drawing/2014/main" val="3892953681"/>
                    </a:ext>
                  </a:extLst>
                </a:gridCol>
                <a:gridCol w="658368">
                  <a:extLst>
                    <a:ext uri="{9D8B030D-6E8A-4147-A177-3AD203B41FA5}">
                      <a16:colId xmlns:a16="http://schemas.microsoft.com/office/drawing/2014/main" val="39128443"/>
                    </a:ext>
                  </a:extLst>
                </a:gridCol>
                <a:gridCol w="658368">
                  <a:extLst>
                    <a:ext uri="{9D8B030D-6E8A-4147-A177-3AD203B41FA5}">
                      <a16:colId xmlns:a16="http://schemas.microsoft.com/office/drawing/2014/main" val="2183377224"/>
                    </a:ext>
                  </a:extLst>
                </a:gridCol>
                <a:gridCol w="658368">
                  <a:extLst>
                    <a:ext uri="{9D8B030D-6E8A-4147-A177-3AD203B41FA5}">
                      <a16:colId xmlns:a16="http://schemas.microsoft.com/office/drawing/2014/main" val="2704339574"/>
                    </a:ext>
                  </a:extLst>
                </a:gridCol>
                <a:gridCol w="658368">
                  <a:extLst>
                    <a:ext uri="{9D8B030D-6E8A-4147-A177-3AD203B41FA5}">
                      <a16:colId xmlns:a16="http://schemas.microsoft.com/office/drawing/2014/main" val="333598293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211910942"/>
                  </a:ext>
                </a:extLst>
              </a:tr>
              <a:tr h="370840">
                <a:tc>
                  <a:txBody>
                    <a:bodyPr/>
                    <a:lstStyle/>
                    <a:p>
                      <a:r>
                        <a:rPr lang="en-US" sz="1000"/>
                        <a:t>phlyinsurance</a:t>
                      </a:r>
                    </a:p>
                  </a:txBody>
                  <a:tcPr/>
                </a:tc>
                <a:tc>
                  <a:txBody>
                    <a:bodyPr/>
                    <a:lstStyle/>
                    <a:p>
                      <a:r>
                        <a:rPr lang="en-US" sz="1000"/>
                        <a:t>1885</a:t>
                      </a:r>
                    </a:p>
                  </a:txBody>
                  <a:tcPr/>
                </a:tc>
                <a:tc>
                  <a:txBody>
                    <a:bodyPr/>
                    <a:lstStyle/>
                    <a:p>
                      <a:r>
                        <a:rPr lang="en-US" sz="1000"/>
                        <a:t>59</a:t>
                      </a:r>
                    </a:p>
                  </a:txBody>
                  <a:tcPr/>
                </a:tc>
                <a:tc>
                  <a:txBody>
                    <a:bodyPr/>
                    <a:lstStyle/>
                    <a:p>
                      <a:r>
                        <a:rPr lang="en-US" sz="1000"/>
                        <a:t>8</a:t>
                      </a:r>
                    </a:p>
                  </a:txBody>
                  <a:tcPr/>
                </a:tc>
                <a:tc>
                  <a:txBody>
                    <a:bodyPr/>
                    <a:lstStyle/>
                    <a:p>
                      <a:r>
                        <a:rPr lang="en-US" sz="1000"/>
                        <a:t>5</a:t>
                      </a:r>
                    </a:p>
                  </a:txBody>
                  <a:tcPr/>
                </a:tc>
                <a:tc>
                  <a:txBody>
                    <a:bodyPr/>
                    <a:lstStyle/>
                    <a:p>
                      <a:r>
                        <a:rPr lang="en-US" sz="1000"/>
                        <a:t>3</a:t>
                      </a:r>
                    </a:p>
                  </a:txBody>
                  <a:tcPr/>
                </a:tc>
                <a:tc>
                  <a:txBody>
                    <a:bodyPr/>
                    <a:lstStyle/>
                    <a:p>
                      <a:r>
                        <a:rPr lang="en-US" sz="1000"/>
                        <a:t>16</a:t>
                      </a:r>
                    </a:p>
                  </a:txBody>
                  <a:tcPr/>
                </a:tc>
                <a:tc>
                  <a:txBody>
                    <a:bodyPr/>
                    <a:lstStyle/>
                    <a:p>
                      <a:r>
                        <a:rPr lang="en-US" sz="1000"/>
                        <a:t>859</a:t>
                      </a:r>
                    </a:p>
                  </a:txBody>
                  <a:tcPr/>
                </a:tc>
                <a:tc>
                  <a:txBody>
                    <a:bodyPr/>
                    <a:lstStyle/>
                    <a:p>
                      <a:r>
                        <a:rPr lang="en-US" sz="1000"/>
                        <a:t>11</a:t>
                      </a:r>
                    </a:p>
                  </a:txBody>
                  <a:tcPr/>
                </a:tc>
                <a:tc>
                  <a:txBody>
                    <a:bodyPr/>
                    <a:lstStyle/>
                    <a:p>
                      <a:r>
                        <a:rPr lang="en-US" sz="1000"/>
                        <a:t>2.9313 %</a:t>
                      </a:r>
                    </a:p>
                  </a:txBody>
                  <a:tcPr/>
                </a:tc>
                <a:extLst>
                  <a:ext uri="{0D108BD9-81ED-4DB2-BD59-A6C34878D82A}">
                    <a16:rowId xmlns:a16="http://schemas.microsoft.com/office/drawing/2014/main" val="3197787852"/>
                  </a:ext>
                </a:extLst>
              </a:tr>
            </a:tbl>
          </a:graphicData>
        </a:graphic>
      </p:graphicFrame>
      <p:sp>
        <p:nvSpPr>
          <p:cNvPr id="4" name="Text Placeholder 3">
            <a:extLst>
              <a:ext uri="{FF2B5EF4-FFF2-40B4-BE49-F238E27FC236}">
                <a16:creationId xmlns:a16="http://schemas.microsoft.com/office/drawing/2014/main" id="{F0E1CA6D-3E89-4A8C-9717-99400135F13A}"/>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1684942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ECFDD-8216-4917-BE09-E7E9A17B8E59}"/>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2C9EFEC1-07D1-4FEF-8084-212435EA325D}"/>
              </a:ext>
            </a:extLst>
          </p:cNvPr>
          <p:cNvGraphicFramePr>
            <a:graphicFrameLocks noGrp="1"/>
          </p:cNvGraphicFramePr>
          <p:nvPr>
            <p:ph type="chart" sz="quarter" idx="13"/>
            <p:extLst>
              <p:ext uri="{D42A27DB-BD31-4B8C-83A1-F6EECF244321}">
                <p14:modId xmlns:p14="http://schemas.microsoft.com/office/powerpoint/2010/main" val="1338461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54719D-5E81-485F-A8E6-576AF34AD81A}"/>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56217ECF-BA91-46D3-A509-249341BD4C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36096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9BA88-0EE1-428F-9601-B0F28648EEDC}"/>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C28412A2-8343-45DC-85A2-75EB272DAF91}"/>
              </a:ext>
            </a:extLst>
          </p:cNvPr>
          <p:cNvGraphicFramePr>
            <a:graphicFrameLocks noGrp="1"/>
          </p:cNvGraphicFramePr>
          <p:nvPr>
            <p:ph type="chart" sz="quarter" idx="13"/>
            <p:extLst>
              <p:ext uri="{D42A27DB-BD31-4B8C-83A1-F6EECF244321}">
                <p14:modId xmlns:p14="http://schemas.microsoft.com/office/powerpoint/2010/main" val="14144863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6297D6-0566-48E0-B4DB-5D47410AF6A2}"/>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544F9F4D-1CD0-4B10-A660-3471AA8003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62848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D4A5B-3DC0-446B-972E-48C28884EF2F}"/>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51BD632C-F3D9-4AFC-960E-AF67F2294886}"/>
              </a:ext>
            </a:extLst>
          </p:cNvPr>
          <p:cNvGraphicFramePr>
            <a:graphicFrameLocks noGrp="1"/>
          </p:cNvGraphicFramePr>
          <p:nvPr>
            <p:ph type="chart" sz="quarter" idx="13"/>
            <p:extLst>
              <p:ext uri="{D42A27DB-BD31-4B8C-83A1-F6EECF244321}">
                <p14:modId xmlns:p14="http://schemas.microsoft.com/office/powerpoint/2010/main" val="2779557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277D31-0870-4C5D-9CFE-11AD66400FF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E91BB9F-06E9-4FA1-B814-D67E9CA56D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23605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7E703-776E-4816-82A2-2DB176BF11E3}"/>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93AC03A8-4A4C-45BF-B08E-9675689D2034}"/>
              </a:ext>
            </a:extLst>
          </p:cNvPr>
          <p:cNvGraphicFramePr>
            <a:graphicFrameLocks noGrp="1"/>
          </p:cNvGraphicFramePr>
          <p:nvPr>
            <p:ph type="tbl" sz="quarter" idx="13"/>
            <p:extLst>
              <p:ext uri="{D42A27DB-BD31-4B8C-83A1-F6EECF244321}">
                <p14:modId xmlns:p14="http://schemas.microsoft.com/office/powerpoint/2010/main" val="3875517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36320998"/>
                    </a:ext>
                  </a:extLst>
                </a:gridCol>
                <a:gridCol w="1810512">
                  <a:extLst>
                    <a:ext uri="{9D8B030D-6E8A-4147-A177-3AD203B41FA5}">
                      <a16:colId xmlns:a16="http://schemas.microsoft.com/office/drawing/2014/main" val="3046885396"/>
                    </a:ext>
                  </a:extLst>
                </a:gridCol>
                <a:gridCol w="822960">
                  <a:extLst>
                    <a:ext uri="{9D8B030D-6E8A-4147-A177-3AD203B41FA5}">
                      <a16:colId xmlns:a16="http://schemas.microsoft.com/office/drawing/2014/main" val="1773666411"/>
                    </a:ext>
                  </a:extLst>
                </a:gridCol>
                <a:gridCol w="822960">
                  <a:extLst>
                    <a:ext uri="{9D8B030D-6E8A-4147-A177-3AD203B41FA5}">
                      <a16:colId xmlns:a16="http://schemas.microsoft.com/office/drawing/2014/main" val="869026808"/>
                    </a:ext>
                  </a:extLst>
                </a:gridCol>
                <a:gridCol w="822960">
                  <a:extLst>
                    <a:ext uri="{9D8B030D-6E8A-4147-A177-3AD203B41FA5}">
                      <a16:colId xmlns:a16="http://schemas.microsoft.com/office/drawing/2014/main" val="973699996"/>
                    </a:ext>
                  </a:extLst>
                </a:gridCol>
                <a:gridCol w="822960">
                  <a:extLst>
                    <a:ext uri="{9D8B030D-6E8A-4147-A177-3AD203B41FA5}">
                      <a16:colId xmlns:a16="http://schemas.microsoft.com/office/drawing/2014/main" val="3862943187"/>
                    </a:ext>
                  </a:extLst>
                </a:gridCol>
                <a:gridCol w="822960">
                  <a:extLst>
                    <a:ext uri="{9D8B030D-6E8A-4147-A177-3AD203B41FA5}">
                      <a16:colId xmlns:a16="http://schemas.microsoft.com/office/drawing/2014/main" val="1038256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18623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- 2020-05-15 13:56:33</a:t>
                      </a:r>
                      <a:r>
                        <a:rPr kumimoji="0" lang="en-US" sz="1000" b="0" i="0" u="none" strike="noStrike" kern="1200" cap="none" spc="0" normalizeH="0" baseline="0" noProof="0">
                          <a:ln>
                            <a:noFill/>
                          </a:ln>
                          <a:solidFill>
                            <a:prstClr val="black"/>
                          </a:solidFill>
                          <a:effectLst/>
                          <a:uLnTx/>
                          <a:uFillTx/>
                          <a:latin typeface="+mn-lt"/>
                          <a:ea typeface="+mn-ea"/>
                          <a:cs typeface="+mn-cs"/>
                        </a:rPr>
                        <a:t>
 With the #COVID19 pandemic keeping many of us home, we asked employees to show us how they’re spending their time by joining our #InThisTogether Photo Challenge! #TEAMPHLY kicked off Week 1⃣ by chalking their walkways with #positive messages and cheerful drawings. Stay tuned for next week’s photos by following along on Facebook, Instagram, and Twitter! 🙌🏼 #chalkyourwalk #chalkart #stayhome #alonetogether #fun #photochallenge #staypositive #instagood #bestoftheday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https://www.instagram.com/p/CAN7nnej0O2/media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08:10:47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83000719"/>
                  </a:ext>
                </a:extLst>
              </a:tr>
            </a:tbl>
          </a:graphicData>
        </a:graphic>
      </p:graphicFrame>
      <p:sp>
        <p:nvSpPr>
          <p:cNvPr id="4" name="Text Placeholder 3">
            <a:extLst>
              <a:ext uri="{FF2B5EF4-FFF2-40B4-BE49-F238E27FC236}">
                <a16:creationId xmlns:a16="http://schemas.microsoft.com/office/drawing/2014/main" id="{5CD41535-D4DF-4C2E-877D-75DFCC3049F7}"/>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8806024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F489C-AC6D-461D-A76D-90DBDA76E61C}"/>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9DB18F43-8FAD-408C-AA2A-15123D8B6782}"/>
              </a:ext>
            </a:extLst>
          </p:cNvPr>
          <p:cNvGraphicFramePr>
            <a:graphicFrameLocks noGrp="1"/>
          </p:cNvGraphicFramePr>
          <p:nvPr>
            <p:ph type="tbl" sz="quarter" idx="13"/>
            <p:extLst>
              <p:ext uri="{D42A27DB-BD31-4B8C-83A1-F6EECF244321}">
                <p14:modId xmlns:p14="http://schemas.microsoft.com/office/powerpoint/2010/main" val="782457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40867310"/>
                    </a:ext>
                  </a:extLst>
                </a:gridCol>
                <a:gridCol w="1810512">
                  <a:extLst>
                    <a:ext uri="{9D8B030D-6E8A-4147-A177-3AD203B41FA5}">
                      <a16:colId xmlns:a16="http://schemas.microsoft.com/office/drawing/2014/main" val="1793784677"/>
                    </a:ext>
                  </a:extLst>
                </a:gridCol>
                <a:gridCol w="822960">
                  <a:extLst>
                    <a:ext uri="{9D8B030D-6E8A-4147-A177-3AD203B41FA5}">
                      <a16:colId xmlns:a16="http://schemas.microsoft.com/office/drawing/2014/main" val="2335764458"/>
                    </a:ext>
                  </a:extLst>
                </a:gridCol>
                <a:gridCol w="822960">
                  <a:extLst>
                    <a:ext uri="{9D8B030D-6E8A-4147-A177-3AD203B41FA5}">
                      <a16:colId xmlns:a16="http://schemas.microsoft.com/office/drawing/2014/main" val="1308461043"/>
                    </a:ext>
                  </a:extLst>
                </a:gridCol>
                <a:gridCol w="822960">
                  <a:extLst>
                    <a:ext uri="{9D8B030D-6E8A-4147-A177-3AD203B41FA5}">
                      <a16:colId xmlns:a16="http://schemas.microsoft.com/office/drawing/2014/main" val="870809430"/>
                    </a:ext>
                  </a:extLst>
                </a:gridCol>
                <a:gridCol w="822960">
                  <a:extLst>
                    <a:ext uri="{9D8B030D-6E8A-4147-A177-3AD203B41FA5}">
                      <a16:colId xmlns:a16="http://schemas.microsoft.com/office/drawing/2014/main" val="3759476639"/>
                    </a:ext>
                  </a:extLst>
                </a:gridCol>
                <a:gridCol w="822960">
                  <a:extLst>
                    <a:ext uri="{9D8B030D-6E8A-4147-A177-3AD203B41FA5}">
                      <a16:colId xmlns:a16="http://schemas.microsoft.com/office/drawing/2014/main" val="2794783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6211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- 2020-05-21 16:52:40</a:t>
                      </a:r>
                      <a:r>
                        <a:rPr kumimoji="0" lang="en-US" sz="1000" b="0" i="0" u="none" strike="noStrike" kern="1200" cap="none" spc="0" normalizeH="0" baseline="0" noProof="0">
                          <a:ln>
                            <a:noFill/>
                          </a:ln>
                          <a:solidFill>
                            <a:prstClr val="black"/>
                          </a:solidFill>
                          <a:effectLst/>
                          <a:uLnTx/>
                          <a:uFillTx/>
                          <a:latin typeface="+mn-lt"/>
                          <a:ea typeface="+mn-ea"/>
                          <a:cs typeface="+mn-cs"/>
                        </a:rPr>
                        <a:t>
 We kicked off the second week of our #InThisTogether Photo Challenge by #HailingOurHeroes! 👏🏼 While most of our employees are #workingfromhome, we appreciate our #essential staff whose roles require them to go into the office and complete daily tasks to help the business run smoothly. To show our #support for #essentialworkers, we asked #TEAMPHLY to share photos of their loved ones who are working at essential jobs during the #pandemic. #covid19 #coronavirus #thankyou #frontlineheroes #healthcareheroes #photochallenge #instagood #bestoftheday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https://www.instagram.com/p/CAdsis4j9Qi/media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08:10:47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79565655"/>
                  </a:ext>
                </a:extLst>
              </a:tr>
            </a:tbl>
          </a:graphicData>
        </a:graphic>
      </p:graphicFrame>
      <p:sp>
        <p:nvSpPr>
          <p:cNvPr id="4" name="Text Placeholder 3">
            <a:extLst>
              <a:ext uri="{FF2B5EF4-FFF2-40B4-BE49-F238E27FC236}">
                <a16:creationId xmlns:a16="http://schemas.microsoft.com/office/drawing/2014/main" id="{8801BD54-23DA-4075-B375-924158719A2D}"/>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7989031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48ED0-9657-4C90-9CE8-B35957FCE54D}"/>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610E5EB6-1446-48E6-910B-9BD9D259F694}"/>
              </a:ext>
            </a:extLst>
          </p:cNvPr>
          <p:cNvGraphicFramePr>
            <a:graphicFrameLocks noGrp="1"/>
          </p:cNvGraphicFramePr>
          <p:nvPr>
            <p:ph type="tbl" sz="quarter" idx="13"/>
            <p:extLst>
              <p:ext uri="{D42A27DB-BD31-4B8C-83A1-F6EECF244321}">
                <p14:modId xmlns:p14="http://schemas.microsoft.com/office/powerpoint/2010/main" val="3255262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93791146"/>
                    </a:ext>
                  </a:extLst>
                </a:gridCol>
                <a:gridCol w="1810512">
                  <a:extLst>
                    <a:ext uri="{9D8B030D-6E8A-4147-A177-3AD203B41FA5}">
                      <a16:colId xmlns:a16="http://schemas.microsoft.com/office/drawing/2014/main" val="833152509"/>
                    </a:ext>
                  </a:extLst>
                </a:gridCol>
                <a:gridCol w="822960">
                  <a:extLst>
                    <a:ext uri="{9D8B030D-6E8A-4147-A177-3AD203B41FA5}">
                      <a16:colId xmlns:a16="http://schemas.microsoft.com/office/drawing/2014/main" val="2023012540"/>
                    </a:ext>
                  </a:extLst>
                </a:gridCol>
                <a:gridCol w="822960">
                  <a:extLst>
                    <a:ext uri="{9D8B030D-6E8A-4147-A177-3AD203B41FA5}">
                      <a16:colId xmlns:a16="http://schemas.microsoft.com/office/drawing/2014/main" val="3335971237"/>
                    </a:ext>
                  </a:extLst>
                </a:gridCol>
                <a:gridCol w="822960">
                  <a:extLst>
                    <a:ext uri="{9D8B030D-6E8A-4147-A177-3AD203B41FA5}">
                      <a16:colId xmlns:a16="http://schemas.microsoft.com/office/drawing/2014/main" val="2392733350"/>
                    </a:ext>
                  </a:extLst>
                </a:gridCol>
                <a:gridCol w="822960">
                  <a:extLst>
                    <a:ext uri="{9D8B030D-6E8A-4147-A177-3AD203B41FA5}">
                      <a16:colId xmlns:a16="http://schemas.microsoft.com/office/drawing/2014/main" val="974461058"/>
                    </a:ext>
                  </a:extLst>
                </a:gridCol>
                <a:gridCol w="822960">
                  <a:extLst>
                    <a:ext uri="{9D8B030D-6E8A-4147-A177-3AD203B41FA5}">
                      <a16:colId xmlns:a16="http://schemas.microsoft.com/office/drawing/2014/main" val="3527093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55579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- 2020-05-28 12:20:27</a:t>
                      </a:r>
                      <a:r>
                        <a:rPr kumimoji="0" lang="en-US" sz="1000" b="0" i="0" u="none" strike="noStrike" kern="1200" cap="none" spc="0" normalizeH="0" baseline="0" noProof="0">
                          <a:ln>
                            <a:noFill/>
                          </a:ln>
                          <a:solidFill>
                            <a:prstClr val="black"/>
                          </a:solidFill>
                          <a:effectLst/>
                          <a:uLnTx/>
                          <a:uFillTx/>
                          <a:latin typeface="+mn-lt"/>
                          <a:ea typeface="+mn-ea"/>
                          <a:cs typeface="+mn-cs"/>
                        </a:rPr>
                        <a:t>
 Even if we can’t get together in person for our annual #companyouting, we can be together in spirit! With the ongoing #coronavirus pandemic still keeping many of us home, we’re sharing #throwback photos from when #TEAMPHLY enjoyed an evening of food, family, and #fun at the adventureaquarium. 🐠🐡🐟 #throwbackthursday #tbt #adventureaquarium #fish #aquaadventure #camdenaquarium #camdennj #insurance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https://www.instagram.com/p/CAvO9KBDg7z/media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08:10:47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87716134"/>
                  </a:ext>
                </a:extLst>
              </a:tr>
            </a:tbl>
          </a:graphicData>
        </a:graphic>
      </p:graphicFrame>
      <p:sp>
        <p:nvSpPr>
          <p:cNvPr id="4" name="Text Placeholder 3">
            <a:extLst>
              <a:ext uri="{FF2B5EF4-FFF2-40B4-BE49-F238E27FC236}">
                <a16:creationId xmlns:a16="http://schemas.microsoft.com/office/drawing/2014/main" id="{1823D38F-518C-4733-AB4C-4CB366287BA9}"/>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5979101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E0F60-7493-4A29-A4CB-C1C2959A74F1}"/>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AF3F0817-A2B3-4842-AD2F-17716CE557D2}"/>
              </a:ext>
            </a:extLst>
          </p:cNvPr>
          <p:cNvGraphicFramePr>
            <a:graphicFrameLocks noGrp="1"/>
          </p:cNvGraphicFramePr>
          <p:nvPr>
            <p:ph type="tbl" sz="quarter" idx="13"/>
            <p:extLst>
              <p:ext uri="{D42A27DB-BD31-4B8C-83A1-F6EECF244321}">
                <p14:modId xmlns:p14="http://schemas.microsoft.com/office/powerpoint/2010/main" val="624644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53771157"/>
                    </a:ext>
                  </a:extLst>
                </a:gridCol>
                <a:gridCol w="1810512">
                  <a:extLst>
                    <a:ext uri="{9D8B030D-6E8A-4147-A177-3AD203B41FA5}">
                      <a16:colId xmlns:a16="http://schemas.microsoft.com/office/drawing/2014/main" val="2445972524"/>
                    </a:ext>
                  </a:extLst>
                </a:gridCol>
                <a:gridCol w="822960">
                  <a:extLst>
                    <a:ext uri="{9D8B030D-6E8A-4147-A177-3AD203B41FA5}">
                      <a16:colId xmlns:a16="http://schemas.microsoft.com/office/drawing/2014/main" val="3565589218"/>
                    </a:ext>
                  </a:extLst>
                </a:gridCol>
                <a:gridCol w="822960">
                  <a:extLst>
                    <a:ext uri="{9D8B030D-6E8A-4147-A177-3AD203B41FA5}">
                      <a16:colId xmlns:a16="http://schemas.microsoft.com/office/drawing/2014/main" val="901827360"/>
                    </a:ext>
                  </a:extLst>
                </a:gridCol>
                <a:gridCol w="822960">
                  <a:extLst>
                    <a:ext uri="{9D8B030D-6E8A-4147-A177-3AD203B41FA5}">
                      <a16:colId xmlns:a16="http://schemas.microsoft.com/office/drawing/2014/main" val="685720879"/>
                    </a:ext>
                  </a:extLst>
                </a:gridCol>
                <a:gridCol w="822960">
                  <a:extLst>
                    <a:ext uri="{9D8B030D-6E8A-4147-A177-3AD203B41FA5}">
                      <a16:colId xmlns:a16="http://schemas.microsoft.com/office/drawing/2014/main" val="2265428781"/>
                    </a:ext>
                  </a:extLst>
                </a:gridCol>
                <a:gridCol w="822960">
                  <a:extLst>
                    <a:ext uri="{9D8B030D-6E8A-4147-A177-3AD203B41FA5}">
                      <a16:colId xmlns:a16="http://schemas.microsoft.com/office/drawing/2014/main" val="3624143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4359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- 2020-05-12 16:52:23</a:t>
                      </a:r>
                      <a:r>
                        <a:rPr kumimoji="0" lang="en-US" sz="1000" b="0" i="0" u="none" strike="noStrike" kern="1200" cap="none" spc="0" normalizeH="0" baseline="0" noProof="0">
                          <a:ln>
                            <a:noFill/>
                          </a:ln>
                          <a:solidFill>
                            <a:prstClr val="black"/>
                          </a:solidFill>
                          <a:effectLst/>
                          <a:uLnTx/>
                          <a:uFillTx/>
                          <a:latin typeface="+mn-lt"/>
                          <a:ea typeface="+mn-ea"/>
                          <a:cs typeface="+mn-cs"/>
                        </a:rPr>
                        <a:t>
 While we’re currently unable to gather together for #volunteer events, we’re offering many individual and virtual opportunities for #TEAMPHLY to complete at home. Our virtual volunteers recently connected to create handmade #dog and #cat toys from gently worn recycled t-shirts. The toys will be donated to local animal shelters once the COVID-19 crisis has passed. 🐶🐱 #inthistogether #stayhome #alonetogether #covid19 #virtualvolunteering #giveback #donate #diy #shelteranimals #instagood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https://www.instagram.com/p/CAGhWxVDReS/media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08:10:47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12827840"/>
                  </a:ext>
                </a:extLst>
              </a:tr>
            </a:tbl>
          </a:graphicData>
        </a:graphic>
      </p:graphicFrame>
      <p:sp>
        <p:nvSpPr>
          <p:cNvPr id="4" name="Text Placeholder 3">
            <a:extLst>
              <a:ext uri="{FF2B5EF4-FFF2-40B4-BE49-F238E27FC236}">
                <a16:creationId xmlns:a16="http://schemas.microsoft.com/office/drawing/2014/main" id="{2E324D4F-A483-41F5-A30C-01C868604E5D}"/>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2474196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EA63F-A752-4704-B83F-37F1842CD9DB}"/>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A27BCB06-89D1-4347-844F-84EF10D5873E}"/>
              </a:ext>
            </a:extLst>
          </p:cNvPr>
          <p:cNvGraphicFramePr>
            <a:graphicFrameLocks noGrp="1"/>
          </p:cNvGraphicFramePr>
          <p:nvPr>
            <p:ph type="tbl" sz="quarter" idx="13"/>
            <p:extLst>
              <p:ext uri="{D42A27DB-BD31-4B8C-83A1-F6EECF244321}">
                <p14:modId xmlns:p14="http://schemas.microsoft.com/office/powerpoint/2010/main" val="744886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52845111"/>
                    </a:ext>
                  </a:extLst>
                </a:gridCol>
                <a:gridCol w="1810512">
                  <a:extLst>
                    <a:ext uri="{9D8B030D-6E8A-4147-A177-3AD203B41FA5}">
                      <a16:colId xmlns:a16="http://schemas.microsoft.com/office/drawing/2014/main" val="3544052535"/>
                    </a:ext>
                  </a:extLst>
                </a:gridCol>
                <a:gridCol w="822960">
                  <a:extLst>
                    <a:ext uri="{9D8B030D-6E8A-4147-A177-3AD203B41FA5}">
                      <a16:colId xmlns:a16="http://schemas.microsoft.com/office/drawing/2014/main" val="183689022"/>
                    </a:ext>
                  </a:extLst>
                </a:gridCol>
                <a:gridCol w="822960">
                  <a:extLst>
                    <a:ext uri="{9D8B030D-6E8A-4147-A177-3AD203B41FA5}">
                      <a16:colId xmlns:a16="http://schemas.microsoft.com/office/drawing/2014/main" val="3587736474"/>
                    </a:ext>
                  </a:extLst>
                </a:gridCol>
                <a:gridCol w="822960">
                  <a:extLst>
                    <a:ext uri="{9D8B030D-6E8A-4147-A177-3AD203B41FA5}">
                      <a16:colId xmlns:a16="http://schemas.microsoft.com/office/drawing/2014/main" val="2544913898"/>
                    </a:ext>
                  </a:extLst>
                </a:gridCol>
                <a:gridCol w="822960">
                  <a:extLst>
                    <a:ext uri="{9D8B030D-6E8A-4147-A177-3AD203B41FA5}">
                      <a16:colId xmlns:a16="http://schemas.microsoft.com/office/drawing/2014/main" val="2681393701"/>
                    </a:ext>
                  </a:extLst>
                </a:gridCol>
                <a:gridCol w="822960">
                  <a:extLst>
                    <a:ext uri="{9D8B030D-6E8A-4147-A177-3AD203B41FA5}">
                      <a16:colId xmlns:a16="http://schemas.microsoft.com/office/drawing/2014/main" val="801472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943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- 2020-05-19 15:14:18</a:t>
                      </a:r>
                      <a:r>
                        <a:rPr kumimoji="0" lang="en-US" sz="1000" b="0" i="0" u="none" strike="noStrike" kern="1200" cap="none" spc="0" normalizeH="0" baseline="0" noProof="0">
                          <a:ln>
                            <a:noFill/>
                          </a:ln>
                          <a:solidFill>
                            <a:prstClr val="black"/>
                          </a:solidFill>
                          <a:effectLst/>
                          <a:uLnTx/>
                          <a:uFillTx/>
                          <a:latin typeface="+mn-lt"/>
                          <a:ea typeface="+mn-ea"/>
                          <a:cs typeface="+mn-cs"/>
                        </a:rPr>
                        <a:t>
 We’re proud to partner with #charitable organizations that create positive change. The novel #coronavirus has profoundly impacted many around the world and across the states. During these challenging times, we’re recognizing our #nonprofit partners who are going above and beyond to provide critical services to vulnerable populations.
This week, we’re shining the spotlight on childrensphila (CHOP), who continues to safely provide #pediatriccare throughout the #COVID19 pandemic. CHOP was the first to have COVID-19 testing kits in PA, has two drive-through testing sites, and successfully engineered a new ventilator that recently received FDA approval. 👏 #TEAMPHLY #inthistogether #giveback #goodcause #charity #forthekids #nonprofitorganization #essentialworkers #frontlineheroes #healthcareheroes #bestoftheday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https://www.instagram.com/p/CAYXsgNn4oX/media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08:10:47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5121754"/>
                  </a:ext>
                </a:extLst>
              </a:tr>
            </a:tbl>
          </a:graphicData>
        </a:graphic>
      </p:graphicFrame>
      <p:sp>
        <p:nvSpPr>
          <p:cNvPr id="4" name="Text Placeholder 3">
            <a:extLst>
              <a:ext uri="{FF2B5EF4-FFF2-40B4-BE49-F238E27FC236}">
                <a16:creationId xmlns:a16="http://schemas.microsoft.com/office/drawing/2014/main" id="{C61B6A4E-3CF5-4B59-BFE9-75E85D688FDC}"/>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958548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0C6CD-E7AE-4CDE-8C0B-9507868EFE1F}"/>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00BE29C9-580A-4B8B-8DE4-EAB3E5081B6B}"/>
              </a:ext>
            </a:extLst>
          </p:cNvPr>
          <p:cNvGraphicFramePr>
            <a:graphicFrameLocks noGrp="1"/>
          </p:cNvGraphicFramePr>
          <p:nvPr>
            <p:ph type="tbl" sz="quarter" idx="13"/>
            <p:extLst>
              <p:ext uri="{D42A27DB-BD31-4B8C-83A1-F6EECF244321}">
                <p14:modId xmlns:p14="http://schemas.microsoft.com/office/powerpoint/2010/main" val="3996577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507221395"/>
                    </a:ext>
                  </a:extLst>
                </a:gridCol>
                <a:gridCol w="658368">
                  <a:extLst>
                    <a:ext uri="{9D8B030D-6E8A-4147-A177-3AD203B41FA5}">
                      <a16:colId xmlns:a16="http://schemas.microsoft.com/office/drawing/2014/main" val="3454888241"/>
                    </a:ext>
                  </a:extLst>
                </a:gridCol>
                <a:gridCol w="658368">
                  <a:extLst>
                    <a:ext uri="{9D8B030D-6E8A-4147-A177-3AD203B41FA5}">
                      <a16:colId xmlns:a16="http://schemas.microsoft.com/office/drawing/2014/main" val="1810004809"/>
                    </a:ext>
                  </a:extLst>
                </a:gridCol>
                <a:gridCol w="329184">
                  <a:extLst>
                    <a:ext uri="{9D8B030D-6E8A-4147-A177-3AD203B41FA5}">
                      <a16:colId xmlns:a16="http://schemas.microsoft.com/office/drawing/2014/main" val="3883837258"/>
                    </a:ext>
                  </a:extLst>
                </a:gridCol>
                <a:gridCol w="329184">
                  <a:extLst>
                    <a:ext uri="{9D8B030D-6E8A-4147-A177-3AD203B41FA5}">
                      <a16:colId xmlns:a16="http://schemas.microsoft.com/office/drawing/2014/main" val="2885738296"/>
                    </a:ext>
                  </a:extLst>
                </a:gridCol>
                <a:gridCol w="658368">
                  <a:extLst>
                    <a:ext uri="{9D8B030D-6E8A-4147-A177-3AD203B41FA5}">
                      <a16:colId xmlns:a16="http://schemas.microsoft.com/office/drawing/2014/main" val="2958966986"/>
                    </a:ext>
                  </a:extLst>
                </a:gridCol>
                <a:gridCol w="658368">
                  <a:extLst>
                    <a:ext uri="{9D8B030D-6E8A-4147-A177-3AD203B41FA5}">
                      <a16:colId xmlns:a16="http://schemas.microsoft.com/office/drawing/2014/main" val="191229934"/>
                    </a:ext>
                  </a:extLst>
                </a:gridCol>
                <a:gridCol w="658368">
                  <a:extLst>
                    <a:ext uri="{9D8B030D-6E8A-4147-A177-3AD203B41FA5}">
                      <a16:colId xmlns:a16="http://schemas.microsoft.com/office/drawing/2014/main" val="3130243350"/>
                    </a:ext>
                  </a:extLst>
                </a:gridCol>
                <a:gridCol w="658368">
                  <a:extLst>
                    <a:ext uri="{9D8B030D-6E8A-4147-A177-3AD203B41FA5}">
                      <a16:colId xmlns:a16="http://schemas.microsoft.com/office/drawing/2014/main" val="1017990631"/>
                    </a:ext>
                  </a:extLst>
                </a:gridCol>
                <a:gridCol w="658368">
                  <a:extLst>
                    <a:ext uri="{9D8B030D-6E8A-4147-A177-3AD203B41FA5}">
                      <a16:colId xmlns:a16="http://schemas.microsoft.com/office/drawing/2014/main" val="1653899175"/>
                    </a:ext>
                  </a:extLst>
                </a:gridCol>
                <a:gridCol w="658368">
                  <a:extLst>
                    <a:ext uri="{9D8B030D-6E8A-4147-A177-3AD203B41FA5}">
                      <a16:colId xmlns:a16="http://schemas.microsoft.com/office/drawing/2014/main" val="501547737"/>
                    </a:ext>
                  </a:extLst>
                </a:gridCol>
                <a:gridCol w="658368">
                  <a:extLst>
                    <a:ext uri="{9D8B030D-6E8A-4147-A177-3AD203B41FA5}">
                      <a16:colId xmlns:a16="http://schemas.microsoft.com/office/drawing/2014/main" val="3366062272"/>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929400064"/>
                  </a:ext>
                </a:extLst>
              </a:tr>
              <a:tr h="370840">
                <a:tc>
                  <a:txBody>
                    <a:bodyPr/>
                    <a:lstStyle/>
                    <a:p>
                      <a:r>
                        <a:rPr lang="en-US" sz="1000"/>
                        <a:t>phlyinsurance</a:t>
                      </a:r>
                    </a:p>
                  </a:txBody>
                  <a:tcPr/>
                </a:tc>
                <a:tc>
                  <a:txBody>
                    <a:bodyPr/>
                    <a:lstStyle/>
                    <a:p>
                      <a:r>
                        <a:rPr lang="en-US" sz="1000"/>
                        <a:t>13</a:t>
                      </a:r>
                    </a:p>
                  </a:txBody>
                  <a:tcPr/>
                </a:tc>
                <a:tc>
                  <a:txBody>
                    <a:bodyPr/>
                    <a:lstStyle/>
                    <a:p>
                      <a:r>
                        <a:rPr lang="en-US" sz="1000"/>
                        <a:t>0.8808</a:t>
                      </a:r>
                    </a:p>
                  </a:txBody>
                  <a:tcPr/>
                </a:tc>
                <a:tc>
                  <a:txBody>
                    <a:bodyPr/>
                    <a:lstStyle/>
                    <a:p>
                      <a:r>
                        <a:rPr lang="en-US" sz="1000"/>
                        <a:t>13.23</a:t>
                      </a:r>
                    </a:p>
                  </a:txBody>
                  <a:tcPr/>
                </a:tc>
                <a:tc>
                  <a:txBody>
                    <a:bodyPr/>
                    <a:lstStyle/>
                    <a:p>
                      <a:r>
                        <a:rPr lang="en-US" sz="1000"/>
                        <a:t>0.08</a:t>
                      </a:r>
                    </a:p>
                  </a:txBody>
                  <a:tcPr/>
                </a:tc>
                <a:tc>
                  <a:txBody>
                    <a:bodyPr/>
                    <a:lstStyle/>
                    <a:p>
                      <a:r>
                        <a:rPr lang="en-US" sz="1000"/>
                        <a:t>233.38</a:t>
                      </a:r>
                    </a:p>
                  </a:txBody>
                  <a:tcPr/>
                </a:tc>
                <a:tc>
                  <a:txBody>
                    <a:bodyPr/>
                    <a:lstStyle/>
                    <a:p>
                      <a:r>
                        <a:rPr lang="en-US" sz="1000"/>
                        <a:t>205.92</a:t>
                      </a:r>
                    </a:p>
                  </a:txBody>
                  <a:tcPr/>
                </a:tc>
                <a:tc>
                  <a:txBody>
                    <a:bodyPr/>
                    <a:lstStyle/>
                    <a:p>
                      <a:r>
                        <a:rPr lang="en-US" sz="1000"/>
                        <a:t>181.00</a:t>
                      </a:r>
                    </a:p>
                  </a:txBody>
                  <a:tcPr/>
                </a:tc>
                <a:tc>
                  <a:txBody>
                    <a:bodyPr/>
                    <a:lstStyle/>
                    <a:p>
                      <a:r>
                        <a:rPr lang="en-US" sz="1000"/>
                        <a:t>180.92</a:t>
                      </a:r>
                    </a:p>
                  </a:txBody>
                  <a:tcPr/>
                </a:tc>
                <a:tc>
                  <a:txBody>
                    <a:bodyPr/>
                    <a:lstStyle/>
                    <a:p>
                      <a:r>
                        <a:rPr lang="en-US" sz="1000"/>
                        <a:t>3034</a:t>
                      </a:r>
                    </a:p>
                  </a:txBody>
                  <a:tcPr/>
                </a:tc>
                <a:tc>
                  <a:txBody>
                    <a:bodyPr/>
                    <a:lstStyle/>
                    <a:p>
                      <a:r>
                        <a:rPr lang="en-US" sz="1000"/>
                        <a:t>172</a:t>
                      </a:r>
                    </a:p>
                  </a:txBody>
                  <a:tcPr/>
                </a:tc>
                <a:tc>
                  <a:txBody>
                    <a:bodyPr/>
                    <a:lstStyle/>
                    <a:p>
                      <a:r>
                        <a:rPr lang="en-US" sz="1000"/>
                        <a:t>2353</a:t>
                      </a:r>
                    </a:p>
                  </a:txBody>
                  <a:tcPr/>
                </a:tc>
                <a:extLst>
                  <a:ext uri="{0D108BD9-81ED-4DB2-BD59-A6C34878D82A}">
                    <a16:rowId xmlns:a16="http://schemas.microsoft.com/office/drawing/2014/main" val="1756673989"/>
                  </a:ext>
                </a:extLst>
              </a:tr>
            </a:tbl>
          </a:graphicData>
        </a:graphic>
      </p:graphicFrame>
      <p:sp>
        <p:nvSpPr>
          <p:cNvPr id="4" name="Text Placeholder 3">
            <a:extLst>
              <a:ext uri="{FF2B5EF4-FFF2-40B4-BE49-F238E27FC236}">
                <a16:creationId xmlns:a16="http://schemas.microsoft.com/office/drawing/2014/main" id="{F1B1CF93-CABF-4CF4-93C5-36D76BBD0962}"/>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7609083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B4786-F1A9-46D2-858A-A05157513FE8}"/>
              </a:ext>
            </a:extLst>
          </p:cNvPr>
          <p:cNvSpPr>
            <a:spLocks noGrp="1"/>
          </p:cNvSpPr>
          <p:nvPr>
            <p:ph type="title"/>
          </p:nvPr>
        </p:nvSpPr>
        <p:spPr/>
        <p:txBody>
          <a:bodyPr/>
          <a:lstStyle/>
          <a:p>
            <a:r>
              <a:rPr lang="en-US"/>
              <a:t>Instagram Stories Table  | Philadelphia Insurance - 1 of 5</a:t>
            </a:r>
          </a:p>
        </p:txBody>
      </p:sp>
      <p:graphicFrame>
        <p:nvGraphicFramePr>
          <p:cNvPr id="5" name="Table Placeholder 4">
            <a:extLst>
              <a:ext uri="{FF2B5EF4-FFF2-40B4-BE49-F238E27FC236}">
                <a16:creationId xmlns:a16="http://schemas.microsoft.com/office/drawing/2014/main" id="{FA879842-AB6B-423E-9F3A-B6C44749B430}"/>
              </a:ext>
            </a:extLst>
          </p:cNvPr>
          <p:cNvGraphicFramePr>
            <a:graphicFrameLocks noGrp="1"/>
          </p:cNvGraphicFramePr>
          <p:nvPr>
            <p:ph type="tbl" sz="quarter" idx="13"/>
            <p:extLst>
              <p:ext uri="{D42A27DB-BD31-4B8C-83A1-F6EECF244321}">
                <p14:modId xmlns:p14="http://schemas.microsoft.com/office/powerpoint/2010/main" val="2454673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60671355"/>
                    </a:ext>
                  </a:extLst>
                </a:gridCol>
                <a:gridCol w="1316736">
                  <a:extLst>
                    <a:ext uri="{9D8B030D-6E8A-4147-A177-3AD203B41FA5}">
                      <a16:colId xmlns:a16="http://schemas.microsoft.com/office/drawing/2014/main" val="236386293"/>
                    </a:ext>
                  </a:extLst>
                </a:gridCol>
                <a:gridCol w="658368">
                  <a:extLst>
                    <a:ext uri="{9D8B030D-6E8A-4147-A177-3AD203B41FA5}">
                      <a16:colId xmlns:a16="http://schemas.microsoft.com/office/drawing/2014/main" val="73186652"/>
                    </a:ext>
                  </a:extLst>
                </a:gridCol>
                <a:gridCol w="658368">
                  <a:extLst>
                    <a:ext uri="{9D8B030D-6E8A-4147-A177-3AD203B41FA5}">
                      <a16:colId xmlns:a16="http://schemas.microsoft.com/office/drawing/2014/main" val="890840467"/>
                    </a:ext>
                  </a:extLst>
                </a:gridCol>
                <a:gridCol w="658368">
                  <a:extLst>
                    <a:ext uri="{9D8B030D-6E8A-4147-A177-3AD203B41FA5}">
                      <a16:colId xmlns:a16="http://schemas.microsoft.com/office/drawing/2014/main" val="3022406506"/>
                    </a:ext>
                  </a:extLst>
                </a:gridCol>
                <a:gridCol w="658368">
                  <a:extLst>
                    <a:ext uri="{9D8B030D-6E8A-4147-A177-3AD203B41FA5}">
                      <a16:colId xmlns:a16="http://schemas.microsoft.com/office/drawing/2014/main" val="2301142"/>
                    </a:ext>
                  </a:extLst>
                </a:gridCol>
                <a:gridCol w="658368">
                  <a:extLst>
                    <a:ext uri="{9D8B030D-6E8A-4147-A177-3AD203B41FA5}">
                      <a16:colId xmlns:a16="http://schemas.microsoft.com/office/drawing/2014/main" val="4146851145"/>
                    </a:ext>
                  </a:extLst>
                </a:gridCol>
                <a:gridCol w="658368">
                  <a:extLst>
                    <a:ext uri="{9D8B030D-6E8A-4147-A177-3AD203B41FA5}">
                      <a16:colId xmlns:a16="http://schemas.microsoft.com/office/drawing/2014/main" val="2235646539"/>
                    </a:ext>
                  </a:extLst>
                </a:gridCol>
                <a:gridCol w="658368">
                  <a:extLst>
                    <a:ext uri="{9D8B030D-6E8A-4147-A177-3AD203B41FA5}">
                      <a16:colId xmlns:a16="http://schemas.microsoft.com/office/drawing/2014/main" val="2711628821"/>
                    </a:ext>
                  </a:extLst>
                </a:gridCol>
                <a:gridCol w="658368">
                  <a:extLst>
                    <a:ext uri="{9D8B030D-6E8A-4147-A177-3AD203B41FA5}">
                      <a16:colId xmlns:a16="http://schemas.microsoft.com/office/drawing/2014/main" val="1858285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098679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- 2020-05-29 13:52:11</a:t>
                      </a:r>
                      <a:r>
                        <a:rPr kumimoji="0" lang="en-US" sz="1000" b="0" i="0" u="none" strike="noStrike" kern="1200" cap="none" spc="0" normalizeH="0" baseline="0" noProof="0">
                          <a:ln>
                            <a:noFill/>
                          </a:ln>
                          <a:solidFill>
                            <a:prstClr val="black"/>
                          </a:solidFill>
                          <a:effectLst/>
                          <a:uLnTx/>
                          <a:uFillTx/>
                          <a:latin typeface="+mn-lt"/>
                          <a:ea typeface="+mn-ea"/>
                          <a:cs typeface="+mn-cs"/>
                        </a:rPr>
                        <a:t>
 #TEAMPHLY #InThisTogether Photo Challenge we asked employees to share photos of their loved ones to show our appreciation for their 
military 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https://scontent-iad3-1.cdninstagram.com/v/t51.12442-15/101498209_3514885561872832_904598620688344381_n.jpg?_nc_cat=101&amp;_nc_sid=8ae9d6&amp;_nc_ohc=FEtCvrYQPhwAX9kWAhY&amp;_nc_ht=scontent-iad3-1.cdninstagram.com&amp;oh=b9d7216d42a41bc624aa131d442fadb3&amp;oe=5EFA16E1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05/30/2020 13:30:39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363651577"/>
                  </a:ext>
                </a:extLst>
              </a:tr>
            </a:tbl>
          </a:graphicData>
        </a:graphic>
      </p:graphicFrame>
      <p:sp>
        <p:nvSpPr>
          <p:cNvPr id="4" name="Text Placeholder 3">
            <a:extLst>
              <a:ext uri="{FF2B5EF4-FFF2-40B4-BE49-F238E27FC236}">
                <a16:creationId xmlns:a16="http://schemas.microsoft.com/office/drawing/2014/main" id="{86BB7EC2-BFD5-43DC-AE52-CA36A51A6758}"/>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2892023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59261-293E-41BD-90EA-23827A4151C8}"/>
              </a:ext>
            </a:extLst>
          </p:cNvPr>
          <p:cNvSpPr>
            <a:spLocks noGrp="1"/>
          </p:cNvSpPr>
          <p:nvPr>
            <p:ph type="title"/>
          </p:nvPr>
        </p:nvSpPr>
        <p:spPr/>
        <p:txBody>
          <a:bodyPr/>
          <a:lstStyle/>
          <a:p>
            <a:r>
              <a:rPr lang="en-US"/>
              <a:t>Instagram Stories Table  | Philadelphia Insurance - 2 of 5</a:t>
            </a:r>
          </a:p>
        </p:txBody>
      </p:sp>
      <p:graphicFrame>
        <p:nvGraphicFramePr>
          <p:cNvPr id="5" name="Table Placeholder 4">
            <a:extLst>
              <a:ext uri="{FF2B5EF4-FFF2-40B4-BE49-F238E27FC236}">
                <a16:creationId xmlns:a16="http://schemas.microsoft.com/office/drawing/2014/main" id="{18356EE3-89DA-4799-BFE6-9DC97150EE64}"/>
              </a:ext>
            </a:extLst>
          </p:cNvPr>
          <p:cNvGraphicFramePr>
            <a:graphicFrameLocks noGrp="1"/>
          </p:cNvGraphicFramePr>
          <p:nvPr>
            <p:ph type="tbl" sz="quarter" idx="13"/>
            <p:extLst>
              <p:ext uri="{D42A27DB-BD31-4B8C-83A1-F6EECF244321}">
                <p14:modId xmlns:p14="http://schemas.microsoft.com/office/powerpoint/2010/main" val="2639382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37399518"/>
                    </a:ext>
                  </a:extLst>
                </a:gridCol>
                <a:gridCol w="1316736">
                  <a:extLst>
                    <a:ext uri="{9D8B030D-6E8A-4147-A177-3AD203B41FA5}">
                      <a16:colId xmlns:a16="http://schemas.microsoft.com/office/drawing/2014/main" val="3466027813"/>
                    </a:ext>
                  </a:extLst>
                </a:gridCol>
                <a:gridCol w="658368">
                  <a:extLst>
                    <a:ext uri="{9D8B030D-6E8A-4147-A177-3AD203B41FA5}">
                      <a16:colId xmlns:a16="http://schemas.microsoft.com/office/drawing/2014/main" val="2244791900"/>
                    </a:ext>
                  </a:extLst>
                </a:gridCol>
                <a:gridCol w="658368">
                  <a:extLst>
                    <a:ext uri="{9D8B030D-6E8A-4147-A177-3AD203B41FA5}">
                      <a16:colId xmlns:a16="http://schemas.microsoft.com/office/drawing/2014/main" val="2741558246"/>
                    </a:ext>
                  </a:extLst>
                </a:gridCol>
                <a:gridCol w="658368">
                  <a:extLst>
                    <a:ext uri="{9D8B030D-6E8A-4147-A177-3AD203B41FA5}">
                      <a16:colId xmlns:a16="http://schemas.microsoft.com/office/drawing/2014/main" val="3633145070"/>
                    </a:ext>
                  </a:extLst>
                </a:gridCol>
                <a:gridCol w="658368">
                  <a:extLst>
                    <a:ext uri="{9D8B030D-6E8A-4147-A177-3AD203B41FA5}">
                      <a16:colId xmlns:a16="http://schemas.microsoft.com/office/drawing/2014/main" val="2972181537"/>
                    </a:ext>
                  </a:extLst>
                </a:gridCol>
                <a:gridCol w="658368">
                  <a:extLst>
                    <a:ext uri="{9D8B030D-6E8A-4147-A177-3AD203B41FA5}">
                      <a16:colId xmlns:a16="http://schemas.microsoft.com/office/drawing/2014/main" val="2752393742"/>
                    </a:ext>
                  </a:extLst>
                </a:gridCol>
                <a:gridCol w="658368">
                  <a:extLst>
                    <a:ext uri="{9D8B030D-6E8A-4147-A177-3AD203B41FA5}">
                      <a16:colId xmlns:a16="http://schemas.microsoft.com/office/drawing/2014/main" val="3168816328"/>
                    </a:ext>
                  </a:extLst>
                </a:gridCol>
                <a:gridCol w="658368">
                  <a:extLst>
                    <a:ext uri="{9D8B030D-6E8A-4147-A177-3AD203B41FA5}">
                      <a16:colId xmlns:a16="http://schemas.microsoft.com/office/drawing/2014/main" val="33642884"/>
                    </a:ext>
                  </a:extLst>
                </a:gridCol>
                <a:gridCol w="658368">
                  <a:extLst>
                    <a:ext uri="{9D8B030D-6E8A-4147-A177-3AD203B41FA5}">
                      <a16:colId xmlns:a16="http://schemas.microsoft.com/office/drawing/2014/main" val="3689591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837176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- 2020-05-29 13:52:10</a:t>
                      </a:r>
                      <a:r>
                        <a:rPr kumimoji="0" lang="en-US" sz="1000" b="0" i="0" u="none" strike="noStrike" kern="1200" cap="none" spc="0" normalizeH="0" baseline="0" noProof="0">
                          <a:ln>
                            <a:noFill/>
                          </a:ln>
                          <a:solidFill>
                            <a:prstClr val="black"/>
                          </a:solidFill>
                          <a:effectLst/>
                          <a:uLnTx/>
                          <a:uFillTx/>
                          <a:latin typeface="+mn-lt"/>
                          <a:ea typeface="+mn-ea"/>
                          <a:cs typeface="+mn-cs"/>
                        </a:rPr>
                        <a:t>
 #TEAMPHLY #InThisTogether Photo Challenge we asked employees to share photos of their loved ones to show our appreciation for their military 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https://scontent-iad3-1.cdninstagram.com/v/t51.12442-15/101188296_919775961829300_7126760252128071181_n.jpg?_nc_cat=104&amp;_nc_sid=8ae9d6&amp;_nc_ohc=kpVrR-ivFw0AX_nzvjP&amp;_nc_ht=scontent-iad3-1.cdninstagram.com&amp;oh=c9458351da1b6835a36be9402d8bfb51&amp;oe=5EF6EB3A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05/30/2020 13:30:39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604234274"/>
                  </a:ext>
                </a:extLst>
              </a:tr>
            </a:tbl>
          </a:graphicData>
        </a:graphic>
      </p:graphicFrame>
      <p:sp>
        <p:nvSpPr>
          <p:cNvPr id="4" name="Text Placeholder 3">
            <a:extLst>
              <a:ext uri="{FF2B5EF4-FFF2-40B4-BE49-F238E27FC236}">
                <a16:creationId xmlns:a16="http://schemas.microsoft.com/office/drawing/2014/main" id="{32530296-138C-4C31-86FC-9870706A8335}"/>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4191188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41B39-B9CE-4059-A519-301D4F9A3254}"/>
              </a:ext>
            </a:extLst>
          </p:cNvPr>
          <p:cNvSpPr>
            <a:spLocks noGrp="1"/>
          </p:cNvSpPr>
          <p:nvPr>
            <p:ph type="title"/>
          </p:nvPr>
        </p:nvSpPr>
        <p:spPr/>
        <p:txBody>
          <a:bodyPr/>
          <a:lstStyle/>
          <a:p>
            <a:r>
              <a:rPr lang="en-US"/>
              <a:t>Instagram Stories Table  | Philadelphia Insurance - 3 of 5</a:t>
            </a:r>
          </a:p>
        </p:txBody>
      </p:sp>
      <p:graphicFrame>
        <p:nvGraphicFramePr>
          <p:cNvPr id="5" name="Table Placeholder 4">
            <a:extLst>
              <a:ext uri="{FF2B5EF4-FFF2-40B4-BE49-F238E27FC236}">
                <a16:creationId xmlns:a16="http://schemas.microsoft.com/office/drawing/2014/main" id="{B25D64F8-82C9-484C-8E2D-C5A85D0CD035}"/>
              </a:ext>
            </a:extLst>
          </p:cNvPr>
          <p:cNvGraphicFramePr>
            <a:graphicFrameLocks noGrp="1"/>
          </p:cNvGraphicFramePr>
          <p:nvPr>
            <p:ph type="tbl" sz="quarter" idx="13"/>
            <p:extLst>
              <p:ext uri="{D42A27DB-BD31-4B8C-83A1-F6EECF244321}">
                <p14:modId xmlns:p14="http://schemas.microsoft.com/office/powerpoint/2010/main" val="2488447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37994711"/>
                    </a:ext>
                  </a:extLst>
                </a:gridCol>
                <a:gridCol w="1316736">
                  <a:extLst>
                    <a:ext uri="{9D8B030D-6E8A-4147-A177-3AD203B41FA5}">
                      <a16:colId xmlns:a16="http://schemas.microsoft.com/office/drawing/2014/main" val="453379690"/>
                    </a:ext>
                  </a:extLst>
                </a:gridCol>
                <a:gridCol w="658368">
                  <a:extLst>
                    <a:ext uri="{9D8B030D-6E8A-4147-A177-3AD203B41FA5}">
                      <a16:colId xmlns:a16="http://schemas.microsoft.com/office/drawing/2014/main" val="197890697"/>
                    </a:ext>
                  </a:extLst>
                </a:gridCol>
                <a:gridCol w="658368">
                  <a:extLst>
                    <a:ext uri="{9D8B030D-6E8A-4147-A177-3AD203B41FA5}">
                      <a16:colId xmlns:a16="http://schemas.microsoft.com/office/drawing/2014/main" val="1603682220"/>
                    </a:ext>
                  </a:extLst>
                </a:gridCol>
                <a:gridCol w="658368">
                  <a:extLst>
                    <a:ext uri="{9D8B030D-6E8A-4147-A177-3AD203B41FA5}">
                      <a16:colId xmlns:a16="http://schemas.microsoft.com/office/drawing/2014/main" val="4010393642"/>
                    </a:ext>
                  </a:extLst>
                </a:gridCol>
                <a:gridCol w="658368">
                  <a:extLst>
                    <a:ext uri="{9D8B030D-6E8A-4147-A177-3AD203B41FA5}">
                      <a16:colId xmlns:a16="http://schemas.microsoft.com/office/drawing/2014/main" val="1723143571"/>
                    </a:ext>
                  </a:extLst>
                </a:gridCol>
                <a:gridCol w="658368">
                  <a:extLst>
                    <a:ext uri="{9D8B030D-6E8A-4147-A177-3AD203B41FA5}">
                      <a16:colId xmlns:a16="http://schemas.microsoft.com/office/drawing/2014/main" val="3198633797"/>
                    </a:ext>
                  </a:extLst>
                </a:gridCol>
                <a:gridCol w="658368">
                  <a:extLst>
                    <a:ext uri="{9D8B030D-6E8A-4147-A177-3AD203B41FA5}">
                      <a16:colId xmlns:a16="http://schemas.microsoft.com/office/drawing/2014/main" val="2539265653"/>
                    </a:ext>
                  </a:extLst>
                </a:gridCol>
                <a:gridCol w="658368">
                  <a:extLst>
                    <a:ext uri="{9D8B030D-6E8A-4147-A177-3AD203B41FA5}">
                      <a16:colId xmlns:a16="http://schemas.microsoft.com/office/drawing/2014/main" val="1403162487"/>
                    </a:ext>
                  </a:extLst>
                </a:gridCol>
                <a:gridCol w="658368">
                  <a:extLst>
                    <a:ext uri="{9D8B030D-6E8A-4147-A177-3AD203B41FA5}">
                      <a16:colId xmlns:a16="http://schemas.microsoft.com/office/drawing/2014/main" val="2956817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60912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- 2020-05-29 13:52:09</a:t>
                      </a:r>
                      <a:r>
                        <a:rPr kumimoji="0" lang="en-US" sz="1000" b="0" i="0" u="none" strike="noStrike" kern="1200" cap="none" spc="0" normalizeH="0" baseline="0" noProof="0">
                          <a:ln>
                            <a:noFill/>
                          </a:ln>
                          <a:solidFill>
                            <a:prstClr val="black"/>
                          </a:solidFill>
                          <a:effectLst/>
                          <a:uLnTx/>
                          <a:uFillTx/>
                          <a:latin typeface="+mn-lt"/>
                          <a:ea typeface="+mn-ea"/>
                          <a:cs typeface="+mn-cs"/>
                        </a:rPr>
                        <a:t>
 #TEAMPHLY #InThisTogether Photo Challenge we asked employees to share photos of their loved ones to show our appreciation for their military 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https://scontent-iad3-1.cdninstagram.com/v/t51.12442-15/100989242_2641129532832921_1222747810350592839_n.jpg?_nc_cat=107&amp;_nc_sid=8ae9d6&amp;_nc_ohc=Km-sUE4FKYcAX9OuBb1&amp;_nc_ht=scontent-iad3-1.cdninstagram.com&amp;oh=4532b6e219f5547c926b5b3d6cc2d5bc&amp;oe=5EFA20B0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05/30/2020 13:30:39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770869947"/>
                  </a:ext>
                </a:extLst>
              </a:tr>
            </a:tbl>
          </a:graphicData>
        </a:graphic>
      </p:graphicFrame>
      <p:sp>
        <p:nvSpPr>
          <p:cNvPr id="4" name="Text Placeholder 3">
            <a:extLst>
              <a:ext uri="{FF2B5EF4-FFF2-40B4-BE49-F238E27FC236}">
                <a16:creationId xmlns:a16="http://schemas.microsoft.com/office/drawing/2014/main" id="{27082FE8-23D0-475A-9193-BA4D9CB44035}"/>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5259834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83898-1B54-48E9-96A7-8EA26D0E40B9}"/>
              </a:ext>
            </a:extLst>
          </p:cNvPr>
          <p:cNvSpPr>
            <a:spLocks noGrp="1"/>
          </p:cNvSpPr>
          <p:nvPr>
            <p:ph type="title"/>
          </p:nvPr>
        </p:nvSpPr>
        <p:spPr/>
        <p:txBody>
          <a:bodyPr/>
          <a:lstStyle/>
          <a:p>
            <a:r>
              <a:rPr lang="en-US"/>
              <a:t>Instagram Stories Table  | Philadelphia Insurance - 4 of 5</a:t>
            </a:r>
          </a:p>
        </p:txBody>
      </p:sp>
      <p:graphicFrame>
        <p:nvGraphicFramePr>
          <p:cNvPr id="5" name="Table Placeholder 4">
            <a:extLst>
              <a:ext uri="{FF2B5EF4-FFF2-40B4-BE49-F238E27FC236}">
                <a16:creationId xmlns:a16="http://schemas.microsoft.com/office/drawing/2014/main" id="{FA71EEB7-146F-4F50-8108-E83FEB28D425}"/>
              </a:ext>
            </a:extLst>
          </p:cNvPr>
          <p:cNvGraphicFramePr>
            <a:graphicFrameLocks noGrp="1"/>
          </p:cNvGraphicFramePr>
          <p:nvPr>
            <p:ph type="tbl" sz="quarter" idx="13"/>
            <p:extLst>
              <p:ext uri="{D42A27DB-BD31-4B8C-83A1-F6EECF244321}">
                <p14:modId xmlns:p14="http://schemas.microsoft.com/office/powerpoint/2010/main" val="3277441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45716152"/>
                    </a:ext>
                  </a:extLst>
                </a:gridCol>
                <a:gridCol w="1316736">
                  <a:extLst>
                    <a:ext uri="{9D8B030D-6E8A-4147-A177-3AD203B41FA5}">
                      <a16:colId xmlns:a16="http://schemas.microsoft.com/office/drawing/2014/main" val="1947738996"/>
                    </a:ext>
                  </a:extLst>
                </a:gridCol>
                <a:gridCol w="658368">
                  <a:extLst>
                    <a:ext uri="{9D8B030D-6E8A-4147-A177-3AD203B41FA5}">
                      <a16:colId xmlns:a16="http://schemas.microsoft.com/office/drawing/2014/main" val="3264474545"/>
                    </a:ext>
                  </a:extLst>
                </a:gridCol>
                <a:gridCol w="658368">
                  <a:extLst>
                    <a:ext uri="{9D8B030D-6E8A-4147-A177-3AD203B41FA5}">
                      <a16:colId xmlns:a16="http://schemas.microsoft.com/office/drawing/2014/main" val="2421030249"/>
                    </a:ext>
                  </a:extLst>
                </a:gridCol>
                <a:gridCol w="658368">
                  <a:extLst>
                    <a:ext uri="{9D8B030D-6E8A-4147-A177-3AD203B41FA5}">
                      <a16:colId xmlns:a16="http://schemas.microsoft.com/office/drawing/2014/main" val="3624114085"/>
                    </a:ext>
                  </a:extLst>
                </a:gridCol>
                <a:gridCol w="658368">
                  <a:extLst>
                    <a:ext uri="{9D8B030D-6E8A-4147-A177-3AD203B41FA5}">
                      <a16:colId xmlns:a16="http://schemas.microsoft.com/office/drawing/2014/main" val="1079310793"/>
                    </a:ext>
                  </a:extLst>
                </a:gridCol>
                <a:gridCol w="658368">
                  <a:extLst>
                    <a:ext uri="{9D8B030D-6E8A-4147-A177-3AD203B41FA5}">
                      <a16:colId xmlns:a16="http://schemas.microsoft.com/office/drawing/2014/main" val="3906055208"/>
                    </a:ext>
                  </a:extLst>
                </a:gridCol>
                <a:gridCol w="658368">
                  <a:extLst>
                    <a:ext uri="{9D8B030D-6E8A-4147-A177-3AD203B41FA5}">
                      <a16:colId xmlns:a16="http://schemas.microsoft.com/office/drawing/2014/main" val="2867793223"/>
                    </a:ext>
                  </a:extLst>
                </a:gridCol>
                <a:gridCol w="658368">
                  <a:extLst>
                    <a:ext uri="{9D8B030D-6E8A-4147-A177-3AD203B41FA5}">
                      <a16:colId xmlns:a16="http://schemas.microsoft.com/office/drawing/2014/main" val="1149767030"/>
                    </a:ext>
                  </a:extLst>
                </a:gridCol>
                <a:gridCol w="658368">
                  <a:extLst>
                    <a:ext uri="{9D8B030D-6E8A-4147-A177-3AD203B41FA5}">
                      <a16:colId xmlns:a16="http://schemas.microsoft.com/office/drawing/2014/main" val="2681548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487145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- 2020-05-21 17:02:53</a:t>
                      </a:r>
                      <a:r>
                        <a:rPr kumimoji="0" lang="en-US" sz="1000" b="0" i="0" u="none" strike="noStrike" kern="1200" cap="none" spc="0" normalizeH="0" baseline="0" noProof="0">
                          <a:ln>
                            <a:noFill/>
                          </a:ln>
                          <a:solidFill>
                            <a:prstClr val="black"/>
                          </a:solidFill>
                          <a:effectLst/>
                          <a:uLnTx/>
                          <a:uFillTx/>
                          <a:latin typeface="+mn-lt"/>
                          <a:ea typeface="+mn-ea"/>
                          <a:cs typeface="+mn-cs"/>
                        </a:rPr>
                        <a:t>
 #InThisTogether Photo Challenge #HailingOurHeroes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https://scontent-iad3-1.cdninstagram.com/v/t51.12442-15/98272825_2712213518997624_7090095415911742616_n.jpg?_nc_cat=109&amp;_nc_sid=8ae9d6&amp;_nc_ohc=s1wHJaeDgikAX8-xxvn&amp;_nc_ht=scontent-iad3-1.cdninstagram.com&amp;oh=61a00d3a08b06bb868ba67a63589f9c7&amp;oe=5EEC8E64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05/22/2020 16:31:23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829677647"/>
                  </a:ext>
                </a:extLst>
              </a:tr>
            </a:tbl>
          </a:graphicData>
        </a:graphic>
      </p:graphicFrame>
      <p:sp>
        <p:nvSpPr>
          <p:cNvPr id="4" name="Text Placeholder 3">
            <a:extLst>
              <a:ext uri="{FF2B5EF4-FFF2-40B4-BE49-F238E27FC236}">
                <a16:creationId xmlns:a16="http://schemas.microsoft.com/office/drawing/2014/main" id="{BD5C42DA-53AD-4C65-A07B-340FC89E598B}"/>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9813528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BBEA9-9BC7-4FF5-908A-CAB31A082F90}"/>
              </a:ext>
            </a:extLst>
          </p:cNvPr>
          <p:cNvSpPr>
            <a:spLocks noGrp="1"/>
          </p:cNvSpPr>
          <p:nvPr>
            <p:ph type="title"/>
          </p:nvPr>
        </p:nvSpPr>
        <p:spPr/>
        <p:txBody>
          <a:bodyPr/>
          <a:lstStyle/>
          <a:p>
            <a:r>
              <a:rPr lang="en-US"/>
              <a:t>Instagram Stories Table  | Philadelphia Insurance - 5 of 5</a:t>
            </a:r>
          </a:p>
        </p:txBody>
      </p:sp>
      <p:graphicFrame>
        <p:nvGraphicFramePr>
          <p:cNvPr id="5" name="Table Placeholder 4">
            <a:extLst>
              <a:ext uri="{FF2B5EF4-FFF2-40B4-BE49-F238E27FC236}">
                <a16:creationId xmlns:a16="http://schemas.microsoft.com/office/drawing/2014/main" id="{F33687D3-83E0-46DF-91EF-D5A1219E09F4}"/>
              </a:ext>
            </a:extLst>
          </p:cNvPr>
          <p:cNvGraphicFramePr>
            <a:graphicFrameLocks noGrp="1"/>
          </p:cNvGraphicFramePr>
          <p:nvPr>
            <p:ph type="tbl" sz="quarter" idx="13"/>
            <p:extLst>
              <p:ext uri="{D42A27DB-BD31-4B8C-83A1-F6EECF244321}">
                <p14:modId xmlns:p14="http://schemas.microsoft.com/office/powerpoint/2010/main" val="4141574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66852830"/>
                    </a:ext>
                  </a:extLst>
                </a:gridCol>
                <a:gridCol w="1316736">
                  <a:extLst>
                    <a:ext uri="{9D8B030D-6E8A-4147-A177-3AD203B41FA5}">
                      <a16:colId xmlns:a16="http://schemas.microsoft.com/office/drawing/2014/main" val="252600864"/>
                    </a:ext>
                  </a:extLst>
                </a:gridCol>
                <a:gridCol w="658368">
                  <a:extLst>
                    <a:ext uri="{9D8B030D-6E8A-4147-A177-3AD203B41FA5}">
                      <a16:colId xmlns:a16="http://schemas.microsoft.com/office/drawing/2014/main" val="4257026958"/>
                    </a:ext>
                  </a:extLst>
                </a:gridCol>
                <a:gridCol w="658368">
                  <a:extLst>
                    <a:ext uri="{9D8B030D-6E8A-4147-A177-3AD203B41FA5}">
                      <a16:colId xmlns:a16="http://schemas.microsoft.com/office/drawing/2014/main" val="1326526295"/>
                    </a:ext>
                  </a:extLst>
                </a:gridCol>
                <a:gridCol w="658368">
                  <a:extLst>
                    <a:ext uri="{9D8B030D-6E8A-4147-A177-3AD203B41FA5}">
                      <a16:colId xmlns:a16="http://schemas.microsoft.com/office/drawing/2014/main" val="1496676007"/>
                    </a:ext>
                  </a:extLst>
                </a:gridCol>
                <a:gridCol w="658368">
                  <a:extLst>
                    <a:ext uri="{9D8B030D-6E8A-4147-A177-3AD203B41FA5}">
                      <a16:colId xmlns:a16="http://schemas.microsoft.com/office/drawing/2014/main" val="1446183114"/>
                    </a:ext>
                  </a:extLst>
                </a:gridCol>
                <a:gridCol w="658368">
                  <a:extLst>
                    <a:ext uri="{9D8B030D-6E8A-4147-A177-3AD203B41FA5}">
                      <a16:colId xmlns:a16="http://schemas.microsoft.com/office/drawing/2014/main" val="2104055609"/>
                    </a:ext>
                  </a:extLst>
                </a:gridCol>
                <a:gridCol w="658368">
                  <a:extLst>
                    <a:ext uri="{9D8B030D-6E8A-4147-A177-3AD203B41FA5}">
                      <a16:colId xmlns:a16="http://schemas.microsoft.com/office/drawing/2014/main" val="4281478895"/>
                    </a:ext>
                  </a:extLst>
                </a:gridCol>
                <a:gridCol w="658368">
                  <a:extLst>
                    <a:ext uri="{9D8B030D-6E8A-4147-A177-3AD203B41FA5}">
                      <a16:colId xmlns:a16="http://schemas.microsoft.com/office/drawing/2014/main" val="1817663782"/>
                    </a:ext>
                  </a:extLst>
                </a:gridCol>
                <a:gridCol w="658368">
                  <a:extLst>
                    <a:ext uri="{9D8B030D-6E8A-4147-A177-3AD203B41FA5}">
                      <a16:colId xmlns:a16="http://schemas.microsoft.com/office/drawing/2014/main" val="2362328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231061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- 2020-05-15 15:54:48</a:t>
                      </a:r>
                      <a:r>
                        <a:rPr kumimoji="0" lang="en-US" sz="1000" b="0" i="0" u="none" strike="noStrike" kern="1200" cap="none" spc="0" normalizeH="0" baseline="0" noProof="0">
                          <a:ln>
                            <a:noFill/>
                          </a:ln>
                          <a:solidFill>
                            <a:prstClr val="black"/>
                          </a:solidFill>
                          <a:effectLst/>
                          <a:uLnTx/>
                          <a:uFillTx/>
                          <a:latin typeface="+mn-lt"/>
                          <a:ea typeface="+mn-ea"/>
                          <a:cs typeface="+mn-cs"/>
                        </a:rPr>
                        <a:t>
 #TEAMPHLY 📣 
join us next week for our #InThisTogether Photo Challenge! Theme: Hailing Our Heroes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https://scontent-iad3-1.cdninstagram.com/v/t51.12442-15/97945695_280093119681271_2959508569770488458_n.jpg?_nc_cat=103&amp;_nc_sid=8ae9d6&amp;_nc_ohc=NkEg3Augt3EAX_huN2N&amp;_nc_ht=scontent-iad3-1.cdninstagram.com&amp;oh=13dc6d0890bedcb3993e2c7158071a45&amp;oe=5EE786C1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05/16/2020 15:30:31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923857460"/>
                  </a:ext>
                </a:extLst>
              </a:tr>
            </a:tbl>
          </a:graphicData>
        </a:graphic>
      </p:graphicFrame>
      <p:sp>
        <p:nvSpPr>
          <p:cNvPr id="4" name="Text Placeholder 3">
            <a:extLst>
              <a:ext uri="{FF2B5EF4-FFF2-40B4-BE49-F238E27FC236}">
                <a16:creationId xmlns:a16="http://schemas.microsoft.com/office/drawing/2014/main" id="{FA368B05-3302-4920-8128-AEB2AF50A855}"/>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94509825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1991</Words>
  <Application>Microsoft Office PowerPoint</Application>
  <PresentationFormat>On-screen Show (4:3)</PresentationFormat>
  <Paragraphs>663</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 - 1 of 3</vt:lpstr>
      <vt:lpstr>Facebook Own Posts Table | Philadelphia Insurance - 2 of 3</vt:lpstr>
      <vt:lpstr>Facebook Own Posts Table | Philadelphia Insurance - 3 of 3</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5</vt:lpstr>
      <vt:lpstr>Instagram Stories Table  | Philadelphia Insurance - 2 of 5</vt:lpstr>
      <vt:lpstr>Instagram Stories Table  | Philadelphia Insurance - 3 of 5</vt:lpstr>
      <vt:lpstr>Instagram Stories Table  | Philadelphia Insurance - 4 of 5</vt:lpstr>
      <vt:lpstr>Instagram Stories Table  | Philadelphia Insurance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2020-06-11T13:02:12Z</dcterms:created>
  <dcterms:modified xsi:type="dcterms:W3CDTF">2020-06-11T13:03:12Z</dcterms:modified>
</cp:coreProperties>
</file>