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5" r:id="rId19"/>
    <p:sldId id="276" r:id="rId20"/>
    <p:sldId id="277" r:id="rId21"/>
    <p:sldId id="278" r:id="rId22"/>
    <p:sldId id="279" r:id="rId23"/>
    <p:sldId id="280" r:id="rId24"/>
    <p:sldId id="281" r:id="rId25"/>
    <p:sldId id="283" r:id="rId26"/>
    <p:sldId id="284" r:id="rId27"/>
    <p:sldId id="285" r:id="rId28"/>
    <p:sldId id="286" r:id="rId29"/>
    <p:sldId id="287" r:id="rId30"/>
    <p:sldId id="288" r:id="rId31"/>
    <p:sldId id="289" r:id="rId32"/>
    <p:sldId id="290" r:id="rId33"/>
    <p:sldId id="291" r:id="rId34"/>
    <p:sldId id="293" r:id="rId35"/>
    <p:sldId id="294" r:id="rId36"/>
    <p:sldId id="295" r:id="rId37"/>
    <p:sldId id="296" r:id="rId38"/>
    <p:sldId id="297" r:id="rId39"/>
    <p:sldId id="298" r:id="rId40"/>
    <p:sldId id="300" r:id="rId41"/>
    <p:sldId id="301" r:id="rId42"/>
    <p:sldId id="302" r:id="rId43"/>
    <p:sldId id="303" r:id="rId44"/>
    <p:sldId id="304" r:id="rId45"/>
  </p:sldIdLst>
  <p:sldSz cx="9144000" cy="6858000" type="screen4x3"/>
  <p:notesSz cx="6858000" cy="9144000"/>
  <p:embeddedFontLst>
    <p:embeddedFont>
      <p:font typeface="Calibri" panose="020F0502020204030204" pitchFamily="34" charset="0"/>
      <p:regular r:id="rId46"/>
      <p:bold r:id="rId47"/>
      <p:italic r:id="rId48"/>
      <p:boldItalic r:id="rId4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2.fntdata"/><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Sheet1!$A$2:$A$42</c:f>
              <c:numCache>
                <c:formatCode>m/d/yyyy</c:formatCode>
                <c:ptCount val="41"/>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pt idx="24">
                  <c:v>43466</c:v>
                </c:pt>
                <c:pt idx="25">
                  <c:v>43497</c:v>
                </c:pt>
                <c:pt idx="26">
                  <c:v>43525</c:v>
                </c:pt>
                <c:pt idx="27">
                  <c:v>43556</c:v>
                </c:pt>
                <c:pt idx="28">
                  <c:v>43586</c:v>
                </c:pt>
                <c:pt idx="29">
                  <c:v>43617</c:v>
                </c:pt>
                <c:pt idx="30">
                  <c:v>43647</c:v>
                </c:pt>
                <c:pt idx="31">
                  <c:v>43678</c:v>
                </c:pt>
                <c:pt idx="32">
                  <c:v>43709</c:v>
                </c:pt>
                <c:pt idx="33">
                  <c:v>43739</c:v>
                </c:pt>
                <c:pt idx="34">
                  <c:v>43770</c:v>
                </c:pt>
                <c:pt idx="35">
                  <c:v>43800</c:v>
                </c:pt>
                <c:pt idx="36">
                  <c:v>43831</c:v>
                </c:pt>
                <c:pt idx="37">
                  <c:v>43862</c:v>
                </c:pt>
                <c:pt idx="38">
                  <c:v>43891</c:v>
                </c:pt>
                <c:pt idx="39">
                  <c:v>43922</c:v>
                </c:pt>
                <c:pt idx="40">
                  <c:v>43952</c:v>
                </c:pt>
              </c:numCache>
            </c:numRef>
          </c:cat>
          <c:val>
            <c:numRef>
              <c:f>Sheet1!$B$2:$B$42</c:f>
              <c:numCache>
                <c:formatCode>General</c:formatCode>
                <c:ptCount val="41"/>
                <c:pt idx="0">
                  <c:v>3006</c:v>
                </c:pt>
                <c:pt idx="1">
                  <c:v>3027</c:v>
                </c:pt>
                <c:pt idx="2">
                  <c:v>3052</c:v>
                </c:pt>
                <c:pt idx="3">
                  <c:v>3090</c:v>
                </c:pt>
                <c:pt idx="4">
                  <c:v>3127</c:v>
                </c:pt>
                <c:pt idx="5">
                  <c:v>3165</c:v>
                </c:pt>
                <c:pt idx="6">
                  <c:v>3186</c:v>
                </c:pt>
                <c:pt idx="7">
                  <c:v>3232</c:v>
                </c:pt>
                <c:pt idx="8">
                  <c:v>3259</c:v>
                </c:pt>
                <c:pt idx="9">
                  <c:v>3302</c:v>
                </c:pt>
                <c:pt idx="10">
                  <c:v>3342</c:v>
                </c:pt>
                <c:pt idx="11">
                  <c:v>3365</c:v>
                </c:pt>
                <c:pt idx="12">
                  <c:v>3420</c:v>
                </c:pt>
                <c:pt idx="13">
                  <c:v>3450</c:v>
                </c:pt>
                <c:pt idx="14">
                  <c:v>3484</c:v>
                </c:pt>
                <c:pt idx="15">
                  <c:v>3509</c:v>
                </c:pt>
                <c:pt idx="16">
                  <c:v>3542</c:v>
                </c:pt>
                <c:pt idx="17">
                  <c:v>3592</c:v>
                </c:pt>
                <c:pt idx="18">
                  <c:v>3621</c:v>
                </c:pt>
                <c:pt idx="19">
                  <c:v>3679</c:v>
                </c:pt>
                <c:pt idx="20">
                  <c:v>3750</c:v>
                </c:pt>
                <c:pt idx="21">
                  <c:v>3803</c:v>
                </c:pt>
                <c:pt idx="22">
                  <c:v>3845</c:v>
                </c:pt>
                <c:pt idx="23">
                  <c:v>3870</c:v>
                </c:pt>
                <c:pt idx="24">
                  <c:v>3909</c:v>
                </c:pt>
                <c:pt idx="25">
                  <c:v>3943</c:v>
                </c:pt>
                <c:pt idx="26">
                  <c:v>4002</c:v>
                </c:pt>
                <c:pt idx="27">
                  <c:v>4036</c:v>
                </c:pt>
                <c:pt idx="28">
                  <c:v>4057</c:v>
                </c:pt>
                <c:pt idx="29">
                  <c:v>4087</c:v>
                </c:pt>
                <c:pt idx="30">
                  <c:v>4140</c:v>
                </c:pt>
                <c:pt idx="31">
                  <c:v>4163</c:v>
                </c:pt>
                <c:pt idx="32">
                  <c:v>4179</c:v>
                </c:pt>
                <c:pt idx="33">
                  <c:v>4200</c:v>
                </c:pt>
                <c:pt idx="34">
                  <c:v>4392</c:v>
                </c:pt>
                <c:pt idx="35">
                  <c:v>4396</c:v>
                </c:pt>
                <c:pt idx="36">
                  <c:v>4406</c:v>
                </c:pt>
                <c:pt idx="37">
                  <c:v>4412</c:v>
                </c:pt>
                <c:pt idx="38">
                  <c:v>4434</c:v>
                </c:pt>
                <c:pt idx="39">
                  <c:v>4469</c:v>
                </c:pt>
                <c:pt idx="40">
                  <c:v>4473</c:v>
                </c:pt>
              </c:numCache>
            </c:numRef>
          </c:val>
          <c:smooth val="0"/>
          <c:extLst>
            <c:ext xmlns:c16="http://schemas.microsoft.com/office/drawing/2014/chart" uri="{C3380CC4-5D6E-409C-BE32-E72D297353CC}">
              <c16:uniqueId val="{00000000-E2EB-402A-90A5-3E0557F9F847}"/>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Sheet1!$A$2:$A$42</c:f>
              <c:numCache>
                <c:formatCode>m/d/yyyy</c:formatCode>
                <c:ptCount val="41"/>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pt idx="24">
                  <c:v>43466</c:v>
                </c:pt>
                <c:pt idx="25">
                  <c:v>43497</c:v>
                </c:pt>
                <c:pt idx="26">
                  <c:v>43525</c:v>
                </c:pt>
                <c:pt idx="27">
                  <c:v>43556</c:v>
                </c:pt>
                <c:pt idx="28">
                  <c:v>43586</c:v>
                </c:pt>
                <c:pt idx="29">
                  <c:v>43617</c:v>
                </c:pt>
                <c:pt idx="30">
                  <c:v>43647</c:v>
                </c:pt>
                <c:pt idx="31">
                  <c:v>43678</c:v>
                </c:pt>
                <c:pt idx="32">
                  <c:v>43709</c:v>
                </c:pt>
                <c:pt idx="33">
                  <c:v>43739</c:v>
                </c:pt>
                <c:pt idx="34">
                  <c:v>43770</c:v>
                </c:pt>
                <c:pt idx="35">
                  <c:v>43800</c:v>
                </c:pt>
                <c:pt idx="36">
                  <c:v>43831</c:v>
                </c:pt>
                <c:pt idx="37">
                  <c:v>43862</c:v>
                </c:pt>
                <c:pt idx="38">
                  <c:v>43891</c:v>
                </c:pt>
                <c:pt idx="39">
                  <c:v>43922</c:v>
                </c:pt>
                <c:pt idx="40">
                  <c:v>43952</c:v>
                </c:pt>
              </c:numCache>
            </c:numRef>
          </c:cat>
          <c:val>
            <c:numRef>
              <c:f>Sheet1!$C$2:$C$42</c:f>
              <c:numCache>
                <c:formatCode>General</c:formatCode>
                <c:ptCount val="41"/>
                <c:pt idx="0">
                  <c:v>2494</c:v>
                </c:pt>
                <c:pt idx="1">
                  <c:v>2540</c:v>
                </c:pt>
                <c:pt idx="2">
                  <c:v>2566</c:v>
                </c:pt>
                <c:pt idx="3">
                  <c:v>2605</c:v>
                </c:pt>
                <c:pt idx="4">
                  <c:v>2631</c:v>
                </c:pt>
                <c:pt idx="5">
                  <c:v>2673</c:v>
                </c:pt>
                <c:pt idx="6">
                  <c:v>2699</c:v>
                </c:pt>
                <c:pt idx="7">
                  <c:v>2753</c:v>
                </c:pt>
                <c:pt idx="8">
                  <c:v>2783</c:v>
                </c:pt>
                <c:pt idx="9">
                  <c:v>2802</c:v>
                </c:pt>
                <c:pt idx="10">
                  <c:v>2821</c:v>
                </c:pt>
                <c:pt idx="11">
                  <c:v>2833</c:v>
                </c:pt>
                <c:pt idx="12">
                  <c:v>2868</c:v>
                </c:pt>
                <c:pt idx="13">
                  <c:v>2900</c:v>
                </c:pt>
                <c:pt idx="14">
                  <c:v>2922</c:v>
                </c:pt>
                <c:pt idx="15">
                  <c:v>2967</c:v>
                </c:pt>
                <c:pt idx="16">
                  <c:v>3018</c:v>
                </c:pt>
                <c:pt idx="17">
                  <c:v>3042</c:v>
                </c:pt>
                <c:pt idx="18">
                  <c:v>3061</c:v>
                </c:pt>
                <c:pt idx="19">
                  <c:v>3064</c:v>
                </c:pt>
                <c:pt idx="20">
                  <c:v>3097</c:v>
                </c:pt>
                <c:pt idx="21">
                  <c:v>3108</c:v>
                </c:pt>
                <c:pt idx="22">
                  <c:v>3113</c:v>
                </c:pt>
                <c:pt idx="23">
                  <c:v>3118</c:v>
                </c:pt>
                <c:pt idx="24">
                  <c:v>3135</c:v>
                </c:pt>
                <c:pt idx="25">
                  <c:v>3159</c:v>
                </c:pt>
                <c:pt idx="26">
                  <c:v>3208</c:v>
                </c:pt>
                <c:pt idx="27">
                  <c:v>3222</c:v>
                </c:pt>
                <c:pt idx="28">
                  <c:v>3235</c:v>
                </c:pt>
                <c:pt idx="29">
                  <c:v>3296</c:v>
                </c:pt>
                <c:pt idx="30">
                  <c:v>3307</c:v>
                </c:pt>
                <c:pt idx="31">
                  <c:v>3334</c:v>
                </c:pt>
                <c:pt idx="32">
                  <c:v>3412</c:v>
                </c:pt>
                <c:pt idx="33">
                  <c:v>3418</c:v>
                </c:pt>
                <c:pt idx="34">
                  <c:v>3423</c:v>
                </c:pt>
                <c:pt idx="35">
                  <c:v>3444</c:v>
                </c:pt>
                <c:pt idx="36">
                  <c:v>3513</c:v>
                </c:pt>
                <c:pt idx="37">
                  <c:v>3635</c:v>
                </c:pt>
                <c:pt idx="38">
                  <c:v>3632</c:v>
                </c:pt>
                <c:pt idx="39">
                  <c:v>3645</c:v>
                </c:pt>
                <c:pt idx="40">
                  <c:v>3650</c:v>
                </c:pt>
              </c:numCache>
            </c:numRef>
          </c:val>
          <c:smooth val="0"/>
          <c:extLst>
            <c:ext xmlns:c16="http://schemas.microsoft.com/office/drawing/2014/chart" uri="{C3380CC4-5D6E-409C-BE32-E72D297353CC}">
              <c16:uniqueId val="{00000001-E2EB-402A-90A5-3E0557F9F847}"/>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Sheet1!$A$2:$A$42</c:f>
              <c:numCache>
                <c:formatCode>m/d/yyyy</c:formatCode>
                <c:ptCount val="41"/>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pt idx="24">
                  <c:v>43466</c:v>
                </c:pt>
                <c:pt idx="25">
                  <c:v>43497</c:v>
                </c:pt>
                <c:pt idx="26">
                  <c:v>43525</c:v>
                </c:pt>
                <c:pt idx="27">
                  <c:v>43556</c:v>
                </c:pt>
                <c:pt idx="28">
                  <c:v>43586</c:v>
                </c:pt>
                <c:pt idx="29">
                  <c:v>43617</c:v>
                </c:pt>
                <c:pt idx="30">
                  <c:v>43647</c:v>
                </c:pt>
                <c:pt idx="31">
                  <c:v>43678</c:v>
                </c:pt>
                <c:pt idx="32">
                  <c:v>43709</c:v>
                </c:pt>
                <c:pt idx="33">
                  <c:v>43739</c:v>
                </c:pt>
                <c:pt idx="34">
                  <c:v>43770</c:v>
                </c:pt>
                <c:pt idx="35">
                  <c:v>43800</c:v>
                </c:pt>
                <c:pt idx="36">
                  <c:v>43831</c:v>
                </c:pt>
                <c:pt idx="37">
                  <c:v>43862</c:v>
                </c:pt>
                <c:pt idx="38">
                  <c:v>43891</c:v>
                </c:pt>
                <c:pt idx="39">
                  <c:v>43922</c:v>
                </c:pt>
                <c:pt idx="40">
                  <c:v>43952</c:v>
                </c:pt>
              </c:numCache>
            </c:numRef>
          </c:cat>
          <c:val>
            <c:numRef>
              <c:f>Sheet1!$D$2:$D$42</c:f>
              <c:numCache>
                <c:formatCode>General</c:formatCode>
                <c:ptCount val="4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numCache>
            </c:numRef>
          </c:val>
          <c:smooth val="0"/>
          <c:extLst>
            <c:ext xmlns:c16="http://schemas.microsoft.com/office/drawing/2014/chart" uri="{C3380CC4-5D6E-409C-BE32-E72D297353CC}">
              <c16:uniqueId val="{00000002-E2EB-402A-90A5-3E0557F9F847}"/>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Sheet1!$A$2:$A$42</c:f>
              <c:numCache>
                <c:formatCode>m/d/yyyy</c:formatCode>
                <c:ptCount val="41"/>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pt idx="24">
                  <c:v>43466</c:v>
                </c:pt>
                <c:pt idx="25">
                  <c:v>43497</c:v>
                </c:pt>
                <c:pt idx="26">
                  <c:v>43525</c:v>
                </c:pt>
                <c:pt idx="27">
                  <c:v>43556</c:v>
                </c:pt>
                <c:pt idx="28">
                  <c:v>43586</c:v>
                </c:pt>
                <c:pt idx="29">
                  <c:v>43617</c:v>
                </c:pt>
                <c:pt idx="30">
                  <c:v>43647</c:v>
                </c:pt>
                <c:pt idx="31">
                  <c:v>43678</c:v>
                </c:pt>
                <c:pt idx="32">
                  <c:v>43709</c:v>
                </c:pt>
                <c:pt idx="33">
                  <c:v>43739</c:v>
                </c:pt>
                <c:pt idx="34">
                  <c:v>43770</c:v>
                </c:pt>
                <c:pt idx="35">
                  <c:v>43800</c:v>
                </c:pt>
                <c:pt idx="36">
                  <c:v>43831</c:v>
                </c:pt>
                <c:pt idx="37">
                  <c:v>43862</c:v>
                </c:pt>
                <c:pt idx="38">
                  <c:v>43891</c:v>
                </c:pt>
                <c:pt idx="39">
                  <c:v>43922</c:v>
                </c:pt>
                <c:pt idx="40">
                  <c:v>43952</c:v>
                </c:pt>
              </c:numCache>
            </c:numRef>
          </c:cat>
          <c:val>
            <c:numRef>
              <c:f>Sheet1!$E$2:$E$42</c:f>
              <c:numCache>
                <c:formatCode>General</c:formatCode>
                <c:ptCount val="41"/>
                <c:pt idx="0">
                  <c:v>11752</c:v>
                </c:pt>
                <c:pt idx="1">
                  <c:v>11917</c:v>
                </c:pt>
                <c:pt idx="2">
                  <c:v>12064</c:v>
                </c:pt>
                <c:pt idx="3">
                  <c:v>12237</c:v>
                </c:pt>
                <c:pt idx="4">
                  <c:v>12401</c:v>
                </c:pt>
                <c:pt idx="5">
                  <c:v>12576</c:v>
                </c:pt>
                <c:pt idx="6">
                  <c:v>12733</c:v>
                </c:pt>
                <c:pt idx="7">
                  <c:v>12880</c:v>
                </c:pt>
                <c:pt idx="8">
                  <c:v>13030</c:v>
                </c:pt>
                <c:pt idx="9">
                  <c:v>13211</c:v>
                </c:pt>
                <c:pt idx="10">
                  <c:v>13354</c:v>
                </c:pt>
                <c:pt idx="11">
                  <c:v>13496</c:v>
                </c:pt>
                <c:pt idx="12">
                  <c:v>13783</c:v>
                </c:pt>
                <c:pt idx="13">
                  <c:v>14043</c:v>
                </c:pt>
                <c:pt idx="14">
                  <c:v>14233</c:v>
                </c:pt>
                <c:pt idx="15">
                  <c:v>14487</c:v>
                </c:pt>
                <c:pt idx="16">
                  <c:v>14735</c:v>
                </c:pt>
                <c:pt idx="17">
                  <c:v>15014</c:v>
                </c:pt>
                <c:pt idx="18">
                  <c:v>15337</c:v>
                </c:pt>
                <c:pt idx="19">
                  <c:v>15622</c:v>
                </c:pt>
                <c:pt idx="20">
                  <c:v>15830</c:v>
                </c:pt>
                <c:pt idx="21">
                  <c:v>16027</c:v>
                </c:pt>
                <c:pt idx="22">
                  <c:v>16239</c:v>
                </c:pt>
                <c:pt idx="23">
                  <c:v>16556</c:v>
                </c:pt>
                <c:pt idx="24">
                  <c:v>17280</c:v>
                </c:pt>
                <c:pt idx="25">
                  <c:v>17665</c:v>
                </c:pt>
                <c:pt idx="26">
                  <c:v>18111</c:v>
                </c:pt>
                <c:pt idx="27">
                  <c:v>18547</c:v>
                </c:pt>
                <c:pt idx="28">
                  <c:v>18987</c:v>
                </c:pt>
                <c:pt idx="29">
                  <c:v>19471</c:v>
                </c:pt>
                <c:pt idx="30">
                  <c:v>20086</c:v>
                </c:pt>
                <c:pt idx="31">
                  <c:v>20597</c:v>
                </c:pt>
                <c:pt idx="32">
                  <c:v>21109</c:v>
                </c:pt>
                <c:pt idx="33">
                  <c:v>21641</c:v>
                </c:pt>
                <c:pt idx="34">
                  <c:v>22202</c:v>
                </c:pt>
                <c:pt idx="35">
                  <c:v>22677</c:v>
                </c:pt>
                <c:pt idx="36">
                  <c:v>23171</c:v>
                </c:pt>
                <c:pt idx="37">
                  <c:v>23717</c:v>
                </c:pt>
                <c:pt idx="38">
                  <c:v>24308</c:v>
                </c:pt>
                <c:pt idx="39">
                  <c:v>24835</c:v>
                </c:pt>
                <c:pt idx="40">
                  <c:v>25298</c:v>
                </c:pt>
              </c:numCache>
            </c:numRef>
          </c:val>
          <c:smooth val="0"/>
          <c:extLst>
            <c:ext xmlns:c16="http://schemas.microsoft.com/office/drawing/2014/chart" uri="{C3380CC4-5D6E-409C-BE32-E72D297353CC}">
              <c16:uniqueId val="{00000003-E2EB-402A-90A5-3E0557F9F847}"/>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Sheet1!$A$2:$A$42</c:f>
              <c:numCache>
                <c:formatCode>m/d/yyyy</c:formatCode>
                <c:ptCount val="41"/>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pt idx="24">
                  <c:v>43466</c:v>
                </c:pt>
                <c:pt idx="25">
                  <c:v>43497</c:v>
                </c:pt>
                <c:pt idx="26">
                  <c:v>43525</c:v>
                </c:pt>
                <c:pt idx="27">
                  <c:v>43556</c:v>
                </c:pt>
                <c:pt idx="28">
                  <c:v>43586</c:v>
                </c:pt>
                <c:pt idx="29">
                  <c:v>43617</c:v>
                </c:pt>
                <c:pt idx="30">
                  <c:v>43647</c:v>
                </c:pt>
                <c:pt idx="31">
                  <c:v>43678</c:v>
                </c:pt>
                <c:pt idx="32">
                  <c:v>43709</c:v>
                </c:pt>
                <c:pt idx="33">
                  <c:v>43739</c:v>
                </c:pt>
                <c:pt idx="34">
                  <c:v>43770</c:v>
                </c:pt>
                <c:pt idx="35">
                  <c:v>43800</c:v>
                </c:pt>
                <c:pt idx="36">
                  <c:v>43831</c:v>
                </c:pt>
                <c:pt idx="37">
                  <c:v>43862</c:v>
                </c:pt>
                <c:pt idx="38">
                  <c:v>43891</c:v>
                </c:pt>
                <c:pt idx="39">
                  <c:v>43922</c:v>
                </c:pt>
                <c:pt idx="40">
                  <c:v>43952</c:v>
                </c:pt>
              </c:numCache>
            </c:numRef>
          </c:cat>
          <c:val>
            <c:numRef>
              <c:f>Sheet1!$F$2:$F$42</c:f>
              <c:numCache>
                <c:formatCode>General</c:formatCode>
                <c:ptCount val="41"/>
                <c:pt idx="0">
                  <c:v>378</c:v>
                </c:pt>
                <c:pt idx="1">
                  <c:v>407</c:v>
                </c:pt>
                <c:pt idx="2">
                  <c:v>452</c:v>
                </c:pt>
                <c:pt idx="3">
                  <c:v>485</c:v>
                </c:pt>
                <c:pt idx="4">
                  <c:v>500</c:v>
                </c:pt>
                <c:pt idx="5">
                  <c:v>556</c:v>
                </c:pt>
                <c:pt idx="6">
                  <c:v>584</c:v>
                </c:pt>
                <c:pt idx="7">
                  <c:v>627</c:v>
                </c:pt>
                <c:pt idx="8">
                  <c:v>664</c:v>
                </c:pt>
                <c:pt idx="9">
                  <c:v>723</c:v>
                </c:pt>
                <c:pt idx="10">
                  <c:v>763</c:v>
                </c:pt>
                <c:pt idx="11">
                  <c:v>793</c:v>
                </c:pt>
                <c:pt idx="12">
                  <c:v>855</c:v>
                </c:pt>
                <c:pt idx="13">
                  <c:v>878</c:v>
                </c:pt>
                <c:pt idx="14">
                  <c:v>913</c:v>
                </c:pt>
                <c:pt idx="15">
                  <c:v>958</c:v>
                </c:pt>
                <c:pt idx="16">
                  <c:v>979</c:v>
                </c:pt>
                <c:pt idx="17">
                  <c:v>1003</c:v>
                </c:pt>
                <c:pt idx="18">
                  <c:v>1022</c:v>
                </c:pt>
                <c:pt idx="19">
                  <c:v>1051</c:v>
                </c:pt>
                <c:pt idx="20">
                  <c:v>1080</c:v>
                </c:pt>
                <c:pt idx="21">
                  <c:v>1115</c:v>
                </c:pt>
                <c:pt idx="22">
                  <c:v>1137</c:v>
                </c:pt>
                <c:pt idx="23">
                  <c:v>1148</c:v>
                </c:pt>
                <c:pt idx="24">
                  <c:v>1191</c:v>
                </c:pt>
                <c:pt idx="25">
                  <c:v>1214</c:v>
                </c:pt>
                <c:pt idx="26">
                  <c:v>1248</c:v>
                </c:pt>
                <c:pt idx="27">
                  <c:v>1285</c:v>
                </c:pt>
                <c:pt idx="28">
                  <c:v>1313</c:v>
                </c:pt>
                <c:pt idx="29">
                  <c:v>1352</c:v>
                </c:pt>
                <c:pt idx="30">
                  <c:v>1380</c:v>
                </c:pt>
                <c:pt idx="31">
                  <c:v>1411</c:v>
                </c:pt>
                <c:pt idx="32">
                  <c:v>1465</c:v>
                </c:pt>
                <c:pt idx="33">
                  <c:v>1539</c:v>
                </c:pt>
                <c:pt idx="34">
                  <c:v>1581</c:v>
                </c:pt>
                <c:pt idx="35">
                  <c:v>1634</c:v>
                </c:pt>
                <c:pt idx="36">
                  <c:v>1680</c:v>
                </c:pt>
                <c:pt idx="37">
                  <c:v>1737</c:v>
                </c:pt>
                <c:pt idx="38">
                  <c:v>1768</c:v>
                </c:pt>
                <c:pt idx="39">
                  <c:v>1826</c:v>
                </c:pt>
                <c:pt idx="40">
                  <c:v>1885</c:v>
                </c:pt>
              </c:numCache>
            </c:numRef>
          </c:val>
          <c:smooth val="0"/>
          <c:extLst>
            <c:ext xmlns:c16="http://schemas.microsoft.com/office/drawing/2014/chart" uri="{C3380CC4-5D6E-409C-BE32-E72D297353CC}">
              <c16:uniqueId val="{00000004-E2EB-402A-90A5-3E0557F9F847}"/>
            </c:ext>
          </c:extLst>
        </c:ser>
        <c:dLbls>
          <c:showLegendKey val="0"/>
          <c:showVal val="0"/>
          <c:showCatName val="0"/>
          <c:showSerName val="0"/>
          <c:showPercent val="0"/>
          <c:showBubbleSize val="0"/>
        </c:dLbls>
        <c:smooth val="0"/>
        <c:axId val="294258048"/>
        <c:axId val="294258376"/>
      </c:lineChart>
      <c:dateAx>
        <c:axId val="2942580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258376"/>
        <c:crosses val="autoZero"/>
        <c:auto val="1"/>
        <c:lblOffset val="100"/>
        <c:baseTimeUnit val="months"/>
      </c:dateAx>
      <c:valAx>
        <c:axId val="294258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258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10</c:v>
                </c:pt>
                <c:pt idx="1">
                  <c:v>6</c:v>
                </c:pt>
                <c:pt idx="2">
                  <c:v>22</c:v>
                </c:pt>
                <c:pt idx="3">
                  <c:v>35</c:v>
                </c:pt>
                <c:pt idx="4">
                  <c:v>4</c:v>
                </c:pt>
                <c:pt idx="5">
                  <c:v>7</c:v>
                </c:pt>
              </c:numCache>
            </c:numRef>
          </c:val>
          <c:extLst>
            <c:ext xmlns:c16="http://schemas.microsoft.com/office/drawing/2014/chart" uri="{C3380CC4-5D6E-409C-BE32-E72D297353CC}">
              <c16:uniqueId val="{00000000-37AD-4AA8-B437-E152B3EC1AC1}"/>
            </c:ext>
          </c:extLst>
        </c:ser>
        <c:dLbls>
          <c:showLegendKey val="0"/>
          <c:showVal val="0"/>
          <c:showCatName val="0"/>
          <c:showSerName val="0"/>
          <c:showPercent val="0"/>
          <c:showBubbleSize val="0"/>
        </c:dLbls>
        <c:gapWidth val="219"/>
        <c:overlap val="-27"/>
        <c:axId val="251947264"/>
        <c:axId val="251947592"/>
      </c:barChart>
      <c:dateAx>
        <c:axId val="251947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1947592"/>
        <c:crosses val="autoZero"/>
        <c:auto val="1"/>
        <c:lblOffset val="100"/>
        <c:baseTimeUnit val="months"/>
      </c:dateAx>
      <c:valAx>
        <c:axId val="251947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1947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26</c:v>
                </c:pt>
                <c:pt idx="1">
                  <c:v>20</c:v>
                </c:pt>
                <c:pt idx="2">
                  <c:v>30</c:v>
                </c:pt>
                <c:pt idx="3">
                  <c:v>31</c:v>
                </c:pt>
                <c:pt idx="4">
                  <c:v>29</c:v>
                </c:pt>
                <c:pt idx="5">
                  <c:v>14</c:v>
                </c:pt>
                <c:pt idx="6">
                  <c:v>0</c:v>
                </c:pt>
                <c:pt idx="7">
                  <c:v>0</c:v>
                </c:pt>
                <c:pt idx="8">
                  <c:v>0</c:v>
                </c:pt>
                <c:pt idx="9">
                  <c:v>0</c:v>
                </c:pt>
                <c:pt idx="10">
                  <c:v>0</c:v>
                </c:pt>
                <c:pt idx="11">
                  <c:v>0</c:v>
                </c:pt>
              </c:numCache>
            </c:numRef>
          </c:val>
          <c:extLst>
            <c:ext xmlns:c16="http://schemas.microsoft.com/office/drawing/2014/chart" uri="{C3380CC4-5D6E-409C-BE32-E72D297353CC}">
              <c16:uniqueId val="{00000000-5A88-41C6-8FA1-78B5681190E2}"/>
            </c:ext>
          </c:extLst>
        </c:ser>
        <c:dLbls>
          <c:showLegendKey val="0"/>
          <c:showVal val="0"/>
          <c:showCatName val="0"/>
          <c:showSerName val="0"/>
          <c:showPercent val="0"/>
          <c:showBubbleSize val="0"/>
        </c:dLbls>
        <c:gapWidth val="219"/>
        <c:overlap val="-27"/>
        <c:axId val="295891080"/>
        <c:axId val="295888456"/>
      </c:barChart>
      <c:dateAx>
        <c:axId val="295891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888456"/>
        <c:crosses val="autoZero"/>
        <c:auto val="1"/>
        <c:lblOffset val="100"/>
        <c:baseTimeUnit val="months"/>
      </c:dateAx>
      <c:valAx>
        <c:axId val="295888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891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795</c:v>
                </c:pt>
                <c:pt idx="1">
                  <c:v>614</c:v>
                </c:pt>
                <c:pt idx="2">
                  <c:v>1022</c:v>
                </c:pt>
                <c:pt idx="3">
                  <c:v>593</c:v>
                </c:pt>
                <c:pt idx="4">
                  <c:v>699</c:v>
                </c:pt>
                <c:pt idx="5">
                  <c:v>14</c:v>
                </c:pt>
                <c:pt idx="6">
                  <c:v>0</c:v>
                </c:pt>
                <c:pt idx="7">
                  <c:v>0</c:v>
                </c:pt>
                <c:pt idx="8">
                  <c:v>0</c:v>
                </c:pt>
                <c:pt idx="9">
                  <c:v>0</c:v>
                </c:pt>
                <c:pt idx="10">
                  <c:v>0</c:v>
                </c:pt>
                <c:pt idx="11">
                  <c:v>0</c:v>
                </c:pt>
              </c:numCache>
            </c:numRef>
          </c:val>
          <c:extLst>
            <c:ext xmlns:c16="http://schemas.microsoft.com/office/drawing/2014/chart" uri="{C3380CC4-5D6E-409C-BE32-E72D297353CC}">
              <c16:uniqueId val="{00000000-B4B6-4EEE-8AB7-976EAF70FE55}"/>
            </c:ext>
          </c:extLst>
        </c:ser>
        <c:dLbls>
          <c:showLegendKey val="0"/>
          <c:showVal val="0"/>
          <c:showCatName val="0"/>
          <c:showSerName val="0"/>
          <c:showPercent val="0"/>
          <c:showBubbleSize val="0"/>
        </c:dLbls>
        <c:gapWidth val="219"/>
        <c:overlap val="-27"/>
        <c:axId val="43843984"/>
        <c:axId val="43840048"/>
      </c:barChart>
      <c:catAx>
        <c:axId val="43843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40048"/>
        <c:crosses val="autoZero"/>
        <c:auto val="1"/>
        <c:lblAlgn val="ctr"/>
        <c:lblOffset val="100"/>
        <c:noMultiLvlLbl val="0"/>
      </c:catAx>
      <c:valAx>
        <c:axId val="43840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43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108004</c:v>
                </c:pt>
                <c:pt idx="1">
                  <c:v>80597</c:v>
                </c:pt>
                <c:pt idx="2">
                  <c:v>233084</c:v>
                </c:pt>
                <c:pt idx="3">
                  <c:v>16098</c:v>
                </c:pt>
                <c:pt idx="4">
                  <c:v>17614</c:v>
                </c:pt>
                <c:pt idx="5">
                  <c:v>1064</c:v>
                </c:pt>
              </c:numCache>
            </c:numRef>
          </c:val>
          <c:extLst>
            <c:ext xmlns:c16="http://schemas.microsoft.com/office/drawing/2014/chart" uri="{C3380CC4-5D6E-409C-BE32-E72D297353CC}">
              <c16:uniqueId val="{00000000-0050-494E-9495-D347E71DDFBB}"/>
            </c:ext>
          </c:extLst>
        </c:ser>
        <c:dLbls>
          <c:showLegendKey val="0"/>
          <c:showVal val="0"/>
          <c:showCatName val="0"/>
          <c:showSerName val="0"/>
          <c:showPercent val="0"/>
          <c:showBubbleSize val="0"/>
        </c:dLbls>
        <c:gapWidth val="219"/>
        <c:overlap val="-27"/>
        <c:axId val="43844640"/>
        <c:axId val="299071456"/>
      </c:barChart>
      <c:dateAx>
        <c:axId val="438446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071456"/>
        <c:crosses val="autoZero"/>
        <c:auto val="1"/>
        <c:lblOffset val="100"/>
        <c:baseTimeUnit val="months"/>
      </c:dateAx>
      <c:valAx>
        <c:axId val="299071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44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Sheet1!$A$2:$A$7</c:f>
              <c:strCache>
                <c:ptCount val="6"/>
                <c:pt idx="0">
                  <c:v>18-24</c:v>
                </c:pt>
                <c:pt idx="1">
                  <c:v>25-34</c:v>
                </c:pt>
                <c:pt idx="2">
                  <c:v>35-44</c:v>
                </c:pt>
                <c:pt idx="3">
                  <c:v>45-54</c:v>
                </c:pt>
                <c:pt idx="4">
                  <c:v>55-64</c:v>
                </c:pt>
                <c:pt idx="5">
                  <c:v>65+</c:v>
                </c:pt>
              </c:strCache>
            </c:strRef>
          </c:cat>
          <c:val>
            <c:numRef>
              <c:f>Sheet1!$B$2:$B$7</c:f>
              <c:numCache>
                <c:formatCode>General</c:formatCode>
                <c:ptCount val="6"/>
                <c:pt idx="0">
                  <c:v>46</c:v>
                </c:pt>
                <c:pt idx="1">
                  <c:v>350</c:v>
                </c:pt>
                <c:pt idx="2">
                  <c:v>445</c:v>
                </c:pt>
                <c:pt idx="3">
                  <c:v>382</c:v>
                </c:pt>
                <c:pt idx="4">
                  <c:v>352</c:v>
                </c:pt>
                <c:pt idx="5">
                  <c:v>238</c:v>
                </c:pt>
              </c:numCache>
            </c:numRef>
          </c:val>
          <c:extLst>
            <c:ext xmlns:c16="http://schemas.microsoft.com/office/drawing/2014/chart" uri="{C3380CC4-5D6E-409C-BE32-E72D297353CC}">
              <c16:uniqueId val="{00000000-6DA0-4AFB-B57F-66E68CB62F91}"/>
            </c:ext>
          </c:extLst>
        </c:ser>
        <c:ser>
          <c:idx val="1"/>
          <c:order val="1"/>
          <c:tx>
            <c:strRef>
              <c:f>Sheet1!$C$1</c:f>
              <c:strCache>
                <c:ptCount val="1"/>
                <c:pt idx="0">
                  <c:v>Female</c:v>
                </c:pt>
              </c:strCache>
            </c:strRef>
          </c:tx>
          <c:spPr>
            <a:solidFill>
              <a:schemeClr val="accent2"/>
            </a:solidFill>
            <a:ln>
              <a:noFill/>
            </a:ln>
            <a:effectLst/>
          </c:spPr>
          <c:invertIfNegative val="0"/>
          <c:cat>
            <c:strRef>
              <c:f>Sheet1!$A$2:$A$7</c:f>
              <c:strCache>
                <c:ptCount val="6"/>
                <c:pt idx="0">
                  <c:v>18-24</c:v>
                </c:pt>
                <c:pt idx="1">
                  <c:v>25-34</c:v>
                </c:pt>
                <c:pt idx="2">
                  <c:v>35-44</c:v>
                </c:pt>
                <c:pt idx="3">
                  <c:v>45-54</c:v>
                </c:pt>
                <c:pt idx="4">
                  <c:v>55-64</c:v>
                </c:pt>
                <c:pt idx="5">
                  <c:v>65+</c:v>
                </c:pt>
              </c:strCache>
            </c:strRef>
          </c:cat>
          <c:val>
            <c:numRef>
              <c:f>Sheet1!$C$2:$C$7</c:f>
              <c:numCache>
                <c:formatCode>General</c:formatCode>
                <c:ptCount val="6"/>
                <c:pt idx="0">
                  <c:v>51</c:v>
                </c:pt>
                <c:pt idx="1">
                  <c:v>414</c:v>
                </c:pt>
                <c:pt idx="2">
                  <c:v>594</c:v>
                </c:pt>
                <c:pt idx="3">
                  <c:v>673</c:v>
                </c:pt>
                <c:pt idx="4">
                  <c:v>567</c:v>
                </c:pt>
                <c:pt idx="5">
                  <c:v>298</c:v>
                </c:pt>
              </c:numCache>
            </c:numRef>
          </c:val>
          <c:extLst>
            <c:ext xmlns:c16="http://schemas.microsoft.com/office/drawing/2014/chart" uri="{C3380CC4-5D6E-409C-BE32-E72D297353CC}">
              <c16:uniqueId val="{00000001-6DA0-4AFB-B57F-66E68CB62F91}"/>
            </c:ext>
          </c:extLst>
        </c:ser>
        <c:dLbls>
          <c:showLegendKey val="0"/>
          <c:showVal val="0"/>
          <c:showCatName val="0"/>
          <c:showSerName val="0"/>
          <c:showPercent val="0"/>
          <c:showBubbleSize val="0"/>
        </c:dLbls>
        <c:gapWidth val="219"/>
        <c:overlap val="-27"/>
        <c:axId val="358508992"/>
        <c:axId val="358513256"/>
      </c:barChart>
      <c:catAx>
        <c:axId val="358508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513256"/>
        <c:crosses val="autoZero"/>
        <c:auto val="1"/>
        <c:lblAlgn val="ctr"/>
        <c:lblOffset val="100"/>
        <c:noMultiLvlLbl val="0"/>
      </c:catAx>
      <c:valAx>
        <c:axId val="358513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508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69</c:v>
                </c:pt>
                <c:pt idx="1">
                  <c:v>122</c:v>
                </c:pt>
                <c:pt idx="2">
                  <c:v>-3</c:v>
                </c:pt>
                <c:pt idx="3">
                  <c:v>13</c:v>
                </c:pt>
                <c:pt idx="4">
                  <c:v>5</c:v>
                </c:pt>
                <c:pt idx="5">
                  <c:v>-7</c:v>
                </c:pt>
              </c:numCache>
            </c:numRef>
          </c:val>
          <c:extLst>
            <c:ext xmlns:c16="http://schemas.microsoft.com/office/drawing/2014/chart" uri="{C3380CC4-5D6E-409C-BE32-E72D297353CC}">
              <c16:uniqueId val="{00000000-A163-4616-B2FA-33CA8CECD338}"/>
            </c:ext>
          </c:extLst>
        </c:ser>
        <c:dLbls>
          <c:showLegendKey val="0"/>
          <c:showVal val="0"/>
          <c:showCatName val="0"/>
          <c:showSerName val="0"/>
          <c:showPercent val="0"/>
          <c:showBubbleSize val="0"/>
        </c:dLbls>
        <c:gapWidth val="219"/>
        <c:overlap val="-27"/>
        <c:axId val="309127584"/>
        <c:axId val="309122664"/>
      </c:barChart>
      <c:dateAx>
        <c:axId val="309127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122664"/>
        <c:crosses val="autoZero"/>
        <c:auto val="1"/>
        <c:lblOffset val="100"/>
        <c:baseTimeUnit val="months"/>
      </c:dateAx>
      <c:valAx>
        <c:axId val="309122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127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6</c:v>
                </c:pt>
                <c:pt idx="1">
                  <c:v>7</c:v>
                </c:pt>
                <c:pt idx="2">
                  <c:v>5</c:v>
                </c:pt>
                <c:pt idx="3">
                  <c:v>6</c:v>
                </c:pt>
                <c:pt idx="4">
                  <c:v>5</c:v>
                </c:pt>
                <c:pt idx="5">
                  <c:v>10</c:v>
                </c:pt>
                <c:pt idx="6">
                  <c:v>0</c:v>
                </c:pt>
                <c:pt idx="7">
                  <c:v>0</c:v>
                </c:pt>
                <c:pt idx="8">
                  <c:v>0</c:v>
                </c:pt>
                <c:pt idx="9">
                  <c:v>0</c:v>
                </c:pt>
                <c:pt idx="10">
                  <c:v>0</c:v>
                </c:pt>
                <c:pt idx="11">
                  <c:v>0</c:v>
                </c:pt>
              </c:numCache>
            </c:numRef>
          </c:val>
          <c:extLst>
            <c:ext xmlns:c16="http://schemas.microsoft.com/office/drawing/2014/chart" uri="{C3380CC4-5D6E-409C-BE32-E72D297353CC}">
              <c16:uniqueId val="{00000000-CE01-47D7-80A8-12926FFDF9CD}"/>
            </c:ext>
          </c:extLst>
        </c:ser>
        <c:dLbls>
          <c:showLegendKey val="0"/>
          <c:showVal val="0"/>
          <c:showCatName val="0"/>
          <c:showSerName val="0"/>
          <c:showPercent val="0"/>
          <c:showBubbleSize val="0"/>
        </c:dLbls>
        <c:gapWidth val="219"/>
        <c:overlap val="-27"/>
        <c:axId val="246673664"/>
        <c:axId val="296324640"/>
      </c:barChart>
      <c:dateAx>
        <c:axId val="246673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324640"/>
        <c:crosses val="autoZero"/>
        <c:auto val="1"/>
        <c:lblOffset val="100"/>
        <c:baseTimeUnit val="months"/>
      </c:dateAx>
      <c:valAx>
        <c:axId val="296324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673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185</c:v>
                </c:pt>
                <c:pt idx="1">
                  <c:v>369</c:v>
                </c:pt>
                <c:pt idx="2">
                  <c:v>190</c:v>
                </c:pt>
                <c:pt idx="3">
                  <c:v>114</c:v>
                </c:pt>
                <c:pt idx="4">
                  <c:v>115</c:v>
                </c:pt>
                <c:pt idx="5">
                  <c:v>10</c:v>
                </c:pt>
                <c:pt idx="6">
                  <c:v>0</c:v>
                </c:pt>
                <c:pt idx="7">
                  <c:v>0</c:v>
                </c:pt>
                <c:pt idx="8">
                  <c:v>0</c:v>
                </c:pt>
                <c:pt idx="9">
                  <c:v>0</c:v>
                </c:pt>
                <c:pt idx="10">
                  <c:v>0</c:v>
                </c:pt>
                <c:pt idx="11">
                  <c:v>0</c:v>
                </c:pt>
              </c:numCache>
            </c:numRef>
          </c:val>
          <c:extLst>
            <c:ext xmlns:c16="http://schemas.microsoft.com/office/drawing/2014/chart" uri="{C3380CC4-5D6E-409C-BE32-E72D297353CC}">
              <c16:uniqueId val="{00000000-B5F0-4606-975E-01CB79158218}"/>
            </c:ext>
          </c:extLst>
        </c:ser>
        <c:dLbls>
          <c:showLegendKey val="0"/>
          <c:showVal val="0"/>
          <c:showCatName val="0"/>
          <c:showSerName val="0"/>
          <c:showPercent val="0"/>
          <c:showBubbleSize val="0"/>
        </c:dLbls>
        <c:gapWidth val="219"/>
        <c:overlap val="-27"/>
        <c:axId val="308499152"/>
        <c:axId val="308493904"/>
      </c:barChart>
      <c:catAx>
        <c:axId val="308499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493904"/>
        <c:crosses val="autoZero"/>
        <c:auto val="1"/>
        <c:lblAlgn val="ctr"/>
        <c:lblOffset val="100"/>
        <c:noMultiLvlLbl val="0"/>
      </c:catAx>
      <c:valAx>
        <c:axId val="308493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499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4</c:v>
                </c:pt>
                <c:pt idx="1">
                  <c:v>27</c:v>
                </c:pt>
                <c:pt idx="2">
                  <c:v>7</c:v>
                </c:pt>
                <c:pt idx="3">
                  <c:v>6</c:v>
                </c:pt>
                <c:pt idx="4">
                  <c:v>4</c:v>
                </c:pt>
                <c:pt idx="5">
                  <c:v>4</c:v>
                </c:pt>
                <c:pt idx="6">
                  <c:v>0</c:v>
                </c:pt>
                <c:pt idx="7">
                  <c:v>0</c:v>
                </c:pt>
                <c:pt idx="8">
                  <c:v>0</c:v>
                </c:pt>
                <c:pt idx="9">
                  <c:v>0</c:v>
                </c:pt>
                <c:pt idx="10">
                  <c:v>0</c:v>
                </c:pt>
                <c:pt idx="11">
                  <c:v>0</c:v>
                </c:pt>
              </c:numCache>
            </c:numRef>
          </c:val>
          <c:extLst>
            <c:ext xmlns:c16="http://schemas.microsoft.com/office/drawing/2014/chart" uri="{C3380CC4-5D6E-409C-BE32-E72D297353CC}">
              <c16:uniqueId val="{00000000-2445-48F7-A080-CF9FAD615A1E}"/>
            </c:ext>
          </c:extLst>
        </c:ser>
        <c:dLbls>
          <c:showLegendKey val="0"/>
          <c:showVal val="0"/>
          <c:showCatName val="0"/>
          <c:showSerName val="0"/>
          <c:showPercent val="0"/>
          <c:showBubbleSize val="0"/>
        </c:dLbls>
        <c:gapWidth val="219"/>
        <c:overlap val="-27"/>
        <c:axId val="308497840"/>
        <c:axId val="308500464"/>
      </c:barChart>
      <c:dateAx>
        <c:axId val="3084978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500464"/>
        <c:crosses val="autoZero"/>
        <c:auto val="1"/>
        <c:lblOffset val="100"/>
        <c:baseTimeUnit val="months"/>
      </c:dateAx>
      <c:valAx>
        <c:axId val="308500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497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494</c:v>
                </c:pt>
                <c:pt idx="1">
                  <c:v>546</c:v>
                </c:pt>
                <c:pt idx="2">
                  <c:v>591</c:v>
                </c:pt>
                <c:pt idx="3">
                  <c:v>527</c:v>
                </c:pt>
                <c:pt idx="4">
                  <c:v>463</c:v>
                </c:pt>
                <c:pt idx="5">
                  <c:v>119</c:v>
                </c:pt>
              </c:numCache>
            </c:numRef>
          </c:val>
          <c:extLst>
            <c:ext xmlns:c16="http://schemas.microsoft.com/office/drawing/2014/chart" uri="{C3380CC4-5D6E-409C-BE32-E72D297353CC}">
              <c16:uniqueId val="{00000000-E745-4EFF-956A-70C3B241C9ED}"/>
            </c:ext>
          </c:extLst>
        </c:ser>
        <c:dLbls>
          <c:showLegendKey val="0"/>
          <c:showVal val="0"/>
          <c:showCatName val="0"/>
          <c:showSerName val="0"/>
          <c:showPercent val="0"/>
          <c:showBubbleSize val="0"/>
        </c:dLbls>
        <c:gapWidth val="219"/>
        <c:overlap val="-27"/>
        <c:axId val="367751560"/>
        <c:axId val="367752872"/>
      </c:barChart>
      <c:dateAx>
        <c:axId val="3677515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752872"/>
        <c:crosses val="autoZero"/>
        <c:auto val="1"/>
        <c:lblOffset val="100"/>
        <c:baseTimeUnit val="months"/>
      </c:dateAx>
      <c:valAx>
        <c:axId val="367752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751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Sheet1!$A$2:$A$7</c:f>
              <c:strCache>
                <c:ptCount val="6"/>
                <c:pt idx="0">
                  <c:v>2020-01</c:v>
                </c:pt>
                <c:pt idx="1">
                  <c:v>2020-02</c:v>
                </c:pt>
                <c:pt idx="2">
                  <c:v>2020-03</c:v>
                </c:pt>
                <c:pt idx="3">
                  <c:v>2020-04</c:v>
                </c:pt>
                <c:pt idx="4">
                  <c:v>2020-05</c:v>
                </c:pt>
                <c:pt idx="5">
                  <c:v>2020-06</c:v>
                </c:pt>
              </c:strCache>
            </c:strRef>
          </c:cat>
          <c:val>
            <c:numRef>
              <c:f>Sheet1!$B$2:$B$7</c:f>
              <c:numCache>
                <c:formatCode>General</c:formatCode>
                <c:ptCount val="6"/>
                <c:pt idx="0">
                  <c:v>117</c:v>
                </c:pt>
                <c:pt idx="1">
                  <c:v>71</c:v>
                </c:pt>
                <c:pt idx="2">
                  <c:v>90</c:v>
                </c:pt>
                <c:pt idx="3">
                  <c:v>125</c:v>
                </c:pt>
                <c:pt idx="4">
                  <c:v>82</c:v>
                </c:pt>
                <c:pt idx="5">
                  <c:v>41</c:v>
                </c:pt>
              </c:numCache>
            </c:numRef>
          </c:val>
          <c:extLst>
            <c:ext xmlns:c16="http://schemas.microsoft.com/office/drawing/2014/chart" uri="{C3380CC4-5D6E-409C-BE32-E72D297353CC}">
              <c16:uniqueId val="{00000000-834B-4BBB-A675-4CB6B17A991E}"/>
            </c:ext>
          </c:extLst>
        </c:ser>
        <c:dLbls>
          <c:showLegendKey val="0"/>
          <c:showVal val="0"/>
          <c:showCatName val="0"/>
          <c:showSerName val="0"/>
          <c:showPercent val="0"/>
          <c:showBubbleSize val="0"/>
        </c:dLbls>
        <c:gapWidth val="219"/>
        <c:overlap val="-27"/>
        <c:axId val="367760088"/>
        <c:axId val="367754840"/>
      </c:barChart>
      <c:catAx>
        <c:axId val="367760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754840"/>
        <c:crosses val="autoZero"/>
        <c:auto val="1"/>
        <c:lblAlgn val="ctr"/>
        <c:lblOffset val="100"/>
        <c:noMultiLvlLbl val="0"/>
      </c:catAx>
      <c:valAx>
        <c:axId val="367754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760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Sheet1!$A$2:$A$7</c:f>
              <c:strCache>
                <c:ptCount val="6"/>
                <c:pt idx="0">
                  <c:v>2020-01</c:v>
                </c:pt>
                <c:pt idx="1">
                  <c:v>2020-02</c:v>
                </c:pt>
                <c:pt idx="2">
                  <c:v>2020-03</c:v>
                </c:pt>
                <c:pt idx="3">
                  <c:v>2020-04</c:v>
                </c:pt>
                <c:pt idx="4">
                  <c:v>2020-05</c:v>
                </c:pt>
                <c:pt idx="5">
                  <c:v>2020-06</c:v>
                </c:pt>
              </c:strCache>
            </c:strRef>
          </c:cat>
          <c:val>
            <c:numRef>
              <c:f>Sheet1!$B$2:$B$7</c:f>
              <c:numCache>
                <c:formatCode>General</c:formatCode>
                <c:ptCount val="6"/>
                <c:pt idx="0">
                  <c:v>2822</c:v>
                </c:pt>
                <c:pt idx="1">
                  <c:v>1422</c:v>
                </c:pt>
                <c:pt idx="2">
                  <c:v>2182</c:v>
                </c:pt>
                <c:pt idx="3">
                  <c:v>1875</c:v>
                </c:pt>
                <c:pt idx="4">
                  <c:v>1723</c:v>
                </c:pt>
                <c:pt idx="5">
                  <c:v>41</c:v>
                </c:pt>
              </c:numCache>
            </c:numRef>
          </c:val>
          <c:extLst>
            <c:ext xmlns:c16="http://schemas.microsoft.com/office/drawing/2014/chart" uri="{C3380CC4-5D6E-409C-BE32-E72D297353CC}">
              <c16:uniqueId val="{00000000-A5B4-4053-807E-A266B0E2DDDC}"/>
            </c:ext>
          </c:extLst>
        </c:ser>
        <c:dLbls>
          <c:showLegendKey val="0"/>
          <c:showVal val="0"/>
          <c:showCatName val="0"/>
          <c:showSerName val="0"/>
          <c:showPercent val="0"/>
          <c:showBubbleSize val="0"/>
        </c:dLbls>
        <c:gapWidth val="219"/>
        <c:overlap val="-27"/>
        <c:axId val="367759104"/>
        <c:axId val="367780752"/>
      </c:barChart>
      <c:catAx>
        <c:axId val="367759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780752"/>
        <c:crosses val="autoZero"/>
        <c:auto val="1"/>
        <c:lblAlgn val="ctr"/>
        <c:lblOffset val="100"/>
        <c:noMultiLvlLbl val="0"/>
      </c:catAx>
      <c:valAx>
        <c:axId val="367780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759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46</c:v>
                </c:pt>
                <c:pt idx="1">
                  <c:v>57</c:v>
                </c:pt>
                <c:pt idx="2">
                  <c:v>31</c:v>
                </c:pt>
                <c:pt idx="3">
                  <c:v>58</c:v>
                </c:pt>
                <c:pt idx="4">
                  <c:v>59</c:v>
                </c:pt>
                <c:pt idx="5">
                  <c:v>25</c:v>
                </c:pt>
              </c:numCache>
            </c:numRef>
          </c:val>
          <c:extLst>
            <c:ext xmlns:c16="http://schemas.microsoft.com/office/drawing/2014/chart" uri="{C3380CC4-5D6E-409C-BE32-E72D297353CC}">
              <c16:uniqueId val="{00000000-96A8-43E6-806D-B36E28404CE1}"/>
            </c:ext>
          </c:extLst>
        </c:ser>
        <c:dLbls>
          <c:showLegendKey val="0"/>
          <c:showVal val="0"/>
          <c:showCatName val="0"/>
          <c:showSerName val="0"/>
          <c:showPercent val="0"/>
          <c:showBubbleSize val="0"/>
        </c:dLbls>
        <c:gapWidth val="219"/>
        <c:overlap val="-27"/>
        <c:axId val="406261824"/>
        <c:axId val="406260840"/>
      </c:barChart>
      <c:dateAx>
        <c:axId val="406261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260840"/>
        <c:crosses val="autoZero"/>
        <c:auto val="1"/>
        <c:lblOffset val="100"/>
        <c:baseTimeUnit val="months"/>
      </c:dateAx>
      <c:valAx>
        <c:axId val="406260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261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54</c:v>
                </c:pt>
                <c:pt idx="1">
                  <c:v>46</c:v>
                </c:pt>
                <c:pt idx="2">
                  <c:v>54</c:v>
                </c:pt>
                <c:pt idx="3">
                  <c:v>58</c:v>
                </c:pt>
                <c:pt idx="4">
                  <c:v>54</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02CF-4905-ACA1-91A61CB9ECEF}"/>
            </c:ext>
          </c:extLst>
        </c:ser>
        <c:dLbls>
          <c:showLegendKey val="0"/>
          <c:showVal val="0"/>
          <c:showCatName val="0"/>
          <c:showSerName val="0"/>
          <c:showPercent val="0"/>
          <c:showBubbleSize val="0"/>
        </c:dLbls>
        <c:gapWidth val="219"/>
        <c:overlap val="-27"/>
        <c:axId val="406263464"/>
        <c:axId val="406264448"/>
      </c:barChart>
      <c:dateAx>
        <c:axId val="406263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264448"/>
        <c:crosses val="autoZero"/>
        <c:auto val="1"/>
        <c:lblOffset val="100"/>
        <c:baseTimeUnit val="months"/>
      </c:dateAx>
      <c:valAx>
        <c:axId val="406264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263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1258</c:v>
                </c:pt>
                <c:pt idx="1">
                  <c:v>784</c:v>
                </c:pt>
                <c:pt idx="2">
                  <c:v>1361</c:v>
                </c:pt>
                <c:pt idx="3">
                  <c:v>871</c:v>
                </c:pt>
                <c:pt idx="4">
                  <c:v>870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8FB2-4FAB-8604-3831CDEDC6D0}"/>
            </c:ext>
          </c:extLst>
        </c:ser>
        <c:dLbls>
          <c:showLegendKey val="0"/>
          <c:showVal val="0"/>
          <c:showCatName val="0"/>
          <c:showSerName val="0"/>
          <c:showPercent val="0"/>
          <c:showBubbleSize val="0"/>
        </c:dLbls>
        <c:gapWidth val="219"/>
        <c:overlap val="-27"/>
        <c:axId val="411102696"/>
        <c:axId val="411099088"/>
      </c:barChart>
      <c:catAx>
        <c:axId val="411102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099088"/>
        <c:crosses val="autoZero"/>
        <c:auto val="1"/>
        <c:lblAlgn val="ctr"/>
        <c:lblOffset val="100"/>
        <c:noMultiLvlLbl val="0"/>
      </c:catAx>
      <c:valAx>
        <c:axId val="411099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102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2783C8-12F1-4DD4-A79B-1951EA02CF1F}"/>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C00D4137-94B4-4F73-83C6-D7F78EF23A51}"/>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2480624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089C8C-AC88-424E-B0F0-CA0222DAF88A}"/>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2BA39B14-FE64-4402-BC97-D91FC1552E33}"/>
              </a:ext>
            </a:extLst>
          </p:cNvPr>
          <p:cNvGraphicFramePr>
            <a:graphicFrameLocks noGrp="1"/>
          </p:cNvGraphicFramePr>
          <p:nvPr>
            <p:ph type="chart" sz="quarter" idx="13"/>
            <p:extLst>
              <p:ext uri="{D42A27DB-BD31-4B8C-83A1-F6EECF244321}">
                <p14:modId xmlns:p14="http://schemas.microsoft.com/office/powerpoint/2010/main" val="36268485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82F7B66-60F5-4CD6-9DAE-5A06BDC12743}"/>
              </a:ext>
            </a:extLst>
          </p:cNvPr>
          <p:cNvSpPr>
            <a:spLocks noGrp="1"/>
          </p:cNvSpPr>
          <p:nvPr>
            <p:ph type="body" sz="quarter" idx="14"/>
          </p:nvPr>
        </p:nvSpPr>
        <p:spPr/>
        <p:txBody>
          <a:bodyPr/>
          <a:lstStyle/>
          <a:p>
            <a:r>
              <a:rPr lang="en-US"/>
              <a:t>01/01/2017 - 05/31/2020</a:t>
            </a:r>
          </a:p>
        </p:txBody>
      </p:sp>
      <p:sp>
        <p:nvSpPr>
          <p:cNvPr id="5" name="Footer Placeholder 4">
            <a:extLst>
              <a:ext uri="{FF2B5EF4-FFF2-40B4-BE49-F238E27FC236}">
                <a16:creationId xmlns:a16="http://schemas.microsoft.com/office/drawing/2014/main" id="{056235D1-2233-4BC1-94D0-2132E722BB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137113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31084-4AB3-4FB6-80AA-5BE3BD68A677}"/>
              </a:ext>
            </a:extLst>
          </p:cNvPr>
          <p:cNvSpPr>
            <a:spLocks noGrp="1"/>
          </p:cNvSpPr>
          <p:nvPr>
            <p:ph type="title"/>
          </p:nvPr>
        </p:nvSpPr>
        <p:spPr/>
        <p:txBody>
          <a:bodyPr/>
          <a:lstStyle/>
          <a:p>
            <a:r>
              <a:rPr lang="en-US"/>
              <a:t>Facebook Facebook Key Metrics | Philadelphia Insurance</a:t>
            </a:r>
          </a:p>
        </p:txBody>
      </p:sp>
      <p:graphicFrame>
        <p:nvGraphicFramePr>
          <p:cNvPr id="5" name="Table Placeholder 4">
            <a:extLst>
              <a:ext uri="{FF2B5EF4-FFF2-40B4-BE49-F238E27FC236}">
                <a16:creationId xmlns:a16="http://schemas.microsoft.com/office/drawing/2014/main" id="{D894E196-AE84-4307-BFFA-4EB3B73BE5FD}"/>
              </a:ext>
            </a:extLst>
          </p:cNvPr>
          <p:cNvGraphicFramePr>
            <a:graphicFrameLocks noGrp="1"/>
          </p:cNvGraphicFramePr>
          <p:nvPr>
            <p:ph type="tbl" sz="quarter" idx="13"/>
            <p:extLst>
              <p:ext uri="{D42A27DB-BD31-4B8C-83A1-F6EECF244321}">
                <p14:modId xmlns:p14="http://schemas.microsoft.com/office/powerpoint/2010/main" val="10934845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303433924"/>
                    </a:ext>
                  </a:extLst>
                </a:gridCol>
                <a:gridCol w="740664">
                  <a:extLst>
                    <a:ext uri="{9D8B030D-6E8A-4147-A177-3AD203B41FA5}">
                      <a16:colId xmlns:a16="http://schemas.microsoft.com/office/drawing/2014/main" val="3250338123"/>
                    </a:ext>
                  </a:extLst>
                </a:gridCol>
                <a:gridCol w="740664">
                  <a:extLst>
                    <a:ext uri="{9D8B030D-6E8A-4147-A177-3AD203B41FA5}">
                      <a16:colId xmlns:a16="http://schemas.microsoft.com/office/drawing/2014/main" val="3111515939"/>
                    </a:ext>
                  </a:extLst>
                </a:gridCol>
                <a:gridCol w="740664">
                  <a:extLst>
                    <a:ext uri="{9D8B030D-6E8A-4147-A177-3AD203B41FA5}">
                      <a16:colId xmlns:a16="http://schemas.microsoft.com/office/drawing/2014/main" val="1689247538"/>
                    </a:ext>
                  </a:extLst>
                </a:gridCol>
                <a:gridCol w="740664">
                  <a:extLst>
                    <a:ext uri="{9D8B030D-6E8A-4147-A177-3AD203B41FA5}">
                      <a16:colId xmlns:a16="http://schemas.microsoft.com/office/drawing/2014/main" val="3929069815"/>
                    </a:ext>
                  </a:extLst>
                </a:gridCol>
                <a:gridCol w="740664">
                  <a:extLst>
                    <a:ext uri="{9D8B030D-6E8A-4147-A177-3AD203B41FA5}">
                      <a16:colId xmlns:a16="http://schemas.microsoft.com/office/drawing/2014/main" val="4125011795"/>
                    </a:ext>
                  </a:extLst>
                </a:gridCol>
                <a:gridCol w="740664">
                  <a:extLst>
                    <a:ext uri="{9D8B030D-6E8A-4147-A177-3AD203B41FA5}">
                      <a16:colId xmlns:a16="http://schemas.microsoft.com/office/drawing/2014/main" val="1876732632"/>
                    </a:ext>
                  </a:extLst>
                </a:gridCol>
                <a:gridCol w="740664">
                  <a:extLst>
                    <a:ext uri="{9D8B030D-6E8A-4147-A177-3AD203B41FA5}">
                      <a16:colId xmlns:a16="http://schemas.microsoft.com/office/drawing/2014/main" val="974865883"/>
                    </a:ext>
                  </a:extLst>
                </a:gridCol>
                <a:gridCol w="740664">
                  <a:extLst>
                    <a:ext uri="{9D8B030D-6E8A-4147-A177-3AD203B41FA5}">
                      <a16:colId xmlns:a16="http://schemas.microsoft.com/office/drawing/2014/main" val="3587583185"/>
                    </a:ext>
                  </a:extLst>
                </a:gridCol>
                <a:gridCol w="740664">
                  <a:extLst>
                    <a:ext uri="{9D8B030D-6E8A-4147-A177-3AD203B41FA5}">
                      <a16:colId xmlns:a16="http://schemas.microsoft.com/office/drawing/2014/main" val="131972725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363275388"/>
                  </a:ext>
                </a:extLst>
              </a:tr>
              <a:tr h="370840">
                <a:tc>
                  <a:txBody>
                    <a:bodyPr/>
                    <a:lstStyle/>
                    <a:p>
                      <a:r>
                        <a:rPr lang="en-US" sz="1000"/>
                        <a:t>Philadelphia Insurance Companies</a:t>
                      </a:r>
                    </a:p>
                  </a:txBody>
                  <a:tcPr/>
                </a:tc>
                <a:tc>
                  <a:txBody>
                    <a:bodyPr/>
                    <a:lstStyle/>
                    <a:p>
                      <a:r>
                        <a:rPr lang="en-US" sz="1000"/>
                        <a:t>4473</a:t>
                      </a:r>
                    </a:p>
                  </a:txBody>
                  <a:tcPr/>
                </a:tc>
                <a:tc>
                  <a:txBody>
                    <a:bodyPr/>
                    <a:lstStyle/>
                    <a:p>
                      <a:r>
                        <a:rPr lang="en-US" sz="1000"/>
                        <a:t>4</a:t>
                      </a:r>
                    </a:p>
                  </a:txBody>
                  <a:tcPr/>
                </a:tc>
                <a:tc>
                  <a:txBody>
                    <a:bodyPr/>
                    <a:lstStyle/>
                    <a:p>
                      <a:r>
                        <a:rPr lang="en-US" sz="1000"/>
                        <a:t>22</a:t>
                      </a:r>
                    </a:p>
                  </a:txBody>
                  <a:tcPr/>
                </a:tc>
                <a:tc>
                  <a:txBody>
                    <a:bodyPr/>
                    <a:lstStyle/>
                    <a:p>
                      <a:r>
                        <a:rPr lang="en-US" sz="1000"/>
                        <a:t>634</a:t>
                      </a:r>
                    </a:p>
                  </a:txBody>
                  <a:tcPr/>
                </a:tc>
                <a:tc>
                  <a:txBody>
                    <a:bodyPr/>
                    <a:lstStyle/>
                    <a:p>
                      <a:r>
                        <a:rPr lang="en-US" sz="1000"/>
                        <a:t>15</a:t>
                      </a:r>
                    </a:p>
                  </a:txBody>
                  <a:tcPr/>
                </a:tc>
                <a:tc>
                  <a:txBody>
                    <a:bodyPr/>
                    <a:lstStyle/>
                    <a:p>
                      <a:r>
                        <a:rPr lang="en-US" sz="1000"/>
                        <a:t>50</a:t>
                      </a:r>
                    </a:p>
                  </a:txBody>
                  <a:tcPr/>
                </a:tc>
                <a:tc>
                  <a:txBody>
                    <a:bodyPr/>
                    <a:lstStyle/>
                    <a:p>
                      <a:r>
                        <a:rPr lang="en-US" sz="1000"/>
                        <a:t>0</a:t>
                      </a:r>
                    </a:p>
                  </a:txBody>
                  <a:tcPr/>
                </a:tc>
                <a:tc>
                  <a:txBody>
                    <a:bodyPr/>
                    <a:lstStyle/>
                    <a:p>
                      <a:r>
                        <a:rPr lang="en-US" sz="1000"/>
                        <a:t>0.7106 %</a:t>
                      </a:r>
                    </a:p>
                  </a:txBody>
                  <a:tcPr/>
                </a:tc>
                <a:tc>
                  <a:txBody>
                    <a:bodyPr/>
                    <a:lstStyle/>
                    <a:p>
                      <a:r>
                        <a:rPr lang="en-US" sz="1000"/>
                        <a:t>0.0 %</a:t>
                      </a:r>
                    </a:p>
                  </a:txBody>
                  <a:tcPr/>
                </a:tc>
                <a:extLst>
                  <a:ext uri="{0D108BD9-81ED-4DB2-BD59-A6C34878D82A}">
                    <a16:rowId xmlns:a16="http://schemas.microsoft.com/office/drawing/2014/main" val="3520749918"/>
                  </a:ext>
                </a:extLst>
              </a:tr>
            </a:tbl>
          </a:graphicData>
        </a:graphic>
      </p:graphicFrame>
      <p:sp>
        <p:nvSpPr>
          <p:cNvPr id="4" name="Text Placeholder 3">
            <a:extLst>
              <a:ext uri="{FF2B5EF4-FFF2-40B4-BE49-F238E27FC236}">
                <a16:creationId xmlns:a16="http://schemas.microsoft.com/office/drawing/2014/main" id="{FCDCB220-1784-4E1B-9EB1-FA9893B98554}"/>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16199513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8DDF9-1DA0-41BB-80E4-C17FE35B5538}"/>
              </a:ext>
            </a:extLst>
          </p:cNvPr>
          <p:cNvSpPr>
            <a:spLocks noGrp="1"/>
          </p:cNvSpPr>
          <p:nvPr>
            <p:ph type="title"/>
          </p:nvPr>
        </p:nvSpPr>
        <p:spPr/>
        <p:txBody>
          <a:bodyPr/>
          <a:lstStyle/>
          <a:p>
            <a:r>
              <a:rPr lang="en-US"/>
              <a:t>Facebook Facebook Fans Change | Philadelphia Insurance</a:t>
            </a:r>
          </a:p>
        </p:txBody>
      </p:sp>
      <p:graphicFrame>
        <p:nvGraphicFramePr>
          <p:cNvPr id="6" name="Chart Placeholder 5">
            <a:extLst>
              <a:ext uri="{FF2B5EF4-FFF2-40B4-BE49-F238E27FC236}">
                <a16:creationId xmlns:a16="http://schemas.microsoft.com/office/drawing/2014/main" id="{A0604E67-9FF8-407F-B099-A64AC6867F2C}"/>
              </a:ext>
            </a:extLst>
          </p:cNvPr>
          <p:cNvGraphicFramePr>
            <a:graphicFrameLocks noGrp="1"/>
          </p:cNvGraphicFramePr>
          <p:nvPr>
            <p:ph type="chart" sz="quarter" idx="13"/>
            <p:extLst>
              <p:ext uri="{D42A27DB-BD31-4B8C-83A1-F6EECF244321}">
                <p14:modId xmlns:p14="http://schemas.microsoft.com/office/powerpoint/2010/main" val="16061731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B02291-6A25-4E1D-B96D-293BA1BACC06}"/>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63F843DE-E2F4-44F7-8E14-FDEC9A3DD38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037817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16F73C-8EBC-45AD-93F4-5024868AF605}"/>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E3ED628A-A521-4CEC-AAEC-9B09912002C3}"/>
              </a:ext>
            </a:extLst>
          </p:cNvPr>
          <p:cNvGraphicFramePr>
            <a:graphicFrameLocks noGrp="1"/>
          </p:cNvGraphicFramePr>
          <p:nvPr>
            <p:ph type="chart" sz="quarter" idx="13"/>
            <p:extLst>
              <p:ext uri="{D42A27DB-BD31-4B8C-83A1-F6EECF244321}">
                <p14:modId xmlns:p14="http://schemas.microsoft.com/office/powerpoint/2010/main" val="32071522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53C46F-9176-4A16-8AB9-DED268E323B1}"/>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6E7A0F9E-FCA4-407E-98B9-9D87860A56C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995366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96E3E-E815-413E-8424-F7C0ED0C5314}"/>
              </a:ext>
            </a:extLst>
          </p:cNvPr>
          <p:cNvSpPr>
            <a:spLocks noGrp="1"/>
          </p:cNvSpPr>
          <p:nvPr>
            <p:ph type="title"/>
          </p:nvPr>
        </p:nvSpPr>
        <p:spPr/>
        <p:txBody>
          <a:bodyPr/>
          <a:lstStyle/>
          <a:p>
            <a:r>
              <a:rPr lang="en-US"/>
              <a:t>Facebook Total Interactions Per Month | Philadelphia Insurance</a:t>
            </a:r>
          </a:p>
        </p:txBody>
      </p:sp>
      <p:graphicFrame>
        <p:nvGraphicFramePr>
          <p:cNvPr id="6" name="Chart Placeholder 5">
            <a:extLst>
              <a:ext uri="{FF2B5EF4-FFF2-40B4-BE49-F238E27FC236}">
                <a16:creationId xmlns:a16="http://schemas.microsoft.com/office/drawing/2014/main" id="{18681950-74AA-434F-8881-A96F595CE3B4}"/>
              </a:ext>
            </a:extLst>
          </p:cNvPr>
          <p:cNvGraphicFramePr>
            <a:graphicFrameLocks noGrp="1"/>
          </p:cNvGraphicFramePr>
          <p:nvPr>
            <p:ph type="chart" sz="quarter" idx="13"/>
            <p:extLst>
              <p:ext uri="{D42A27DB-BD31-4B8C-83A1-F6EECF244321}">
                <p14:modId xmlns:p14="http://schemas.microsoft.com/office/powerpoint/2010/main" val="35774998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CBE9D1-D2D7-4FE9-AFBA-F67C41A69350}"/>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879F015F-A325-438B-BD3E-E84C512ADB7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455998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417BE-5DC5-49F2-897C-C35A8256ADBD}"/>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B6439B0D-38CC-408D-A733-F7B0FBB36431}"/>
              </a:ext>
            </a:extLst>
          </p:cNvPr>
          <p:cNvGraphicFramePr>
            <a:graphicFrameLocks noGrp="1"/>
          </p:cNvGraphicFramePr>
          <p:nvPr>
            <p:ph type="chart" sz="quarter" idx="13"/>
            <p:extLst>
              <p:ext uri="{D42A27DB-BD31-4B8C-83A1-F6EECF244321}">
                <p14:modId xmlns:p14="http://schemas.microsoft.com/office/powerpoint/2010/main" val="40734872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0A0D2D-FB73-4DB0-A1FF-65080B7ADB3C}"/>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7D86CE4A-B6EF-4962-A061-F1D661CB10D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631547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D7C5A7-27CC-4A41-8B13-C4295ECDC016}"/>
              </a:ext>
            </a:extLst>
          </p:cNvPr>
          <p:cNvSpPr>
            <a:spLocks noGrp="1"/>
          </p:cNvSpPr>
          <p:nvPr>
            <p:ph type="title"/>
          </p:nvPr>
        </p:nvSpPr>
        <p:spPr/>
        <p:txBody>
          <a:bodyPr/>
          <a:lstStyle/>
          <a:p>
            <a:r>
              <a:rPr lang="en-US"/>
              <a:t>Facebook Own Posts Table | Philadelphia Insurance - 1 of 3</a:t>
            </a:r>
          </a:p>
        </p:txBody>
      </p:sp>
      <p:graphicFrame>
        <p:nvGraphicFramePr>
          <p:cNvPr id="5" name="Table Placeholder 4">
            <a:extLst>
              <a:ext uri="{FF2B5EF4-FFF2-40B4-BE49-F238E27FC236}">
                <a16:creationId xmlns:a16="http://schemas.microsoft.com/office/drawing/2014/main" id="{CBEDFCB9-A794-4C0C-898C-B025FF1BE6C5}"/>
              </a:ext>
            </a:extLst>
          </p:cNvPr>
          <p:cNvGraphicFramePr>
            <a:graphicFrameLocks noGrp="1"/>
          </p:cNvGraphicFramePr>
          <p:nvPr>
            <p:ph type="tbl" sz="quarter" idx="13"/>
            <p:extLst>
              <p:ext uri="{D42A27DB-BD31-4B8C-83A1-F6EECF244321}">
                <p14:modId xmlns:p14="http://schemas.microsoft.com/office/powerpoint/2010/main" val="2565453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962566926"/>
                    </a:ext>
                  </a:extLst>
                </a:gridCol>
                <a:gridCol w="740664">
                  <a:extLst>
                    <a:ext uri="{9D8B030D-6E8A-4147-A177-3AD203B41FA5}">
                      <a16:colId xmlns:a16="http://schemas.microsoft.com/office/drawing/2014/main" val="1540056002"/>
                    </a:ext>
                  </a:extLst>
                </a:gridCol>
                <a:gridCol w="740664">
                  <a:extLst>
                    <a:ext uri="{9D8B030D-6E8A-4147-A177-3AD203B41FA5}">
                      <a16:colId xmlns:a16="http://schemas.microsoft.com/office/drawing/2014/main" val="462000950"/>
                    </a:ext>
                  </a:extLst>
                </a:gridCol>
                <a:gridCol w="740664">
                  <a:extLst>
                    <a:ext uri="{9D8B030D-6E8A-4147-A177-3AD203B41FA5}">
                      <a16:colId xmlns:a16="http://schemas.microsoft.com/office/drawing/2014/main" val="2868126473"/>
                    </a:ext>
                  </a:extLst>
                </a:gridCol>
                <a:gridCol w="740664">
                  <a:extLst>
                    <a:ext uri="{9D8B030D-6E8A-4147-A177-3AD203B41FA5}">
                      <a16:colId xmlns:a16="http://schemas.microsoft.com/office/drawing/2014/main" val="1878545120"/>
                    </a:ext>
                  </a:extLst>
                </a:gridCol>
                <a:gridCol w="740664">
                  <a:extLst>
                    <a:ext uri="{9D8B030D-6E8A-4147-A177-3AD203B41FA5}">
                      <a16:colId xmlns:a16="http://schemas.microsoft.com/office/drawing/2014/main" val="1632768824"/>
                    </a:ext>
                  </a:extLst>
                </a:gridCol>
                <a:gridCol w="740664">
                  <a:extLst>
                    <a:ext uri="{9D8B030D-6E8A-4147-A177-3AD203B41FA5}">
                      <a16:colId xmlns:a16="http://schemas.microsoft.com/office/drawing/2014/main" val="3944069347"/>
                    </a:ext>
                  </a:extLst>
                </a:gridCol>
                <a:gridCol w="740664">
                  <a:extLst>
                    <a:ext uri="{9D8B030D-6E8A-4147-A177-3AD203B41FA5}">
                      <a16:colId xmlns:a16="http://schemas.microsoft.com/office/drawing/2014/main" val="39176353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51502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- 2020-05-29 16:25:16</a:t>
                      </a:r>
                      <a:r>
                        <a:rPr kumimoji="0" lang="en-US" sz="1000" b="0" i="0" u="none" strike="noStrike" kern="1200" cap="none" spc="0" normalizeH="0" baseline="0" noProof="0">
                          <a:ln>
                            <a:noFill/>
                          </a:ln>
                          <a:solidFill>
                            <a:prstClr val="black"/>
                          </a:solidFill>
                          <a:effectLst/>
                          <a:uLnTx/>
                          <a:uFillTx/>
                          <a:latin typeface="+mn-lt"/>
                          <a:ea typeface="+mn-ea"/>
                          <a:cs typeface="+mn-cs"/>
                        </a:rPr>
                        <a:t>
 PHLY is donating  million to organizations and community relief funds leading response and recovery efforts for those affected by the coronavirus pandemic. Learn more: https://bit.ly/3gAxEcd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264087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- 2020-05-22 11:02:14</a:t>
                      </a:r>
                      <a:r>
                        <a:rPr kumimoji="0" lang="en-US" sz="1000" b="0" i="0" u="none" strike="noStrike" kern="1200" cap="none" spc="0" normalizeH="0" baseline="0" noProof="0">
                          <a:ln>
                            <a:noFill/>
                          </a:ln>
                          <a:solidFill>
                            <a:prstClr val="black"/>
                          </a:solidFill>
                          <a:effectLst/>
                          <a:uLnTx/>
                          <a:uFillTx/>
                          <a:latin typeface="+mn-lt"/>
                          <a:ea typeface="+mn-ea"/>
                          <a:cs typeface="+mn-cs"/>
                        </a:rPr>
                        <a:t>
 Our offices are closing at 3:00 p.m. today and will be closed on Monday, May 25th for #MemorialDay. We hope you have a safe and wonderful weekend!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60688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- 2020-05-10 12:25:58</a:t>
                      </a:r>
                      <a:r>
                        <a:rPr kumimoji="0" lang="en-US" sz="1000" b="0" i="0" u="none" strike="noStrike" kern="1200" cap="none" spc="0" normalizeH="0" baseline="0" noProof="0">
                          <a:ln>
                            <a:noFill/>
                          </a:ln>
                          <a:solidFill>
                            <a:prstClr val="black"/>
                          </a:solidFill>
                          <a:effectLst/>
                          <a:uLnTx/>
                          <a:uFillTx/>
                          <a:latin typeface="+mn-lt"/>
                          <a:ea typeface="+mn-ea"/>
                          <a:cs typeface="+mn-cs"/>
                        </a:rPr>
                        <a:t>
 #TEAMPHLY would like to wish all the moms a very happy Mother's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17116973"/>
                  </a:ext>
                </a:extLst>
              </a:tr>
            </a:tbl>
          </a:graphicData>
        </a:graphic>
      </p:graphicFrame>
      <p:sp>
        <p:nvSpPr>
          <p:cNvPr id="4" name="Text Placeholder 3">
            <a:extLst>
              <a:ext uri="{FF2B5EF4-FFF2-40B4-BE49-F238E27FC236}">
                <a16:creationId xmlns:a16="http://schemas.microsoft.com/office/drawing/2014/main" id="{4F7FB8E4-9110-49B3-94FA-A08F3590F711}"/>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42321249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6595FC-7694-46A5-BB05-0B00B29626AE}"/>
              </a:ext>
            </a:extLst>
          </p:cNvPr>
          <p:cNvSpPr>
            <a:spLocks noGrp="1"/>
          </p:cNvSpPr>
          <p:nvPr>
            <p:ph type="title"/>
          </p:nvPr>
        </p:nvSpPr>
        <p:spPr/>
        <p:txBody>
          <a:bodyPr/>
          <a:lstStyle/>
          <a:p>
            <a:r>
              <a:rPr lang="en-US"/>
              <a:t>Facebook Own Posts Table | Philadelphia Insurance - 2 of 3</a:t>
            </a:r>
          </a:p>
        </p:txBody>
      </p:sp>
      <p:graphicFrame>
        <p:nvGraphicFramePr>
          <p:cNvPr id="5" name="Table Placeholder 4">
            <a:extLst>
              <a:ext uri="{FF2B5EF4-FFF2-40B4-BE49-F238E27FC236}">
                <a16:creationId xmlns:a16="http://schemas.microsoft.com/office/drawing/2014/main" id="{9780E2B7-8058-41E6-9A88-FDE351DCE270}"/>
              </a:ext>
            </a:extLst>
          </p:cNvPr>
          <p:cNvGraphicFramePr>
            <a:graphicFrameLocks noGrp="1"/>
          </p:cNvGraphicFramePr>
          <p:nvPr>
            <p:ph type="tbl" sz="quarter" idx="13"/>
            <p:extLst>
              <p:ext uri="{D42A27DB-BD31-4B8C-83A1-F6EECF244321}">
                <p14:modId xmlns:p14="http://schemas.microsoft.com/office/powerpoint/2010/main" val="2728685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283519884"/>
                    </a:ext>
                  </a:extLst>
                </a:gridCol>
                <a:gridCol w="740664">
                  <a:extLst>
                    <a:ext uri="{9D8B030D-6E8A-4147-A177-3AD203B41FA5}">
                      <a16:colId xmlns:a16="http://schemas.microsoft.com/office/drawing/2014/main" val="2929140721"/>
                    </a:ext>
                  </a:extLst>
                </a:gridCol>
                <a:gridCol w="740664">
                  <a:extLst>
                    <a:ext uri="{9D8B030D-6E8A-4147-A177-3AD203B41FA5}">
                      <a16:colId xmlns:a16="http://schemas.microsoft.com/office/drawing/2014/main" val="2347535940"/>
                    </a:ext>
                  </a:extLst>
                </a:gridCol>
                <a:gridCol w="740664">
                  <a:extLst>
                    <a:ext uri="{9D8B030D-6E8A-4147-A177-3AD203B41FA5}">
                      <a16:colId xmlns:a16="http://schemas.microsoft.com/office/drawing/2014/main" val="3169193670"/>
                    </a:ext>
                  </a:extLst>
                </a:gridCol>
                <a:gridCol w="740664">
                  <a:extLst>
                    <a:ext uri="{9D8B030D-6E8A-4147-A177-3AD203B41FA5}">
                      <a16:colId xmlns:a16="http://schemas.microsoft.com/office/drawing/2014/main" val="350499618"/>
                    </a:ext>
                  </a:extLst>
                </a:gridCol>
                <a:gridCol w="740664">
                  <a:extLst>
                    <a:ext uri="{9D8B030D-6E8A-4147-A177-3AD203B41FA5}">
                      <a16:colId xmlns:a16="http://schemas.microsoft.com/office/drawing/2014/main" val="3252050215"/>
                    </a:ext>
                  </a:extLst>
                </a:gridCol>
                <a:gridCol w="740664">
                  <a:extLst>
                    <a:ext uri="{9D8B030D-6E8A-4147-A177-3AD203B41FA5}">
                      <a16:colId xmlns:a16="http://schemas.microsoft.com/office/drawing/2014/main" val="477021131"/>
                    </a:ext>
                  </a:extLst>
                </a:gridCol>
                <a:gridCol w="740664">
                  <a:extLst>
                    <a:ext uri="{9D8B030D-6E8A-4147-A177-3AD203B41FA5}">
                      <a16:colId xmlns:a16="http://schemas.microsoft.com/office/drawing/2014/main" val="630295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19223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- 2020-05-15 15:57:57</a:t>
                      </a:r>
                      <a:r>
                        <a:rPr kumimoji="0" lang="en-US" sz="1000" b="0" i="0" u="none" strike="noStrike" kern="1200" cap="none" spc="0" normalizeH="0" baseline="0" noProof="0">
                          <a:ln>
                            <a:noFill/>
                          </a:ln>
                          <a:solidFill>
                            <a:prstClr val="black"/>
                          </a:solidFill>
                          <a:effectLst/>
                          <a:uLnTx/>
                          <a:uFillTx/>
                          <a:latin typeface="+mn-lt"/>
                          <a:ea typeface="+mn-ea"/>
                          <a:cs typeface="+mn-cs"/>
                        </a:rPr>
                        <a:t>
 With the #COVID19 pandemic keeping many of us home, we asked employees to show us how they’re spending their time by joining our #InThisTogether Photo Challenge! #TEAMPHLY kicked off Week 1⃣ by chalking their walkways with positive messages and cheerful drawings. Stay tuned for next week’s photos by following along on Facebook, Instagram, and Twitter! #ChalkYourWalk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46710867"/>
                  </a:ext>
                </a:extLst>
              </a:tr>
            </a:tbl>
          </a:graphicData>
        </a:graphic>
      </p:graphicFrame>
      <p:sp>
        <p:nvSpPr>
          <p:cNvPr id="4" name="Text Placeholder 3">
            <a:extLst>
              <a:ext uri="{FF2B5EF4-FFF2-40B4-BE49-F238E27FC236}">
                <a16:creationId xmlns:a16="http://schemas.microsoft.com/office/drawing/2014/main" id="{30FDCBFA-E95A-472B-B35D-B2742F820F52}"/>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19100433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9B45E-93FB-4452-A02F-46C09C11F952}"/>
              </a:ext>
            </a:extLst>
          </p:cNvPr>
          <p:cNvSpPr>
            <a:spLocks noGrp="1"/>
          </p:cNvSpPr>
          <p:nvPr>
            <p:ph type="title"/>
          </p:nvPr>
        </p:nvSpPr>
        <p:spPr/>
        <p:txBody>
          <a:bodyPr/>
          <a:lstStyle/>
          <a:p>
            <a:r>
              <a:rPr lang="en-US"/>
              <a:t>Facebook Own Posts Table | Philadelphia Insurance - 3 of 3</a:t>
            </a:r>
          </a:p>
        </p:txBody>
      </p:sp>
      <p:graphicFrame>
        <p:nvGraphicFramePr>
          <p:cNvPr id="5" name="Table Placeholder 4">
            <a:extLst>
              <a:ext uri="{FF2B5EF4-FFF2-40B4-BE49-F238E27FC236}">
                <a16:creationId xmlns:a16="http://schemas.microsoft.com/office/drawing/2014/main" id="{514CC07B-E0D3-4DCB-A315-BDCB61C5288C}"/>
              </a:ext>
            </a:extLst>
          </p:cNvPr>
          <p:cNvGraphicFramePr>
            <a:graphicFrameLocks noGrp="1"/>
          </p:cNvGraphicFramePr>
          <p:nvPr>
            <p:ph type="tbl" sz="quarter" idx="13"/>
            <p:extLst>
              <p:ext uri="{D42A27DB-BD31-4B8C-83A1-F6EECF244321}">
                <p14:modId xmlns:p14="http://schemas.microsoft.com/office/powerpoint/2010/main" val="34231989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036008027"/>
                    </a:ext>
                  </a:extLst>
                </a:gridCol>
                <a:gridCol w="740664">
                  <a:extLst>
                    <a:ext uri="{9D8B030D-6E8A-4147-A177-3AD203B41FA5}">
                      <a16:colId xmlns:a16="http://schemas.microsoft.com/office/drawing/2014/main" val="3275363849"/>
                    </a:ext>
                  </a:extLst>
                </a:gridCol>
                <a:gridCol w="740664">
                  <a:extLst>
                    <a:ext uri="{9D8B030D-6E8A-4147-A177-3AD203B41FA5}">
                      <a16:colId xmlns:a16="http://schemas.microsoft.com/office/drawing/2014/main" val="2414802159"/>
                    </a:ext>
                  </a:extLst>
                </a:gridCol>
                <a:gridCol w="740664">
                  <a:extLst>
                    <a:ext uri="{9D8B030D-6E8A-4147-A177-3AD203B41FA5}">
                      <a16:colId xmlns:a16="http://schemas.microsoft.com/office/drawing/2014/main" val="3353379848"/>
                    </a:ext>
                  </a:extLst>
                </a:gridCol>
                <a:gridCol w="740664">
                  <a:extLst>
                    <a:ext uri="{9D8B030D-6E8A-4147-A177-3AD203B41FA5}">
                      <a16:colId xmlns:a16="http://schemas.microsoft.com/office/drawing/2014/main" val="3615588361"/>
                    </a:ext>
                  </a:extLst>
                </a:gridCol>
                <a:gridCol w="740664">
                  <a:extLst>
                    <a:ext uri="{9D8B030D-6E8A-4147-A177-3AD203B41FA5}">
                      <a16:colId xmlns:a16="http://schemas.microsoft.com/office/drawing/2014/main" val="2315625794"/>
                    </a:ext>
                  </a:extLst>
                </a:gridCol>
                <a:gridCol w="740664">
                  <a:extLst>
                    <a:ext uri="{9D8B030D-6E8A-4147-A177-3AD203B41FA5}">
                      <a16:colId xmlns:a16="http://schemas.microsoft.com/office/drawing/2014/main" val="3691622077"/>
                    </a:ext>
                  </a:extLst>
                </a:gridCol>
                <a:gridCol w="740664">
                  <a:extLst>
                    <a:ext uri="{9D8B030D-6E8A-4147-A177-3AD203B41FA5}">
                      <a16:colId xmlns:a16="http://schemas.microsoft.com/office/drawing/2014/main" val="8156341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12352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- 2020-05-19 15:22:14</a:t>
                      </a:r>
                      <a:r>
                        <a:rPr kumimoji="0" lang="en-US" sz="1000" b="0" i="0" u="none" strike="noStrike" kern="1200" cap="none" spc="0" normalizeH="0" baseline="0" noProof="0">
                          <a:ln>
                            <a:noFill/>
                          </a:ln>
                          <a:solidFill>
                            <a:prstClr val="black"/>
                          </a:solidFill>
                          <a:effectLst/>
                          <a:uLnTx/>
                          <a:uFillTx/>
                          <a:latin typeface="+mn-lt"/>
                          <a:ea typeface="+mn-ea"/>
                          <a:cs typeface="+mn-cs"/>
                        </a:rPr>
                        <a:t>
 We’re proud to partner with charitable organizations that create positive change. The novel #coronavirus has profoundly impacted many around the world and across the states. During these challenging times, we’re recognizing our non-profit partners who are going above and beyond to provide critical services to vulnerable populations. 
This week, we’re shining the spotlight on the Children's Hospital of Philadelphia (CHOP), who continues to safely provide pediatric care throughout the #COVID19 pandemic. CHOP was the first to have COVID-19 testing kits in PA, has two drive-through testing sites, and successfully engineered a new ventilator that recently received FDA approval.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41138999"/>
                  </a:ext>
                </a:extLst>
              </a:tr>
            </a:tbl>
          </a:graphicData>
        </a:graphic>
      </p:graphicFrame>
      <p:sp>
        <p:nvSpPr>
          <p:cNvPr id="4" name="Text Placeholder 3">
            <a:extLst>
              <a:ext uri="{FF2B5EF4-FFF2-40B4-BE49-F238E27FC236}">
                <a16:creationId xmlns:a16="http://schemas.microsoft.com/office/drawing/2014/main" id="{AA79F0EB-4D4C-448C-8F85-65358D1A6691}"/>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17010248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52FC5-520C-432F-B56D-4382CA1E325C}"/>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F1FBE757-2000-4D83-BE1C-6B21EF82F7D3}"/>
              </a:ext>
            </a:extLst>
          </p:cNvPr>
          <p:cNvGraphicFramePr>
            <a:graphicFrameLocks noGrp="1"/>
          </p:cNvGraphicFramePr>
          <p:nvPr>
            <p:ph type="chart" sz="quarter" idx="13"/>
            <p:extLst>
              <p:ext uri="{D42A27DB-BD31-4B8C-83A1-F6EECF244321}">
                <p14:modId xmlns:p14="http://schemas.microsoft.com/office/powerpoint/2010/main" val="17315743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DDCAD7-1781-4BEC-83D0-2B874AACDD7D}"/>
              </a:ext>
            </a:extLst>
          </p:cNvPr>
          <p:cNvSpPr>
            <a:spLocks noGrp="1"/>
          </p:cNvSpPr>
          <p:nvPr>
            <p:ph type="body" sz="quarter" idx="14"/>
          </p:nvPr>
        </p:nvSpPr>
        <p:spPr/>
        <p:txBody>
          <a:bodyPr/>
          <a:lstStyle/>
          <a:p>
            <a:r>
              <a:rPr lang="en-US"/>
              <a:t>05/01/2020 - 05/31/2020</a:t>
            </a:r>
          </a:p>
        </p:txBody>
      </p:sp>
      <p:sp>
        <p:nvSpPr>
          <p:cNvPr id="5" name="Footer Placeholder 4">
            <a:extLst>
              <a:ext uri="{FF2B5EF4-FFF2-40B4-BE49-F238E27FC236}">
                <a16:creationId xmlns:a16="http://schemas.microsoft.com/office/drawing/2014/main" id="{8A6E26B0-0FC6-476F-BC51-0499BF3073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63140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45752-D56E-4802-8A87-24A8ACDD52AE}"/>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5131083F-4745-47B9-9099-E7AA106C4CC2}"/>
              </a:ext>
            </a:extLst>
          </p:cNvPr>
          <p:cNvGraphicFramePr>
            <a:graphicFrameLocks noGrp="1"/>
          </p:cNvGraphicFramePr>
          <p:nvPr>
            <p:ph type="tbl" sz="quarter" idx="13"/>
            <p:extLst>
              <p:ext uri="{D42A27DB-BD31-4B8C-83A1-F6EECF244321}">
                <p14:modId xmlns:p14="http://schemas.microsoft.com/office/powerpoint/2010/main" val="32551015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48229396"/>
                    </a:ext>
                  </a:extLst>
                </a:gridCol>
                <a:gridCol w="411480">
                  <a:extLst>
                    <a:ext uri="{9D8B030D-6E8A-4147-A177-3AD203B41FA5}">
                      <a16:colId xmlns:a16="http://schemas.microsoft.com/office/drawing/2014/main" val="2294198220"/>
                    </a:ext>
                  </a:extLst>
                </a:gridCol>
                <a:gridCol w="411480">
                  <a:extLst>
                    <a:ext uri="{9D8B030D-6E8A-4147-A177-3AD203B41FA5}">
                      <a16:colId xmlns:a16="http://schemas.microsoft.com/office/drawing/2014/main" val="2728922045"/>
                    </a:ext>
                  </a:extLst>
                </a:gridCol>
                <a:gridCol w="411480">
                  <a:extLst>
                    <a:ext uri="{9D8B030D-6E8A-4147-A177-3AD203B41FA5}">
                      <a16:colId xmlns:a16="http://schemas.microsoft.com/office/drawing/2014/main" val="2254960528"/>
                    </a:ext>
                  </a:extLst>
                </a:gridCol>
                <a:gridCol w="411480">
                  <a:extLst>
                    <a:ext uri="{9D8B030D-6E8A-4147-A177-3AD203B41FA5}">
                      <a16:colId xmlns:a16="http://schemas.microsoft.com/office/drawing/2014/main" val="1588279640"/>
                    </a:ext>
                  </a:extLst>
                </a:gridCol>
                <a:gridCol w="411480">
                  <a:extLst>
                    <a:ext uri="{9D8B030D-6E8A-4147-A177-3AD203B41FA5}">
                      <a16:colId xmlns:a16="http://schemas.microsoft.com/office/drawing/2014/main" val="3628960379"/>
                    </a:ext>
                  </a:extLst>
                </a:gridCol>
                <a:gridCol w="411480">
                  <a:extLst>
                    <a:ext uri="{9D8B030D-6E8A-4147-A177-3AD203B41FA5}">
                      <a16:colId xmlns:a16="http://schemas.microsoft.com/office/drawing/2014/main" val="1133291317"/>
                    </a:ext>
                  </a:extLst>
                </a:gridCol>
                <a:gridCol w="411480">
                  <a:extLst>
                    <a:ext uri="{9D8B030D-6E8A-4147-A177-3AD203B41FA5}">
                      <a16:colId xmlns:a16="http://schemas.microsoft.com/office/drawing/2014/main" val="3504173561"/>
                    </a:ext>
                  </a:extLst>
                </a:gridCol>
                <a:gridCol w="411480">
                  <a:extLst>
                    <a:ext uri="{9D8B030D-6E8A-4147-A177-3AD203B41FA5}">
                      <a16:colId xmlns:a16="http://schemas.microsoft.com/office/drawing/2014/main" val="55682756"/>
                    </a:ext>
                  </a:extLst>
                </a:gridCol>
                <a:gridCol w="411480">
                  <a:extLst>
                    <a:ext uri="{9D8B030D-6E8A-4147-A177-3AD203B41FA5}">
                      <a16:colId xmlns:a16="http://schemas.microsoft.com/office/drawing/2014/main" val="2840651182"/>
                    </a:ext>
                  </a:extLst>
                </a:gridCol>
                <a:gridCol w="411480">
                  <a:extLst>
                    <a:ext uri="{9D8B030D-6E8A-4147-A177-3AD203B41FA5}">
                      <a16:colId xmlns:a16="http://schemas.microsoft.com/office/drawing/2014/main" val="2063548344"/>
                    </a:ext>
                  </a:extLst>
                </a:gridCol>
                <a:gridCol w="411480">
                  <a:extLst>
                    <a:ext uri="{9D8B030D-6E8A-4147-A177-3AD203B41FA5}">
                      <a16:colId xmlns:a16="http://schemas.microsoft.com/office/drawing/2014/main" val="2392463617"/>
                    </a:ext>
                  </a:extLst>
                </a:gridCol>
                <a:gridCol w="411480">
                  <a:extLst>
                    <a:ext uri="{9D8B030D-6E8A-4147-A177-3AD203B41FA5}">
                      <a16:colId xmlns:a16="http://schemas.microsoft.com/office/drawing/2014/main" val="2639654697"/>
                    </a:ext>
                  </a:extLst>
                </a:gridCol>
                <a:gridCol w="411480">
                  <a:extLst>
                    <a:ext uri="{9D8B030D-6E8A-4147-A177-3AD203B41FA5}">
                      <a16:colId xmlns:a16="http://schemas.microsoft.com/office/drawing/2014/main" val="337011398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58659546"/>
                  </a:ext>
                </a:extLst>
              </a:tr>
              <a:tr h="370840">
                <a:tc>
                  <a:txBody>
                    <a:bodyPr/>
                    <a:lstStyle/>
                    <a:p>
                      <a:r>
                        <a:rPr lang="en-US" sz="1000"/>
                        <a:t>PHLY Insurance Co.</a:t>
                      </a:r>
                    </a:p>
                  </a:txBody>
                  <a:tcPr/>
                </a:tc>
                <a:tc>
                  <a:txBody>
                    <a:bodyPr/>
                    <a:lstStyle/>
                    <a:p>
                      <a:r>
                        <a:rPr lang="en-US" sz="1000"/>
                        <a:t>3650</a:t>
                      </a:r>
                    </a:p>
                  </a:txBody>
                  <a:tcPr/>
                </a:tc>
                <a:tc>
                  <a:txBody>
                    <a:bodyPr/>
                    <a:lstStyle/>
                    <a:p>
                      <a:r>
                        <a:rPr lang="en-US" sz="1000"/>
                        <a:t>5</a:t>
                      </a:r>
                    </a:p>
                  </a:txBody>
                  <a:tcPr/>
                </a:tc>
                <a:tc>
                  <a:txBody>
                    <a:bodyPr/>
                    <a:lstStyle/>
                    <a:p>
                      <a:r>
                        <a:rPr lang="en-US" sz="1000"/>
                        <a:t>21</a:t>
                      </a:r>
                    </a:p>
                  </a:txBody>
                  <a:tcPr/>
                </a:tc>
                <a:tc>
                  <a:txBody>
                    <a:bodyPr/>
                    <a:lstStyle/>
                    <a:p>
                      <a:r>
                        <a:rPr lang="en-US" sz="1000"/>
                        <a:t>21</a:t>
                      </a:r>
                    </a:p>
                  </a:txBody>
                  <a:tcPr/>
                </a:tc>
                <a:tc>
                  <a:txBody>
                    <a:bodyPr/>
                    <a:lstStyle/>
                    <a:p>
                      <a:r>
                        <a:rPr lang="en-US" sz="1000"/>
                        <a:t>0</a:t>
                      </a:r>
                    </a:p>
                  </a:txBody>
                  <a:tcPr/>
                </a:tc>
                <a:tc>
                  <a:txBody>
                    <a:bodyPr/>
                    <a:lstStyle/>
                    <a:p>
                      <a:r>
                        <a:rPr lang="en-US" sz="1000"/>
                        <a:t>0</a:t>
                      </a:r>
                    </a:p>
                  </a:txBody>
                  <a:tcPr/>
                </a:tc>
                <a:tc>
                  <a:txBody>
                    <a:bodyPr/>
                    <a:lstStyle/>
                    <a:p>
                      <a:r>
                        <a:rPr lang="en-US" sz="1000"/>
                        <a:t>15</a:t>
                      </a:r>
                    </a:p>
                  </a:txBody>
                  <a:tcPr/>
                </a:tc>
                <a:tc>
                  <a:txBody>
                    <a:bodyPr/>
                    <a:lstStyle/>
                    <a:p>
                      <a:r>
                        <a:rPr lang="en-US" sz="1000"/>
                        <a:t>15</a:t>
                      </a:r>
                    </a:p>
                  </a:txBody>
                  <a:tcPr/>
                </a:tc>
                <a:tc>
                  <a:txBody>
                    <a:bodyPr/>
                    <a:lstStyle/>
                    <a:p>
                      <a:r>
                        <a:rPr lang="en-US" sz="1000"/>
                        <a:t>99</a:t>
                      </a:r>
                    </a:p>
                  </a:txBody>
                  <a:tcPr/>
                </a:tc>
                <a:tc>
                  <a:txBody>
                    <a:bodyPr/>
                    <a:lstStyle/>
                    <a:p>
                      <a:r>
                        <a:rPr lang="en-US" sz="1000"/>
                        <a:t>1</a:t>
                      </a:r>
                    </a:p>
                  </a:txBody>
                  <a:tcPr/>
                </a:tc>
                <a:tc>
                  <a:txBody>
                    <a:bodyPr/>
                    <a:lstStyle/>
                    <a:p>
                      <a:r>
                        <a:rPr lang="en-US" sz="1000"/>
                        <a:t>4</a:t>
                      </a:r>
                    </a:p>
                  </a:txBody>
                  <a:tcPr/>
                </a:tc>
                <a:tc>
                  <a:txBody>
                    <a:bodyPr/>
                    <a:lstStyle/>
                    <a:p>
                      <a:r>
                        <a:rPr lang="en-US" sz="1000"/>
                        <a:t>0.1502 %</a:t>
                      </a:r>
                    </a:p>
                  </a:txBody>
                  <a:tcPr/>
                </a:tc>
                <a:tc>
                  <a:txBody>
                    <a:bodyPr/>
                    <a:lstStyle/>
                    <a:p>
                      <a:r>
                        <a:rPr lang="en-US" sz="1000"/>
                        <a:t>0.0 %</a:t>
                      </a:r>
                    </a:p>
                  </a:txBody>
                  <a:tcPr/>
                </a:tc>
                <a:extLst>
                  <a:ext uri="{0D108BD9-81ED-4DB2-BD59-A6C34878D82A}">
                    <a16:rowId xmlns:a16="http://schemas.microsoft.com/office/drawing/2014/main" val="224496655"/>
                  </a:ext>
                </a:extLst>
              </a:tr>
            </a:tbl>
          </a:graphicData>
        </a:graphic>
      </p:graphicFrame>
      <p:sp>
        <p:nvSpPr>
          <p:cNvPr id="4" name="Text Placeholder 3">
            <a:extLst>
              <a:ext uri="{FF2B5EF4-FFF2-40B4-BE49-F238E27FC236}">
                <a16:creationId xmlns:a16="http://schemas.microsoft.com/office/drawing/2014/main" id="{B8AAD400-FBBA-4655-9E8B-B748CDCE606F}"/>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15282503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5E445-7D7E-4DB3-B85E-24A19A7542BE}"/>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471C6F1F-A703-4BCD-8A86-D94636D4CFA1}"/>
              </a:ext>
            </a:extLst>
          </p:cNvPr>
          <p:cNvGraphicFramePr>
            <a:graphicFrameLocks noGrp="1"/>
          </p:cNvGraphicFramePr>
          <p:nvPr>
            <p:ph type="chart" sz="quarter" idx="13"/>
            <p:extLst>
              <p:ext uri="{D42A27DB-BD31-4B8C-83A1-F6EECF244321}">
                <p14:modId xmlns:p14="http://schemas.microsoft.com/office/powerpoint/2010/main" val="16605490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B5113D-4FE9-4752-9307-B78D4B7C4344}"/>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46A0E978-BEEC-49D8-A07B-7192341849D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648588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7C771-2C76-4409-99FD-54D7D31BBA7A}"/>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95D80927-D053-449F-845B-08B7E7B2DB04}"/>
              </a:ext>
            </a:extLst>
          </p:cNvPr>
          <p:cNvGraphicFramePr>
            <a:graphicFrameLocks noGrp="1"/>
          </p:cNvGraphicFramePr>
          <p:nvPr>
            <p:ph type="chart" sz="quarter" idx="13"/>
            <p:extLst>
              <p:ext uri="{D42A27DB-BD31-4B8C-83A1-F6EECF244321}">
                <p14:modId xmlns:p14="http://schemas.microsoft.com/office/powerpoint/2010/main" val="11099963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7388B77-D44E-4ABC-B81F-22A9E0C80241}"/>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FA2EE625-4D23-4FB9-BC12-048BE470EB9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633344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3416A-CED1-4100-939D-2F6B11913CE2}"/>
              </a:ext>
            </a:extLst>
          </p:cNvPr>
          <p:cNvSpPr>
            <a:spLocks noGrp="1"/>
          </p:cNvSpPr>
          <p:nvPr>
            <p:ph type="title"/>
          </p:nvPr>
        </p:nvSpPr>
        <p:spPr/>
        <p:txBody>
          <a:bodyPr/>
          <a:lstStyle/>
          <a:p>
            <a:r>
              <a:rPr lang="en-US"/>
              <a:t>Twitter Total Interactions Per Month | Philadelphia Insurance</a:t>
            </a:r>
          </a:p>
        </p:txBody>
      </p:sp>
      <p:graphicFrame>
        <p:nvGraphicFramePr>
          <p:cNvPr id="6" name="Chart Placeholder 5">
            <a:extLst>
              <a:ext uri="{FF2B5EF4-FFF2-40B4-BE49-F238E27FC236}">
                <a16:creationId xmlns:a16="http://schemas.microsoft.com/office/drawing/2014/main" id="{B32EF2F2-0B56-4C18-8A27-028738E5DD73}"/>
              </a:ext>
            </a:extLst>
          </p:cNvPr>
          <p:cNvGraphicFramePr>
            <a:graphicFrameLocks noGrp="1"/>
          </p:cNvGraphicFramePr>
          <p:nvPr>
            <p:ph type="chart" sz="quarter" idx="13"/>
            <p:extLst>
              <p:ext uri="{D42A27DB-BD31-4B8C-83A1-F6EECF244321}">
                <p14:modId xmlns:p14="http://schemas.microsoft.com/office/powerpoint/2010/main" val="29833754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6E6F66-9B9A-4C69-BD20-E335D8EFCD18}"/>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3C9467AF-8CB0-4605-9677-301DA2454F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924341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F0A81-15F2-43F8-A304-B856CA002EAB}"/>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3A662330-A02D-4AA6-9E62-E6252CB8AA85}"/>
              </a:ext>
            </a:extLst>
          </p:cNvPr>
          <p:cNvGraphicFramePr>
            <a:graphicFrameLocks noGrp="1"/>
          </p:cNvGraphicFramePr>
          <p:nvPr>
            <p:ph type="chart" sz="quarter" idx="13"/>
            <p:extLst>
              <p:ext uri="{D42A27DB-BD31-4B8C-83A1-F6EECF244321}">
                <p14:modId xmlns:p14="http://schemas.microsoft.com/office/powerpoint/2010/main" val="20281702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EEAB1DB-6D51-468C-84A6-A05D3D67BC2B}"/>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FC9360BC-D8EF-464E-A161-CB277DAE869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013943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F66A1D-70A8-4F02-A3AE-4345A6A62A05}"/>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347C984A-D02E-4EEE-B6D0-19589236A5BC}"/>
              </a:ext>
            </a:extLst>
          </p:cNvPr>
          <p:cNvGraphicFramePr>
            <a:graphicFrameLocks noGrp="1"/>
          </p:cNvGraphicFramePr>
          <p:nvPr>
            <p:ph type="tbl" sz="quarter" idx="13"/>
            <p:extLst>
              <p:ext uri="{D42A27DB-BD31-4B8C-83A1-F6EECF244321}">
                <p14:modId xmlns:p14="http://schemas.microsoft.com/office/powerpoint/2010/main" val="38225497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1889223385"/>
                    </a:ext>
                  </a:extLst>
                </a:gridCol>
                <a:gridCol w="2468880">
                  <a:extLst>
                    <a:ext uri="{9D8B030D-6E8A-4147-A177-3AD203B41FA5}">
                      <a16:colId xmlns:a16="http://schemas.microsoft.com/office/drawing/2014/main" val="3953954463"/>
                    </a:ext>
                  </a:extLst>
                </a:gridCol>
                <a:gridCol w="2468880">
                  <a:extLst>
                    <a:ext uri="{9D8B030D-6E8A-4147-A177-3AD203B41FA5}">
                      <a16:colId xmlns:a16="http://schemas.microsoft.com/office/drawing/2014/main" val="2675233781"/>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2099053575"/>
                  </a:ext>
                </a:extLst>
              </a:tr>
              <a:tr h="370840">
                <a:tc>
                  <a:txBody>
                    <a:bodyPr/>
                    <a:lstStyle/>
                    <a:p>
                      <a:r>
                        <a:rPr lang="en-US" sz="1000" b="1"/>
                        <a:t>@MargueriteTort</a:t>
                      </a:r>
                    </a:p>
                  </a:txBody>
                  <a:tcPr/>
                </a:tc>
                <a:tc>
                  <a:txBody>
                    <a:bodyPr/>
                    <a:lstStyle/>
                    <a:p>
                      <a:r>
                        <a:rPr lang="en-US" sz="1000"/>
                        <a:t>PHLY Insurance Co. (66)</a:t>
                      </a:r>
                    </a:p>
                  </a:txBody>
                  <a:tcPr/>
                </a:tc>
                <a:tc>
                  <a:txBody>
                    <a:bodyPr/>
                    <a:lstStyle/>
                    <a:p>
                      <a:r>
                        <a:rPr lang="en-US" sz="1000"/>
                        <a:t>66</a:t>
                      </a:r>
                    </a:p>
                  </a:txBody>
                  <a:tcPr/>
                </a:tc>
                <a:extLst>
                  <a:ext uri="{0D108BD9-81ED-4DB2-BD59-A6C34878D82A}">
                    <a16:rowId xmlns:a16="http://schemas.microsoft.com/office/drawing/2014/main" val="3701151240"/>
                  </a:ext>
                </a:extLst>
              </a:tr>
              <a:tr h="370840">
                <a:tc>
                  <a:txBody>
                    <a:bodyPr/>
                    <a:lstStyle/>
                    <a:p>
                      <a:r>
                        <a:rPr lang="en-US" sz="1000" b="1"/>
                        <a:t>@GammaIotaSigma</a:t>
                      </a:r>
                    </a:p>
                  </a:txBody>
                  <a:tcPr/>
                </a:tc>
                <a:tc>
                  <a:txBody>
                    <a:bodyPr/>
                    <a:lstStyle/>
                    <a:p>
                      <a:r>
                        <a:rPr lang="en-US" sz="1000"/>
                        <a:t>PHLY Insurance Co. (43)</a:t>
                      </a:r>
                    </a:p>
                  </a:txBody>
                  <a:tcPr/>
                </a:tc>
                <a:tc>
                  <a:txBody>
                    <a:bodyPr/>
                    <a:lstStyle/>
                    <a:p>
                      <a:r>
                        <a:rPr lang="en-US" sz="1000"/>
                        <a:t>43</a:t>
                      </a:r>
                    </a:p>
                  </a:txBody>
                  <a:tcPr/>
                </a:tc>
                <a:extLst>
                  <a:ext uri="{0D108BD9-81ED-4DB2-BD59-A6C34878D82A}">
                    <a16:rowId xmlns:a16="http://schemas.microsoft.com/office/drawing/2014/main" val="2701866222"/>
                  </a:ext>
                </a:extLst>
              </a:tr>
              <a:tr h="370840">
                <a:tc>
                  <a:txBody>
                    <a:bodyPr/>
                    <a:lstStyle/>
                    <a:p>
                      <a:r>
                        <a:rPr lang="en-US" sz="1000" b="1"/>
                        <a:t>@Regore2</a:t>
                      </a:r>
                    </a:p>
                  </a:txBody>
                  <a:tcPr/>
                </a:tc>
                <a:tc>
                  <a:txBody>
                    <a:bodyPr/>
                    <a:lstStyle/>
                    <a:p>
                      <a:r>
                        <a:rPr lang="en-US" sz="1000"/>
                        <a:t>PHLY Insurance Co. (39)</a:t>
                      </a:r>
                    </a:p>
                  </a:txBody>
                  <a:tcPr/>
                </a:tc>
                <a:tc>
                  <a:txBody>
                    <a:bodyPr/>
                    <a:lstStyle/>
                    <a:p>
                      <a:r>
                        <a:rPr lang="en-US" sz="1000"/>
                        <a:t>39</a:t>
                      </a:r>
                    </a:p>
                  </a:txBody>
                  <a:tcPr/>
                </a:tc>
                <a:extLst>
                  <a:ext uri="{0D108BD9-81ED-4DB2-BD59-A6C34878D82A}">
                    <a16:rowId xmlns:a16="http://schemas.microsoft.com/office/drawing/2014/main" val="2816297065"/>
                  </a:ext>
                </a:extLst>
              </a:tr>
              <a:tr h="370840">
                <a:tc>
                  <a:txBody>
                    <a:bodyPr/>
                    <a:lstStyle/>
                    <a:p>
                      <a:r>
                        <a:rPr lang="en-US" sz="1000" b="1"/>
                        <a:t>@EaglesCommunity</a:t>
                      </a:r>
                    </a:p>
                  </a:txBody>
                  <a:tcPr/>
                </a:tc>
                <a:tc>
                  <a:txBody>
                    <a:bodyPr/>
                    <a:lstStyle/>
                    <a:p>
                      <a:r>
                        <a:rPr lang="en-US" sz="1000"/>
                        <a:t>PHLY Insurance Co. (29)</a:t>
                      </a:r>
                    </a:p>
                  </a:txBody>
                  <a:tcPr/>
                </a:tc>
                <a:tc>
                  <a:txBody>
                    <a:bodyPr/>
                    <a:lstStyle/>
                    <a:p>
                      <a:r>
                        <a:rPr lang="en-US" sz="1000"/>
                        <a:t>29</a:t>
                      </a:r>
                    </a:p>
                  </a:txBody>
                  <a:tcPr/>
                </a:tc>
                <a:extLst>
                  <a:ext uri="{0D108BD9-81ED-4DB2-BD59-A6C34878D82A}">
                    <a16:rowId xmlns:a16="http://schemas.microsoft.com/office/drawing/2014/main" val="2199239336"/>
                  </a:ext>
                </a:extLst>
              </a:tr>
              <a:tr h="370840">
                <a:tc>
                  <a:txBody>
                    <a:bodyPr/>
                    <a:lstStyle/>
                    <a:p>
                      <a:r>
                        <a:rPr lang="en-US" sz="1000" b="1"/>
                        <a:t>@TMNA_Services</a:t>
                      </a:r>
                    </a:p>
                  </a:txBody>
                  <a:tcPr/>
                </a:tc>
                <a:tc>
                  <a:txBody>
                    <a:bodyPr/>
                    <a:lstStyle/>
                    <a:p>
                      <a:r>
                        <a:rPr lang="en-US" sz="1000"/>
                        <a:t>PHLY Insurance Co. (11)</a:t>
                      </a:r>
                    </a:p>
                  </a:txBody>
                  <a:tcPr/>
                </a:tc>
                <a:tc>
                  <a:txBody>
                    <a:bodyPr/>
                    <a:lstStyle/>
                    <a:p>
                      <a:r>
                        <a:rPr lang="en-US" sz="1000"/>
                        <a:t>11</a:t>
                      </a:r>
                    </a:p>
                  </a:txBody>
                  <a:tcPr/>
                </a:tc>
                <a:extLst>
                  <a:ext uri="{0D108BD9-81ED-4DB2-BD59-A6C34878D82A}">
                    <a16:rowId xmlns:a16="http://schemas.microsoft.com/office/drawing/2014/main" val="2612661550"/>
                  </a:ext>
                </a:extLst>
              </a:tr>
              <a:tr h="370840">
                <a:tc>
                  <a:txBody>
                    <a:bodyPr/>
                    <a:lstStyle/>
                    <a:p>
                      <a:r>
                        <a:rPr lang="en-US" sz="1000" b="1"/>
                        <a:t>@wadt</a:t>
                      </a:r>
                    </a:p>
                  </a:txBody>
                  <a:tcPr/>
                </a:tc>
                <a:tc>
                  <a:txBody>
                    <a:bodyPr/>
                    <a:lstStyle/>
                    <a:p>
                      <a:r>
                        <a:rPr lang="en-US" sz="1000"/>
                        <a:t>PHLY Insurance Co. (11)</a:t>
                      </a:r>
                    </a:p>
                  </a:txBody>
                  <a:tcPr/>
                </a:tc>
                <a:tc>
                  <a:txBody>
                    <a:bodyPr/>
                    <a:lstStyle/>
                    <a:p>
                      <a:r>
                        <a:rPr lang="en-US" sz="1000"/>
                        <a:t>11</a:t>
                      </a:r>
                    </a:p>
                  </a:txBody>
                  <a:tcPr/>
                </a:tc>
                <a:extLst>
                  <a:ext uri="{0D108BD9-81ED-4DB2-BD59-A6C34878D82A}">
                    <a16:rowId xmlns:a16="http://schemas.microsoft.com/office/drawing/2014/main" val="1857300381"/>
                  </a:ext>
                </a:extLst>
              </a:tr>
              <a:tr h="370840">
                <a:tc>
                  <a:txBody>
                    <a:bodyPr/>
                    <a:lstStyle/>
                    <a:p>
                      <a:r>
                        <a:rPr lang="en-US" sz="1000" b="1"/>
                        <a:t>@HelperHelperApp</a:t>
                      </a:r>
                    </a:p>
                  </a:txBody>
                  <a:tcPr/>
                </a:tc>
                <a:tc>
                  <a:txBody>
                    <a:bodyPr/>
                    <a:lstStyle/>
                    <a:p>
                      <a:r>
                        <a:rPr lang="en-US" sz="1000"/>
                        <a:t>PHLY Insurance Co. (11)</a:t>
                      </a:r>
                    </a:p>
                  </a:txBody>
                  <a:tcPr/>
                </a:tc>
                <a:tc>
                  <a:txBody>
                    <a:bodyPr/>
                    <a:lstStyle/>
                    <a:p>
                      <a:r>
                        <a:rPr lang="en-US" sz="1000"/>
                        <a:t>11</a:t>
                      </a:r>
                    </a:p>
                  </a:txBody>
                  <a:tcPr/>
                </a:tc>
                <a:extLst>
                  <a:ext uri="{0D108BD9-81ED-4DB2-BD59-A6C34878D82A}">
                    <a16:rowId xmlns:a16="http://schemas.microsoft.com/office/drawing/2014/main" val="3392503106"/>
                  </a:ext>
                </a:extLst>
              </a:tr>
              <a:tr h="370840">
                <a:tc>
                  <a:txBody>
                    <a:bodyPr/>
                    <a:lstStyle/>
                    <a:p>
                      <a:r>
                        <a:rPr lang="en-US" sz="1000" b="1"/>
                        <a:t>@FirstInsHI</a:t>
                      </a:r>
                    </a:p>
                  </a:txBody>
                  <a:tcPr/>
                </a:tc>
                <a:tc>
                  <a:txBody>
                    <a:bodyPr/>
                    <a:lstStyle/>
                    <a:p>
                      <a:r>
                        <a:rPr lang="en-US" sz="1000"/>
                        <a:t>PHLY Insurance Co. (9)</a:t>
                      </a:r>
                    </a:p>
                  </a:txBody>
                  <a:tcPr/>
                </a:tc>
                <a:tc>
                  <a:txBody>
                    <a:bodyPr/>
                    <a:lstStyle/>
                    <a:p>
                      <a:r>
                        <a:rPr lang="en-US" sz="1000"/>
                        <a:t>9</a:t>
                      </a:r>
                    </a:p>
                  </a:txBody>
                  <a:tcPr/>
                </a:tc>
                <a:extLst>
                  <a:ext uri="{0D108BD9-81ED-4DB2-BD59-A6C34878D82A}">
                    <a16:rowId xmlns:a16="http://schemas.microsoft.com/office/drawing/2014/main" val="732099892"/>
                  </a:ext>
                </a:extLst>
              </a:tr>
              <a:tr h="370840">
                <a:tc>
                  <a:txBody>
                    <a:bodyPr/>
                    <a:lstStyle/>
                    <a:p>
                      <a:r>
                        <a:rPr lang="en-US" sz="1000" b="1"/>
                        <a:t>@TwinForksIns</a:t>
                      </a:r>
                    </a:p>
                  </a:txBody>
                  <a:tcPr/>
                </a:tc>
                <a:tc>
                  <a:txBody>
                    <a:bodyPr/>
                    <a:lstStyle/>
                    <a:p>
                      <a:r>
                        <a:rPr lang="en-US" sz="1000"/>
                        <a:t>PHLY Insurance Co. (8)</a:t>
                      </a:r>
                    </a:p>
                  </a:txBody>
                  <a:tcPr/>
                </a:tc>
                <a:tc>
                  <a:txBody>
                    <a:bodyPr/>
                    <a:lstStyle/>
                    <a:p>
                      <a:r>
                        <a:rPr lang="en-US" sz="1000"/>
                        <a:t>8</a:t>
                      </a:r>
                    </a:p>
                  </a:txBody>
                  <a:tcPr/>
                </a:tc>
                <a:extLst>
                  <a:ext uri="{0D108BD9-81ED-4DB2-BD59-A6C34878D82A}">
                    <a16:rowId xmlns:a16="http://schemas.microsoft.com/office/drawing/2014/main" val="66837262"/>
                  </a:ext>
                </a:extLst>
              </a:tr>
              <a:tr h="370840">
                <a:tc>
                  <a:txBody>
                    <a:bodyPr/>
                    <a:lstStyle/>
                    <a:p>
                      <a:r>
                        <a:rPr lang="en-US" sz="1000" b="1"/>
                        <a:t>@Bill_Procopio</a:t>
                      </a:r>
                    </a:p>
                  </a:txBody>
                  <a:tcPr/>
                </a:tc>
                <a:tc>
                  <a:txBody>
                    <a:bodyPr/>
                    <a:lstStyle/>
                    <a:p>
                      <a:r>
                        <a:rPr lang="en-US" sz="1000"/>
                        <a:t>PHLY Insurance Co. (7)</a:t>
                      </a:r>
                    </a:p>
                  </a:txBody>
                  <a:tcPr/>
                </a:tc>
                <a:tc>
                  <a:txBody>
                    <a:bodyPr/>
                    <a:lstStyle/>
                    <a:p>
                      <a:r>
                        <a:rPr lang="en-US" sz="1000"/>
                        <a:t>7</a:t>
                      </a:r>
                    </a:p>
                  </a:txBody>
                  <a:tcPr/>
                </a:tc>
                <a:extLst>
                  <a:ext uri="{0D108BD9-81ED-4DB2-BD59-A6C34878D82A}">
                    <a16:rowId xmlns:a16="http://schemas.microsoft.com/office/drawing/2014/main" val="3030200913"/>
                  </a:ext>
                </a:extLst>
              </a:tr>
            </a:tbl>
          </a:graphicData>
        </a:graphic>
      </p:graphicFrame>
      <p:sp>
        <p:nvSpPr>
          <p:cNvPr id="4" name="Text Placeholder 3">
            <a:extLst>
              <a:ext uri="{FF2B5EF4-FFF2-40B4-BE49-F238E27FC236}">
                <a16:creationId xmlns:a16="http://schemas.microsoft.com/office/drawing/2014/main" id="{0DCB13C5-78B3-4E29-8DF5-234F0434D213}"/>
              </a:ext>
            </a:extLst>
          </p:cNvPr>
          <p:cNvSpPr>
            <a:spLocks noGrp="1"/>
          </p:cNvSpPr>
          <p:nvPr>
            <p:ph type="body" sz="quarter" idx="14"/>
          </p:nvPr>
        </p:nvSpPr>
        <p:spPr/>
        <p:txBody>
          <a:bodyPr/>
          <a:lstStyle/>
          <a:p>
            <a:r>
              <a:rPr lang="en-US"/>
              <a:t>06/01/2019 - 12/31/2020</a:t>
            </a:r>
          </a:p>
        </p:txBody>
      </p:sp>
    </p:spTree>
    <p:extLst>
      <p:ext uri="{BB962C8B-B14F-4D97-AF65-F5344CB8AC3E}">
        <p14:creationId xmlns:p14="http://schemas.microsoft.com/office/powerpoint/2010/main" val="25972162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CF1B7-4AD9-4289-82B3-D2757B02CE8C}"/>
              </a:ext>
            </a:extLst>
          </p:cNvPr>
          <p:cNvSpPr>
            <a:spLocks noGrp="1"/>
          </p:cNvSpPr>
          <p:nvPr>
            <p:ph type="title"/>
          </p:nvPr>
        </p:nvSpPr>
        <p:spPr/>
        <p:txBody>
          <a:bodyPr/>
          <a:lstStyle/>
          <a:p>
            <a:r>
              <a:rPr lang="en-US"/>
              <a:t>Twitter Own and Retweeted Tweets Table | Philadelphia Insurance - 1 of 3</a:t>
            </a:r>
          </a:p>
        </p:txBody>
      </p:sp>
      <p:graphicFrame>
        <p:nvGraphicFramePr>
          <p:cNvPr id="5" name="Table Placeholder 4">
            <a:extLst>
              <a:ext uri="{FF2B5EF4-FFF2-40B4-BE49-F238E27FC236}">
                <a16:creationId xmlns:a16="http://schemas.microsoft.com/office/drawing/2014/main" id="{0856E86E-A92E-4A16-B7B2-3B910481DF01}"/>
              </a:ext>
            </a:extLst>
          </p:cNvPr>
          <p:cNvGraphicFramePr>
            <a:graphicFrameLocks noGrp="1"/>
          </p:cNvGraphicFramePr>
          <p:nvPr>
            <p:ph type="tbl" sz="quarter" idx="13"/>
            <p:extLst>
              <p:ext uri="{D42A27DB-BD31-4B8C-83A1-F6EECF244321}">
                <p14:modId xmlns:p14="http://schemas.microsoft.com/office/powerpoint/2010/main" val="40643582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534722384"/>
                    </a:ext>
                  </a:extLst>
                </a:gridCol>
                <a:gridCol w="493776">
                  <a:extLst>
                    <a:ext uri="{9D8B030D-6E8A-4147-A177-3AD203B41FA5}">
                      <a16:colId xmlns:a16="http://schemas.microsoft.com/office/drawing/2014/main" val="769817560"/>
                    </a:ext>
                  </a:extLst>
                </a:gridCol>
                <a:gridCol w="1069848">
                  <a:extLst>
                    <a:ext uri="{9D8B030D-6E8A-4147-A177-3AD203B41FA5}">
                      <a16:colId xmlns:a16="http://schemas.microsoft.com/office/drawing/2014/main" val="527328690"/>
                    </a:ext>
                  </a:extLst>
                </a:gridCol>
                <a:gridCol w="1069848">
                  <a:extLst>
                    <a:ext uri="{9D8B030D-6E8A-4147-A177-3AD203B41FA5}">
                      <a16:colId xmlns:a16="http://schemas.microsoft.com/office/drawing/2014/main" val="272468312"/>
                    </a:ext>
                  </a:extLst>
                </a:gridCol>
                <a:gridCol w="1069848">
                  <a:extLst>
                    <a:ext uri="{9D8B030D-6E8A-4147-A177-3AD203B41FA5}">
                      <a16:colId xmlns:a16="http://schemas.microsoft.com/office/drawing/2014/main" val="1972742250"/>
                    </a:ext>
                  </a:extLst>
                </a:gridCol>
                <a:gridCol w="1069848">
                  <a:extLst>
                    <a:ext uri="{9D8B030D-6E8A-4147-A177-3AD203B41FA5}">
                      <a16:colId xmlns:a16="http://schemas.microsoft.com/office/drawing/2014/main" val="1820637392"/>
                    </a:ext>
                  </a:extLst>
                </a:gridCol>
                <a:gridCol w="1069848">
                  <a:extLst>
                    <a:ext uri="{9D8B030D-6E8A-4147-A177-3AD203B41FA5}">
                      <a16:colId xmlns:a16="http://schemas.microsoft.com/office/drawing/2014/main" val="36869512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698060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- 2020-05-12 16:58:55</a:t>
                      </a:r>
                      <a:r>
                        <a:rPr kumimoji="0" lang="en-US" sz="1000" b="0" i="0" u="none" strike="noStrike" kern="1200" cap="none" spc="0" normalizeH="0" baseline="0" noProof="0">
                          <a:ln>
                            <a:noFill/>
                          </a:ln>
                          <a:solidFill>
                            <a:prstClr val="black"/>
                          </a:solidFill>
                          <a:effectLst/>
                          <a:uLnTx/>
                          <a:uFillTx/>
                          <a:latin typeface="+mn-lt"/>
                          <a:ea typeface="+mn-ea"/>
                          <a:cs typeface="+mn-cs"/>
                        </a:rPr>
                        <a:t>
 While we’re currently unable to get together for #volunteer events, we’re offering many opportunities for #TEAMPHLY to complete at home. Our virtual volunteers recently connected to create handmade dog &amp;amp; cat toys to be donated to animal shelters once they reopen. #InThisTogether https://t.co/dHQE7fPF1k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05/16/2020 02:09:55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0.2737 %</a:t>
                      </a:r>
                    </a:p>
                  </a:txBody>
                  <a:tcPr/>
                </a:tc>
                <a:extLst>
                  <a:ext uri="{0D108BD9-81ED-4DB2-BD59-A6C34878D82A}">
                    <a16:rowId xmlns:a16="http://schemas.microsoft.com/office/drawing/2014/main" val="2287671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- 2020-05-29 16:27:50</a:t>
                      </a:r>
                      <a:r>
                        <a:rPr kumimoji="0" lang="en-US" sz="1000" b="0" i="0" u="none" strike="noStrike" kern="1200" cap="none" spc="0" normalizeH="0" baseline="0" noProof="0">
                          <a:ln>
                            <a:noFill/>
                          </a:ln>
                          <a:solidFill>
                            <a:prstClr val="black"/>
                          </a:solidFill>
                          <a:effectLst/>
                          <a:uLnTx/>
                          <a:uFillTx/>
                          <a:latin typeface="+mn-lt"/>
                          <a:ea typeface="+mn-ea"/>
                          <a:cs typeface="+mn-cs"/>
                        </a:rPr>
                        <a:t>
 PHLY is donating  million to organizations &amp;amp; community relief funds leading response &amp;amp; recovery efforts for those affected by the coronavirus pandemic. Learn more: https://t.co/KBowNA64MC https://t.co/SOa9BOzkbT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06/06/2020 02:10:29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0.2464 %</a:t>
                      </a:r>
                    </a:p>
                  </a:txBody>
                  <a:tcPr/>
                </a:tc>
                <a:extLst>
                  <a:ext uri="{0D108BD9-81ED-4DB2-BD59-A6C34878D82A}">
                    <a16:rowId xmlns:a16="http://schemas.microsoft.com/office/drawing/2014/main" val="1627954034"/>
                  </a:ext>
                </a:extLst>
              </a:tr>
            </a:tbl>
          </a:graphicData>
        </a:graphic>
      </p:graphicFrame>
      <p:sp>
        <p:nvSpPr>
          <p:cNvPr id="4" name="Text Placeholder 3">
            <a:extLst>
              <a:ext uri="{FF2B5EF4-FFF2-40B4-BE49-F238E27FC236}">
                <a16:creationId xmlns:a16="http://schemas.microsoft.com/office/drawing/2014/main" id="{9B135B53-3BA0-4447-B7C4-D008BA9C13F8}"/>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38406865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3402B2-06F0-4C47-A8CD-F5293372AABA}"/>
              </a:ext>
            </a:extLst>
          </p:cNvPr>
          <p:cNvSpPr>
            <a:spLocks noGrp="1"/>
          </p:cNvSpPr>
          <p:nvPr>
            <p:ph type="title"/>
          </p:nvPr>
        </p:nvSpPr>
        <p:spPr/>
        <p:txBody>
          <a:bodyPr/>
          <a:lstStyle/>
          <a:p>
            <a:r>
              <a:rPr lang="en-US"/>
              <a:t>Twitter Own and Retweeted Tweets Table | Philadelphia Insurance - 2 of 3</a:t>
            </a:r>
          </a:p>
        </p:txBody>
      </p:sp>
      <p:graphicFrame>
        <p:nvGraphicFramePr>
          <p:cNvPr id="5" name="Table Placeholder 4">
            <a:extLst>
              <a:ext uri="{FF2B5EF4-FFF2-40B4-BE49-F238E27FC236}">
                <a16:creationId xmlns:a16="http://schemas.microsoft.com/office/drawing/2014/main" id="{A45F33D7-39ED-4C2B-8FC8-4AE954C2FE82}"/>
              </a:ext>
            </a:extLst>
          </p:cNvPr>
          <p:cNvGraphicFramePr>
            <a:graphicFrameLocks noGrp="1"/>
          </p:cNvGraphicFramePr>
          <p:nvPr>
            <p:ph type="tbl" sz="quarter" idx="13"/>
            <p:extLst>
              <p:ext uri="{D42A27DB-BD31-4B8C-83A1-F6EECF244321}">
                <p14:modId xmlns:p14="http://schemas.microsoft.com/office/powerpoint/2010/main" val="8972208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200358575"/>
                    </a:ext>
                  </a:extLst>
                </a:gridCol>
                <a:gridCol w="493776">
                  <a:extLst>
                    <a:ext uri="{9D8B030D-6E8A-4147-A177-3AD203B41FA5}">
                      <a16:colId xmlns:a16="http://schemas.microsoft.com/office/drawing/2014/main" val="2645803227"/>
                    </a:ext>
                  </a:extLst>
                </a:gridCol>
                <a:gridCol w="1069848">
                  <a:extLst>
                    <a:ext uri="{9D8B030D-6E8A-4147-A177-3AD203B41FA5}">
                      <a16:colId xmlns:a16="http://schemas.microsoft.com/office/drawing/2014/main" val="4078924047"/>
                    </a:ext>
                  </a:extLst>
                </a:gridCol>
                <a:gridCol w="1069848">
                  <a:extLst>
                    <a:ext uri="{9D8B030D-6E8A-4147-A177-3AD203B41FA5}">
                      <a16:colId xmlns:a16="http://schemas.microsoft.com/office/drawing/2014/main" val="4254609618"/>
                    </a:ext>
                  </a:extLst>
                </a:gridCol>
                <a:gridCol w="1069848">
                  <a:extLst>
                    <a:ext uri="{9D8B030D-6E8A-4147-A177-3AD203B41FA5}">
                      <a16:colId xmlns:a16="http://schemas.microsoft.com/office/drawing/2014/main" val="3941896233"/>
                    </a:ext>
                  </a:extLst>
                </a:gridCol>
                <a:gridCol w="1069848">
                  <a:extLst>
                    <a:ext uri="{9D8B030D-6E8A-4147-A177-3AD203B41FA5}">
                      <a16:colId xmlns:a16="http://schemas.microsoft.com/office/drawing/2014/main" val="3441691847"/>
                    </a:ext>
                  </a:extLst>
                </a:gridCol>
                <a:gridCol w="1069848">
                  <a:extLst>
                    <a:ext uri="{9D8B030D-6E8A-4147-A177-3AD203B41FA5}">
                      <a16:colId xmlns:a16="http://schemas.microsoft.com/office/drawing/2014/main" val="26064643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897227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- 2020-05-26 16:10:07</a:t>
                      </a:r>
                      <a:r>
                        <a:rPr kumimoji="0" lang="en-US" sz="1000" b="0" i="0" u="none" strike="noStrike" kern="1200" cap="none" spc="0" normalizeH="0" baseline="0" noProof="0">
                          <a:ln>
                            <a:noFill/>
                          </a:ln>
                          <a:solidFill>
                            <a:prstClr val="black"/>
                          </a:solidFill>
                          <a:effectLst/>
                          <a:uLnTx/>
                          <a:uFillTx/>
                          <a:latin typeface="+mn-lt"/>
                          <a:ea typeface="+mn-ea"/>
                          <a:cs typeface="+mn-cs"/>
                        </a:rPr>
                        <a:t>
 In these uncertain times, we’re recognizing our #nonprofit partners who are going above &amp;amp; beyond to provide vital services to at-risk populations. This week, we’re shining the spotlight on @PhilaRMH who has taken precautions to ensure the safety of their guests during #COVID19. https://t.co/mSaLD1HP5R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05/27/2020 20:10:10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0.2463 %</a:t>
                      </a:r>
                    </a:p>
                  </a:txBody>
                  <a:tcPr/>
                </a:tc>
                <a:extLst>
                  <a:ext uri="{0D108BD9-81ED-4DB2-BD59-A6C34878D82A}">
                    <a16:rowId xmlns:a16="http://schemas.microsoft.com/office/drawing/2014/main" val="2751316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- 2020-05-15 13:01:57</a:t>
                      </a:r>
                      <a:r>
                        <a:rPr kumimoji="0" lang="en-US" sz="1000" b="0" i="0" u="none" strike="noStrike" kern="1200" cap="none" spc="0" normalizeH="0" baseline="0" noProof="0">
                          <a:ln>
                            <a:noFill/>
                          </a:ln>
                          <a:solidFill>
                            <a:prstClr val="black"/>
                          </a:solidFill>
                          <a:effectLst/>
                          <a:uLnTx/>
                          <a:uFillTx/>
                          <a:latin typeface="+mn-lt"/>
                          <a:ea typeface="+mn-ea"/>
                          <a:cs typeface="+mn-cs"/>
                        </a:rPr>
                        <a:t>
 With the #COVID19 pandemic keeping many of us home, we asked employees to show us how they’re spending their time by joining our #InThisTogether Photo Challenge! #TEAMPHLY kicked off Week 1⃣ by chalking their walkways with positive messages &amp;amp; cheerful drawings. #ChalkYourWalk https://t.co/XAqELWxFuX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05/21/2020 20:11:02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0.2462 %</a:t>
                      </a:r>
                    </a:p>
                  </a:txBody>
                  <a:tcPr/>
                </a:tc>
                <a:extLst>
                  <a:ext uri="{0D108BD9-81ED-4DB2-BD59-A6C34878D82A}">
                    <a16:rowId xmlns:a16="http://schemas.microsoft.com/office/drawing/2014/main" val="1844008224"/>
                  </a:ext>
                </a:extLst>
              </a:tr>
            </a:tbl>
          </a:graphicData>
        </a:graphic>
      </p:graphicFrame>
      <p:sp>
        <p:nvSpPr>
          <p:cNvPr id="4" name="Text Placeholder 3">
            <a:extLst>
              <a:ext uri="{FF2B5EF4-FFF2-40B4-BE49-F238E27FC236}">
                <a16:creationId xmlns:a16="http://schemas.microsoft.com/office/drawing/2014/main" id="{4EB6E3F7-3CBA-4302-ADD6-5CE34F231A7A}"/>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42837869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055F3-9B44-4669-AA0D-FC0319E8B13F}"/>
              </a:ext>
            </a:extLst>
          </p:cNvPr>
          <p:cNvSpPr>
            <a:spLocks noGrp="1"/>
          </p:cNvSpPr>
          <p:nvPr>
            <p:ph type="title"/>
          </p:nvPr>
        </p:nvSpPr>
        <p:spPr/>
        <p:txBody>
          <a:bodyPr/>
          <a:lstStyle/>
          <a:p>
            <a:r>
              <a:rPr lang="en-US"/>
              <a:t>Twitter Own and Retweeted Tweets Table | Philadelphia Insurance - 3 of 3</a:t>
            </a:r>
          </a:p>
        </p:txBody>
      </p:sp>
      <p:graphicFrame>
        <p:nvGraphicFramePr>
          <p:cNvPr id="5" name="Table Placeholder 4">
            <a:extLst>
              <a:ext uri="{FF2B5EF4-FFF2-40B4-BE49-F238E27FC236}">
                <a16:creationId xmlns:a16="http://schemas.microsoft.com/office/drawing/2014/main" id="{D6E9D36D-8883-46EA-AC16-F963524EC7A0}"/>
              </a:ext>
            </a:extLst>
          </p:cNvPr>
          <p:cNvGraphicFramePr>
            <a:graphicFrameLocks noGrp="1"/>
          </p:cNvGraphicFramePr>
          <p:nvPr>
            <p:ph type="tbl" sz="quarter" idx="13"/>
            <p:extLst>
              <p:ext uri="{D42A27DB-BD31-4B8C-83A1-F6EECF244321}">
                <p14:modId xmlns:p14="http://schemas.microsoft.com/office/powerpoint/2010/main" val="31848352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096563414"/>
                    </a:ext>
                  </a:extLst>
                </a:gridCol>
                <a:gridCol w="493776">
                  <a:extLst>
                    <a:ext uri="{9D8B030D-6E8A-4147-A177-3AD203B41FA5}">
                      <a16:colId xmlns:a16="http://schemas.microsoft.com/office/drawing/2014/main" val="1567934451"/>
                    </a:ext>
                  </a:extLst>
                </a:gridCol>
                <a:gridCol w="1069848">
                  <a:extLst>
                    <a:ext uri="{9D8B030D-6E8A-4147-A177-3AD203B41FA5}">
                      <a16:colId xmlns:a16="http://schemas.microsoft.com/office/drawing/2014/main" val="1746642892"/>
                    </a:ext>
                  </a:extLst>
                </a:gridCol>
                <a:gridCol w="1069848">
                  <a:extLst>
                    <a:ext uri="{9D8B030D-6E8A-4147-A177-3AD203B41FA5}">
                      <a16:colId xmlns:a16="http://schemas.microsoft.com/office/drawing/2014/main" val="765245137"/>
                    </a:ext>
                  </a:extLst>
                </a:gridCol>
                <a:gridCol w="1069848">
                  <a:extLst>
                    <a:ext uri="{9D8B030D-6E8A-4147-A177-3AD203B41FA5}">
                      <a16:colId xmlns:a16="http://schemas.microsoft.com/office/drawing/2014/main" val="2762695377"/>
                    </a:ext>
                  </a:extLst>
                </a:gridCol>
                <a:gridCol w="1069848">
                  <a:extLst>
                    <a:ext uri="{9D8B030D-6E8A-4147-A177-3AD203B41FA5}">
                      <a16:colId xmlns:a16="http://schemas.microsoft.com/office/drawing/2014/main" val="1118249991"/>
                    </a:ext>
                  </a:extLst>
                </a:gridCol>
                <a:gridCol w="1069848">
                  <a:extLst>
                    <a:ext uri="{9D8B030D-6E8A-4147-A177-3AD203B41FA5}">
                      <a16:colId xmlns:a16="http://schemas.microsoft.com/office/drawing/2014/main" val="18522177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652079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- 2020-05-21 16:34:21</a:t>
                      </a:r>
                      <a:r>
                        <a:rPr kumimoji="0" lang="en-US" sz="1000" b="0" i="0" u="none" strike="noStrike" kern="1200" cap="none" spc="0" normalizeH="0" baseline="0" noProof="0">
                          <a:ln>
                            <a:noFill/>
                          </a:ln>
                          <a:solidFill>
                            <a:prstClr val="black"/>
                          </a:solidFill>
                          <a:effectLst/>
                          <a:uLnTx/>
                          <a:uFillTx/>
                          <a:latin typeface="+mn-lt"/>
                          <a:ea typeface="+mn-ea"/>
                          <a:cs typeface="+mn-cs"/>
                        </a:rPr>
                        <a:t>
 #InThisTogether Photo Challenge Week 2⃣ While most of #TEAMPHLY is #workingfromhome, we appreciate our essential staff whose roles require them to go to the office. To honor #essentialworkers, employees shared photos of loved ones who are working essential jobs during the crisis. https://t.co/h3UXSZYogj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05/26/2020 20:10:45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0.2189 %</a:t>
                      </a:r>
                    </a:p>
                  </a:txBody>
                  <a:tcPr/>
                </a:tc>
                <a:extLst>
                  <a:ext uri="{0D108BD9-81ED-4DB2-BD59-A6C34878D82A}">
                    <a16:rowId xmlns:a16="http://schemas.microsoft.com/office/drawing/2014/main" val="4196088456"/>
                  </a:ext>
                </a:extLst>
              </a:tr>
            </a:tbl>
          </a:graphicData>
        </a:graphic>
      </p:graphicFrame>
      <p:sp>
        <p:nvSpPr>
          <p:cNvPr id="4" name="Text Placeholder 3">
            <a:extLst>
              <a:ext uri="{FF2B5EF4-FFF2-40B4-BE49-F238E27FC236}">
                <a16:creationId xmlns:a16="http://schemas.microsoft.com/office/drawing/2014/main" id="{FB7FFBBB-F3A1-485F-A23D-67D1CB827764}"/>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9396364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AB7C3-258A-4F02-A3CE-2620251F92E8}"/>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328EAB59-8701-400D-8460-27582B39BC98}"/>
              </a:ext>
            </a:extLst>
          </p:cNvPr>
          <p:cNvGraphicFramePr>
            <a:graphicFrameLocks noGrp="1"/>
          </p:cNvGraphicFramePr>
          <p:nvPr>
            <p:ph type="tbl" sz="quarter" idx="13"/>
            <p:extLst>
              <p:ext uri="{D42A27DB-BD31-4B8C-83A1-F6EECF244321}">
                <p14:modId xmlns:p14="http://schemas.microsoft.com/office/powerpoint/2010/main" val="12067850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503439217"/>
                    </a:ext>
                  </a:extLst>
                </a:gridCol>
                <a:gridCol w="411480">
                  <a:extLst>
                    <a:ext uri="{9D8B030D-6E8A-4147-A177-3AD203B41FA5}">
                      <a16:colId xmlns:a16="http://schemas.microsoft.com/office/drawing/2014/main" val="602826445"/>
                    </a:ext>
                  </a:extLst>
                </a:gridCol>
                <a:gridCol w="411480">
                  <a:extLst>
                    <a:ext uri="{9D8B030D-6E8A-4147-A177-3AD203B41FA5}">
                      <a16:colId xmlns:a16="http://schemas.microsoft.com/office/drawing/2014/main" val="1679433277"/>
                    </a:ext>
                  </a:extLst>
                </a:gridCol>
                <a:gridCol w="411480">
                  <a:extLst>
                    <a:ext uri="{9D8B030D-6E8A-4147-A177-3AD203B41FA5}">
                      <a16:colId xmlns:a16="http://schemas.microsoft.com/office/drawing/2014/main" val="4168059445"/>
                    </a:ext>
                  </a:extLst>
                </a:gridCol>
                <a:gridCol w="411480">
                  <a:extLst>
                    <a:ext uri="{9D8B030D-6E8A-4147-A177-3AD203B41FA5}">
                      <a16:colId xmlns:a16="http://schemas.microsoft.com/office/drawing/2014/main" val="3795459166"/>
                    </a:ext>
                  </a:extLst>
                </a:gridCol>
                <a:gridCol w="411480">
                  <a:extLst>
                    <a:ext uri="{9D8B030D-6E8A-4147-A177-3AD203B41FA5}">
                      <a16:colId xmlns:a16="http://schemas.microsoft.com/office/drawing/2014/main" val="1717319002"/>
                    </a:ext>
                  </a:extLst>
                </a:gridCol>
                <a:gridCol w="411480">
                  <a:extLst>
                    <a:ext uri="{9D8B030D-6E8A-4147-A177-3AD203B41FA5}">
                      <a16:colId xmlns:a16="http://schemas.microsoft.com/office/drawing/2014/main" val="3745219251"/>
                    </a:ext>
                  </a:extLst>
                </a:gridCol>
                <a:gridCol w="411480">
                  <a:extLst>
                    <a:ext uri="{9D8B030D-6E8A-4147-A177-3AD203B41FA5}">
                      <a16:colId xmlns:a16="http://schemas.microsoft.com/office/drawing/2014/main" val="463787169"/>
                    </a:ext>
                  </a:extLst>
                </a:gridCol>
                <a:gridCol w="411480">
                  <a:extLst>
                    <a:ext uri="{9D8B030D-6E8A-4147-A177-3AD203B41FA5}">
                      <a16:colId xmlns:a16="http://schemas.microsoft.com/office/drawing/2014/main" val="300379873"/>
                    </a:ext>
                  </a:extLst>
                </a:gridCol>
                <a:gridCol w="411480">
                  <a:extLst>
                    <a:ext uri="{9D8B030D-6E8A-4147-A177-3AD203B41FA5}">
                      <a16:colId xmlns:a16="http://schemas.microsoft.com/office/drawing/2014/main" val="441927074"/>
                    </a:ext>
                  </a:extLst>
                </a:gridCol>
                <a:gridCol w="411480">
                  <a:extLst>
                    <a:ext uri="{9D8B030D-6E8A-4147-A177-3AD203B41FA5}">
                      <a16:colId xmlns:a16="http://schemas.microsoft.com/office/drawing/2014/main" val="3591397350"/>
                    </a:ext>
                  </a:extLst>
                </a:gridCol>
                <a:gridCol w="411480">
                  <a:extLst>
                    <a:ext uri="{9D8B030D-6E8A-4147-A177-3AD203B41FA5}">
                      <a16:colId xmlns:a16="http://schemas.microsoft.com/office/drawing/2014/main" val="1264621553"/>
                    </a:ext>
                  </a:extLst>
                </a:gridCol>
                <a:gridCol w="411480">
                  <a:extLst>
                    <a:ext uri="{9D8B030D-6E8A-4147-A177-3AD203B41FA5}">
                      <a16:colId xmlns:a16="http://schemas.microsoft.com/office/drawing/2014/main" val="4112289354"/>
                    </a:ext>
                  </a:extLst>
                </a:gridCol>
                <a:gridCol w="411480">
                  <a:extLst>
                    <a:ext uri="{9D8B030D-6E8A-4147-A177-3AD203B41FA5}">
                      <a16:colId xmlns:a16="http://schemas.microsoft.com/office/drawing/2014/main" val="706103438"/>
                    </a:ext>
                  </a:extLst>
                </a:gridCol>
                <a:gridCol w="411480">
                  <a:extLst>
                    <a:ext uri="{9D8B030D-6E8A-4147-A177-3AD203B41FA5}">
                      <a16:colId xmlns:a16="http://schemas.microsoft.com/office/drawing/2014/main" val="711349255"/>
                    </a:ext>
                  </a:extLst>
                </a:gridCol>
                <a:gridCol w="411480">
                  <a:extLst>
                    <a:ext uri="{9D8B030D-6E8A-4147-A177-3AD203B41FA5}">
                      <a16:colId xmlns:a16="http://schemas.microsoft.com/office/drawing/2014/main" val="998623662"/>
                    </a:ext>
                  </a:extLst>
                </a:gridCol>
                <a:gridCol w="411480">
                  <a:extLst>
                    <a:ext uri="{9D8B030D-6E8A-4147-A177-3AD203B41FA5}">
                      <a16:colId xmlns:a16="http://schemas.microsoft.com/office/drawing/2014/main" val="41484843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Avg. 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tc>
                  <a:txBody>
                    <a:bodyPr/>
                    <a:lstStyle/>
                    <a:p>
                      <a:r>
                        <a:rPr lang="en-US" sz="1000"/>
                        <a:t>Video Time Watched (minutes)</a:t>
                      </a:r>
                    </a:p>
                  </a:txBody>
                  <a:tcPr/>
                </a:tc>
                <a:extLst>
                  <a:ext uri="{0D108BD9-81ED-4DB2-BD59-A6C34878D82A}">
                    <a16:rowId xmlns:a16="http://schemas.microsoft.com/office/drawing/2014/main" val="3028448393"/>
                  </a:ext>
                </a:extLst>
              </a:tr>
              <a:tr h="370840">
                <a:tc>
                  <a:txBody>
                    <a:bodyPr/>
                    <a:lstStyle/>
                    <a:p>
                      <a:r>
                        <a:rPr lang="en-US" sz="1000"/>
                        <a:t>Philadelphia Insurance Companies</a:t>
                      </a:r>
                    </a:p>
                  </a:txBody>
                  <a:tcPr/>
                </a:tc>
                <a:tc>
                  <a:txBody>
                    <a:bodyPr/>
                    <a:lstStyle/>
                    <a:p>
                      <a:r>
                        <a:rPr lang="en-US" sz="1000"/>
                        <a:t>25298</a:t>
                      </a:r>
                    </a:p>
                  </a:txBody>
                  <a:tcPr/>
                </a:tc>
                <a:tc>
                  <a:txBody>
                    <a:bodyPr/>
                    <a:lstStyle/>
                    <a:p>
                      <a:r>
                        <a:rPr lang="en-US" sz="1000"/>
                        <a:t>463</a:t>
                      </a:r>
                    </a:p>
                  </a:txBody>
                  <a:tcPr/>
                </a:tc>
                <a:tc>
                  <a:txBody>
                    <a:bodyPr/>
                    <a:lstStyle/>
                    <a:p>
                      <a:r>
                        <a:rPr lang="en-US" sz="1000"/>
                        <a:t>21</a:t>
                      </a:r>
                    </a:p>
                  </a:txBody>
                  <a:tcPr/>
                </a:tc>
                <a:tc>
                  <a:txBody>
                    <a:bodyPr/>
                    <a:lstStyle/>
                    <a:p>
                      <a:r>
                        <a:rPr lang="en-US" sz="1000"/>
                        <a:t>1507</a:t>
                      </a:r>
                    </a:p>
                  </a:txBody>
                  <a:tcPr/>
                </a:tc>
                <a:tc>
                  <a:txBody>
                    <a:bodyPr/>
                    <a:lstStyle/>
                    <a:p>
                      <a:r>
                        <a:rPr lang="en-US" sz="1000"/>
                        <a:t>71.761904761905</a:t>
                      </a:r>
                    </a:p>
                  </a:txBody>
                  <a:tcPr/>
                </a:tc>
                <a:tc>
                  <a:txBody>
                    <a:bodyPr/>
                    <a:lstStyle/>
                    <a:p>
                      <a:r>
                        <a:rPr lang="en-US" sz="1000"/>
                        <a:t>16</a:t>
                      </a:r>
                    </a:p>
                  </a:txBody>
                  <a:tcPr/>
                </a:tc>
                <a:tc>
                  <a:txBody>
                    <a:bodyPr/>
                    <a:lstStyle/>
                    <a:p>
                      <a:r>
                        <a:rPr lang="en-US" sz="1000"/>
                        <a:t>0.76190476190476</a:t>
                      </a:r>
                    </a:p>
                  </a:txBody>
                  <a:tcPr/>
                </a:tc>
                <a:tc>
                  <a:txBody>
                    <a:bodyPr/>
                    <a:lstStyle/>
                    <a:p>
                      <a:r>
                        <a:rPr lang="en-US" sz="1000"/>
                        <a:t>200</a:t>
                      </a:r>
                    </a:p>
                  </a:txBody>
                  <a:tcPr/>
                </a:tc>
                <a:tc>
                  <a:txBody>
                    <a:bodyPr/>
                    <a:lstStyle/>
                    <a:p>
                      <a:r>
                        <a:rPr lang="en-US" sz="1000"/>
                        <a:t>9.5238095238095</a:t>
                      </a:r>
                    </a:p>
                  </a:txBody>
                  <a:tcPr/>
                </a:tc>
                <a:tc>
                  <a:txBody>
                    <a:bodyPr/>
                    <a:lstStyle/>
                    <a:p>
                      <a:r>
                        <a:rPr lang="en-US" sz="1000"/>
                        <a:t>2369</a:t>
                      </a:r>
                    </a:p>
                  </a:txBody>
                  <a:tcPr/>
                </a:tc>
                <a:tc>
                  <a:txBody>
                    <a:bodyPr/>
                    <a:lstStyle/>
                    <a:p>
                      <a:r>
                        <a:rPr lang="en-US" sz="1000"/>
                        <a:t>112.80952380952</a:t>
                      </a:r>
                    </a:p>
                  </a:txBody>
                  <a:tcPr/>
                </a:tc>
                <a:tc>
                  <a:txBody>
                    <a:bodyPr/>
                    <a:lstStyle/>
                    <a:p>
                      <a:r>
                        <a:rPr lang="en-US" sz="1000"/>
                        <a:t>49346</a:t>
                      </a:r>
                    </a:p>
                  </a:txBody>
                  <a:tcPr/>
                </a:tc>
                <a:tc>
                  <a:txBody>
                    <a:bodyPr/>
                    <a:lstStyle/>
                    <a:p>
                      <a:r>
                        <a:rPr lang="en-US" sz="1000"/>
                        <a:t>2349.8095238095</a:t>
                      </a:r>
                    </a:p>
                  </a:txBody>
                  <a:tcPr/>
                </a:tc>
                <a:tc>
                  <a:txBody>
                    <a:bodyPr/>
                    <a:lstStyle/>
                    <a:p>
                      <a:r>
                        <a:rPr lang="en-US" sz="1000"/>
                        <a:t>0.06657594600732 %</a:t>
                      </a:r>
                    </a:p>
                  </a:txBody>
                  <a:tcPr/>
                </a:tc>
                <a:tc>
                  <a:txBody>
                    <a:bodyPr/>
                    <a:lstStyle/>
                    <a:p>
                      <a:r>
                        <a:rPr lang="en-US" sz="1000"/>
                        <a:t>2070</a:t>
                      </a:r>
                    </a:p>
                  </a:txBody>
                  <a:tcPr/>
                </a:tc>
                <a:tc>
                  <a:txBody>
                    <a:bodyPr/>
                    <a:lstStyle/>
                    <a:p>
                      <a:r>
                        <a:rPr lang="en-US" sz="1000"/>
                        <a:t>487.99363333333</a:t>
                      </a:r>
                    </a:p>
                  </a:txBody>
                  <a:tcPr/>
                </a:tc>
                <a:extLst>
                  <a:ext uri="{0D108BD9-81ED-4DB2-BD59-A6C34878D82A}">
                    <a16:rowId xmlns:a16="http://schemas.microsoft.com/office/drawing/2014/main" val="559028567"/>
                  </a:ext>
                </a:extLst>
              </a:tr>
            </a:tbl>
          </a:graphicData>
        </a:graphic>
      </p:graphicFrame>
      <p:sp>
        <p:nvSpPr>
          <p:cNvPr id="4" name="Text Placeholder 3">
            <a:extLst>
              <a:ext uri="{FF2B5EF4-FFF2-40B4-BE49-F238E27FC236}">
                <a16:creationId xmlns:a16="http://schemas.microsoft.com/office/drawing/2014/main" id="{2B3F15F5-629F-425E-8068-A54C231D01F6}"/>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26263833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D47EA-70BA-46CF-8271-CC0863E1452D}"/>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D5A0C4E1-5C73-4982-8EF7-8AB01AF19D76}"/>
              </a:ext>
            </a:extLst>
          </p:cNvPr>
          <p:cNvGraphicFramePr>
            <a:graphicFrameLocks noGrp="1"/>
          </p:cNvGraphicFramePr>
          <p:nvPr>
            <p:ph type="chart" sz="quarter" idx="13"/>
            <p:extLst>
              <p:ext uri="{D42A27DB-BD31-4B8C-83A1-F6EECF244321}">
                <p14:modId xmlns:p14="http://schemas.microsoft.com/office/powerpoint/2010/main" val="40598677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848FDB-62BA-480E-87CB-52E8A886486D}"/>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4CB3C541-9CE8-4A18-B351-17AE511DBE7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560422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ADC33-45D2-45D8-A503-CB030B762EBC}"/>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5B14D8BA-380B-4257-83AD-D7C7F1D79C20}"/>
              </a:ext>
            </a:extLst>
          </p:cNvPr>
          <p:cNvGraphicFramePr>
            <a:graphicFrameLocks noGrp="1"/>
          </p:cNvGraphicFramePr>
          <p:nvPr>
            <p:ph type="chart" sz="quarter" idx="13"/>
            <p:extLst>
              <p:ext uri="{D42A27DB-BD31-4B8C-83A1-F6EECF244321}">
                <p14:modId xmlns:p14="http://schemas.microsoft.com/office/powerpoint/2010/main" val="6965831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03BC69A-58B8-4A33-9C4E-12BCCB8F8978}"/>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AABF87B0-C95D-4AEF-AC97-909F69E0B3D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847034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E6129C-23C7-4A3E-873E-1E89B02907FA}"/>
              </a:ext>
            </a:extLst>
          </p:cNvPr>
          <p:cNvSpPr>
            <a:spLocks noGrp="1"/>
          </p:cNvSpPr>
          <p:nvPr>
            <p:ph type="title"/>
          </p:nvPr>
        </p:nvSpPr>
        <p:spPr/>
        <p:txBody>
          <a:bodyPr/>
          <a:lstStyle/>
          <a:p>
            <a:r>
              <a:rPr lang="en-US"/>
              <a:t>LinkedIn Total Interactions Per Month | Philadelphia Insurance</a:t>
            </a:r>
          </a:p>
        </p:txBody>
      </p:sp>
      <p:graphicFrame>
        <p:nvGraphicFramePr>
          <p:cNvPr id="6" name="Chart Placeholder 5">
            <a:extLst>
              <a:ext uri="{FF2B5EF4-FFF2-40B4-BE49-F238E27FC236}">
                <a16:creationId xmlns:a16="http://schemas.microsoft.com/office/drawing/2014/main" id="{CE0C4DA8-30B0-4AF8-9415-537112C7881A}"/>
              </a:ext>
            </a:extLst>
          </p:cNvPr>
          <p:cNvGraphicFramePr>
            <a:graphicFrameLocks noGrp="1"/>
          </p:cNvGraphicFramePr>
          <p:nvPr>
            <p:ph type="chart" sz="quarter" idx="13"/>
            <p:extLst>
              <p:ext uri="{D42A27DB-BD31-4B8C-83A1-F6EECF244321}">
                <p14:modId xmlns:p14="http://schemas.microsoft.com/office/powerpoint/2010/main" val="21586998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E3C9C6-370C-405E-B309-F877CF6720D8}"/>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3FA6C60C-0D9D-4A70-AC6F-81C3C2F84A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62557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498C1F-C14A-4F05-8B58-9307A8965D51}"/>
              </a:ext>
            </a:extLst>
          </p:cNvPr>
          <p:cNvSpPr>
            <a:spLocks noGrp="1"/>
          </p:cNvSpPr>
          <p:nvPr>
            <p:ph type="title"/>
          </p:nvPr>
        </p:nvSpPr>
        <p:spPr/>
        <p:txBody>
          <a:bodyPr/>
          <a:lstStyle/>
          <a:p>
            <a:r>
              <a:rPr lang="en-US"/>
              <a:t>LinkedIn Posts Table | Philadelphia Insurance - 1 of 5</a:t>
            </a:r>
          </a:p>
        </p:txBody>
      </p:sp>
      <p:graphicFrame>
        <p:nvGraphicFramePr>
          <p:cNvPr id="5" name="Table Placeholder 4">
            <a:extLst>
              <a:ext uri="{FF2B5EF4-FFF2-40B4-BE49-F238E27FC236}">
                <a16:creationId xmlns:a16="http://schemas.microsoft.com/office/drawing/2014/main" id="{2484EF83-1594-4399-A7CD-BB32F517E01F}"/>
              </a:ext>
            </a:extLst>
          </p:cNvPr>
          <p:cNvGraphicFramePr>
            <a:graphicFrameLocks noGrp="1"/>
          </p:cNvGraphicFramePr>
          <p:nvPr>
            <p:ph type="tbl" sz="quarter" idx="13"/>
            <p:extLst>
              <p:ext uri="{D42A27DB-BD31-4B8C-83A1-F6EECF244321}">
                <p14:modId xmlns:p14="http://schemas.microsoft.com/office/powerpoint/2010/main" val="4434142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156348962"/>
                    </a:ext>
                  </a:extLst>
                </a:gridCol>
                <a:gridCol w="1069847">
                  <a:extLst>
                    <a:ext uri="{9D8B030D-6E8A-4147-A177-3AD203B41FA5}">
                      <a16:colId xmlns:a16="http://schemas.microsoft.com/office/drawing/2014/main" val="432576358"/>
                    </a:ext>
                  </a:extLst>
                </a:gridCol>
                <a:gridCol w="740664">
                  <a:extLst>
                    <a:ext uri="{9D8B030D-6E8A-4147-A177-3AD203B41FA5}">
                      <a16:colId xmlns:a16="http://schemas.microsoft.com/office/drawing/2014/main" val="4041933295"/>
                    </a:ext>
                  </a:extLst>
                </a:gridCol>
                <a:gridCol w="493776">
                  <a:extLst>
                    <a:ext uri="{9D8B030D-6E8A-4147-A177-3AD203B41FA5}">
                      <a16:colId xmlns:a16="http://schemas.microsoft.com/office/drawing/2014/main" val="1220683837"/>
                    </a:ext>
                  </a:extLst>
                </a:gridCol>
                <a:gridCol w="493776">
                  <a:extLst>
                    <a:ext uri="{9D8B030D-6E8A-4147-A177-3AD203B41FA5}">
                      <a16:colId xmlns:a16="http://schemas.microsoft.com/office/drawing/2014/main" val="1662561926"/>
                    </a:ext>
                  </a:extLst>
                </a:gridCol>
                <a:gridCol w="493776">
                  <a:extLst>
                    <a:ext uri="{9D8B030D-6E8A-4147-A177-3AD203B41FA5}">
                      <a16:colId xmlns:a16="http://schemas.microsoft.com/office/drawing/2014/main" val="3291225259"/>
                    </a:ext>
                  </a:extLst>
                </a:gridCol>
                <a:gridCol w="493776">
                  <a:extLst>
                    <a:ext uri="{9D8B030D-6E8A-4147-A177-3AD203B41FA5}">
                      <a16:colId xmlns:a16="http://schemas.microsoft.com/office/drawing/2014/main" val="2171184370"/>
                    </a:ext>
                  </a:extLst>
                </a:gridCol>
                <a:gridCol w="493776">
                  <a:extLst>
                    <a:ext uri="{9D8B030D-6E8A-4147-A177-3AD203B41FA5}">
                      <a16:colId xmlns:a16="http://schemas.microsoft.com/office/drawing/2014/main" val="4203875541"/>
                    </a:ext>
                  </a:extLst>
                </a:gridCol>
                <a:gridCol w="493776">
                  <a:extLst>
                    <a:ext uri="{9D8B030D-6E8A-4147-A177-3AD203B41FA5}">
                      <a16:colId xmlns:a16="http://schemas.microsoft.com/office/drawing/2014/main" val="3971035459"/>
                    </a:ext>
                  </a:extLst>
                </a:gridCol>
                <a:gridCol w="493776">
                  <a:extLst>
                    <a:ext uri="{9D8B030D-6E8A-4147-A177-3AD203B41FA5}">
                      <a16:colId xmlns:a16="http://schemas.microsoft.com/office/drawing/2014/main" val="212665563"/>
                    </a:ext>
                  </a:extLst>
                </a:gridCol>
                <a:gridCol w="493776">
                  <a:extLst>
                    <a:ext uri="{9D8B030D-6E8A-4147-A177-3AD203B41FA5}">
                      <a16:colId xmlns:a16="http://schemas.microsoft.com/office/drawing/2014/main" val="38117907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721921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- 2020-05-29 16:29:14</a:t>
                      </a:r>
                      <a:r>
                        <a:rPr kumimoji="0" lang="en-US" sz="1000" b="0" i="0" u="none" strike="noStrike" kern="1200" cap="none" spc="0" normalizeH="0" baseline="0" noProof="0">
                          <a:ln>
                            <a:noFill/>
                          </a:ln>
                          <a:solidFill>
                            <a:prstClr val="black"/>
                          </a:solidFill>
                          <a:effectLst/>
                          <a:uLnTx/>
                          <a:uFillTx/>
                          <a:latin typeface="+mn-lt"/>
                          <a:ea typeface="+mn-ea"/>
                          <a:cs typeface="+mn-cs"/>
                        </a:rPr>
                        <a:t>
  PHLY is donating  million to organizations and community relief funds leading response and recovery efforts for those affected by the coronavirus pandemic. Learn more: https://bit.ly/3guuUNz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https://media-exp1.licdn.com/dms/image/C4D22AQHvgE3BvYwcGQ/feedshare-shrink_1280/0?e=1594857600&amp;v=beta&amp;t=eQCZ27xW5Y_tzN51M6s-8-_LZIY_nf6tQw0RS-OO_NM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06/11/2020 08:08:48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0.071501881628464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23731148"/>
                  </a:ext>
                </a:extLst>
              </a:tr>
            </a:tbl>
          </a:graphicData>
        </a:graphic>
      </p:graphicFrame>
      <p:sp>
        <p:nvSpPr>
          <p:cNvPr id="4" name="Text Placeholder 3">
            <a:extLst>
              <a:ext uri="{FF2B5EF4-FFF2-40B4-BE49-F238E27FC236}">
                <a16:creationId xmlns:a16="http://schemas.microsoft.com/office/drawing/2014/main" id="{F3AC1F4B-85B1-442B-A504-D40360AFBAF8}"/>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5662650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49A75-C047-4448-AD80-7F62FA9AF67D}"/>
              </a:ext>
            </a:extLst>
          </p:cNvPr>
          <p:cNvSpPr>
            <a:spLocks noGrp="1"/>
          </p:cNvSpPr>
          <p:nvPr>
            <p:ph type="title"/>
          </p:nvPr>
        </p:nvSpPr>
        <p:spPr/>
        <p:txBody>
          <a:bodyPr/>
          <a:lstStyle/>
          <a:p>
            <a:r>
              <a:rPr lang="en-US"/>
              <a:t>LinkedIn Posts Table | Philadelphia Insurance - 2 of 5</a:t>
            </a:r>
          </a:p>
        </p:txBody>
      </p:sp>
      <p:graphicFrame>
        <p:nvGraphicFramePr>
          <p:cNvPr id="5" name="Table Placeholder 4">
            <a:extLst>
              <a:ext uri="{FF2B5EF4-FFF2-40B4-BE49-F238E27FC236}">
                <a16:creationId xmlns:a16="http://schemas.microsoft.com/office/drawing/2014/main" id="{7AC070D3-6318-4B5F-A725-32246C1F71C0}"/>
              </a:ext>
            </a:extLst>
          </p:cNvPr>
          <p:cNvGraphicFramePr>
            <a:graphicFrameLocks noGrp="1"/>
          </p:cNvGraphicFramePr>
          <p:nvPr>
            <p:ph type="tbl" sz="quarter" idx="13"/>
            <p:extLst>
              <p:ext uri="{D42A27DB-BD31-4B8C-83A1-F6EECF244321}">
                <p14:modId xmlns:p14="http://schemas.microsoft.com/office/powerpoint/2010/main" val="37506767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673075282"/>
                    </a:ext>
                  </a:extLst>
                </a:gridCol>
                <a:gridCol w="1069847">
                  <a:extLst>
                    <a:ext uri="{9D8B030D-6E8A-4147-A177-3AD203B41FA5}">
                      <a16:colId xmlns:a16="http://schemas.microsoft.com/office/drawing/2014/main" val="2191725786"/>
                    </a:ext>
                  </a:extLst>
                </a:gridCol>
                <a:gridCol w="740664">
                  <a:extLst>
                    <a:ext uri="{9D8B030D-6E8A-4147-A177-3AD203B41FA5}">
                      <a16:colId xmlns:a16="http://schemas.microsoft.com/office/drawing/2014/main" val="987630904"/>
                    </a:ext>
                  </a:extLst>
                </a:gridCol>
                <a:gridCol w="493776">
                  <a:extLst>
                    <a:ext uri="{9D8B030D-6E8A-4147-A177-3AD203B41FA5}">
                      <a16:colId xmlns:a16="http://schemas.microsoft.com/office/drawing/2014/main" val="3966565447"/>
                    </a:ext>
                  </a:extLst>
                </a:gridCol>
                <a:gridCol w="493776">
                  <a:extLst>
                    <a:ext uri="{9D8B030D-6E8A-4147-A177-3AD203B41FA5}">
                      <a16:colId xmlns:a16="http://schemas.microsoft.com/office/drawing/2014/main" val="577977928"/>
                    </a:ext>
                  </a:extLst>
                </a:gridCol>
                <a:gridCol w="493776">
                  <a:extLst>
                    <a:ext uri="{9D8B030D-6E8A-4147-A177-3AD203B41FA5}">
                      <a16:colId xmlns:a16="http://schemas.microsoft.com/office/drawing/2014/main" val="2235061765"/>
                    </a:ext>
                  </a:extLst>
                </a:gridCol>
                <a:gridCol w="493776">
                  <a:extLst>
                    <a:ext uri="{9D8B030D-6E8A-4147-A177-3AD203B41FA5}">
                      <a16:colId xmlns:a16="http://schemas.microsoft.com/office/drawing/2014/main" val="3023250625"/>
                    </a:ext>
                  </a:extLst>
                </a:gridCol>
                <a:gridCol w="493776">
                  <a:extLst>
                    <a:ext uri="{9D8B030D-6E8A-4147-A177-3AD203B41FA5}">
                      <a16:colId xmlns:a16="http://schemas.microsoft.com/office/drawing/2014/main" val="1596803682"/>
                    </a:ext>
                  </a:extLst>
                </a:gridCol>
                <a:gridCol w="493776">
                  <a:extLst>
                    <a:ext uri="{9D8B030D-6E8A-4147-A177-3AD203B41FA5}">
                      <a16:colId xmlns:a16="http://schemas.microsoft.com/office/drawing/2014/main" val="4088115158"/>
                    </a:ext>
                  </a:extLst>
                </a:gridCol>
                <a:gridCol w="493776">
                  <a:extLst>
                    <a:ext uri="{9D8B030D-6E8A-4147-A177-3AD203B41FA5}">
                      <a16:colId xmlns:a16="http://schemas.microsoft.com/office/drawing/2014/main" val="3491175738"/>
                    </a:ext>
                  </a:extLst>
                </a:gridCol>
                <a:gridCol w="493776">
                  <a:extLst>
                    <a:ext uri="{9D8B030D-6E8A-4147-A177-3AD203B41FA5}">
                      <a16:colId xmlns:a16="http://schemas.microsoft.com/office/drawing/2014/main" val="14882302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146220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- 2020-05-15 13:20:46</a:t>
                      </a:r>
                      <a:r>
                        <a:rPr kumimoji="0" lang="en-US" sz="1000" b="0" i="0" u="none" strike="noStrike" kern="1200" cap="none" spc="0" normalizeH="0" baseline="0" noProof="0">
                          <a:ln>
                            <a:noFill/>
                          </a:ln>
                          <a:solidFill>
                            <a:prstClr val="black"/>
                          </a:solidFill>
                          <a:effectLst/>
                          <a:uLnTx/>
                          <a:uFillTx/>
                          <a:latin typeface="+mn-lt"/>
                          <a:ea typeface="+mn-ea"/>
                          <a:cs typeface="+mn-cs"/>
                        </a:rPr>
                        <a:t>
  With the #COVID19 pandemic keeping many of us home, we asked employees to show us how they’re spending their time by joining our #InThisTogether Photo Challenge! #TEAMPHLY kicked off Week 1⃣ by chalking their walkways with positive messages and cheerful drawings. Stay tuned for next week’s photos by following along on Facebook, Instagram, and Twitter! #ChalkYourWalk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https://media-exp1.licdn.com/dms/image/C4E22AQHPkWXad0qqSA/feedshare-shrink_800/0?e=1594857600&amp;v=beta&amp;t=I55F7mkprfJOZpaQ84hZXMzUrtVa7vqFBJD0XYK_dtI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06/11/2020 08:08:48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0.080035180299033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90742636"/>
                  </a:ext>
                </a:extLst>
              </a:tr>
            </a:tbl>
          </a:graphicData>
        </a:graphic>
      </p:graphicFrame>
      <p:sp>
        <p:nvSpPr>
          <p:cNvPr id="4" name="Text Placeholder 3">
            <a:extLst>
              <a:ext uri="{FF2B5EF4-FFF2-40B4-BE49-F238E27FC236}">
                <a16:creationId xmlns:a16="http://schemas.microsoft.com/office/drawing/2014/main" id="{0E9E834C-6D2A-4A16-BDBD-A83451C5022B}"/>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22553401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95BC6F-172B-4B55-92F0-F6FC00225832}"/>
              </a:ext>
            </a:extLst>
          </p:cNvPr>
          <p:cNvSpPr>
            <a:spLocks noGrp="1"/>
          </p:cNvSpPr>
          <p:nvPr>
            <p:ph type="title"/>
          </p:nvPr>
        </p:nvSpPr>
        <p:spPr/>
        <p:txBody>
          <a:bodyPr/>
          <a:lstStyle/>
          <a:p>
            <a:r>
              <a:rPr lang="en-US"/>
              <a:t>LinkedIn Posts Table | Philadelphia Insurance - 3 of 5</a:t>
            </a:r>
          </a:p>
        </p:txBody>
      </p:sp>
      <p:graphicFrame>
        <p:nvGraphicFramePr>
          <p:cNvPr id="5" name="Table Placeholder 4">
            <a:extLst>
              <a:ext uri="{FF2B5EF4-FFF2-40B4-BE49-F238E27FC236}">
                <a16:creationId xmlns:a16="http://schemas.microsoft.com/office/drawing/2014/main" id="{926132E5-CDF7-41CA-BF61-27BDF5349C8E}"/>
              </a:ext>
            </a:extLst>
          </p:cNvPr>
          <p:cNvGraphicFramePr>
            <a:graphicFrameLocks noGrp="1"/>
          </p:cNvGraphicFramePr>
          <p:nvPr>
            <p:ph type="tbl" sz="quarter" idx="13"/>
            <p:extLst>
              <p:ext uri="{D42A27DB-BD31-4B8C-83A1-F6EECF244321}">
                <p14:modId xmlns:p14="http://schemas.microsoft.com/office/powerpoint/2010/main" val="19124667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983387148"/>
                    </a:ext>
                  </a:extLst>
                </a:gridCol>
                <a:gridCol w="1069847">
                  <a:extLst>
                    <a:ext uri="{9D8B030D-6E8A-4147-A177-3AD203B41FA5}">
                      <a16:colId xmlns:a16="http://schemas.microsoft.com/office/drawing/2014/main" val="2934928214"/>
                    </a:ext>
                  </a:extLst>
                </a:gridCol>
                <a:gridCol w="740664">
                  <a:extLst>
                    <a:ext uri="{9D8B030D-6E8A-4147-A177-3AD203B41FA5}">
                      <a16:colId xmlns:a16="http://schemas.microsoft.com/office/drawing/2014/main" val="1011100543"/>
                    </a:ext>
                  </a:extLst>
                </a:gridCol>
                <a:gridCol w="493776">
                  <a:extLst>
                    <a:ext uri="{9D8B030D-6E8A-4147-A177-3AD203B41FA5}">
                      <a16:colId xmlns:a16="http://schemas.microsoft.com/office/drawing/2014/main" val="1659345183"/>
                    </a:ext>
                  </a:extLst>
                </a:gridCol>
                <a:gridCol w="493776">
                  <a:extLst>
                    <a:ext uri="{9D8B030D-6E8A-4147-A177-3AD203B41FA5}">
                      <a16:colId xmlns:a16="http://schemas.microsoft.com/office/drawing/2014/main" val="562066831"/>
                    </a:ext>
                  </a:extLst>
                </a:gridCol>
                <a:gridCol w="493776">
                  <a:extLst>
                    <a:ext uri="{9D8B030D-6E8A-4147-A177-3AD203B41FA5}">
                      <a16:colId xmlns:a16="http://schemas.microsoft.com/office/drawing/2014/main" val="2763654873"/>
                    </a:ext>
                  </a:extLst>
                </a:gridCol>
                <a:gridCol w="493776">
                  <a:extLst>
                    <a:ext uri="{9D8B030D-6E8A-4147-A177-3AD203B41FA5}">
                      <a16:colId xmlns:a16="http://schemas.microsoft.com/office/drawing/2014/main" val="4231581943"/>
                    </a:ext>
                  </a:extLst>
                </a:gridCol>
                <a:gridCol w="493776">
                  <a:extLst>
                    <a:ext uri="{9D8B030D-6E8A-4147-A177-3AD203B41FA5}">
                      <a16:colId xmlns:a16="http://schemas.microsoft.com/office/drawing/2014/main" val="2265656444"/>
                    </a:ext>
                  </a:extLst>
                </a:gridCol>
                <a:gridCol w="493776">
                  <a:extLst>
                    <a:ext uri="{9D8B030D-6E8A-4147-A177-3AD203B41FA5}">
                      <a16:colId xmlns:a16="http://schemas.microsoft.com/office/drawing/2014/main" val="3265768846"/>
                    </a:ext>
                  </a:extLst>
                </a:gridCol>
                <a:gridCol w="493776">
                  <a:extLst>
                    <a:ext uri="{9D8B030D-6E8A-4147-A177-3AD203B41FA5}">
                      <a16:colId xmlns:a16="http://schemas.microsoft.com/office/drawing/2014/main" val="2591693096"/>
                    </a:ext>
                  </a:extLst>
                </a:gridCol>
                <a:gridCol w="493776">
                  <a:extLst>
                    <a:ext uri="{9D8B030D-6E8A-4147-A177-3AD203B41FA5}">
                      <a16:colId xmlns:a16="http://schemas.microsoft.com/office/drawing/2014/main" val="28082602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378870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- 2020-05-12 17:04:02</a:t>
                      </a:r>
                      <a:r>
                        <a:rPr kumimoji="0" lang="en-US" sz="1000" b="0" i="0" u="none" strike="noStrike" kern="1200" cap="none" spc="0" normalizeH="0" baseline="0" noProof="0">
                          <a:ln>
                            <a:noFill/>
                          </a:ln>
                          <a:solidFill>
                            <a:prstClr val="black"/>
                          </a:solidFill>
                          <a:effectLst/>
                          <a:uLnTx/>
                          <a:uFillTx/>
                          <a:latin typeface="+mn-lt"/>
                          <a:ea typeface="+mn-ea"/>
                          <a:cs typeface="+mn-cs"/>
                        </a:rPr>
                        <a:t>
  While we’re currently unable to gather together for volunteer events, we’re offering many individual and virtual opportunities for #TEAMPHLY to complete at home. Our virtual volunteers recently connected to create handmade dog and cat toys from gently worn recycled t-shirts. The toys will be donated to local animal shelters once the COVID-19 crisis has passed. #InThisTogether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https://media-exp1.licdn.com/dms/image/C4E22AQHXmJbnpY_jdA/feedshare-shrink_800/0?e=1594857600&amp;v=beta&amp;t=GupdbMe5ls0FKOlqgg1wiaJQsjQEq8oLd58G6bNo19k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06/11/2020 08:08:48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0.31131718395155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20096777"/>
                  </a:ext>
                </a:extLst>
              </a:tr>
            </a:tbl>
          </a:graphicData>
        </a:graphic>
      </p:graphicFrame>
      <p:sp>
        <p:nvSpPr>
          <p:cNvPr id="4" name="Text Placeholder 3">
            <a:extLst>
              <a:ext uri="{FF2B5EF4-FFF2-40B4-BE49-F238E27FC236}">
                <a16:creationId xmlns:a16="http://schemas.microsoft.com/office/drawing/2014/main" id="{E243BDA4-AAC8-415A-8D80-B90D97799F24}"/>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16625182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8A92C-C6F1-46A0-9C5C-8033E0E5775C}"/>
              </a:ext>
            </a:extLst>
          </p:cNvPr>
          <p:cNvSpPr>
            <a:spLocks noGrp="1"/>
          </p:cNvSpPr>
          <p:nvPr>
            <p:ph type="title"/>
          </p:nvPr>
        </p:nvSpPr>
        <p:spPr/>
        <p:txBody>
          <a:bodyPr/>
          <a:lstStyle/>
          <a:p>
            <a:r>
              <a:rPr lang="en-US"/>
              <a:t>LinkedIn Posts Table | Philadelphia Insurance - 4 of 5</a:t>
            </a:r>
          </a:p>
        </p:txBody>
      </p:sp>
      <p:graphicFrame>
        <p:nvGraphicFramePr>
          <p:cNvPr id="5" name="Table Placeholder 4">
            <a:extLst>
              <a:ext uri="{FF2B5EF4-FFF2-40B4-BE49-F238E27FC236}">
                <a16:creationId xmlns:a16="http://schemas.microsoft.com/office/drawing/2014/main" id="{14640F13-3C30-401E-AB8C-A21FA35D439A}"/>
              </a:ext>
            </a:extLst>
          </p:cNvPr>
          <p:cNvGraphicFramePr>
            <a:graphicFrameLocks noGrp="1"/>
          </p:cNvGraphicFramePr>
          <p:nvPr>
            <p:ph type="tbl" sz="quarter" idx="13"/>
            <p:extLst>
              <p:ext uri="{D42A27DB-BD31-4B8C-83A1-F6EECF244321}">
                <p14:modId xmlns:p14="http://schemas.microsoft.com/office/powerpoint/2010/main" val="23930935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671801232"/>
                    </a:ext>
                  </a:extLst>
                </a:gridCol>
                <a:gridCol w="1069847">
                  <a:extLst>
                    <a:ext uri="{9D8B030D-6E8A-4147-A177-3AD203B41FA5}">
                      <a16:colId xmlns:a16="http://schemas.microsoft.com/office/drawing/2014/main" val="3760731400"/>
                    </a:ext>
                  </a:extLst>
                </a:gridCol>
                <a:gridCol w="740664">
                  <a:extLst>
                    <a:ext uri="{9D8B030D-6E8A-4147-A177-3AD203B41FA5}">
                      <a16:colId xmlns:a16="http://schemas.microsoft.com/office/drawing/2014/main" val="4012786241"/>
                    </a:ext>
                  </a:extLst>
                </a:gridCol>
                <a:gridCol w="493776">
                  <a:extLst>
                    <a:ext uri="{9D8B030D-6E8A-4147-A177-3AD203B41FA5}">
                      <a16:colId xmlns:a16="http://schemas.microsoft.com/office/drawing/2014/main" val="4107191155"/>
                    </a:ext>
                  </a:extLst>
                </a:gridCol>
                <a:gridCol w="493776">
                  <a:extLst>
                    <a:ext uri="{9D8B030D-6E8A-4147-A177-3AD203B41FA5}">
                      <a16:colId xmlns:a16="http://schemas.microsoft.com/office/drawing/2014/main" val="2029732393"/>
                    </a:ext>
                  </a:extLst>
                </a:gridCol>
                <a:gridCol w="493776">
                  <a:extLst>
                    <a:ext uri="{9D8B030D-6E8A-4147-A177-3AD203B41FA5}">
                      <a16:colId xmlns:a16="http://schemas.microsoft.com/office/drawing/2014/main" val="1314789021"/>
                    </a:ext>
                  </a:extLst>
                </a:gridCol>
                <a:gridCol w="493776">
                  <a:extLst>
                    <a:ext uri="{9D8B030D-6E8A-4147-A177-3AD203B41FA5}">
                      <a16:colId xmlns:a16="http://schemas.microsoft.com/office/drawing/2014/main" val="3139517764"/>
                    </a:ext>
                  </a:extLst>
                </a:gridCol>
                <a:gridCol w="493776">
                  <a:extLst>
                    <a:ext uri="{9D8B030D-6E8A-4147-A177-3AD203B41FA5}">
                      <a16:colId xmlns:a16="http://schemas.microsoft.com/office/drawing/2014/main" val="43486614"/>
                    </a:ext>
                  </a:extLst>
                </a:gridCol>
                <a:gridCol w="493776">
                  <a:extLst>
                    <a:ext uri="{9D8B030D-6E8A-4147-A177-3AD203B41FA5}">
                      <a16:colId xmlns:a16="http://schemas.microsoft.com/office/drawing/2014/main" val="2304466667"/>
                    </a:ext>
                  </a:extLst>
                </a:gridCol>
                <a:gridCol w="493776">
                  <a:extLst>
                    <a:ext uri="{9D8B030D-6E8A-4147-A177-3AD203B41FA5}">
                      <a16:colId xmlns:a16="http://schemas.microsoft.com/office/drawing/2014/main" val="404005283"/>
                    </a:ext>
                  </a:extLst>
                </a:gridCol>
                <a:gridCol w="493776">
                  <a:extLst>
                    <a:ext uri="{9D8B030D-6E8A-4147-A177-3AD203B41FA5}">
                      <a16:colId xmlns:a16="http://schemas.microsoft.com/office/drawing/2014/main" val="20542184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284816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- 2020-05-06 10:57:08</a:t>
                      </a:r>
                      <a:r>
                        <a:rPr kumimoji="0" lang="en-US" sz="1000" b="0" i="0" u="none" strike="noStrike" kern="1200" cap="none" spc="0" normalizeH="0" baseline="0" noProof="0">
                          <a:ln>
                            <a:noFill/>
                          </a:ln>
                          <a:solidFill>
                            <a:prstClr val="black"/>
                          </a:solidFill>
                          <a:effectLst/>
                          <a:uLnTx/>
                          <a:uFillTx/>
                          <a:latin typeface="+mn-lt"/>
                          <a:ea typeface="+mn-ea"/>
                          <a:cs typeface="+mn-cs"/>
                        </a:rPr>
                        <a:t>
  We're grateful to all the nurses helping to keep us safe during the #COVID19 pandemic. To help keep nurses in OhioHealth hospitals safe, #TEAMPHLY's Ohio Valley Region donated a supply of hand sanitizer. #ThankYouNurses #NationalNursesDay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https://media-exp1.licdn.com/dms/image/C4D22AQHfI-oLbxMVEQ/feedshare-shrink_800/0?e=1594857600&amp;v=beta&amp;t=HlF_Phv750KeL_zNkKS5Vhm23huGaqUcWlkcnWoOCwI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06/11/2020 08:08:48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0.054452054794521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08665040"/>
                  </a:ext>
                </a:extLst>
              </a:tr>
            </a:tbl>
          </a:graphicData>
        </a:graphic>
      </p:graphicFrame>
      <p:sp>
        <p:nvSpPr>
          <p:cNvPr id="4" name="Text Placeholder 3">
            <a:extLst>
              <a:ext uri="{FF2B5EF4-FFF2-40B4-BE49-F238E27FC236}">
                <a16:creationId xmlns:a16="http://schemas.microsoft.com/office/drawing/2014/main" id="{E76AC4EB-2BA5-4858-BB18-8715446BA138}"/>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22635677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0987A2-60AD-4452-8A8F-7F390E1F0469}"/>
              </a:ext>
            </a:extLst>
          </p:cNvPr>
          <p:cNvSpPr>
            <a:spLocks noGrp="1"/>
          </p:cNvSpPr>
          <p:nvPr>
            <p:ph type="title"/>
          </p:nvPr>
        </p:nvSpPr>
        <p:spPr/>
        <p:txBody>
          <a:bodyPr/>
          <a:lstStyle/>
          <a:p>
            <a:r>
              <a:rPr lang="en-US"/>
              <a:t>LinkedIn Posts Table | Philadelphia Insurance - 5 of 5</a:t>
            </a:r>
          </a:p>
        </p:txBody>
      </p:sp>
      <p:graphicFrame>
        <p:nvGraphicFramePr>
          <p:cNvPr id="5" name="Table Placeholder 4">
            <a:extLst>
              <a:ext uri="{FF2B5EF4-FFF2-40B4-BE49-F238E27FC236}">
                <a16:creationId xmlns:a16="http://schemas.microsoft.com/office/drawing/2014/main" id="{CBE28B1C-5612-400D-9509-D8D598C8A45C}"/>
              </a:ext>
            </a:extLst>
          </p:cNvPr>
          <p:cNvGraphicFramePr>
            <a:graphicFrameLocks noGrp="1"/>
          </p:cNvGraphicFramePr>
          <p:nvPr>
            <p:ph type="tbl" sz="quarter" idx="13"/>
            <p:extLst>
              <p:ext uri="{D42A27DB-BD31-4B8C-83A1-F6EECF244321}">
                <p14:modId xmlns:p14="http://schemas.microsoft.com/office/powerpoint/2010/main" val="25138255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145757529"/>
                    </a:ext>
                  </a:extLst>
                </a:gridCol>
                <a:gridCol w="1069847">
                  <a:extLst>
                    <a:ext uri="{9D8B030D-6E8A-4147-A177-3AD203B41FA5}">
                      <a16:colId xmlns:a16="http://schemas.microsoft.com/office/drawing/2014/main" val="1240654685"/>
                    </a:ext>
                  </a:extLst>
                </a:gridCol>
                <a:gridCol w="740664">
                  <a:extLst>
                    <a:ext uri="{9D8B030D-6E8A-4147-A177-3AD203B41FA5}">
                      <a16:colId xmlns:a16="http://schemas.microsoft.com/office/drawing/2014/main" val="1001974985"/>
                    </a:ext>
                  </a:extLst>
                </a:gridCol>
                <a:gridCol w="493776">
                  <a:extLst>
                    <a:ext uri="{9D8B030D-6E8A-4147-A177-3AD203B41FA5}">
                      <a16:colId xmlns:a16="http://schemas.microsoft.com/office/drawing/2014/main" val="1347182290"/>
                    </a:ext>
                  </a:extLst>
                </a:gridCol>
                <a:gridCol w="493776">
                  <a:extLst>
                    <a:ext uri="{9D8B030D-6E8A-4147-A177-3AD203B41FA5}">
                      <a16:colId xmlns:a16="http://schemas.microsoft.com/office/drawing/2014/main" val="3874232314"/>
                    </a:ext>
                  </a:extLst>
                </a:gridCol>
                <a:gridCol w="493776">
                  <a:extLst>
                    <a:ext uri="{9D8B030D-6E8A-4147-A177-3AD203B41FA5}">
                      <a16:colId xmlns:a16="http://schemas.microsoft.com/office/drawing/2014/main" val="212905690"/>
                    </a:ext>
                  </a:extLst>
                </a:gridCol>
                <a:gridCol w="493776">
                  <a:extLst>
                    <a:ext uri="{9D8B030D-6E8A-4147-A177-3AD203B41FA5}">
                      <a16:colId xmlns:a16="http://schemas.microsoft.com/office/drawing/2014/main" val="2957225666"/>
                    </a:ext>
                  </a:extLst>
                </a:gridCol>
                <a:gridCol w="493776">
                  <a:extLst>
                    <a:ext uri="{9D8B030D-6E8A-4147-A177-3AD203B41FA5}">
                      <a16:colId xmlns:a16="http://schemas.microsoft.com/office/drawing/2014/main" val="1070226556"/>
                    </a:ext>
                  </a:extLst>
                </a:gridCol>
                <a:gridCol w="493776">
                  <a:extLst>
                    <a:ext uri="{9D8B030D-6E8A-4147-A177-3AD203B41FA5}">
                      <a16:colId xmlns:a16="http://schemas.microsoft.com/office/drawing/2014/main" val="3123879488"/>
                    </a:ext>
                  </a:extLst>
                </a:gridCol>
                <a:gridCol w="493776">
                  <a:extLst>
                    <a:ext uri="{9D8B030D-6E8A-4147-A177-3AD203B41FA5}">
                      <a16:colId xmlns:a16="http://schemas.microsoft.com/office/drawing/2014/main" val="3779623157"/>
                    </a:ext>
                  </a:extLst>
                </a:gridCol>
                <a:gridCol w="493776">
                  <a:extLst>
                    <a:ext uri="{9D8B030D-6E8A-4147-A177-3AD203B41FA5}">
                      <a16:colId xmlns:a16="http://schemas.microsoft.com/office/drawing/2014/main" val="25526235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430346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- 2020-05-28 12:58:55</a:t>
                      </a:r>
                      <a:r>
                        <a:rPr kumimoji="0" lang="en-US" sz="1000" b="0" i="0" u="none" strike="noStrike" kern="1200" cap="none" spc="0" normalizeH="0" baseline="0" noProof="0">
                          <a:ln>
                            <a:noFill/>
                          </a:ln>
                          <a:solidFill>
                            <a:prstClr val="black"/>
                          </a:solidFill>
                          <a:effectLst/>
                          <a:uLnTx/>
                          <a:uFillTx/>
                          <a:latin typeface="+mn-lt"/>
                          <a:ea typeface="+mn-ea"/>
                          <a:cs typeface="+mn-cs"/>
                        </a:rPr>
                        <a:t>
  Even if we can’t get together in person for our annual company outing, we can be together in spirit! With the ongoing #coronavirus pandemic still keeping many of us home, we’re sharing throwback photos from when #TEAMPHLY enjoyed an evening of food, family, and fun at the Adventure Aquarium. #ThrowbackThursday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https://media-exp1.licdn.com/dms/image/C4E22AQFnRy0gRx9fkQ/feedshare-shrink_800/0?e=1594857600&amp;v=beta&amp;t=AZtWYysmRMhea3g7sLLoHh9EJQEu4sbOqudYfyB3L3E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06/11/2020 08:08:48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0.070563294972744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64576811"/>
                  </a:ext>
                </a:extLst>
              </a:tr>
            </a:tbl>
          </a:graphicData>
        </a:graphic>
      </p:graphicFrame>
      <p:sp>
        <p:nvSpPr>
          <p:cNvPr id="4" name="Text Placeholder 3">
            <a:extLst>
              <a:ext uri="{FF2B5EF4-FFF2-40B4-BE49-F238E27FC236}">
                <a16:creationId xmlns:a16="http://schemas.microsoft.com/office/drawing/2014/main" id="{A53CA87D-B13F-4273-8EE8-697FF461264F}"/>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39272629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066233-793F-4395-8697-3164F2360DE0}"/>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BBF5657B-61DB-41EC-A1CA-8B70E21A8CD6}"/>
              </a:ext>
            </a:extLst>
          </p:cNvPr>
          <p:cNvGraphicFramePr>
            <a:graphicFrameLocks noGrp="1"/>
          </p:cNvGraphicFramePr>
          <p:nvPr>
            <p:ph type="tbl" sz="quarter" idx="13"/>
            <p:extLst>
              <p:ext uri="{D42A27DB-BD31-4B8C-83A1-F6EECF244321}">
                <p14:modId xmlns:p14="http://schemas.microsoft.com/office/powerpoint/2010/main" val="38721326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16794423"/>
                    </a:ext>
                  </a:extLst>
                </a:gridCol>
                <a:gridCol w="658368">
                  <a:extLst>
                    <a:ext uri="{9D8B030D-6E8A-4147-A177-3AD203B41FA5}">
                      <a16:colId xmlns:a16="http://schemas.microsoft.com/office/drawing/2014/main" val="969428351"/>
                    </a:ext>
                  </a:extLst>
                </a:gridCol>
                <a:gridCol w="658368">
                  <a:extLst>
                    <a:ext uri="{9D8B030D-6E8A-4147-A177-3AD203B41FA5}">
                      <a16:colId xmlns:a16="http://schemas.microsoft.com/office/drawing/2014/main" val="583236557"/>
                    </a:ext>
                  </a:extLst>
                </a:gridCol>
                <a:gridCol w="658368">
                  <a:extLst>
                    <a:ext uri="{9D8B030D-6E8A-4147-A177-3AD203B41FA5}">
                      <a16:colId xmlns:a16="http://schemas.microsoft.com/office/drawing/2014/main" val="46241817"/>
                    </a:ext>
                  </a:extLst>
                </a:gridCol>
                <a:gridCol w="658368">
                  <a:extLst>
                    <a:ext uri="{9D8B030D-6E8A-4147-A177-3AD203B41FA5}">
                      <a16:colId xmlns:a16="http://schemas.microsoft.com/office/drawing/2014/main" val="3055193070"/>
                    </a:ext>
                  </a:extLst>
                </a:gridCol>
                <a:gridCol w="658368">
                  <a:extLst>
                    <a:ext uri="{9D8B030D-6E8A-4147-A177-3AD203B41FA5}">
                      <a16:colId xmlns:a16="http://schemas.microsoft.com/office/drawing/2014/main" val="2602416212"/>
                    </a:ext>
                  </a:extLst>
                </a:gridCol>
                <a:gridCol w="658368">
                  <a:extLst>
                    <a:ext uri="{9D8B030D-6E8A-4147-A177-3AD203B41FA5}">
                      <a16:colId xmlns:a16="http://schemas.microsoft.com/office/drawing/2014/main" val="3284124235"/>
                    </a:ext>
                  </a:extLst>
                </a:gridCol>
                <a:gridCol w="658368">
                  <a:extLst>
                    <a:ext uri="{9D8B030D-6E8A-4147-A177-3AD203B41FA5}">
                      <a16:colId xmlns:a16="http://schemas.microsoft.com/office/drawing/2014/main" val="2701318134"/>
                    </a:ext>
                  </a:extLst>
                </a:gridCol>
                <a:gridCol w="658368">
                  <a:extLst>
                    <a:ext uri="{9D8B030D-6E8A-4147-A177-3AD203B41FA5}">
                      <a16:colId xmlns:a16="http://schemas.microsoft.com/office/drawing/2014/main" val="999281790"/>
                    </a:ext>
                  </a:extLst>
                </a:gridCol>
                <a:gridCol w="658368">
                  <a:extLst>
                    <a:ext uri="{9D8B030D-6E8A-4147-A177-3AD203B41FA5}">
                      <a16:colId xmlns:a16="http://schemas.microsoft.com/office/drawing/2014/main" val="317446573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637332671"/>
                  </a:ext>
                </a:extLst>
              </a:tr>
              <a:tr h="370840">
                <a:tc>
                  <a:txBody>
                    <a:bodyPr/>
                    <a:lstStyle/>
                    <a:p>
                      <a:r>
                        <a:rPr lang="en-US" sz="1000"/>
                        <a:t>phlyinsurance</a:t>
                      </a:r>
                    </a:p>
                  </a:txBody>
                  <a:tcPr/>
                </a:tc>
                <a:tc>
                  <a:txBody>
                    <a:bodyPr/>
                    <a:lstStyle/>
                    <a:p>
                      <a:r>
                        <a:rPr lang="en-US" sz="1000"/>
                        <a:t>1885</a:t>
                      </a:r>
                    </a:p>
                  </a:txBody>
                  <a:tcPr/>
                </a:tc>
                <a:tc>
                  <a:txBody>
                    <a:bodyPr/>
                    <a:lstStyle/>
                    <a:p>
                      <a:r>
                        <a:rPr lang="en-US" sz="1000"/>
                        <a:t>59</a:t>
                      </a:r>
                    </a:p>
                  </a:txBody>
                  <a:tcPr/>
                </a:tc>
                <a:tc>
                  <a:txBody>
                    <a:bodyPr/>
                    <a:lstStyle/>
                    <a:p>
                      <a:r>
                        <a:rPr lang="en-US" sz="1000"/>
                        <a:t>8</a:t>
                      </a:r>
                    </a:p>
                  </a:txBody>
                  <a:tcPr/>
                </a:tc>
                <a:tc>
                  <a:txBody>
                    <a:bodyPr/>
                    <a:lstStyle/>
                    <a:p>
                      <a:r>
                        <a:rPr lang="en-US" sz="1000"/>
                        <a:t>5</a:t>
                      </a:r>
                    </a:p>
                  </a:txBody>
                  <a:tcPr/>
                </a:tc>
                <a:tc>
                  <a:txBody>
                    <a:bodyPr/>
                    <a:lstStyle/>
                    <a:p>
                      <a:r>
                        <a:rPr lang="en-US" sz="1000"/>
                        <a:t>3</a:t>
                      </a:r>
                    </a:p>
                  </a:txBody>
                  <a:tcPr/>
                </a:tc>
                <a:tc>
                  <a:txBody>
                    <a:bodyPr/>
                    <a:lstStyle/>
                    <a:p>
                      <a:r>
                        <a:rPr lang="en-US" sz="1000"/>
                        <a:t>16</a:t>
                      </a:r>
                    </a:p>
                  </a:txBody>
                  <a:tcPr/>
                </a:tc>
                <a:tc>
                  <a:txBody>
                    <a:bodyPr/>
                    <a:lstStyle/>
                    <a:p>
                      <a:r>
                        <a:rPr lang="en-US" sz="1000"/>
                        <a:t>859</a:t>
                      </a:r>
                    </a:p>
                  </a:txBody>
                  <a:tcPr/>
                </a:tc>
                <a:tc>
                  <a:txBody>
                    <a:bodyPr/>
                    <a:lstStyle/>
                    <a:p>
                      <a:r>
                        <a:rPr lang="en-US" sz="1000"/>
                        <a:t>11</a:t>
                      </a:r>
                    </a:p>
                  </a:txBody>
                  <a:tcPr/>
                </a:tc>
                <a:tc>
                  <a:txBody>
                    <a:bodyPr/>
                    <a:lstStyle/>
                    <a:p>
                      <a:r>
                        <a:rPr lang="en-US" sz="1000"/>
                        <a:t>2.9313 %</a:t>
                      </a:r>
                    </a:p>
                  </a:txBody>
                  <a:tcPr/>
                </a:tc>
                <a:extLst>
                  <a:ext uri="{0D108BD9-81ED-4DB2-BD59-A6C34878D82A}">
                    <a16:rowId xmlns:a16="http://schemas.microsoft.com/office/drawing/2014/main" val="3847697975"/>
                  </a:ext>
                </a:extLst>
              </a:tr>
            </a:tbl>
          </a:graphicData>
        </a:graphic>
      </p:graphicFrame>
      <p:sp>
        <p:nvSpPr>
          <p:cNvPr id="4" name="Text Placeholder 3">
            <a:extLst>
              <a:ext uri="{FF2B5EF4-FFF2-40B4-BE49-F238E27FC236}">
                <a16:creationId xmlns:a16="http://schemas.microsoft.com/office/drawing/2014/main" id="{33DD80AB-2D61-4883-BBAD-6EFD00EF6E93}"/>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4970129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DE696-8751-4FC1-A03E-9E0CC5FCD010}"/>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4774781B-0E2F-4D89-8B16-46A97C3E387D}"/>
              </a:ext>
            </a:extLst>
          </p:cNvPr>
          <p:cNvGraphicFramePr>
            <a:graphicFrameLocks noGrp="1"/>
          </p:cNvGraphicFramePr>
          <p:nvPr>
            <p:ph type="chart" sz="quarter" idx="13"/>
            <p:extLst>
              <p:ext uri="{D42A27DB-BD31-4B8C-83A1-F6EECF244321}">
                <p14:modId xmlns:p14="http://schemas.microsoft.com/office/powerpoint/2010/main" val="36107218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FBE004-883C-419F-BE3D-81D9980E0ACE}"/>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63B8EEBD-D837-4063-A2B0-6BF1D7BED2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135009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83D3F0-0EF6-47FA-99B8-59490EA5FF72}"/>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0BD37DA5-7EAF-4EF3-9AF0-33963A44F96A}"/>
              </a:ext>
            </a:extLst>
          </p:cNvPr>
          <p:cNvGraphicFramePr>
            <a:graphicFrameLocks noGrp="1"/>
          </p:cNvGraphicFramePr>
          <p:nvPr>
            <p:ph type="chart" sz="quarter" idx="13"/>
            <p:extLst>
              <p:ext uri="{D42A27DB-BD31-4B8C-83A1-F6EECF244321}">
                <p14:modId xmlns:p14="http://schemas.microsoft.com/office/powerpoint/2010/main" val="24680835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145CA66-2EF3-4E2D-8207-67311CC22579}"/>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800D2C3B-A2F2-441A-8293-FB3AFE8F17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823252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CF2EA-70A8-445B-B824-0237E741B530}"/>
              </a:ext>
            </a:extLst>
          </p:cNvPr>
          <p:cNvSpPr>
            <a:spLocks noGrp="1"/>
          </p:cNvSpPr>
          <p:nvPr>
            <p:ph type="title"/>
          </p:nvPr>
        </p:nvSpPr>
        <p:spPr/>
        <p:txBody>
          <a:bodyPr/>
          <a:lstStyle/>
          <a:p>
            <a:r>
              <a:rPr lang="en-US"/>
              <a:t>Instagram Total Interactions Per Month | Philadelphia Insurance</a:t>
            </a:r>
          </a:p>
        </p:txBody>
      </p:sp>
      <p:graphicFrame>
        <p:nvGraphicFramePr>
          <p:cNvPr id="6" name="Chart Placeholder 5">
            <a:extLst>
              <a:ext uri="{FF2B5EF4-FFF2-40B4-BE49-F238E27FC236}">
                <a16:creationId xmlns:a16="http://schemas.microsoft.com/office/drawing/2014/main" id="{BE6140A5-0E01-4999-8C59-FB7C832B8830}"/>
              </a:ext>
            </a:extLst>
          </p:cNvPr>
          <p:cNvGraphicFramePr>
            <a:graphicFrameLocks noGrp="1"/>
          </p:cNvGraphicFramePr>
          <p:nvPr>
            <p:ph type="chart" sz="quarter" idx="13"/>
            <p:extLst>
              <p:ext uri="{D42A27DB-BD31-4B8C-83A1-F6EECF244321}">
                <p14:modId xmlns:p14="http://schemas.microsoft.com/office/powerpoint/2010/main" val="16134077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AF2255-24CF-4B76-8296-7EF330A5302F}"/>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D3595ACF-2A2C-49B1-AA2C-F566700732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328437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CE020A-2419-4CB7-9C48-CCD357890B36}"/>
              </a:ext>
            </a:extLst>
          </p:cNvPr>
          <p:cNvSpPr>
            <a:spLocks noGrp="1"/>
          </p:cNvSpPr>
          <p:nvPr>
            <p:ph type="title"/>
          </p:nvPr>
        </p:nvSpPr>
        <p:spPr/>
        <p:txBody>
          <a:bodyPr/>
          <a:lstStyle/>
          <a:p>
            <a:r>
              <a:rPr lang="en-US"/>
              <a:t>Instagram Posts Table | Philadelphia Insurance - 1 of 5</a:t>
            </a:r>
          </a:p>
        </p:txBody>
      </p:sp>
      <p:graphicFrame>
        <p:nvGraphicFramePr>
          <p:cNvPr id="5" name="Table Placeholder 4">
            <a:extLst>
              <a:ext uri="{FF2B5EF4-FFF2-40B4-BE49-F238E27FC236}">
                <a16:creationId xmlns:a16="http://schemas.microsoft.com/office/drawing/2014/main" id="{EFAEEECB-A46F-44DF-A0C0-69C6B67DCFA8}"/>
              </a:ext>
            </a:extLst>
          </p:cNvPr>
          <p:cNvGraphicFramePr>
            <a:graphicFrameLocks noGrp="1"/>
          </p:cNvGraphicFramePr>
          <p:nvPr>
            <p:ph type="tbl" sz="quarter" idx="13"/>
            <p:extLst>
              <p:ext uri="{D42A27DB-BD31-4B8C-83A1-F6EECF244321}">
                <p14:modId xmlns:p14="http://schemas.microsoft.com/office/powerpoint/2010/main" val="4240368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919616220"/>
                    </a:ext>
                  </a:extLst>
                </a:gridCol>
                <a:gridCol w="1810512">
                  <a:extLst>
                    <a:ext uri="{9D8B030D-6E8A-4147-A177-3AD203B41FA5}">
                      <a16:colId xmlns:a16="http://schemas.microsoft.com/office/drawing/2014/main" val="178666329"/>
                    </a:ext>
                  </a:extLst>
                </a:gridCol>
                <a:gridCol w="822960">
                  <a:extLst>
                    <a:ext uri="{9D8B030D-6E8A-4147-A177-3AD203B41FA5}">
                      <a16:colId xmlns:a16="http://schemas.microsoft.com/office/drawing/2014/main" val="1836489733"/>
                    </a:ext>
                  </a:extLst>
                </a:gridCol>
                <a:gridCol w="822960">
                  <a:extLst>
                    <a:ext uri="{9D8B030D-6E8A-4147-A177-3AD203B41FA5}">
                      <a16:colId xmlns:a16="http://schemas.microsoft.com/office/drawing/2014/main" val="782945206"/>
                    </a:ext>
                  </a:extLst>
                </a:gridCol>
                <a:gridCol w="822960">
                  <a:extLst>
                    <a:ext uri="{9D8B030D-6E8A-4147-A177-3AD203B41FA5}">
                      <a16:colId xmlns:a16="http://schemas.microsoft.com/office/drawing/2014/main" val="389400034"/>
                    </a:ext>
                  </a:extLst>
                </a:gridCol>
                <a:gridCol w="822960">
                  <a:extLst>
                    <a:ext uri="{9D8B030D-6E8A-4147-A177-3AD203B41FA5}">
                      <a16:colId xmlns:a16="http://schemas.microsoft.com/office/drawing/2014/main" val="2069523424"/>
                    </a:ext>
                  </a:extLst>
                </a:gridCol>
                <a:gridCol w="822960">
                  <a:extLst>
                    <a:ext uri="{9D8B030D-6E8A-4147-A177-3AD203B41FA5}">
                      <a16:colId xmlns:a16="http://schemas.microsoft.com/office/drawing/2014/main" val="30832260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5082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- 2020-05-15 13:56:33</a:t>
                      </a:r>
                      <a:r>
                        <a:rPr kumimoji="0" lang="en-US" sz="1000" b="0" i="0" u="none" strike="noStrike" kern="1200" cap="none" spc="0" normalizeH="0" baseline="0" noProof="0">
                          <a:ln>
                            <a:noFill/>
                          </a:ln>
                          <a:solidFill>
                            <a:prstClr val="black"/>
                          </a:solidFill>
                          <a:effectLst/>
                          <a:uLnTx/>
                          <a:uFillTx/>
                          <a:latin typeface="+mn-lt"/>
                          <a:ea typeface="+mn-ea"/>
                          <a:cs typeface="+mn-cs"/>
                        </a:rPr>
                        <a:t>
 With the #COVID19 pandemic keeping many of us home, we asked employees to show us how they’re spending their time by joining our #InThisTogether Photo Challenge! #TEAMPHLY kicked off Week 1⃣ by chalking their walkways with #positive messages and cheerful drawings. Stay tuned for next week’s photos by following along on Facebook, Instagram, and Twitter! 🙌🏼 #chalkyourwalk #chalkart #stayhome #alonetogether #fun #photochallenge #staypositive #instagood #bestoftheday #insurance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https://www.instagram.com/p/CAN7nnej0O2/media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06/11/2020 08:10:47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531096389"/>
                  </a:ext>
                </a:extLst>
              </a:tr>
            </a:tbl>
          </a:graphicData>
        </a:graphic>
      </p:graphicFrame>
      <p:sp>
        <p:nvSpPr>
          <p:cNvPr id="4" name="Text Placeholder 3">
            <a:extLst>
              <a:ext uri="{FF2B5EF4-FFF2-40B4-BE49-F238E27FC236}">
                <a16:creationId xmlns:a16="http://schemas.microsoft.com/office/drawing/2014/main" id="{E6F3A5D4-551C-4E57-B257-D3A976B587D8}"/>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5231492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ECA040-4B24-4A75-AA52-2DC18411B056}"/>
              </a:ext>
            </a:extLst>
          </p:cNvPr>
          <p:cNvSpPr>
            <a:spLocks noGrp="1"/>
          </p:cNvSpPr>
          <p:nvPr>
            <p:ph type="title"/>
          </p:nvPr>
        </p:nvSpPr>
        <p:spPr/>
        <p:txBody>
          <a:bodyPr/>
          <a:lstStyle/>
          <a:p>
            <a:r>
              <a:rPr lang="en-US"/>
              <a:t>Instagram Posts Table | Philadelphia Insurance - 2 of 5</a:t>
            </a:r>
          </a:p>
        </p:txBody>
      </p:sp>
      <p:graphicFrame>
        <p:nvGraphicFramePr>
          <p:cNvPr id="5" name="Table Placeholder 4">
            <a:extLst>
              <a:ext uri="{FF2B5EF4-FFF2-40B4-BE49-F238E27FC236}">
                <a16:creationId xmlns:a16="http://schemas.microsoft.com/office/drawing/2014/main" id="{E29F21F9-D847-45FB-B0BB-637BBD4EA167}"/>
              </a:ext>
            </a:extLst>
          </p:cNvPr>
          <p:cNvGraphicFramePr>
            <a:graphicFrameLocks noGrp="1"/>
          </p:cNvGraphicFramePr>
          <p:nvPr>
            <p:ph type="tbl" sz="quarter" idx="13"/>
            <p:extLst>
              <p:ext uri="{D42A27DB-BD31-4B8C-83A1-F6EECF244321}">
                <p14:modId xmlns:p14="http://schemas.microsoft.com/office/powerpoint/2010/main" val="5410529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668978029"/>
                    </a:ext>
                  </a:extLst>
                </a:gridCol>
                <a:gridCol w="1810512">
                  <a:extLst>
                    <a:ext uri="{9D8B030D-6E8A-4147-A177-3AD203B41FA5}">
                      <a16:colId xmlns:a16="http://schemas.microsoft.com/office/drawing/2014/main" val="868722049"/>
                    </a:ext>
                  </a:extLst>
                </a:gridCol>
                <a:gridCol w="822960">
                  <a:extLst>
                    <a:ext uri="{9D8B030D-6E8A-4147-A177-3AD203B41FA5}">
                      <a16:colId xmlns:a16="http://schemas.microsoft.com/office/drawing/2014/main" val="4070517473"/>
                    </a:ext>
                  </a:extLst>
                </a:gridCol>
                <a:gridCol w="822960">
                  <a:extLst>
                    <a:ext uri="{9D8B030D-6E8A-4147-A177-3AD203B41FA5}">
                      <a16:colId xmlns:a16="http://schemas.microsoft.com/office/drawing/2014/main" val="711447433"/>
                    </a:ext>
                  </a:extLst>
                </a:gridCol>
                <a:gridCol w="822960">
                  <a:extLst>
                    <a:ext uri="{9D8B030D-6E8A-4147-A177-3AD203B41FA5}">
                      <a16:colId xmlns:a16="http://schemas.microsoft.com/office/drawing/2014/main" val="4278797995"/>
                    </a:ext>
                  </a:extLst>
                </a:gridCol>
                <a:gridCol w="822960">
                  <a:extLst>
                    <a:ext uri="{9D8B030D-6E8A-4147-A177-3AD203B41FA5}">
                      <a16:colId xmlns:a16="http://schemas.microsoft.com/office/drawing/2014/main" val="1524371630"/>
                    </a:ext>
                  </a:extLst>
                </a:gridCol>
                <a:gridCol w="822960">
                  <a:extLst>
                    <a:ext uri="{9D8B030D-6E8A-4147-A177-3AD203B41FA5}">
                      <a16:colId xmlns:a16="http://schemas.microsoft.com/office/drawing/2014/main" val="32690979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44320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- 2020-05-21 16:52:40</a:t>
                      </a:r>
                      <a:r>
                        <a:rPr kumimoji="0" lang="en-US" sz="1000" b="0" i="0" u="none" strike="noStrike" kern="1200" cap="none" spc="0" normalizeH="0" baseline="0" noProof="0">
                          <a:ln>
                            <a:noFill/>
                          </a:ln>
                          <a:solidFill>
                            <a:prstClr val="black"/>
                          </a:solidFill>
                          <a:effectLst/>
                          <a:uLnTx/>
                          <a:uFillTx/>
                          <a:latin typeface="+mn-lt"/>
                          <a:ea typeface="+mn-ea"/>
                          <a:cs typeface="+mn-cs"/>
                        </a:rPr>
                        <a:t>
 We kicked off the second week of our #InThisTogether Photo Challenge by #HailingOurHeroes! 👏🏼 While most of our employees are #workingfromhome, we appreciate our #essential staff whose roles require them to go into the office and complete daily tasks to help the business run smoothly. To show our #support for #essentialworkers, we asked #TEAMPHLY to share photos of their loved ones who are working at essential jobs during the #pandemic. #covid19 #coronavirus #thankyou #frontlineheroes #healthcareheroes #photochallenge #instagood #bestoftheday #insurance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https://www.instagram.com/p/CAdsis4j9Qi/media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06/11/2020 08:10:47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72109416"/>
                  </a:ext>
                </a:extLst>
              </a:tr>
            </a:tbl>
          </a:graphicData>
        </a:graphic>
      </p:graphicFrame>
      <p:sp>
        <p:nvSpPr>
          <p:cNvPr id="4" name="Text Placeholder 3">
            <a:extLst>
              <a:ext uri="{FF2B5EF4-FFF2-40B4-BE49-F238E27FC236}">
                <a16:creationId xmlns:a16="http://schemas.microsoft.com/office/drawing/2014/main" id="{0FC3832D-BAE1-4C22-BC4E-AD969AB1C19B}"/>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5437330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C0A91-FCEA-430C-8446-5F226AD5989E}"/>
              </a:ext>
            </a:extLst>
          </p:cNvPr>
          <p:cNvSpPr>
            <a:spLocks noGrp="1"/>
          </p:cNvSpPr>
          <p:nvPr>
            <p:ph type="title"/>
          </p:nvPr>
        </p:nvSpPr>
        <p:spPr/>
        <p:txBody>
          <a:bodyPr/>
          <a:lstStyle/>
          <a:p>
            <a:r>
              <a:rPr lang="en-US"/>
              <a:t>Instagram Posts Table | Philadelphia Insurance - 3 of 5</a:t>
            </a:r>
          </a:p>
        </p:txBody>
      </p:sp>
      <p:graphicFrame>
        <p:nvGraphicFramePr>
          <p:cNvPr id="5" name="Table Placeholder 4">
            <a:extLst>
              <a:ext uri="{FF2B5EF4-FFF2-40B4-BE49-F238E27FC236}">
                <a16:creationId xmlns:a16="http://schemas.microsoft.com/office/drawing/2014/main" id="{66EC82A6-38B2-492E-A75D-448A67DA2789}"/>
              </a:ext>
            </a:extLst>
          </p:cNvPr>
          <p:cNvGraphicFramePr>
            <a:graphicFrameLocks noGrp="1"/>
          </p:cNvGraphicFramePr>
          <p:nvPr>
            <p:ph type="tbl" sz="quarter" idx="13"/>
            <p:extLst>
              <p:ext uri="{D42A27DB-BD31-4B8C-83A1-F6EECF244321}">
                <p14:modId xmlns:p14="http://schemas.microsoft.com/office/powerpoint/2010/main" val="35541785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970744066"/>
                    </a:ext>
                  </a:extLst>
                </a:gridCol>
                <a:gridCol w="1810512">
                  <a:extLst>
                    <a:ext uri="{9D8B030D-6E8A-4147-A177-3AD203B41FA5}">
                      <a16:colId xmlns:a16="http://schemas.microsoft.com/office/drawing/2014/main" val="1568058085"/>
                    </a:ext>
                  </a:extLst>
                </a:gridCol>
                <a:gridCol w="822960">
                  <a:extLst>
                    <a:ext uri="{9D8B030D-6E8A-4147-A177-3AD203B41FA5}">
                      <a16:colId xmlns:a16="http://schemas.microsoft.com/office/drawing/2014/main" val="1642849858"/>
                    </a:ext>
                  </a:extLst>
                </a:gridCol>
                <a:gridCol w="822960">
                  <a:extLst>
                    <a:ext uri="{9D8B030D-6E8A-4147-A177-3AD203B41FA5}">
                      <a16:colId xmlns:a16="http://schemas.microsoft.com/office/drawing/2014/main" val="630256628"/>
                    </a:ext>
                  </a:extLst>
                </a:gridCol>
                <a:gridCol w="822960">
                  <a:extLst>
                    <a:ext uri="{9D8B030D-6E8A-4147-A177-3AD203B41FA5}">
                      <a16:colId xmlns:a16="http://schemas.microsoft.com/office/drawing/2014/main" val="1520580739"/>
                    </a:ext>
                  </a:extLst>
                </a:gridCol>
                <a:gridCol w="822960">
                  <a:extLst>
                    <a:ext uri="{9D8B030D-6E8A-4147-A177-3AD203B41FA5}">
                      <a16:colId xmlns:a16="http://schemas.microsoft.com/office/drawing/2014/main" val="4253896792"/>
                    </a:ext>
                  </a:extLst>
                </a:gridCol>
                <a:gridCol w="822960">
                  <a:extLst>
                    <a:ext uri="{9D8B030D-6E8A-4147-A177-3AD203B41FA5}">
                      <a16:colId xmlns:a16="http://schemas.microsoft.com/office/drawing/2014/main" val="21912539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28228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- 2020-05-28 12:20:27</a:t>
                      </a:r>
                      <a:r>
                        <a:rPr kumimoji="0" lang="en-US" sz="1000" b="0" i="0" u="none" strike="noStrike" kern="1200" cap="none" spc="0" normalizeH="0" baseline="0" noProof="0">
                          <a:ln>
                            <a:noFill/>
                          </a:ln>
                          <a:solidFill>
                            <a:prstClr val="black"/>
                          </a:solidFill>
                          <a:effectLst/>
                          <a:uLnTx/>
                          <a:uFillTx/>
                          <a:latin typeface="+mn-lt"/>
                          <a:ea typeface="+mn-ea"/>
                          <a:cs typeface="+mn-cs"/>
                        </a:rPr>
                        <a:t>
 Even if we can’t get together in person for our annual #companyouting, we can be together in spirit! With the ongoing #coronavirus pandemic still keeping many of us home, we’re sharing #throwback photos from when #TEAMPHLY enjoyed an evening of food, family, and #fun at the adventureaquarium. 🐠🐡🐟 #throwbackthursday #tbt #adventureaquarium #fish #aquaadventure #camdenaquarium #camdennj #insurance #insurancelife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https://www.instagram.com/p/CAvO9KBDg7z/media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06/11/2020 08:10:47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053684343"/>
                  </a:ext>
                </a:extLst>
              </a:tr>
            </a:tbl>
          </a:graphicData>
        </a:graphic>
      </p:graphicFrame>
      <p:sp>
        <p:nvSpPr>
          <p:cNvPr id="4" name="Text Placeholder 3">
            <a:extLst>
              <a:ext uri="{FF2B5EF4-FFF2-40B4-BE49-F238E27FC236}">
                <a16:creationId xmlns:a16="http://schemas.microsoft.com/office/drawing/2014/main" id="{1AD13910-E743-4818-B2EB-803C48C7E44F}"/>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38237640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C52FB-5503-427E-95E7-4179EB4DB1F7}"/>
              </a:ext>
            </a:extLst>
          </p:cNvPr>
          <p:cNvSpPr>
            <a:spLocks noGrp="1"/>
          </p:cNvSpPr>
          <p:nvPr>
            <p:ph type="title"/>
          </p:nvPr>
        </p:nvSpPr>
        <p:spPr/>
        <p:txBody>
          <a:bodyPr/>
          <a:lstStyle/>
          <a:p>
            <a:r>
              <a:rPr lang="en-US"/>
              <a:t>Instagram Posts Table | Philadelphia Insurance - 4 of 5</a:t>
            </a:r>
          </a:p>
        </p:txBody>
      </p:sp>
      <p:graphicFrame>
        <p:nvGraphicFramePr>
          <p:cNvPr id="5" name="Table Placeholder 4">
            <a:extLst>
              <a:ext uri="{FF2B5EF4-FFF2-40B4-BE49-F238E27FC236}">
                <a16:creationId xmlns:a16="http://schemas.microsoft.com/office/drawing/2014/main" id="{3EBA792D-B561-4232-A793-7ED3C92AF15F}"/>
              </a:ext>
            </a:extLst>
          </p:cNvPr>
          <p:cNvGraphicFramePr>
            <a:graphicFrameLocks noGrp="1"/>
          </p:cNvGraphicFramePr>
          <p:nvPr>
            <p:ph type="tbl" sz="quarter" idx="13"/>
            <p:extLst>
              <p:ext uri="{D42A27DB-BD31-4B8C-83A1-F6EECF244321}">
                <p14:modId xmlns:p14="http://schemas.microsoft.com/office/powerpoint/2010/main" val="40300526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325741815"/>
                    </a:ext>
                  </a:extLst>
                </a:gridCol>
                <a:gridCol w="1810512">
                  <a:extLst>
                    <a:ext uri="{9D8B030D-6E8A-4147-A177-3AD203B41FA5}">
                      <a16:colId xmlns:a16="http://schemas.microsoft.com/office/drawing/2014/main" val="1779337471"/>
                    </a:ext>
                  </a:extLst>
                </a:gridCol>
                <a:gridCol w="822960">
                  <a:extLst>
                    <a:ext uri="{9D8B030D-6E8A-4147-A177-3AD203B41FA5}">
                      <a16:colId xmlns:a16="http://schemas.microsoft.com/office/drawing/2014/main" val="1739809748"/>
                    </a:ext>
                  </a:extLst>
                </a:gridCol>
                <a:gridCol w="822960">
                  <a:extLst>
                    <a:ext uri="{9D8B030D-6E8A-4147-A177-3AD203B41FA5}">
                      <a16:colId xmlns:a16="http://schemas.microsoft.com/office/drawing/2014/main" val="1656471835"/>
                    </a:ext>
                  </a:extLst>
                </a:gridCol>
                <a:gridCol w="822960">
                  <a:extLst>
                    <a:ext uri="{9D8B030D-6E8A-4147-A177-3AD203B41FA5}">
                      <a16:colId xmlns:a16="http://schemas.microsoft.com/office/drawing/2014/main" val="1996914938"/>
                    </a:ext>
                  </a:extLst>
                </a:gridCol>
                <a:gridCol w="822960">
                  <a:extLst>
                    <a:ext uri="{9D8B030D-6E8A-4147-A177-3AD203B41FA5}">
                      <a16:colId xmlns:a16="http://schemas.microsoft.com/office/drawing/2014/main" val="3189134646"/>
                    </a:ext>
                  </a:extLst>
                </a:gridCol>
                <a:gridCol w="822960">
                  <a:extLst>
                    <a:ext uri="{9D8B030D-6E8A-4147-A177-3AD203B41FA5}">
                      <a16:colId xmlns:a16="http://schemas.microsoft.com/office/drawing/2014/main" val="39796822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73428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- 2020-05-12 16:52:23</a:t>
                      </a:r>
                      <a:r>
                        <a:rPr kumimoji="0" lang="en-US" sz="1000" b="0" i="0" u="none" strike="noStrike" kern="1200" cap="none" spc="0" normalizeH="0" baseline="0" noProof="0">
                          <a:ln>
                            <a:noFill/>
                          </a:ln>
                          <a:solidFill>
                            <a:prstClr val="black"/>
                          </a:solidFill>
                          <a:effectLst/>
                          <a:uLnTx/>
                          <a:uFillTx/>
                          <a:latin typeface="+mn-lt"/>
                          <a:ea typeface="+mn-ea"/>
                          <a:cs typeface="+mn-cs"/>
                        </a:rPr>
                        <a:t>
 While we’re currently unable to gather together for #volunteer events, we’re offering many individual and virtual opportunities for #TEAMPHLY to complete at home. Our virtual volunteers recently connected to create handmade #dog and #cat toys from gently worn recycled t-shirts. The toys will be donated to local animal shelters once the COVID-19 crisis has passed. 🐶🐱 #inthistogether #stayhome #alonetogether #covid19 #virtualvolunteering #giveback #donate #diy #shelteranimals #instagood #insurance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https://www.instagram.com/p/CAGhWxVDReS/media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06/11/2020 08:10:47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99792025"/>
                  </a:ext>
                </a:extLst>
              </a:tr>
            </a:tbl>
          </a:graphicData>
        </a:graphic>
      </p:graphicFrame>
      <p:sp>
        <p:nvSpPr>
          <p:cNvPr id="4" name="Text Placeholder 3">
            <a:extLst>
              <a:ext uri="{FF2B5EF4-FFF2-40B4-BE49-F238E27FC236}">
                <a16:creationId xmlns:a16="http://schemas.microsoft.com/office/drawing/2014/main" id="{C5D46F0F-EF65-44A8-992A-C84FBDE453E7}"/>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33959476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96B99-CAC7-487C-9A4B-F25F2296CFFF}"/>
              </a:ext>
            </a:extLst>
          </p:cNvPr>
          <p:cNvSpPr>
            <a:spLocks noGrp="1"/>
          </p:cNvSpPr>
          <p:nvPr>
            <p:ph type="title"/>
          </p:nvPr>
        </p:nvSpPr>
        <p:spPr/>
        <p:txBody>
          <a:bodyPr/>
          <a:lstStyle/>
          <a:p>
            <a:r>
              <a:rPr lang="en-US"/>
              <a:t>Instagram Posts Table | Philadelphia Insurance - 5 of 5</a:t>
            </a:r>
          </a:p>
        </p:txBody>
      </p:sp>
      <p:graphicFrame>
        <p:nvGraphicFramePr>
          <p:cNvPr id="5" name="Table Placeholder 4">
            <a:extLst>
              <a:ext uri="{FF2B5EF4-FFF2-40B4-BE49-F238E27FC236}">
                <a16:creationId xmlns:a16="http://schemas.microsoft.com/office/drawing/2014/main" id="{5B0F1A6B-B696-446D-85EF-5D695B64BEC9}"/>
              </a:ext>
            </a:extLst>
          </p:cNvPr>
          <p:cNvGraphicFramePr>
            <a:graphicFrameLocks noGrp="1"/>
          </p:cNvGraphicFramePr>
          <p:nvPr>
            <p:ph type="tbl" sz="quarter" idx="13"/>
            <p:extLst>
              <p:ext uri="{D42A27DB-BD31-4B8C-83A1-F6EECF244321}">
                <p14:modId xmlns:p14="http://schemas.microsoft.com/office/powerpoint/2010/main" val="19949653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106420461"/>
                    </a:ext>
                  </a:extLst>
                </a:gridCol>
                <a:gridCol w="1810512">
                  <a:extLst>
                    <a:ext uri="{9D8B030D-6E8A-4147-A177-3AD203B41FA5}">
                      <a16:colId xmlns:a16="http://schemas.microsoft.com/office/drawing/2014/main" val="3823038050"/>
                    </a:ext>
                  </a:extLst>
                </a:gridCol>
                <a:gridCol w="822960">
                  <a:extLst>
                    <a:ext uri="{9D8B030D-6E8A-4147-A177-3AD203B41FA5}">
                      <a16:colId xmlns:a16="http://schemas.microsoft.com/office/drawing/2014/main" val="3268638015"/>
                    </a:ext>
                  </a:extLst>
                </a:gridCol>
                <a:gridCol w="822960">
                  <a:extLst>
                    <a:ext uri="{9D8B030D-6E8A-4147-A177-3AD203B41FA5}">
                      <a16:colId xmlns:a16="http://schemas.microsoft.com/office/drawing/2014/main" val="1407439534"/>
                    </a:ext>
                  </a:extLst>
                </a:gridCol>
                <a:gridCol w="822960">
                  <a:extLst>
                    <a:ext uri="{9D8B030D-6E8A-4147-A177-3AD203B41FA5}">
                      <a16:colId xmlns:a16="http://schemas.microsoft.com/office/drawing/2014/main" val="2494146434"/>
                    </a:ext>
                  </a:extLst>
                </a:gridCol>
                <a:gridCol w="822960">
                  <a:extLst>
                    <a:ext uri="{9D8B030D-6E8A-4147-A177-3AD203B41FA5}">
                      <a16:colId xmlns:a16="http://schemas.microsoft.com/office/drawing/2014/main" val="1343060256"/>
                    </a:ext>
                  </a:extLst>
                </a:gridCol>
                <a:gridCol w="822960">
                  <a:extLst>
                    <a:ext uri="{9D8B030D-6E8A-4147-A177-3AD203B41FA5}">
                      <a16:colId xmlns:a16="http://schemas.microsoft.com/office/drawing/2014/main" val="4631649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80913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- 2020-05-19 15:14:18</a:t>
                      </a:r>
                      <a:r>
                        <a:rPr kumimoji="0" lang="en-US" sz="1000" b="0" i="0" u="none" strike="noStrike" kern="1200" cap="none" spc="0" normalizeH="0" baseline="0" noProof="0">
                          <a:ln>
                            <a:noFill/>
                          </a:ln>
                          <a:solidFill>
                            <a:prstClr val="black"/>
                          </a:solidFill>
                          <a:effectLst/>
                          <a:uLnTx/>
                          <a:uFillTx/>
                          <a:latin typeface="+mn-lt"/>
                          <a:ea typeface="+mn-ea"/>
                          <a:cs typeface="+mn-cs"/>
                        </a:rPr>
                        <a:t>
 We’re proud to partner with #charitable organizations that create positive change. The novel #coronavirus has profoundly impacted many around the world and across the states. During these challenging times, we’re recognizing our #nonprofit partners who are going above and beyond to provide critical services to vulnerable populations.
This week, we’re shining the spotlight on childrensphila (CHOP), who continues to safely provide #pediatriccare throughout the #COVID19 pandemic. CHOP was the first to have COVID-19 testing kits in PA, has two drive-through testing sites, and successfully engineered a new ventilator that recently received FDA approval. 👏 #TEAMPHLY #inthistogether #giveback #goodcause #charity #forthekids #nonprofitorganization #essentialworkers #frontlineheroes #healthcareheroes #bestoftheday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https://www.instagram.com/p/CAYXsgNn4oX/media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06/11/2020 08:10:47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67967757"/>
                  </a:ext>
                </a:extLst>
              </a:tr>
            </a:tbl>
          </a:graphicData>
        </a:graphic>
      </p:graphicFrame>
      <p:sp>
        <p:nvSpPr>
          <p:cNvPr id="4" name="Text Placeholder 3">
            <a:extLst>
              <a:ext uri="{FF2B5EF4-FFF2-40B4-BE49-F238E27FC236}">
                <a16:creationId xmlns:a16="http://schemas.microsoft.com/office/drawing/2014/main" id="{8117A6CA-E3FC-4D77-A215-DAE0C99E826A}"/>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10501332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11E082-34EF-47B5-BFB1-0361D2F5D9C7}"/>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3AC220B6-4E0F-4CE4-9309-B11F92139E03}"/>
              </a:ext>
            </a:extLst>
          </p:cNvPr>
          <p:cNvGraphicFramePr>
            <a:graphicFrameLocks noGrp="1"/>
          </p:cNvGraphicFramePr>
          <p:nvPr>
            <p:ph type="tbl" sz="quarter" idx="13"/>
            <p:extLst>
              <p:ext uri="{D42A27DB-BD31-4B8C-83A1-F6EECF244321}">
                <p14:modId xmlns:p14="http://schemas.microsoft.com/office/powerpoint/2010/main" val="5776280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329686615"/>
                    </a:ext>
                  </a:extLst>
                </a:gridCol>
                <a:gridCol w="658368">
                  <a:extLst>
                    <a:ext uri="{9D8B030D-6E8A-4147-A177-3AD203B41FA5}">
                      <a16:colId xmlns:a16="http://schemas.microsoft.com/office/drawing/2014/main" val="104557733"/>
                    </a:ext>
                  </a:extLst>
                </a:gridCol>
                <a:gridCol w="658368">
                  <a:extLst>
                    <a:ext uri="{9D8B030D-6E8A-4147-A177-3AD203B41FA5}">
                      <a16:colId xmlns:a16="http://schemas.microsoft.com/office/drawing/2014/main" val="3838628483"/>
                    </a:ext>
                  </a:extLst>
                </a:gridCol>
                <a:gridCol w="329184">
                  <a:extLst>
                    <a:ext uri="{9D8B030D-6E8A-4147-A177-3AD203B41FA5}">
                      <a16:colId xmlns:a16="http://schemas.microsoft.com/office/drawing/2014/main" val="2783722641"/>
                    </a:ext>
                  </a:extLst>
                </a:gridCol>
                <a:gridCol w="329184">
                  <a:extLst>
                    <a:ext uri="{9D8B030D-6E8A-4147-A177-3AD203B41FA5}">
                      <a16:colId xmlns:a16="http://schemas.microsoft.com/office/drawing/2014/main" val="1163623033"/>
                    </a:ext>
                  </a:extLst>
                </a:gridCol>
                <a:gridCol w="658368">
                  <a:extLst>
                    <a:ext uri="{9D8B030D-6E8A-4147-A177-3AD203B41FA5}">
                      <a16:colId xmlns:a16="http://schemas.microsoft.com/office/drawing/2014/main" val="334235970"/>
                    </a:ext>
                  </a:extLst>
                </a:gridCol>
                <a:gridCol w="658368">
                  <a:extLst>
                    <a:ext uri="{9D8B030D-6E8A-4147-A177-3AD203B41FA5}">
                      <a16:colId xmlns:a16="http://schemas.microsoft.com/office/drawing/2014/main" val="2371800644"/>
                    </a:ext>
                  </a:extLst>
                </a:gridCol>
                <a:gridCol w="658368">
                  <a:extLst>
                    <a:ext uri="{9D8B030D-6E8A-4147-A177-3AD203B41FA5}">
                      <a16:colId xmlns:a16="http://schemas.microsoft.com/office/drawing/2014/main" val="3895218983"/>
                    </a:ext>
                  </a:extLst>
                </a:gridCol>
                <a:gridCol w="658368">
                  <a:extLst>
                    <a:ext uri="{9D8B030D-6E8A-4147-A177-3AD203B41FA5}">
                      <a16:colId xmlns:a16="http://schemas.microsoft.com/office/drawing/2014/main" val="3199871813"/>
                    </a:ext>
                  </a:extLst>
                </a:gridCol>
                <a:gridCol w="658368">
                  <a:extLst>
                    <a:ext uri="{9D8B030D-6E8A-4147-A177-3AD203B41FA5}">
                      <a16:colId xmlns:a16="http://schemas.microsoft.com/office/drawing/2014/main" val="1475302224"/>
                    </a:ext>
                  </a:extLst>
                </a:gridCol>
                <a:gridCol w="658368">
                  <a:extLst>
                    <a:ext uri="{9D8B030D-6E8A-4147-A177-3AD203B41FA5}">
                      <a16:colId xmlns:a16="http://schemas.microsoft.com/office/drawing/2014/main" val="639283401"/>
                    </a:ext>
                  </a:extLst>
                </a:gridCol>
                <a:gridCol w="658368">
                  <a:extLst>
                    <a:ext uri="{9D8B030D-6E8A-4147-A177-3AD203B41FA5}">
                      <a16:colId xmlns:a16="http://schemas.microsoft.com/office/drawing/2014/main" val="749405500"/>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3540904748"/>
                  </a:ext>
                </a:extLst>
              </a:tr>
              <a:tr h="370840">
                <a:tc>
                  <a:txBody>
                    <a:bodyPr/>
                    <a:lstStyle/>
                    <a:p>
                      <a:r>
                        <a:rPr lang="en-US" sz="1000"/>
                        <a:t>phlyinsurance</a:t>
                      </a:r>
                    </a:p>
                  </a:txBody>
                  <a:tcPr/>
                </a:tc>
                <a:tc>
                  <a:txBody>
                    <a:bodyPr/>
                    <a:lstStyle/>
                    <a:p>
                      <a:r>
                        <a:rPr lang="en-US" sz="1000"/>
                        <a:t>13</a:t>
                      </a:r>
                    </a:p>
                  </a:txBody>
                  <a:tcPr/>
                </a:tc>
                <a:tc>
                  <a:txBody>
                    <a:bodyPr/>
                    <a:lstStyle/>
                    <a:p>
                      <a:r>
                        <a:rPr lang="en-US" sz="1000"/>
                        <a:t>0.8808</a:t>
                      </a:r>
                    </a:p>
                  </a:txBody>
                  <a:tcPr/>
                </a:tc>
                <a:tc>
                  <a:txBody>
                    <a:bodyPr/>
                    <a:lstStyle/>
                    <a:p>
                      <a:r>
                        <a:rPr lang="en-US" sz="1000"/>
                        <a:t>13.23</a:t>
                      </a:r>
                    </a:p>
                  </a:txBody>
                  <a:tcPr/>
                </a:tc>
                <a:tc>
                  <a:txBody>
                    <a:bodyPr/>
                    <a:lstStyle/>
                    <a:p>
                      <a:r>
                        <a:rPr lang="en-US" sz="1000"/>
                        <a:t>0.08</a:t>
                      </a:r>
                    </a:p>
                  </a:txBody>
                  <a:tcPr/>
                </a:tc>
                <a:tc>
                  <a:txBody>
                    <a:bodyPr/>
                    <a:lstStyle/>
                    <a:p>
                      <a:r>
                        <a:rPr lang="en-US" sz="1000"/>
                        <a:t>233.38</a:t>
                      </a:r>
                    </a:p>
                  </a:txBody>
                  <a:tcPr/>
                </a:tc>
                <a:tc>
                  <a:txBody>
                    <a:bodyPr/>
                    <a:lstStyle/>
                    <a:p>
                      <a:r>
                        <a:rPr lang="en-US" sz="1000"/>
                        <a:t>205.92</a:t>
                      </a:r>
                    </a:p>
                  </a:txBody>
                  <a:tcPr/>
                </a:tc>
                <a:tc>
                  <a:txBody>
                    <a:bodyPr/>
                    <a:lstStyle/>
                    <a:p>
                      <a:r>
                        <a:rPr lang="en-US" sz="1000"/>
                        <a:t>181.00</a:t>
                      </a:r>
                    </a:p>
                  </a:txBody>
                  <a:tcPr/>
                </a:tc>
                <a:tc>
                  <a:txBody>
                    <a:bodyPr/>
                    <a:lstStyle/>
                    <a:p>
                      <a:r>
                        <a:rPr lang="en-US" sz="1000"/>
                        <a:t>180.92</a:t>
                      </a:r>
                    </a:p>
                  </a:txBody>
                  <a:tcPr/>
                </a:tc>
                <a:tc>
                  <a:txBody>
                    <a:bodyPr/>
                    <a:lstStyle/>
                    <a:p>
                      <a:r>
                        <a:rPr lang="en-US" sz="1000"/>
                        <a:t>3034</a:t>
                      </a:r>
                    </a:p>
                  </a:txBody>
                  <a:tcPr/>
                </a:tc>
                <a:tc>
                  <a:txBody>
                    <a:bodyPr/>
                    <a:lstStyle/>
                    <a:p>
                      <a:r>
                        <a:rPr lang="en-US" sz="1000"/>
                        <a:t>172</a:t>
                      </a:r>
                    </a:p>
                  </a:txBody>
                  <a:tcPr/>
                </a:tc>
                <a:tc>
                  <a:txBody>
                    <a:bodyPr/>
                    <a:lstStyle/>
                    <a:p>
                      <a:r>
                        <a:rPr lang="en-US" sz="1000"/>
                        <a:t>2353</a:t>
                      </a:r>
                    </a:p>
                  </a:txBody>
                  <a:tcPr/>
                </a:tc>
                <a:extLst>
                  <a:ext uri="{0D108BD9-81ED-4DB2-BD59-A6C34878D82A}">
                    <a16:rowId xmlns:a16="http://schemas.microsoft.com/office/drawing/2014/main" val="2145852460"/>
                  </a:ext>
                </a:extLst>
              </a:tr>
            </a:tbl>
          </a:graphicData>
        </a:graphic>
      </p:graphicFrame>
      <p:sp>
        <p:nvSpPr>
          <p:cNvPr id="4" name="Text Placeholder 3">
            <a:extLst>
              <a:ext uri="{FF2B5EF4-FFF2-40B4-BE49-F238E27FC236}">
                <a16:creationId xmlns:a16="http://schemas.microsoft.com/office/drawing/2014/main" id="{DC8F2100-252E-4074-9624-0E8E7A070BDF}"/>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152920299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ACA6CC-A9DF-42C6-87DD-2C9E660AA930}"/>
              </a:ext>
            </a:extLst>
          </p:cNvPr>
          <p:cNvSpPr>
            <a:spLocks noGrp="1"/>
          </p:cNvSpPr>
          <p:nvPr>
            <p:ph type="title"/>
          </p:nvPr>
        </p:nvSpPr>
        <p:spPr/>
        <p:txBody>
          <a:bodyPr/>
          <a:lstStyle/>
          <a:p>
            <a:r>
              <a:rPr lang="en-US"/>
              <a:t>Instagram Stories Table  | Philadelphia Insurance - 1 of 5</a:t>
            </a:r>
          </a:p>
        </p:txBody>
      </p:sp>
      <p:graphicFrame>
        <p:nvGraphicFramePr>
          <p:cNvPr id="5" name="Table Placeholder 4">
            <a:extLst>
              <a:ext uri="{FF2B5EF4-FFF2-40B4-BE49-F238E27FC236}">
                <a16:creationId xmlns:a16="http://schemas.microsoft.com/office/drawing/2014/main" id="{F7DF0E5A-D371-480E-959D-58B858EF8472}"/>
              </a:ext>
            </a:extLst>
          </p:cNvPr>
          <p:cNvGraphicFramePr>
            <a:graphicFrameLocks noGrp="1"/>
          </p:cNvGraphicFramePr>
          <p:nvPr>
            <p:ph type="tbl" sz="quarter" idx="13"/>
            <p:extLst>
              <p:ext uri="{D42A27DB-BD31-4B8C-83A1-F6EECF244321}">
                <p14:modId xmlns:p14="http://schemas.microsoft.com/office/powerpoint/2010/main" val="18592457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943658521"/>
                    </a:ext>
                  </a:extLst>
                </a:gridCol>
                <a:gridCol w="1316736">
                  <a:extLst>
                    <a:ext uri="{9D8B030D-6E8A-4147-A177-3AD203B41FA5}">
                      <a16:colId xmlns:a16="http://schemas.microsoft.com/office/drawing/2014/main" val="2981260880"/>
                    </a:ext>
                  </a:extLst>
                </a:gridCol>
                <a:gridCol w="658368">
                  <a:extLst>
                    <a:ext uri="{9D8B030D-6E8A-4147-A177-3AD203B41FA5}">
                      <a16:colId xmlns:a16="http://schemas.microsoft.com/office/drawing/2014/main" val="3982757077"/>
                    </a:ext>
                  </a:extLst>
                </a:gridCol>
                <a:gridCol w="658368">
                  <a:extLst>
                    <a:ext uri="{9D8B030D-6E8A-4147-A177-3AD203B41FA5}">
                      <a16:colId xmlns:a16="http://schemas.microsoft.com/office/drawing/2014/main" val="2441776217"/>
                    </a:ext>
                  </a:extLst>
                </a:gridCol>
                <a:gridCol w="658368">
                  <a:extLst>
                    <a:ext uri="{9D8B030D-6E8A-4147-A177-3AD203B41FA5}">
                      <a16:colId xmlns:a16="http://schemas.microsoft.com/office/drawing/2014/main" val="978409638"/>
                    </a:ext>
                  </a:extLst>
                </a:gridCol>
                <a:gridCol w="658368">
                  <a:extLst>
                    <a:ext uri="{9D8B030D-6E8A-4147-A177-3AD203B41FA5}">
                      <a16:colId xmlns:a16="http://schemas.microsoft.com/office/drawing/2014/main" val="3861479590"/>
                    </a:ext>
                  </a:extLst>
                </a:gridCol>
                <a:gridCol w="658368">
                  <a:extLst>
                    <a:ext uri="{9D8B030D-6E8A-4147-A177-3AD203B41FA5}">
                      <a16:colId xmlns:a16="http://schemas.microsoft.com/office/drawing/2014/main" val="1258996126"/>
                    </a:ext>
                  </a:extLst>
                </a:gridCol>
                <a:gridCol w="658368">
                  <a:extLst>
                    <a:ext uri="{9D8B030D-6E8A-4147-A177-3AD203B41FA5}">
                      <a16:colId xmlns:a16="http://schemas.microsoft.com/office/drawing/2014/main" val="1285632751"/>
                    </a:ext>
                  </a:extLst>
                </a:gridCol>
                <a:gridCol w="658368">
                  <a:extLst>
                    <a:ext uri="{9D8B030D-6E8A-4147-A177-3AD203B41FA5}">
                      <a16:colId xmlns:a16="http://schemas.microsoft.com/office/drawing/2014/main" val="1378464093"/>
                    </a:ext>
                  </a:extLst>
                </a:gridCol>
                <a:gridCol w="658368">
                  <a:extLst>
                    <a:ext uri="{9D8B030D-6E8A-4147-A177-3AD203B41FA5}">
                      <a16:colId xmlns:a16="http://schemas.microsoft.com/office/drawing/2014/main" val="41444850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67735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- 2020-05-29 13:52:11</a:t>
                      </a:r>
                      <a:r>
                        <a:rPr kumimoji="0" lang="en-US" sz="1000" b="0" i="0" u="none" strike="noStrike" kern="1200" cap="none" spc="0" normalizeH="0" baseline="0" noProof="0">
                          <a:ln>
                            <a:noFill/>
                          </a:ln>
                          <a:solidFill>
                            <a:prstClr val="black"/>
                          </a:solidFill>
                          <a:effectLst/>
                          <a:uLnTx/>
                          <a:uFillTx/>
                          <a:latin typeface="+mn-lt"/>
                          <a:ea typeface="+mn-ea"/>
                          <a:cs typeface="+mn-cs"/>
                        </a:rPr>
                        <a:t>
 #TEAMPHLY #InThisTogether Photo Challenge we asked employees to share photos of their loved ones to show our appreciation for their 
military service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https://scontent-iad3-1.cdninstagram.com/v/t51.12442-15/101498209_3514885561872832_904598620688344381_n.jpg?_nc_cat=101&amp;_nc_sid=8ae9d6&amp;_nc_ohc=FEtCvrYQPhwAX9kWAhY&amp;_nc_ht=scontent-iad3-1.cdninstagram.com&amp;oh=b9d7216d42a41bc624aa131d442fadb3&amp;oe=5EFA16E1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05/30/2020 13:30:39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2116621790"/>
                  </a:ext>
                </a:extLst>
              </a:tr>
            </a:tbl>
          </a:graphicData>
        </a:graphic>
      </p:graphicFrame>
      <p:sp>
        <p:nvSpPr>
          <p:cNvPr id="4" name="Text Placeholder 3">
            <a:extLst>
              <a:ext uri="{FF2B5EF4-FFF2-40B4-BE49-F238E27FC236}">
                <a16:creationId xmlns:a16="http://schemas.microsoft.com/office/drawing/2014/main" id="{9D926F9A-73AE-4135-A39D-95A442CBA5C2}"/>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188267401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7E0AA-3F78-4DEB-9654-5D1BD9009B08}"/>
              </a:ext>
            </a:extLst>
          </p:cNvPr>
          <p:cNvSpPr>
            <a:spLocks noGrp="1"/>
          </p:cNvSpPr>
          <p:nvPr>
            <p:ph type="title"/>
          </p:nvPr>
        </p:nvSpPr>
        <p:spPr/>
        <p:txBody>
          <a:bodyPr/>
          <a:lstStyle/>
          <a:p>
            <a:r>
              <a:rPr lang="en-US"/>
              <a:t>Instagram Stories Table  | Philadelphia Insurance - 2 of 5</a:t>
            </a:r>
          </a:p>
        </p:txBody>
      </p:sp>
      <p:graphicFrame>
        <p:nvGraphicFramePr>
          <p:cNvPr id="5" name="Table Placeholder 4">
            <a:extLst>
              <a:ext uri="{FF2B5EF4-FFF2-40B4-BE49-F238E27FC236}">
                <a16:creationId xmlns:a16="http://schemas.microsoft.com/office/drawing/2014/main" id="{31E326AD-5177-425E-A304-1F7FC9E617EE}"/>
              </a:ext>
            </a:extLst>
          </p:cNvPr>
          <p:cNvGraphicFramePr>
            <a:graphicFrameLocks noGrp="1"/>
          </p:cNvGraphicFramePr>
          <p:nvPr>
            <p:ph type="tbl" sz="quarter" idx="13"/>
            <p:extLst>
              <p:ext uri="{D42A27DB-BD31-4B8C-83A1-F6EECF244321}">
                <p14:modId xmlns:p14="http://schemas.microsoft.com/office/powerpoint/2010/main" val="15442096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544661255"/>
                    </a:ext>
                  </a:extLst>
                </a:gridCol>
                <a:gridCol w="1316736">
                  <a:extLst>
                    <a:ext uri="{9D8B030D-6E8A-4147-A177-3AD203B41FA5}">
                      <a16:colId xmlns:a16="http://schemas.microsoft.com/office/drawing/2014/main" val="1582165424"/>
                    </a:ext>
                  </a:extLst>
                </a:gridCol>
                <a:gridCol w="658368">
                  <a:extLst>
                    <a:ext uri="{9D8B030D-6E8A-4147-A177-3AD203B41FA5}">
                      <a16:colId xmlns:a16="http://schemas.microsoft.com/office/drawing/2014/main" val="2547456019"/>
                    </a:ext>
                  </a:extLst>
                </a:gridCol>
                <a:gridCol w="658368">
                  <a:extLst>
                    <a:ext uri="{9D8B030D-6E8A-4147-A177-3AD203B41FA5}">
                      <a16:colId xmlns:a16="http://schemas.microsoft.com/office/drawing/2014/main" val="1524433563"/>
                    </a:ext>
                  </a:extLst>
                </a:gridCol>
                <a:gridCol w="658368">
                  <a:extLst>
                    <a:ext uri="{9D8B030D-6E8A-4147-A177-3AD203B41FA5}">
                      <a16:colId xmlns:a16="http://schemas.microsoft.com/office/drawing/2014/main" val="2206860008"/>
                    </a:ext>
                  </a:extLst>
                </a:gridCol>
                <a:gridCol w="658368">
                  <a:extLst>
                    <a:ext uri="{9D8B030D-6E8A-4147-A177-3AD203B41FA5}">
                      <a16:colId xmlns:a16="http://schemas.microsoft.com/office/drawing/2014/main" val="3278767233"/>
                    </a:ext>
                  </a:extLst>
                </a:gridCol>
                <a:gridCol w="658368">
                  <a:extLst>
                    <a:ext uri="{9D8B030D-6E8A-4147-A177-3AD203B41FA5}">
                      <a16:colId xmlns:a16="http://schemas.microsoft.com/office/drawing/2014/main" val="4260530030"/>
                    </a:ext>
                  </a:extLst>
                </a:gridCol>
                <a:gridCol w="658368">
                  <a:extLst>
                    <a:ext uri="{9D8B030D-6E8A-4147-A177-3AD203B41FA5}">
                      <a16:colId xmlns:a16="http://schemas.microsoft.com/office/drawing/2014/main" val="91887853"/>
                    </a:ext>
                  </a:extLst>
                </a:gridCol>
                <a:gridCol w="658368">
                  <a:extLst>
                    <a:ext uri="{9D8B030D-6E8A-4147-A177-3AD203B41FA5}">
                      <a16:colId xmlns:a16="http://schemas.microsoft.com/office/drawing/2014/main" val="3239090401"/>
                    </a:ext>
                  </a:extLst>
                </a:gridCol>
                <a:gridCol w="658368">
                  <a:extLst>
                    <a:ext uri="{9D8B030D-6E8A-4147-A177-3AD203B41FA5}">
                      <a16:colId xmlns:a16="http://schemas.microsoft.com/office/drawing/2014/main" val="19497537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560920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- 2020-05-29 13:52:10</a:t>
                      </a:r>
                      <a:r>
                        <a:rPr kumimoji="0" lang="en-US" sz="1000" b="0" i="0" u="none" strike="noStrike" kern="1200" cap="none" spc="0" normalizeH="0" baseline="0" noProof="0">
                          <a:ln>
                            <a:noFill/>
                          </a:ln>
                          <a:solidFill>
                            <a:prstClr val="black"/>
                          </a:solidFill>
                          <a:effectLst/>
                          <a:uLnTx/>
                          <a:uFillTx/>
                          <a:latin typeface="+mn-lt"/>
                          <a:ea typeface="+mn-ea"/>
                          <a:cs typeface="+mn-cs"/>
                        </a:rPr>
                        <a:t>
 #TEAMPHLY #InThisTogether Photo Challenge we asked employees to share photos of their loved ones to show our appreciation for their military service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https://scontent-iad3-1.cdninstagram.com/v/t51.12442-15/101188296_919775961829300_7126760252128071181_n.jpg?_nc_cat=104&amp;_nc_sid=8ae9d6&amp;_nc_ohc=kpVrR-ivFw0AX_nzvjP&amp;_nc_ht=scontent-iad3-1.cdninstagram.com&amp;oh=c9458351da1b6835a36be9402d8bfb51&amp;oe=5EF6EB3A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05/30/2020 13:30:39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900193872"/>
                  </a:ext>
                </a:extLst>
              </a:tr>
            </a:tbl>
          </a:graphicData>
        </a:graphic>
      </p:graphicFrame>
      <p:sp>
        <p:nvSpPr>
          <p:cNvPr id="4" name="Text Placeholder 3">
            <a:extLst>
              <a:ext uri="{FF2B5EF4-FFF2-40B4-BE49-F238E27FC236}">
                <a16:creationId xmlns:a16="http://schemas.microsoft.com/office/drawing/2014/main" id="{338D3425-C017-4B4C-A5BF-313D7CAD6CF2}"/>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35041669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E7C77-D164-4401-BD52-DDE59CD0A92F}"/>
              </a:ext>
            </a:extLst>
          </p:cNvPr>
          <p:cNvSpPr>
            <a:spLocks noGrp="1"/>
          </p:cNvSpPr>
          <p:nvPr>
            <p:ph type="title"/>
          </p:nvPr>
        </p:nvSpPr>
        <p:spPr/>
        <p:txBody>
          <a:bodyPr/>
          <a:lstStyle/>
          <a:p>
            <a:r>
              <a:rPr lang="en-US"/>
              <a:t>Instagram Stories Table  | Philadelphia Insurance - 3 of 5</a:t>
            </a:r>
          </a:p>
        </p:txBody>
      </p:sp>
      <p:graphicFrame>
        <p:nvGraphicFramePr>
          <p:cNvPr id="5" name="Table Placeholder 4">
            <a:extLst>
              <a:ext uri="{FF2B5EF4-FFF2-40B4-BE49-F238E27FC236}">
                <a16:creationId xmlns:a16="http://schemas.microsoft.com/office/drawing/2014/main" id="{535D1951-AF7D-4A86-9CE6-985AB50E46DE}"/>
              </a:ext>
            </a:extLst>
          </p:cNvPr>
          <p:cNvGraphicFramePr>
            <a:graphicFrameLocks noGrp="1"/>
          </p:cNvGraphicFramePr>
          <p:nvPr>
            <p:ph type="tbl" sz="quarter" idx="13"/>
            <p:extLst>
              <p:ext uri="{D42A27DB-BD31-4B8C-83A1-F6EECF244321}">
                <p14:modId xmlns:p14="http://schemas.microsoft.com/office/powerpoint/2010/main" val="32739301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321986884"/>
                    </a:ext>
                  </a:extLst>
                </a:gridCol>
                <a:gridCol w="1316736">
                  <a:extLst>
                    <a:ext uri="{9D8B030D-6E8A-4147-A177-3AD203B41FA5}">
                      <a16:colId xmlns:a16="http://schemas.microsoft.com/office/drawing/2014/main" val="97008719"/>
                    </a:ext>
                  </a:extLst>
                </a:gridCol>
                <a:gridCol w="658368">
                  <a:extLst>
                    <a:ext uri="{9D8B030D-6E8A-4147-A177-3AD203B41FA5}">
                      <a16:colId xmlns:a16="http://schemas.microsoft.com/office/drawing/2014/main" val="2914572313"/>
                    </a:ext>
                  </a:extLst>
                </a:gridCol>
                <a:gridCol w="658368">
                  <a:extLst>
                    <a:ext uri="{9D8B030D-6E8A-4147-A177-3AD203B41FA5}">
                      <a16:colId xmlns:a16="http://schemas.microsoft.com/office/drawing/2014/main" val="367657882"/>
                    </a:ext>
                  </a:extLst>
                </a:gridCol>
                <a:gridCol w="658368">
                  <a:extLst>
                    <a:ext uri="{9D8B030D-6E8A-4147-A177-3AD203B41FA5}">
                      <a16:colId xmlns:a16="http://schemas.microsoft.com/office/drawing/2014/main" val="855118582"/>
                    </a:ext>
                  </a:extLst>
                </a:gridCol>
                <a:gridCol w="658368">
                  <a:extLst>
                    <a:ext uri="{9D8B030D-6E8A-4147-A177-3AD203B41FA5}">
                      <a16:colId xmlns:a16="http://schemas.microsoft.com/office/drawing/2014/main" val="752375570"/>
                    </a:ext>
                  </a:extLst>
                </a:gridCol>
                <a:gridCol w="658368">
                  <a:extLst>
                    <a:ext uri="{9D8B030D-6E8A-4147-A177-3AD203B41FA5}">
                      <a16:colId xmlns:a16="http://schemas.microsoft.com/office/drawing/2014/main" val="3793823477"/>
                    </a:ext>
                  </a:extLst>
                </a:gridCol>
                <a:gridCol w="658368">
                  <a:extLst>
                    <a:ext uri="{9D8B030D-6E8A-4147-A177-3AD203B41FA5}">
                      <a16:colId xmlns:a16="http://schemas.microsoft.com/office/drawing/2014/main" val="1740376677"/>
                    </a:ext>
                  </a:extLst>
                </a:gridCol>
                <a:gridCol w="658368">
                  <a:extLst>
                    <a:ext uri="{9D8B030D-6E8A-4147-A177-3AD203B41FA5}">
                      <a16:colId xmlns:a16="http://schemas.microsoft.com/office/drawing/2014/main" val="2680405624"/>
                    </a:ext>
                  </a:extLst>
                </a:gridCol>
                <a:gridCol w="658368">
                  <a:extLst>
                    <a:ext uri="{9D8B030D-6E8A-4147-A177-3AD203B41FA5}">
                      <a16:colId xmlns:a16="http://schemas.microsoft.com/office/drawing/2014/main" val="35313362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578240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- 2020-05-29 13:52:09</a:t>
                      </a:r>
                      <a:r>
                        <a:rPr kumimoji="0" lang="en-US" sz="1000" b="0" i="0" u="none" strike="noStrike" kern="1200" cap="none" spc="0" normalizeH="0" baseline="0" noProof="0">
                          <a:ln>
                            <a:noFill/>
                          </a:ln>
                          <a:solidFill>
                            <a:prstClr val="black"/>
                          </a:solidFill>
                          <a:effectLst/>
                          <a:uLnTx/>
                          <a:uFillTx/>
                          <a:latin typeface="+mn-lt"/>
                          <a:ea typeface="+mn-ea"/>
                          <a:cs typeface="+mn-cs"/>
                        </a:rPr>
                        <a:t>
 #TEAMPHLY #InThisTogether Photo Challenge we asked employees to share photos of their loved ones to show our appreciation for their military service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https://scontent-iad3-1.cdninstagram.com/v/t51.12442-15/100989242_2641129532832921_1222747810350592839_n.jpg?_nc_cat=107&amp;_nc_sid=8ae9d6&amp;_nc_ohc=Km-sUE4FKYcAX9OuBb1&amp;_nc_ht=scontent-iad3-1.cdninstagram.com&amp;oh=4532b6e219f5547c926b5b3d6cc2d5bc&amp;oe=5EFA20B0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05/30/2020 13:30:39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844949585"/>
                  </a:ext>
                </a:extLst>
              </a:tr>
            </a:tbl>
          </a:graphicData>
        </a:graphic>
      </p:graphicFrame>
      <p:sp>
        <p:nvSpPr>
          <p:cNvPr id="4" name="Text Placeholder 3">
            <a:extLst>
              <a:ext uri="{FF2B5EF4-FFF2-40B4-BE49-F238E27FC236}">
                <a16:creationId xmlns:a16="http://schemas.microsoft.com/office/drawing/2014/main" id="{BB757CC2-27A8-4DFD-8399-5DEC805DA7B5}"/>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77012040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A2E5F-7F5F-4E1C-AEC2-BD428C57E906}"/>
              </a:ext>
            </a:extLst>
          </p:cNvPr>
          <p:cNvSpPr>
            <a:spLocks noGrp="1"/>
          </p:cNvSpPr>
          <p:nvPr>
            <p:ph type="title"/>
          </p:nvPr>
        </p:nvSpPr>
        <p:spPr/>
        <p:txBody>
          <a:bodyPr/>
          <a:lstStyle/>
          <a:p>
            <a:r>
              <a:rPr lang="en-US"/>
              <a:t>Instagram Stories Table  | Philadelphia Insurance - 4 of 5</a:t>
            </a:r>
          </a:p>
        </p:txBody>
      </p:sp>
      <p:graphicFrame>
        <p:nvGraphicFramePr>
          <p:cNvPr id="5" name="Table Placeholder 4">
            <a:extLst>
              <a:ext uri="{FF2B5EF4-FFF2-40B4-BE49-F238E27FC236}">
                <a16:creationId xmlns:a16="http://schemas.microsoft.com/office/drawing/2014/main" id="{6B84AB42-A52F-4268-8CDC-3DEE7801B497}"/>
              </a:ext>
            </a:extLst>
          </p:cNvPr>
          <p:cNvGraphicFramePr>
            <a:graphicFrameLocks noGrp="1"/>
          </p:cNvGraphicFramePr>
          <p:nvPr>
            <p:ph type="tbl" sz="quarter" idx="13"/>
            <p:extLst>
              <p:ext uri="{D42A27DB-BD31-4B8C-83A1-F6EECF244321}">
                <p14:modId xmlns:p14="http://schemas.microsoft.com/office/powerpoint/2010/main" val="4411794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771192642"/>
                    </a:ext>
                  </a:extLst>
                </a:gridCol>
                <a:gridCol w="1316736">
                  <a:extLst>
                    <a:ext uri="{9D8B030D-6E8A-4147-A177-3AD203B41FA5}">
                      <a16:colId xmlns:a16="http://schemas.microsoft.com/office/drawing/2014/main" val="2929164809"/>
                    </a:ext>
                  </a:extLst>
                </a:gridCol>
                <a:gridCol w="658368">
                  <a:extLst>
                    <a:ext uri="{9D8B030D-6E8A-4147-A177-3AD203B41FA5}">
                      <a16:colId xmlns:a16="http://schemas.microsoft.com/office/drawing/2014/main" val="2422947717"/>
                    </a:ext>
                  </a:extLst>
                </a:gridCol>
                <a:gridCol w="658368">
                  <a:extLst>
                    <a:ext uri="{9D8B030D-6E8A-4147-A177-3AD203B41FA5}">
                      <a16:colId xmlns:a16="http://schemas.microsoft.com/office/drawing/2014/main" val="4287109692"/>
                    </a:ext>
                  </a:extLst>
                </a:gridCol>
                <a:gridCol w="658368">
                  <a:extLst>
                    <a:ext uri="{9D8B030D-6E8A-4147-A177-3AD203B41FA5}">
                      <a16:colId xmlns:a16="http://schemas.microsoft.com/office/drawing/2014/main" val="2748053111"/>
                    </a:ext>
                  </a:extLst>
                </a:gridCol>
                <a:gridCol w="658368">
                  <a:extLst>
                    <a:ext uri="{9D8B030D-6E8A-4147-A177-3AD203B41FA5}">
                      <a16:colId xmlns:a16="http://schemas.microsoft.com/office/drawing/2014/main" val="3896462966"/>
                    </a:ext>
                  </a:extLst>
                </a:gridCol>
                <a:gridCol w="658368">
                  <a:extLst>
                    <a:ext uri="{9D8B030D-6E8A-4147-A177-3AD203B41FA5}">
                      <a16:colId xmlns:a16="http://schemas.microsoft.com/office/drawing/2014/main" val="4044192804"/>
                    </a:ext>
                  </a:extLst>
                </a:gridCol>
                <a:gridCol w="658368">
                  <a:extLst>
                    <a:ext uri="{9D8B030D-6E8A-4147-A177-3AD203B41FA5}">
                      <a16:colId xmlns:a16="http://schemas.microsoft.com/office/drawing/2014/main" val="207296070"/>
                    </a:ext>
                  </a:extLst>
                </a:gridCol>
                <a:gridCol w="658368">
                  <a:extLst>
                    <a:ext uri="{9D8B030D-6E8A-4147-A177-3AD203B41FA5}">
                      <a16:colId xmlns:a16="http://schemas.microsoft.com/office/drawing/2014/main" val="3028361385"/>
                    </a:ext>
                  </a:extLst>
                </a:gridCol>
                <a:gridCol w="658368">
                  <a:extLst>
                    <a:ext uri="{9D8B030D-6E8A-4147-A177-3AD203B41FA5}">
                      <a16:colId xmlns:a16="http://schemas.microsoft.com/office/drawing/2014/main" val="3349572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713656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- 2020-05-21 17:02:53</a:t>
                      </a:r>
                      <a:r>
                        <a:rPr kumimoji="0" lang="en-US" sz="1000" b="0" i="0" u="none" strike="noStrike" kern="1200" cap="none" spc="0" normalizeH="0" baseline="0" noProof="0">
                          <a:ln>
                            <a:noFill/>
                          </a:ln>
                          <a:solidFill>
                            <a:prstClr val="black"/>
                          </a:solidFill>
                          <a:effectLst/>
                          <a:uLnTx/>
                          <a:uFillTx/>
                          <a:latin typeface="+mn-lt"/>
                          <a:ea typeface="+mn-ea"/>
                          <a:cs typeface="+mn-cs"/>
                        </a:rPr>
                        <a:t>
 #InThisTogether Photo Challenge #HailingOurHeroes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https://scontent-iad3-1.cdninstagram.com/v/t51.12442-15/98272825_2712213518997624_7090095415911742616_n.jpg?_nc_cat=109&amp;_nc_sid=8ae9d6&amp;_nc_ohc=s1wHJaeDgikAX8-xxvn&amp;_nc_ht=scontent-iad3-1.cdninstagram.com&amp;oh=61a00d3a08b06bb868ba67a63589f9c7&amp;oe=5EEC8E64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05/22/2020 16:31:23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2863490846"/>
                  </a:ext>
                </a:extLst>
              </a:tr>
            </a:tbl>
          </a:graphicData>
        </a:graphic>
      </p:graphicFrame>
      <p:sp>
        <p:nvSpPr>
          <p:cNvPr id="4" name="Text Placeholder 3">
            <a:extLst>
              <a:ext uri="{FF2B5EF4-FFF2-40B4-BE49-F238E27FC236}">
                <a16:creationId xmlns:a16="http://schemas.microsoft.com/office/drawing/2014/main" id="{76FAECA6-6DBB-49E8-B6BF-7FC0CD6CC8EE}"/>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170239157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3C44F-54C1-4ADC-867C-FAE513EDD757}"/>
              </a:ext>
            </a:extLst>
          </p:cNvPr>
          <p:cNvSpPr>
            <a:spLocks noGrp="1"/>
          </p:cNvSpPr>
          <p:nvPr>
            <p:ph type="title"/>
          </p:nvPr>
        </p:nvSpPr>
        <p:spPr/>
        <p:txBody>
          <a:bodyPr/>
          <a:lstStyle/>
          <a:p>
            <a:r>
              <a:rPr lang="en-US"/>
              <a:t>Instagram Stories Table  | Philadelphia Insurance - 5 of 5</a:t>
            </a:r>
          </a:p>
        </p:txBody>
      </p:sp>
      <p:graphicFrame>
        <p:nvGraphicFramePr>
          <p:cNvPr id="5" name="Table Placeholder 4">
            <a:extLst>
              <a:ext uri="{FF2B5EF4-FFF2-40B4-BE49-F238E27FC236}">
                <a16:creationId xmlns:a16="http://schemas.microsoft.com/office/drawing/2014/main" id="{E852548F-0443-4D07-936A-603F7F2DB2A2}"/>
              </a:ext>
            </a:extLst>
          </p:cNvPr>
          <p:cNvGraphicFramePr>
            <a:graphicFrameLocks noGrp="1"/>
          </p:cNvGraphicFramePr>
          <p:nvPr>
            <p:ph type="tbl" sz="quarter" idx="13"/>
            <p:extLst>
              <p:ext uri="{D42A27DB-BD31-4B8C-83A1-F6EECF244321}">
                <p14:modId xmlns:p14="http://schemas.microsoft.com/office/powerpoint/2010/main" val="13222436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998141785"/>
                    </a:ext>
                  </a:extLst>
                </a:gridCol>
                <a:gridCol w="1316736">
                  <a:extLst>
                    <a:ext uri="{9D8B030D-6E8A-4147-A177-3AD203B41FA5}">
                      <a16:colId xmlns:a16="http://schemas.microsoft.com/office/drawing/2014/main" val="2961688816"/>
                    </a:ext>
                  </a:extLst>
                </a:gridCol>
                <a:gridCol w="658368">
                  <a:extLst>
                    <a:ext uri="{9D8B030D-6E8A-4147-A177-3AD203B41FA5}">
                      <a16:colId xmlns:a16="http://schemas.microsoft.com/office/drawing/2014/main" val="81481088"/>
                    </a:ext>
                  </a:extLst>
                </a:gridCol>
                <a:gridCol w="658368">
                  <a:extLst>
                    <a:ext uri="{9D8B030D-6E8A-4147-A177-3AD203B41FA5}">
                      <a16:colId xmlns:a16="http://schemas.microsoft.com/office/drawing/2014/main" val="2723764477"/>
                    </a:ext>
                  </a:extLst>
                </a:gridCol>
                <a:gridCol w="658368">
                  <a:extLst>
                    <a:ext uri="{9D8B030D-6E8A-4147-A177-3AD203B41FA5}">
                      <a16:colId xmlns:a16="http://schemas.microsoft.com/office/drawing/2014/main" val="1861627442"/>
                    </a:ext>
                  </a:extLst>
                </a:gridCol>
                <a:gridCol w="658368">
                  <a:extLst>
                    <a:ext uri="{9D8B030D-6E8A-4147-A177-3AD203B41FA5}">
                      <a16:colId xmlns:a16="http://schemas.microsoft.com/office/drawing/2014/main" val="898604798"/>
                    </a:ext>
                  </a:extLst>
                </a:gridCol>
                <a:gridCol w="658368">
                  <a:extLst>
                    <a:ext uri="{9D8B030D-6E8A-4147-A177-3AD203B41FA5}">
                      <a16:colId xmlns:a16="http://schemas.microsoft.com/office/drawing/2014/main" val="3475421"/>
                    </a:ext>
                  </a:extLst>
                </a:gridCol>
                <a:gridCol w="658368">
                  <a:extLst>
                    <a:ext uri="{9D8B030D-6E8A-4147-A177-3AD203B41FA5}">
                      <a16:colId xmlns:a16="http://schemas.microsoft.com/office/drawing/2014/main" val="3165788239"/>
                    </a:ext>
                  </a:extLst>
                </a:gridCol>
                <a:gridCol w="658368">
                  <a:extLst>
                    <a:ext uri="{9D8B030D-6E8A-4147-A177-3AD203B41FA5}">
                      <a16:colId xmlns:a16="http://schemas.microsoft.com/office/drawing/2014/main" val="3736832901"/>
                    </a:ext>
                  </a:extLst>
                </a:gridCol>
                <a:gridCol w="658368">
                  <a:extLst>
                    <a:ext uri="{9D8B030D-6E8A-4147-A177-3AD203B41FA5}">
                      <a16:colId xmlns:a16="http://schemas.microsoft.com/office/drawing/2014/main" val="14899745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558325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- 2020-05-15 15:54:48</a:t>
                      </a:r>
                      <a:r>
                        <a:rPr kumimoji="0" lang="en-US" sz="1000" b="0" i="0" u="none" strike="noStrike" kern="1200" cap="none" spc="0" normalizeH="0" baseline="0" noProof="0">
                          <a:ln>
                            <a:noFill/>
                          </a:ln>
                          <a:solidFill>
                            <a:prstClr val="black"/>
                          </a:solidFill>
                          <a:effectLst/>
                          <a:uLnTx/>
                          <a:uFillTx/>
                          <a:latin typeface="+mn-lt"/>
                          <a:ea typeface="+mn-ea"/>
                          <a:cs typeface="+mn-cs"/>
                        </a:rPr>
                        <a:t>
 #TEAMPHLY 📣 
join us next week for our #InThisTogether Photo Challenge! Theme: Hailing Our Heroes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https://scontent-iad3-1.cdninstagram.com/v/t51.12442-15/97945695_280093119681271_2959508569770488458_n.jpg?_nc_cat=103&amp;_nc_sid=8ae9d6&amp;_nc_ohc=NkEg3Augt3EAX_huN2N&amp;_nc_ht=scontent-iad3-1.cdninstagram.com&amp;oh=13dc6d0890bedcb3993e2c7158071a45&amp;oe=5EE786C1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05/16/2020 15:30:31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824038372"/>
                  </a:ext>
                </a:extLst>
              </a:tr>
            </a:tbl>
          </a:graphicData>
        </a:graphic>
      </p:graphicFrame>
      <p:sp>
        <p:nvSpPr>
          <p:cNvPr id="4" name="Text Placeholder 3">
            <a:extLst>
              <a:ext uri="{FF2B5EF4-FFF2-40B4-BE49-F238E27FC236}">
                <a16:creationId xmlns:a16="http://schemas.microsoft.com/office/drawing/2014/main" id="{9EC728C8-1DF4-4B98-934F-04E9741965D0}"/>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333258199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1991</Words>
  <Application>Microsoft Office PowerPoint</Application>
  <PresentationFormat>On-screen Show (4:3)</PresentationFormat>
  <Paragraphs>663</Paragraphs>
  <Slides>44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44</vt:i4>
      </vt:variant>
    </vt:vector>
  </HeadingPairs>
  <TitlesOfParts>
    <vt:vector size="47" baseType="lpstr">
      <vt:lpstr>Arial</vt:lpstr>
      <vt:lpstr>Calibri</vt:lpstr>
      <vt:lpstr>quintly_template</vt:lpstr>
      <vt:lpstr>PHLY Social Media</vt:lpstr>
      <vt:lpstr>Overall Overall Audience | Philadelphia Insurance</vt:lpstr>
      <vt:lpstr>Facebook Facebook Key Metrics | Philadelphia Insurance</vt:lpstr>
      <vt:lpstr>Facebook Facebook Fans Change | Philadelphia Insurance</vt:lpstr>
      <vt:lpstr>Facebook Average Interactions Per Facebook Post | Philadelphia Insurance</vt:lpstr>
      <vt:lpstr>Facebook Total Interactions Per Month | Philadelphia Insurance</vt:lpstr>
      <vt:lpstr>Facebook Facebook Impressions | Philadelphia Insurance</vt:lpstr>
      <vt:lpstr>Facebook Own Posts Table | Philadelphia Insurance - 1 of 3</vt:lpstr>
      <vt:lpstr>Facebook Own Posts Table | Philadelphia Insurance - 2 of 3</vt:lpstr>
      <vt:lpstr>Facebook Own Posts Table | Philadelphia Insurance - 3 of 3</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Total Interactions Per Month | Philadelphia Insurance</vt:lpstr>
      <vt:lpstr>Twitter PHLY Twitter Mentions | Philadelphia Insurance</vt:lpstr>
      <vt:lpstr>Twitter Key Influencers | Philadelphia Insurance</vt:lpstr>
      <vt:lpstr>Twitter Own and Retweeted Tweets Table | Philadelphia Insurance - 1 of 3</vt:lpstr>
      <vt:lpstr>Twitter Own and Retweeted Tweets Table | Philadelphia Insurance - 2 of 3</vt:lpstr>
      <vt:lpstr>Twitter Own and Retweeted Tweets Table | Philadelphia Insurance - 3 of 3</vt:lpstr>
      <vt:lpstr>LinkedIn Key Metrics Table | Philadelphia Insurance</vt:lpstr>
      <vt:lpstr>LinkedIn LinkedIn Followers Change | Philadelphia Insurance</vt:lpstr>
      <vt:lpstr>LinkedIn Average Interactions Per LinkedIn Update | Philadelphia Insurance</vt:lpstr>
      <vt:lpstr>LinkedIn Total Interactions Per Month | Philadelphia Insurance</vt:lpstr>
      <vt:lpstr>LinkedIn Posts Table | Philadelphia Insurance - 1 of 5</vt:lpstr>
      <vt:lpstr>LinkedIn Posts Table | Philadelphia Insurance - 2 of 5</vt:lpstr>
      <vt:lpstr>LinkedIn Posts Table | Philadelphia Insurance - 3 of 5</vt:lpstr>
      <vt:lpstr>LinkedIn Posts Table | Philadelphia Insurance - 4 of 5</vt:lpstr>
      <vt:lpstr>LinkedIn Posts Table | Philadelphia Insurance - 5 of 5</vt:lpstr>
      <vt:lpstr>Instagram Key Metrics Table | Philadelphia Insurance</vt:lpstr>
      <vt:lpstr>Instagram Instagram Followers Change | Philadelphia Insurance</vt:lpstr>
      <vt:lpstr>Instagram Average Interactions Per Instagram Post | Philadelphia Insurance</vt:lpstr>
      <vt:lpstr>Instagram Total Interactions Per Month | Philadelphia Insurance</vt:lpstr>
      <vt:lpstr>Instagram Posts Table | Philadelphia Insurance - 1 of 5</vt:lpstr>
      <vt:lpstr>Instagram Posts Table | Philadelphia Insurance - 2 of 5</vt:lpstr>
      <vt:lpstr>Instagram Posts Table | Philadelphia Insurance - 3 of 5</vt:lpstr>
      <vt:lpstr>Instagram Posts Table | Philadelphia Insurance - 4 of 5</vt:lpstr>
      <vt:lpstr>Instagram Posts Table | Philadelphia Insurance - 5 of 5</vt:lpstr>
      <vt:lpstr>Instagram Stories Key Metrics Table | Philadelphia Insurance</vt:lpstr>
      <vt:lpstr>Instagram Stories Table  | Philadelphia Insurance - 1 of 5</vt:lpstr>
      <vt:lpstr>Instagram Stories Table  | Philadelphia Insurance - 2 of 5</vt:lpstr>
      <vt:lpstr>Instagram Stories Table  | Philadelphia Insurance - 3 of 5</vt:lpstr>
      <vt:lpstr>Instagram Stories Table  | Philadelphia Insurance - 4 of 5</vt:lpstr>
      <vt:lpstr>Instagram Stories Table  | Philadelphia Insurance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Frederik Peiniger</dc:creator>
  <cp:lastModifiedBy>Frederik Peiniger</cp:lastModifiedBy>
  <cp:revision>1</cp:revision>
  <dcterms:created xsi:type="dcterms:W3CDTF">2020-06-11T12:33:28Z</dcterms:created>
  <dcterms:modified xsi:type="dcterms:W3CDTF">2020-06-11T12:34:26Z</dcterms:modified>
</cp:coreProperties>
</file>