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43952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A-4A87-A8BD-79C06772A2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43952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4A-4A87-A8BD-79C06772A2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43952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15877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4A-4A87-A8BD-79C06772A2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43952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4A-4A87-A8BD-79C06772A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842832"/>
        <c:axId val="257845128"/>
      </c:barChart>
      <c:dateAx>
        <c:axId val="25784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45128"/>
        <c:crosses val="autoZero"/>
        <c:auto val="1"/>
        <c:lblOffset val="100"/>
        <c:baseTimeUnit val="days"/>
      </c:dateAx>
      <c:valAx>
        <c:axId val="25784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4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12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2D-4596-BE72-3FC86DBD4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867512"/>
        <c:axId val="310473840"/>
      </c:barChart>
      <c:dateAx>
        <c:axId val="313867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73840"/>
        <c:crosses val="autoZero"/>
        <c:auto val="1"/>
        <c:lblOffset val="100"/>
        <c:baseTimeUnit val="months"/>
      </c:dateAx>
      <c:valAx>
        <c:axId val="31047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6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2D-47B0-A041-AC153DA4D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655016"/>
        <c:axId val="57651080"/>
      </c:barChart>
      <c:dateAx>
        <c:axId val="5765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51080"/>
        <c:crosses val="autoZero"/>
        <c:auto val="1"/>
        <c:lblOffset val="100"/>
        <c:baseTimeUnit val="months"/>
      </c:dateAx>
      <c:valAx>
        <c:axId val="5765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5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80</c:v>
                </c:pt>
                <c:pt idx="1">
                  <c:v>104</c:v>
                </c:pt>
                <c:pt idx="2">
                  <c:v>138</c:v>
                </c:pt>
                <c:pt idx="3">
                  <c:v>135</c:v>
                </c:pt>
                <c:pt idx="4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6-477E-9FA5-F04172900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656000"/>
        <c:axId val="57653376"/>
      </c:barChart>
      <c:catAx>
        <c:axId val="5765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53376"/>
        <c:crosses val="autoZero"/>
        <c:auto val="1"/>
        <c:lblAlgn val="ctr"/>
        <c:lblOffset val="100"/>
        <c:noMultiLvlLbl val="0"/>
      </c:catAx>
      <c:valAx>
        <c:axId val="5765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5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1436</c:v>
                </c:pt>
                <c:pt idx="1">
                  <c:v>3469</c:v>
                </c:pt>
                <c:pt idx="2">
                  <c:v>4650</c:v>
                </c:pt>
                <c:pt idx="3">
                  <c:v>2751</c:v>
                </c:pt>
                <c:pt idx="4">
                  <c:v>2517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0-40C3-A80F-550CFD7EB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725864"/>
        <c:axId val="53732096"/>
      </c:barChart>
      <c:dateAx>
        <c:axId val="53725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32096"/>
        <c:crosses val="autoZero"/>
        <c:auto val="1"/>
        <c:lblOffset val="100"/>
        <c:baseTimeUnit val="months"/>
      </c:dateAx>
      <c:valAx>
        <c:axId val="5373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2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AD-4A54-95F5-99CD1F5BA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061040"/>
        <c:axId val="315059728"/>
      </c:barChart>
      <c:dateAx>
        <c:axId val="31506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59728"/>
        <c:crosses val="autoZero"/>
        <c:auto val="1"/>
        <c:lblOffset val="100"/>
        <c:baseTimeUnit val="months"/>
      </c:dateAx>
      <c:valAx>
        <c:axId val="31505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6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E3-4336-A9D0-6D773E0EDD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735704"/>
        <c:axId val="53735048"/>
      </c:barChart>
      <c:dateAx>
        <c:axId val="53735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35048"/>
        <c:crosses val="autoZero"/>
        <c:auto val="1"/>
        <c:lblOffset val="100"/>
        <c:baseTimeUnit val="months"/>
      </c:dateAx>
      <c:valAx>
        <c:axId val="5373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3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80</c:v>
                </c:pt>
                <c:pt idx="2">
                  <c:v>61</c:v>
                </c:pt>
                <c:pt idx="3">
                  <c:v>53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9-4651-8DA7-B1DE72CDD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401960"/>
        <c:axId val="320397368"/>
      </c:barChart>
      <c:catAx>
        <c:axId val="32040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397368"/>
        <c:crosses val="autoZero"/>
        <c:auto val="1"/>
        <c:lblAlgn val="ctr"/>
        <c:lblOffset val="100"/>
        <c:noMultiLvlLbl val="0"/>
      </c:catAx>
      <c:valAx>
        <c:axId val="32039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0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193</c:v>
                </c:pt>
                <c:pt idx="1">
                  <c:v>326</c:v>
                </c:pt>
                <c:pt idx="2">
                  <c:v>351</c:v>
                </c:pt>
                <c:pt idx="3">
                  <c:v>609</c:v>
                </c:pt>
                <c:pt idx="4">
                  <c:v>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CC-48B1-92E2-806564936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033008"/>
        <c:axId val="323026776"/>
      </c:barChart>
      <c:dateAx>
        <c:axId val="323033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26776"/>
        <c:crosses val="autoZero"/>
        <c:auto val="1"/>
        <c:lblOffset val="100"/>
        <c:baseTimeUnit val="months"/>
      </c:dateAx>
      <c:valAx>
        <c:axId val="32302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3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65</c:v>
                </c:pt>
                <c:pt idx="1">
                  <c:v>44</c:v>
                </c:pt>
                <c:pt idx="2">
                  <c:v>45</c:v>
                </c:pt>
                <c:pt idx="3">
                  <c:v>62</c:v>
                </c:pt>
                <c:pt idx="4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FC-48CA-AD86-8624A5A4D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027432"/>
        <c:axId val="323031368"/>
      </c:barChart>
      <c:catAx>
        <c:axId val="32302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31368"/>
        <c:crosses val="autoZero"/>
        <c:auto val="1"/>
        <c:lblAlgn val="ctr"/>
        <c:lblOffset val="100"/>
        <c:noMultiLvlLbl val="0"/>
      </c:catAx>
      <c:valAx>
        <c:axId val="32303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2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787</c:v>
                </c:pt>
                <c:pt idx="1">
                  <c:v>579</c:v>
                </c:pt>
                <c:pt idx="2">
                  <c:v>687</c:v>
                </c:pt>
                <c:pt idx="3">
                  <c:v>939</c:v>
                </c:pt>
                <c:pt idx="4">
                  <c:v>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45-48CA-BDD9-8CF9CA298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653224"/>
        <c:axId val="383660440"/>
      </c:barChart>
      <c:catAx>
        <c:axId val="38365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60440"/>
        <c:crosses val="autoZero"/>
        <c:auto val="1"/>
        <c:lblAlgn val="ctr"/>
        <c:lblOffset val="100"/>
        <c:noMultiLvlLbl val="0"/>
      </c:catAx>
      <c:valAx>
        <c:axId val="38366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5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6A-452B-A24E-FE509B34E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589072"/>
        <c:axId val="391567424"/>
      </c:barChart>
      <c:dateAx>
        <c:axId val="39158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67424"/>
        <c:crosses val="autoZero"/>
        <c:auto val="1"/>
        <c:lblOffset val="100"/>
        <c:baseTimeUnit val="months"/>
      </c:dateAx>
      <c:valAx>
        <c:axId val="39156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8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E-4EBE-AA7A-D11E6B14D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558240"/>
        <c:axId val="391561520"/>
      </c:barChart>
      <c:dateAx>
        <c:axId val="391558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61520"/>
        <c:crosses val="autoZero"/>
        <c:auto val="1"/>
        <c:lblOffset val="100"/>
        <c:baseTimeUnit val="months"/>
      </c:dateAx>
      <c:valAx>
        <c:axId val="39156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5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133</c:v>
                </c:pt>
                <c:pt idx="1">
                  <c:v>156</c:v>
                </c:pt>
                <c:pt idx="2">
                  <c:v>141</c:v>
                </c:pt>
                <c:pt idx="3">
                  <c:v>129</c:v>
                </c:pt>
                <c:pt idx="4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57-4364-8E62-A733DEA91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563160"/>
        <c:axId val="391567096"/>
      </c:barChart>
      <c:catAx>
        <c:axId val="39156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67096"/>
        <c:crosses val="autoZero"/>
        <c:auto val="1"/>
        <c:lblAlgn val="ctr"/>
        <c:lblOffset val="100"/>
        <c:noMultiLvlLbl val="0"/>
      </c:catAx>
      <c:valAx>
        <c:axId val="39156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6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18609-EAEF-4A79-9674-D6B1282FBC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D4195E-3D7E-48BB-9586-7D640AF242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50555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69F08-CCE9-460B-B9DA-C18D47D4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B7A1D-B3AE-4E74-B2D3-94EC0F17FA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1367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8F930-BCEC-45D8-884D-18AF055ED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7455D-0285-4036-80C1-57A61EF27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080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30B0D-ACE1-41C8-A922-A14215F1F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D4006-12C2-4686-A0B9-2BF28ED26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539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57510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9522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7313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3691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71103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9670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6984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462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9879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7052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51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213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E8158-1D1D-46DE-A521-72F04D674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19949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91E45-5055-42EE-A0E7-43611B4D1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BA21D3-9617-499D-AE1F-B9CE420689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3434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AFBB2-A6B3-4833-B0A1-DD797D8FC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F7064-70D4-4C2B-9DD1-0AA4B70C7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284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BCF99-BF93-4A4B-A64C-3F41E238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6DC365-01B5-46EC-BE69-697834CF0E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3616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5289C-CF47-49AA-8A47-35379F28A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20DC9-5D38-4B4D-A166-996D0DB17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5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D2ADA-DE68-4DBF-8E2C-6E70BB73C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C86E1A-5491-4637-B4FD-E61D6A2C55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812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81DDF-C040-4720-A2E0-4703950B7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6030D-3258-473C-9CDB-1451A047E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65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A0382-893C-4E9C-B42E-F58836AC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1AE8F7-1F21-4625-9201-E5EFDD2FA4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381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E5AB2-EDC7-4EA3-B9AB-A0A12B628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28296-9236-4968-B948-08D201E19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552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0CCF1-531C-4436-9520-229E8370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566BE-083C-4AD7-B42D-51574E3C6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08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133085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29581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1402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4402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8280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0260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1059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6762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43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- 2020-05-06 17:44:49</a:t>
                      </a:r>
                      <a:r>
                        <a:rPr lang="en-US" sz="1000"/>
                        <a:t>
 TMA is grateful to all first responders and healthcare workers, especially those related to #TeamTMA employees. On #NationalNursesDay, we’d like to honor SVP Daisuke U.'s sister, Yukiyo, who is a nurse at Stanford University Medical Center in charge of caring for coronavirus patients. Thank you, Yukiyo, for your dedication and bravery.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24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- 2020-05-27 18:18:00</a:t>
                      </a:r>
                      <a:r>
                        <a:rPr lang="en-US" sz="1000"/>
                        <a:t>
 While graduation may be a quiet affair this year for many seniors, we'd like to make some noise for #TeamTMA's friends and family. 📣 This week, join us in celebrating Heather F.'s daughter, Allison, for her high school graduation!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19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- 2020-05-22 17:02:00</a:t>
                      </a:r>
                      <a:r>
                        <a:rPr lang="en-US" sz="1000"/>
                        <a:t>
 In recognition of Memorial Day, TMA will close early today, May 22nd, at 3:00 p.m. and reopen Tuesday, May 26th. Our employees are available virtually as we practice social distancing and continue to work from home.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55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91BD4-BA54-497F-A859-DB61F5159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95789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37C0C-4AE4-479A-9512-5D97EA16C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7C7C6-06DB-4049-8A2A-F712AB56F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054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51683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3991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894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8231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6420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2778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0640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793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4607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3768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5489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4420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1231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8071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81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685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72029-CBCD-42C4-AE65-00CC1C6E9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280711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4C521-20AF-491F-B8C4-6A4606E7E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BAD37A-9F7E-471E-983B-4A3C0DC509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47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85A75-ECE6-4B18-B3CC-034CA8BA2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21A-2658-47CC-95A8-12C442569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5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6F8D4-2D1C-4A44-9D4E-23523169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B47AE6-C840-4911-B561-F3C24B9D0C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185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8599E-7993-4C7A-8CB3-45E19CF06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902C0-0868-42F7-ADDC-A8FD610AA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107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56E67-BFB4-4C0E-B8B5-F9CB5F7F8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A4B549-2BD8-4AF4-A6AF-42A7FDAA1E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901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891F6-16D8-46D5-891D-27E540B26E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709C-6FE1-45CC-B641-7BD3F1C8D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588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7631C-E96F-4D78-899C-E6C499D69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DE98D-AED2-4BA2-990C-2158B81E3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2154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27705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27722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014638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237162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503057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74270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9532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01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- 2020-05-18 20:19:48</a:t>
                      </a:r>
                      <a:r>
                        <a:rPr lang="en-US" sz="1000"/>
                        <a:t>
 As we adjust to #WorkFromHome, we also have to adjust to our new "coworkers."  Valerie A.'s cat Sailor makes for a bossy new supervisor. Is he saying "Get back to work!" or meowing for belly rubs? https://t.co/PX8QEWSBS1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05/21/2020 00:10:27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9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- 2020-05-20 17:50:09</a:t>
                      </a:r>
                      <a:r>
                        <a:rPr lang="en-US" sz="1000"/>
                        <a:t>
 As we continue to honor our #frontliners, we'd like to thank Wesley M.'s sister, Nurse Jennifer. Thank you, Jennifer M., for your courageous role on the front lines of this international pandemic. https://t.co/NXHVAaumbB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05/23/2020 18:10:39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3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- 2020-05-15 17:15:13</a:t>
                      </a:r>
                      <a:r>
                        <a:rPr lang="en-US" sz="1000"/>
                        <a:t>
 🌳 Fresh air from freshly planted trees.🌳 For the month of May, our Georgia office is supporting @TreesAtlanta as their local charity. https://t.co/D41LsVejtA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05/16/2020 00:11:24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94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F4C48-37DA-45C3-BC95-8A01BE7D4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546566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7C653-7EA2-4230-A158-3B1805FA0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68E181-CA20-445A-BFD9-178F307FA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3397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68727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487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3078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741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0484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517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2644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4933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878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9950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534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7475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2954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88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8519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9291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1521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36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0.021645021645022 %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6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88BE1-0B14-44EC-BBB6-6E33651D5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045047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80F51-CA51-4201-B79E-E69E10B91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92701-7EA5-4768-8CAD-3CA31CA4EE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3427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09927-1CE6-4A56-B4F8-5585DB4EC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5B85B-55F0-42F3-B5F2-B2301BE0B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103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58AC-10ED-4442-8662-6FDEC49FC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79632D-4693-4A1A-93F8-C907B07049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6891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58EF3-63E9-4BB2-AB31-08E4FF9C1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F975D-96DF-4F1A-9F35-A67D7069A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684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50172-67F3-4DC0-8491-FE58CF492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B4CBAF-EC12-4554-A2D3-3E05543219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2182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27921-7DA3-42A7-B4B7-71689BC44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E7105-44C7-435E-82B1-E923137F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71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E2C63-086D-4AD4-9CB6-C7E79891F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D9A17-F84D-423F-A9AD-3246F155AF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7344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5708419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44180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4518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239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5863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121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9200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1449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2707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51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146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13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- 2020-05-11 19:19:05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With government officials beginning to develop guidelines for businesses to re-open, employers have to consider how to bring workers back into the workplace safely. Aside from #COVID19 concerns, there are many other considerations when restarting operations after an extended shutdown. Our latest blog offers suggestions on how to protect your employees and facility during the start-up period: https://bit.ly/3fxMf7E #workplacesafety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https://tmamerica.com/images/blog/Blog-Social-distance.jpg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06/09/2020 18:09:11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621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AA1867-ADB2-4FC2-A735-602592D44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477623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406A4-6173-475B-861A-44035E65D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C9FFD-C3E6-4B83-8C7C-88B862A22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2457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78460030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17591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3201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166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719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218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2432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16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872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89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080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446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- 2020-05-20 17:50:09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As we continue to honor our #frontliners, we'd like to thank Wesley M.'s sister, Nurse Jennifer. Thank you, Jennifer M., for your courageous role on the front lines of this international pandemic.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https://media-exp1.licdn.com/dms/image/C4D22AQEDUE6jzmcgjA/feedshare-shrink_800/0?e=1594857600&amp;v=beta&amp;t=UqaBpujMocfPKdOxnsxIOrrifQFJdihiQnm5q3nBUw0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06/09/2020 18:09:11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06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59F52-AE4B-4716-87AC-701C107F3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417344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2E9A7-2472-4530-9D26-96A13CBA5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2EFD43-AAB7-433F-B931-44DF8ECFB9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572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95767342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467924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1121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818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47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7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183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522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50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1155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9159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51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Tokio Marine America - 2020-05-06 17:41:59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TMA is grateful to all first responders and healthcare workers, especially those related to #TeamTMA employees. On #NationalNursesDay, we’d like to honor SVP Daisuke U.'s sister, Yukiyo, who is a nurse at Stanford University Medical Center in charge of caring for coronavirus patients. Thank you, Yukiyo, for your dedication and bravery.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06/09/2020 18:09:11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332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9FB85-9DC8-4D78-81FB-5A718CF63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219618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6ADA-D3C4-4CF0-BB12-A1317E280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C9EC7-0446-4A65-AB40-0B5D334C5A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4374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2929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566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034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028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0558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128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4721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93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558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151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37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50CA0-DE61-45DD-9A42-BD522A022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0589321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C491-7828-4400-99D1-9D334F569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44DB90-6B09-4D5A-81D8-2C8F83D72D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382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AB5CD-A61D-49B0-A0B1-B61EB0B4B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6F8B8-6456-419F-BE4C-4E23E5FAB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663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32EA4-34E1-4ED6-B701-6ED389128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FD5924-8F65-4F5C-92B3-B174F5E52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5240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6D7E0-347F-4B39-A5D1-5C3F05E07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44314-573A-4345-BC2C-860E9F9AB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718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D13DA-261E-485B-BAF0-49F71E00F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606993-DD0B-4CDC-8354-F0AB0F0CAC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4743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F5D34-C4CC-4862-94FB-CED9445CC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01/01/2020 - 05/31/2020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27FA4-D34F-4F67-9B08-1516D9FE9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17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A312F-1E29-48D3-8419-AFD6B8BF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3CAB73-56B5-4C8F-831B-A55FD6374E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287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209942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2048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398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3859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108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323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772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9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- 2020-05-12 16:15:17</a:t>
                      </a:r>
                      <a:r>
                        <a:rPr lang="en-US" sz="1000"/>
                        <a:t>
 After two months of #WorkFromHome, we're really starting to miss #TeamTMA! To help with the distance, the TMA employee engagement committee held a virtual happy hour to help reconnect.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https://www.instagram.com/p/CAGBo9UgGfV/media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06/09/2020 18:08:13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81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- 2020-05-13 17:01:15</a:t>
                      </a:r>
                      <a:r>
                        <a:rPr lang="en-US" sz="1000"/>
                        <a:t>
 It's important to remember the person beneath the mask.  Underwriting Analyst, Dawn J.'s daughter Sascha is a resident nurse on the front line of the pandemic. We're grateful for your positive smile, Sascha!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https://www.instagram.com/p/CAIrskghC-F/media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06/09/2020 18:08:13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0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- 2020-05-20 17:50:11</a:t>
                      </a:r>
                      <a:r>
                        <a:rPr lang="en-US" sz="1000"/>
                        <a:t>
 As we continue to honor our #frontliners, we'd like to thank Wesley M.'s sister, Nurse Jennifer. Thank you, Jennifer M., for your courageous role on the front lines of this international pandemic.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https://www.instagram.com/p/CAay3JAjJlB/media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06/09/2020 18:08:13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3.7383 %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565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B340B-4BE6-442D-9EDC-6442E595B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482020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831</Words>
  <Application>Microsoft Office PowerPoint</Application>
  <PresentationFormat>On-screen Show (4:3)</PresentationFormat>
  <Paragraphs>318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Total Interactions Per Month | Tokio Marine America</vt:lpstr>
      <vt:lpstr>LinkedIn Posts Table | Tokio Marine America - 1 of 3</vt:lpstr>
      <vt:lpstr>LinkedIn Posts Table | Tokio Marine America - 2 of 3</vt:lpstr>
      <vt:lpstr>LinkedIn Posts Table | Tokio Marine America - 3 of 3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2020-06-09T18:21:21Z</dcterms:created>
  <dcterms:modified xsi:type="dcterms:W3CDTF">2020-06-09T18:21:54Z</dcterms:modified>
</cp:coreProperties>
</file>