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2"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43922</c:v>
                </c:pt>
              </c:numCache>
            </c:numRef>
          </c:cat>
          <c:val>
            <c:numRef>
              <c:f>Sheet1!$B$2</c:f>
              <c:numCache>
                <c:formatCode>General</c:formatCode>
                <c:ptCount val="1"/>
                <c:pt idx="0">
                  <c:v>78</c:v>
                </c:pt>
              </c:numCache>
            </c:numRef>
          </c:val>
          <c:extLst>
            <c:ext xmlns:c16="http://schemas.microsoft.com/office/drawing/2014/chart" uri="{C3380CC4-5D6E-409C-BE32-E72D297353CC}">
              <c16:uniqueId val="{00000000-94B9-478A-BBCD-A80E4BEAC9FE}"/>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43922</c:v>
                </c:pt>
              </c:numCache>
            </c:numRef>
          </c:cat>
          <c:val>
            <c:numRef>
              <c:f>Sheet1!$C$2</c:f>
              <c:numCache>
                <c:formatCode>General</c:formatCode>
                <c:ptCount val="1"/>
                <c:pt idx="0">
                  <c:v>437</c:v>
                </c:pt>
              </c:numCache>
            </c:numRef>
          </c:val>
          <c:extLst>
            <c:ext xmlns:c16="http://schemas.microsoft.com/office/drawing/2014/chart" uri="{C3380CC4-5D6E-409C-BE32-E72D297353CC}">
              <c16:uniqueId val="{00000001-94B9-478A-BBCD-A80E4BEAC9FE}"/>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43922</c:v>
                </c:pt>
              </c:numCache>
            </c:numRef>
          </c:cat>
          <c:val>
            <c:numRef>
              <c:f>Sheet1!$D$2</c:f>
              <c:numCache>
                <c:formatCode>General</c:formatCode>
                <c:ptCount val="1"/>
                <c:pt idx="0">
                  <c:v>5303</c:v>
                </c:pt>
              </c:numCache>
            </c:numRef>
          </c:val>
          <c:extLst>
            <c:ext xmlns:c16="http://schemas.microsoft.com/office/drawing/2014/chart" uri="{C3380CC4-5D6E-409C-BE32-E72D297353CC}">
              <c16:uniqueId val="{00000002-94B9-478A-BBCD-A80E4BEAC9FE}"/>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43922</c:v>
                </c:pt>
              </c:numCache>
            </c:numRef>
          </c:cat>
          <c:val>
            <c:numRef>
              <c:f>Sheet1!$E$2</c:f>
              <c:numCache>
                <c:formatCode>General</c:formatCode>
                <c:ptCount val="1"/>
                <c:pt idx="0">
                  <c:v>191</c:v>
                </c:pt>
              </c:numCache>
            </c:numRef>
          </c:val>
          <c:extLst>
            <c:ext xmlns:c16="http://schemas.microsoft.com/office/drawing/2014/chart" uri="{C3380CC4-5D6E-409C-BE32-E72D297353CC}">
              <c16:uniqueId val="{00000003-94B9-478A-BBCD-A80E4BEAC9FE}"/>
            </c:ext>
          </c:extLst>
        </c:ser>
        <c:dLbls>
          <c:showLegendKey val="0"/>
          <c:showVal val="0"/>
          <c:showCatName val="0"/>
          <c:showSerName val="0"/>
          <c:showPercent val="0"/>
          <c:showBubbleSize val="0"/>
        </c:dLbls>
        <c:gapWidth val="219"/>
        <c:overlap val="-27"/>
        <c:axId val="298357680"/>
        <c:axId val="298363912"/>
      </c:barChart>
      <c:dateAx>
        <c:axId val="298357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363912"/>
        <c:crosses val="autoZero"/>
        <c:auto val="1"/>
        <c:lblOffset val="100"/>
        <c:baseTimeUnit val="days"/>
      </c:dateAx>
      <c:valAx>
        <c:axId val="298363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357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0</c:v>
                </c:pt>
                <c:pt idx="1">
                  <c:v>1</c:v>
                </c:pt>
                <c:pt idx="2">
                  <c:v>0</c:v>
                </c:pt>
                <c:pt idx="3">
                  <c:v>0</c:v>
                </c:pt>
                <c:pt idx="4">
                  <c:v>-1</c:v>
                </c:pt>
              </c:numCache>
            </c:numRef>
          </c:val>
          <c:extLst>
            <c:ext xmlns:c16="http://schemas.microsoft.com/office/drawing/2014/chart" uri="{C3380CC4-5D6E-409C-BE32-E72D297353CC}">
              <c16:uniqueId val="{00000000-209B-430B-9C72-AF782A8B756A}"/>
            </c:ext>
          </c:extLst>
        </c:ser>
        <c:dLbls>
          <c:showLegendKey val="0"/>
          <c:showVal val="0"/>
          <c:showCatName val="0"/>
          <c:showSerName val="0"/>
          <c:showPercent val="0"/>
          <c:showBubbleSize val="0"/>
        </c:dLbls>
        <c:gapWidth val="219"/>
        <c:overlap val="-27"/>
        <c:axId val="40872600"/>
        <c:axId val="40875880"/>
      </c:barChart>
      <c:dateAx>
        <c:axId val="40872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75880"/>
        <c:crosses val="autoZero"/>
        <c:auto val="1"/>
        <c:lblOffset val="100"/>
        <c:baseTimeUnit val="months"/>
      </c:dateAx>
      <c:valAx>
        <c:axId val="40875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72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45E-4D0B-8320-85A08B2B8516}"/>
            </c:ext>
          </c:extLst>
        </c:ser>
        <c:dLbls>
          <c:showLegendKey val="0"/>
          <c:showVal val="0"/>
          <c:showCatName val="0"/>
          <c:showSerName val="0"/>
          <c:showPercent val="0"/>
          <c:showBubbleSize val="0"/>
        </c:dLbls>
        <c:gapWidth val="219"/>
        <c:overlap val="-27"/>
        <c:axId val="296941648"/>
        <c:axId val="296939680"/>
      </c:barChart>
      <c:dateAx>
        <c:axId val="296941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939680"/>
        <c:crosses val="autoZero"/>
        <c:auto val="1"/>
        <c:lblOffset val="100"/>
        <c:baseTimeUnit val="months"/>
      </c:dateAx>
      <c:valAx>
        <c:axId val="296939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941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0BD-4565-9187-F71FB8626C09}"/>
            </c:ext>
          </c:extLst>
        </c:ser>
        <c:dLbls>
          <c:showLegendKey val="0"/>
          <c:showVal val="0"/>
          <c:showCatName val="0"/>
          <c:showSerName val="0"/>
          <c:showPercent val="0"/>
          <c:showBubbleSize val="0"/>
        </c:dLbls>
        <c:gapWidth val="219"/>
        <c:overlap val="-27"/>
        <c:axId val="304431360"/>
        <c:axId val="304438248"/>
      </c:barChart>
      <c:catAx>
        <c:axId val="304431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438248"/>
        <c:crosses val="autoZero"/>
        <c:auto val="1"/>
        <c:lblAlgn val="ctr"/>
        <c:lblOffset val="100"/>
        <c:noMultiLvlLbl val="0"/>
      </c:catAx>
      <c:valAx>
        <c:axId val="304438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431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130</c:v>
                </c:pt>
                <c:pt idx="1">
                  <c:v>111</c:v>
                </c:pt>
                <c:pt idx="2">
                  <c:v>72</c:v>
                </c:pt>
                <c:pt idx="3">
                  <c:v>40</c:v>
                </c:pt>
                <c:pt idx="4">
                  <c:v>3</c:v>
                </c:pt>
              </c:numCache>
            </c:numRef>
          </c:val>
          <c:extLst>
            <c:ext xmlns:c16="http://schemas.microsoft.com/office/drawing/2014/chart" uri="{C3380CC4-5D6E-409C-BE32-E72D297353CC}">
              <c16:uniqueId val="{00000000-AF96-4F25-BB99-E87374FFE524}"/>
            </c:ext>
          </c:extLst>
        </c:ser>
        <c:dLbls>
          <c:showLegendKey val="0"/>
          <c:showVal val="0"/>
          <c:showCatName val="0"/>
          <c:showSerName val="0"/>
          <c:showPercent val="0"/>
          <c:showBubbleSize val="0"/>
        </c:dLbls>
        <c:gapWidth val="219"/>
        <c:overlap val="-27"/>
        <c:axId val="244963336"/>
        <c:axId val="244966288"/>
      </c:barChart>
      <c:dateAx>
        <c:axId val="244963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966288"/>
        <c:crosses val="autoZero"/>
        <c:auto val="1"/>
        <c:lblOffset val="100"/>
        <c:baseTimeUnit val="months"/>
      </c:dateAx>
      <c:valAx>
        <c:axId val="244966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963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Sheet1!$A$2:$A$5</c:f>
              <c:strCache>
                <c:ptCount val="4"/>
                <c:pt idx="0">
                  <c:v>2020-01</c:v>
                </c:pt>
                <c:pt idx="1">
                  <c:v>2020-02</c:v>
                </c:pt>
                <c:pt idx="2">
                  <c:v>2020-03</c:v>
                </c:pt>
                <c:pt idx="3">
                  <c:v>2020-04</c:v>
                </c:pt>
              </c:strCache>
            </c:strRef>
          </c:cat>
          <c:val>
            <c:numRef>
              <c:f>Sheet1!$B$2:$B$5</c:f>
              <c:numCache>
                <c:formatCode>General</c:formatCode>
                <c:ptCount val="4"/>
                <c:pt idx="0">
                  <c:v>31</c:v>
                </c:pt>
                <c:pt idx="1">
                  <c:v>59</c:v>
                </c:pt>
                <c:pt idx="2">
                  <c:v>15</c:v>
                </c:pt>
                <c:pt idx="3">
                  <c:v>35</c:v>
                </c:pt>
              </c:numCache>
            </c:numRef>
          </c:val>
          <c:extLst>
            <c:ext xmlns:c16="http://schemas.microsoft.com/office/drawing/2014/chart" uri="{C3380CC4-5D6E-409C-BE32-E72D297353CC}">
              <c16:uniqueId val="{00000000-32B3-4B55-B44B-A231476010B6}"/>
            </c:ext>
          </c:extLst>
        </c:ser>
        <c:dLbls>
          <c:showLegendKey val="0"/>
          <c:showVal val="0"/>
          <c:showCatName val="0"/>
          <c:showSerName val="0"/>
          <c:showPercent val="0"/>
          <c:showBubbleSize val="0"/>
        </c:dLbls>
        <c:gapWidth val="219"/>
        <c:overlap val="-27"/>
        <c:axId val="244965960"/>
        <c:axId val="244966616"/>
      </c:barChart>
      <c:catAx>
        <c:axId val="244965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966616"/>
        <c:crosses val="autoZero"/>
        <c:auto val="1"/>
        <c:lblAlgn val="ctr"/>
        <c:lblOffset val="100"/>
        <c:noMultiLvlLbl val="0"/>
      </c:catAx>
      <c:valAx>
        <c:axId val="244966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965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Sheet1!$A$2:$A$5</c:f>
              <c:strCache>
                <c:ptCount val="4"/>
                <c:pt idx="0">
                  <c:v>2020-01</c:v>
                </c:pt>
                <c:pt idx="1">
                  <c:v>2020-02</c:v>
                </c:pt>
                <c:pt idx="2">
                  <c:v>2020-03</c:v>
                </c:pt>
                <c:pt idx="3">
                  <c:v>2020-04</c:v>
                </c:pt>
              </c:strCache>
            </c:strRef>
          </c:cat>
          <c:val>
            <c:numRef>
              <c:f>Sheet1!$B$2:$B$5</c:f>
              <c:numCache>
                <c:formatCode>General</c:formatCode>
                <c:ptCount val="4"/>
                <c:pt idx="0">
                  <c:v>93</c:v>
                </c:pt>
                <c:pt idx="1">
                  <c:v>239</c:v>
                </c:pt>
                <c:pt idx="2">
                  <c:v>30</c:v>
                </c:pt>
                <c:pt idx="3">
                  <c:v>179</c:v>
                </c:pt>
              </c:numCache>
            </c:numRef>
          </c:val>
          <c:extLst>
            <c:ext xmlns:c16="http://schemas.microsoft.com/office/drawing/2014/chart" uri="{C3380CC4-5D6E-409C-BE32-E72D297353CC}">
              <c16:uniqueId val="{00000000-36E5-4F8E-AE83-62503549FD08}"/>
            </c:ext>
          </c:extLst>
        </c:ser>
        <c:dLbls>
          <c:showLegendKey val="0"/>
          <c:showVal val="0"/>
          <c:showCatName val="0"/>
          <c:showSerName val="0"/>
          <c:showPercent val="0"/>
          <c:showBubbleSize val="0"/>
        </c:dLbls>
        <c:gapWidth val="219"/>
        <c:overlap val="-27"/>
        <c:axId val="307000976"/>
        <c:axId val="307000648"/>
      </c:barChart>
      <c:catAx>
        <c:axId val="307000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000648"/>
        <c:crosses val="autoZero"/>
        <c:auto val="1"/>
        <c:lblAlgn val="ctr"/>
        <c:lblOffset val="100"/>
        <c:noMultiLvlLbl val="0"/>
      </c:catAx>
      <c:valAx>
        <c:axId val="307000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000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2</c:v>
                </c:pt>
                <c:pt idx="2">
                  <c:v>7</c:v>
                </c:pt>
                <c:pt idx="3">
                  <c:v>6</c:v>
                </c:pt>
                <c:pt idx="4">
                  <c:v>1</c:v>
                </c:pt>
              </c:numCache>
            </c:numRef>
          </c:val>
          <c:extLst>
            <c:ext xmlns:c16="http://schemas.microsoft.com/office/drawing/2014/chart" uri="{C3380CC4-5D6E-409C-BE32-E72D297353CC}">
              <c16:uniqueId val="{00000000-04CF-4367-A346-4487FF48985E}"/>
            </c:ext>
          </c:extLst>
        </c:ser>
        <c:dLbls>
          <c:showLegendKey val="0"/>
          <c:showVal val="0"/>
          <c:showCatName val="0"/>
          <c:showSerName val="0"/>
          <c:showPercent val="0"/>
          <c:showBubbleSize val="0"/>
        </c:dLbls>
        <c:gapWidth val="219"/>
        <c:overlap val="-27"/>
        <c:axId val="369208256"/>
        <c:axId val="369209240"/>
      </c:barChart>
      <c:dateAx>
        <c:axId val="369208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209240"/>
        <c:crosses val="autoZero"/>
        <c:auto val="1"/>
        <c:lblOffset val="100"/>
        <c:baseTimeUnit val="months"/>
      </c:dateAx>
      <c:valAx>
        <c:axId val="369209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208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29</c:v>
                </c:pt>
                <c:pt idx="1">
                  <c:v>37</c:v>
                </c:pt>
                <c:pt idx="2">
                  <c:v>23</c:v>
                </c:pt>
                <c:pt idx="3">
                  <c:v>33</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EA8A-495C-A53D-354FCD59EF6B}"/>
            </c:ext>
          </c:extLst>
        </c:ser>
        <c:dLbls>
          <c:showLegendKey val="0"/>
          <c:showVal val="0"/>
          <c:showCatName val="0"/>
          <c:showSerName val="0"/>
          <c:showPercent val="0"/>
          <c:showBubbleSize val="0"/>
        </c:dLbls>
        <c:gapWidth val="219"/>
        <c:overlap val="-27"/>
        <c:axId val="374476912"/>
        <c:axId val="374480192"/>
      </c:barChart>
      <c:dateAx>
        <c:axId val="374476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480192"/>
        <c:crosses val="autoZero"/>
        <c:auto val="1"/>
        <c:lblOffset val="100"/>
        <c:baseTimeUnit val="months"/>
      </c:dateAx>
      <c:valAx>
        <c:axId val="374480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476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89</c:v>
                </c:pt>
                <c:pt idx="1">
                  <c:v>112</c:v>
                </c:pt>
                <c:pt idx="2">
                  <c:v>46</c:v>
                </c:pt>
                <c:pt idx="3">
                  <c:v>168</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BAB0-4200-899D-08B664DBF127}"/>
            </c:ext>
          </c:extLst>
        </c:ser>
        <c:dLbls>
          <c:showLegendKey val="0"/>
          <c:showVal val="0"/>
          <c:showCatName val="0"/>
          <c:showSerName val="0"/>
          <c:showPercent val="0"/>
          <c:showBubbleSize val="0"/>
        </c:dLbls>
        <c:gapWidth val="219"/>
        <c:overlap val="-27"/>
        <c:axId val="374482160"/>
        <c:axId val="374480848"/>
      </c:barChart>
      <c:catAx>
        <c:axId val="374482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480848"/>
        <c:crosses val="autoZero"/>
        <c:auto val="1"/>
        <c:lblAlgn val="ctr"/>
        <c:lblOffset val="100"/>
        <c:noMultiLvlLbl val="0"/>
      </c:catAx>
      <c:valAx>
        <c:axId val="374480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482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8</c:v>
                </c:pt>
                <c:pt idx="2">
                  <c:v>1</c:v>
                </c:pt>
                <c:pt idx="3">
                  <c:v>0</c:v>
                </c:pt>
                <c:pt idx="4">
                  <c:v>0</c:v>
                </c:pt>
              </c:numCache>
            </c:numRef>
          </c:val>
          <c:extLst>
            <c:ext xmlns:c16="http://schemas.microsoft.com/office/drawing/2014/chart" uri="{C3380CC4-5D6E-409C-BE32-E72D297353CC}">
              <c16:uniqueId val="{00000000-1916-4E02-B781-5054D9832E57}"/>
            </c:ext>
          </c:extLst>
        </c:ser>
        <c:dLbls>
          <c:showLegendKey val="0"/>
          <c:showVal val="0"/>
          <c:showCatName val="0"/>
          <c:showSerName val="0"/>
          <c:showPercent val="0"/>
          <c:showBubbleSize val="0"/>
        </c:dLbls>
        <c:gapWidth val="219"/>
        <c:overlap val="-27"/>
        <c:axId val="410873928"/>
        <c:axId val="410873600"/>
      </c:barChart>
      <c:dateAx>
        <c:axId val="410873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873600"/>
        <c:crosses val="autoZero"/>
        <c:auto val="1"/>
        <c:lblOffset val="100"/>
        <c:baseTimeUnit val="months"/>
      </c:dateAx>
      <c:valAx>
        <c:axId val="410873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873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7</c:v>
                </c:pt>
                <c:pt idx="2">
                  <c:v>0</c:v>
                </c:pt>
                <c:pt idx="3">
                  <c:v>3</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B3F6-43C8-A83F-D623810D026F}"/>
            </c:ext>
          </c:extLst>
        </c:ser>
        <c:dLbls>
          <c:showLegendKey val="0"/>
          <c:showVal val="0"/>
          <c:showCatName val="0"/>
          <c:showSerName val="0"/>
          <c:showPercent val="0"/>
          <c:showBubbleSize val="0"/>
        </c:dLbls>
        <c:gapWidth val="219"/>
        <c:overlap val="-27"/>
        <c:axId val="410871304"/>
        <c:axId val="410867696"/>
      </c:barChart>
      <c:dateAx>
        <c:axId val="410871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867696"/>
        <c:crosses val="autoZero"/>
        <c:auto val="1"/>
        <c:lblOffset val="100"/>
        <c:baseTimeUnit val="months"/>
      </c:dateAx>
      <c:valAx>
        <c:axId val="41086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871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4</c:v>
                </c:pt>
                <c:pt idx="1">
                  <c:v>15</c:v>
                </c:pt>
                <c:pt idx="2">
                  <c:v>0</c:v>
                </c:pt>
                <c:pt idx="3">
                  <c:v>11</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3C3-4E72-87F4-248EB92570D5}"/>
            </c:ext>
          </c:extLst>
        </c:ser>
        <c:dLbls>
          <c:showLegendKey val="0"/>
          <c:showVal val="0"/>
          <c:showCatName val="0"/>
          <c:showSerName val="0"/>
          <c:showPercent val="0"/>
          <c:showBubbleSize val="0"/>
        </c:dLbls>
        <c:gapWidth val="219"/>
        <c:overlap val="-27"/>
        <c:axId val="410878520"/>
        <c:axId val="410883440"/>
      </c:barChart>
      <c:catAx>
        <c:axId val="410878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883440"/>
        <c:crosses val="autoZero"/>
        <c:auto val="1"/>
        <c:lblAlgn val="ctr"/>
        <c:lblOffset val="100"/>
        <c:noMultiLvlLbl val="0"/>
      </c:catAx>
      <c:valAx>
        <c:axId val="410883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878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5/13/2020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5/13/2020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5/13/2020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38947-1B7F-4806-8FB5-E7C5E28D636D}"/>
              </a:ext>
            </a:extLst>
          </p:cNvPr>
          <p:cNvSpPr>
            <a:spLocks noGrp="1"/>
          </p:cNvSpPr>
          <p:nvPr>
            <p:ph type="ctrTitle"/>
          </p:nvPr>
        </p:nvSpPr>
        <p:spPr/>
        <p:txBody>
          <a:bodyPr/>
          <a:lstStyle/>
          <a:p>
            <a:r>
              <a:rPr lang="en-US"/>
              <a:t>TMNAS Social Media</a:t>
            </a:r>
          </a:p>
        </p:txBody>
      </p:sp>
      <p:sp>
        <p:nvSpPr>
          <p:cNvPr id="3" name="Subtitle 2">
            <a:extLst>
              <a:ext uri="{FF2B5EF4-FFF2-40B4-BE49-F238E27FC236}">
                <a16:creationId xmlns:a16="http://schemas.microsoft.com/office/drawing/2014/main" id="{940C03BB-A505-466C-B84B-0BDCA93947C8}"/>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9915857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A6614-3DAE-490F-AA87-FE0A4EFC3BF3}"/>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68EA6741-138F-47B0-B456-DC19A6CFADFD}"/>
              </a:ext>
            </a:extLst>
          </p:cNvPr>
          <p:cNvGraphicFramePr>
            <a:graphicFrameLocks noGrp="1"/>
          </p:cNvGraphicFramePr>
          <p:nvPr>
            <p:ph type="chart" sz="quarter" idx="13"/>
            <p:extLst>
              <p:ext uri="{D42A27DB-BD31-4B8C-83A1-F6EECF244321}">
                <p14:modId xmlns:p14="http://schemas.microsoft.com/office/powerpoint/2010/main" val="2073923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14DCBE-6E7A-43EC-A0A0-C75C4168C3C7}"/>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F858794C-BF5B-4102-9B71-8B68E65081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00808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67990-4618-4EC4-9484-A20C51CC9CCD}"/>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F8EFB5D8-7C3A-4B2F-B945-D677D1912A68}"/>
              </a:ext>
            </a:extLst>
          </p:cNvPr>
          <p:cNvGraphicFramePr>
            <a:graphicFrameLocks noGrp="1"/>
          </p:cNvGraphicFramePr>
          <p:nvPr>
            <p:ph type="tbl" sz="quarter" idx="13"/>
            <p:extLst>
              <p:ext uri="{D42A27DB-BD31-4B8C-83A1-F6EECF244321}">
                <p14:modId xmlns:p14="http://schemas.microsoft.com/office/powerpoint/2010/main" val="3392481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259276022"/>
                    </a:ext>
                  </a:extLst>
                </a:gridCol>
                <a:gridCol w="411480">
                  <a:extLst>
                    <a:ext uri="{9D8B030D-6E8A-4147-A177-3AD203B41FA5}">
                      <a16:colId xmlns:a16="http://schemas.microsoft.com/office/drawing/2014/main" val="1678614517"/>
                    </a:ext>
                  </a:extLst>
                </a:gridCol>
                <a:gridCol w="411480">
                  <a:extLst>
                    <a:ext uri="{9D8B030D-6E8A-4147-A177-3AD203B41FA5}">
                      <a16:colId xmlns:a16="http://schemas.microsoft.com/office/drawing/2014/main" val="2207277260"/>
                    </a:ext>
                  </a:extLst>
                </a:gridCol>
                <a:gridCol w="411480">
                  <a:extLst>
                    <a:ext uri="{9D8B030D-6E8A-4147-A177-3AD203B41FA5}">
                      <a16:colId xmlns:a16="http://schemas.microsoft.com/office/drawing/2014/main" val="3682177612"/>
                    </a:ext>
                  </a:extLst>
                </a:gridCol>
                <a:gridCol w="411480">
                  <a:extLst>
                    <a:ext uri="{9D8B030D-6E8A-4147-A177-3AD203B41FA5}">
                      <a16:colId xmlns:a16="http://schemas.microsoft.com/office/drawing/2014/main" val="647134895"/>
                    </a:ext>
                  </a:extLst>
                </a:gridCol>
                <a:gridCol w="411480">
                  <a:extLst>
                    <a:ext uri="{9D8B030D-6E8A-4147-A177-3AD203B41FA5}">
                      <a16:colId xmlns:a16="http://schemas.microsoft.com/office/drawing/2014/main" val="1961141540"/>
                    </a:ext>
                  </a:extLst>
                </a:gridCol>
                <a:gridCol w="411480">
                  <a:extLst>
                    <a:ext uri="{9D8B030D-6E8A-4147-A177-3AD203B41FA5}">
                      <a16:colId xmlns:a16="http://schemas.microsoft.com/office/drawing/2014/main" val="2110331378"/>
                    </a:ext>
                  </a:extLst>
                </a:gridCol>
                <a:gridCol w="411480">
                  <a:extLst>
                    <a:ext uri="{9D8B030D-6E8A-4147-A177-3AD203B41FA5}">
                      <a16:colId xmlns:a16="http://schemas.microsoft.com/office/drawing/2014/main" val="2012830872"/>
                    </a:ext>
                  </a:extLst>
                </a:gridCol>
                <a:gridCol w="411480">
                  <a:extLst>
                    <a:ext uri="{9D8B030D-6E8A-4147-A177-3AD203B41FA5}">
                      <a16:colId xmlns:a16="http://schemas.microsoft.com/office/drawing/2014/main" val="739886824"/>
                    </a:ext>
                  </a:extLst>
                </a:gridCol>
                <a:gridCol w="411480">
                  <a:extLst>
                    <a:ext uri="{9D8B030D-6E8A-4147-A177-3AD203B41FA5}">
                      <a16:colId xmlns:a16="http://schemas.microsoft.com/office/drawing/2014/main" val="503762700"/>
                    </a:ext>
                  </a:extLst>
                </a:gridCol>
                <a:gridCol w="411480">
                  <a:extLst>
                    <a:ext uri="{9D8B030D-6E8A-4147-A177-3AD203B41FA5}">
                      <a16:colId xmlns:a16="http://schemas.microsoft.com/office/drawing/2014/main" val="3016123408"/>
                    </a:ext>
                  </a:extLst>
                </a:gridCol>
                <a:gridCol w="411480">
                  <a:extLst>
                    <a:ext uri="{9D8B030D-6E8A-4147-A177-3AD203B41FA5}">
                      <a16:colId xmlns:a16="http://schemas.microsoft.com/office/drawing/2014/main" val="152337952"/>
                    </a:ext>
                  </a:extLst>
                </a:gridCol>
                <a:gridCol w="411480">
                  <a:extLst>
                    <a:ext uri="{9D8B030D-6E8A-4147-A177-3AD203B41FA5}">
                      <a16:colId xmlns:a16="http://schemas.microsoft.com/office/drawing/2014/main" val="3077510487"/>
                    </a:ext>
                  </a:extLst>
                </a:gridCol>
                <a:gridCol w="411480">
                  <a:extLst>
                    <a:ext uri="{9D8B030D-6E8A-4147-A177-3AD203B41FA5}">
                      <a16:colId xmlns:a16="http://schemas.microsoft.com/office/drawing/2014/main" val="43350546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459262089"/>
                  </a:ext>
                </a:extLst>
              </a:tr>
              <a:tr h="370840">
                <a:tc>
                  <a:txBody>
                    <a:bodyPr/>
                    <a:lstStyle/>
                    <a:p>
                      <a:r>
                        <a:rPr lang="en-US" sz="1000"/>
                        <a:t>TMNA Services</a:t>
                      </a:r>
                    </a:p>
                  </a:txBody>
                  <a:tcPr/>
                </a:tc>
                <a:tc>
                  <a:txBody>
                    <a:bodyPr/>
                    <a:lstStyle/>
                    <a:p>
                      <a:r>
                        <a:rPr lang="en-US" sz="1000"/>
                        <a:t>191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4044778628"/>
                  </a:ext>
                </a:extLst>
              </a:tr>
            </a:tbl>
          </a:graphicData>
        </a:graphic>
      </p:graphicFrame>
      <p:sp>
        <p:nvSpPr>
          <p:cNvPr id="4" name="Text Placeholder 3">
            <a:extLst>
              <a:ext uri="{FF2B5EF4-FFF2-40B4-BE49-F238E27FC236}">
                <a16:creationId xmlns:a16="http://schemas.microsoft.com/office/drawing/2014/main" id="{5324EDC4-AD9D-49B8-B5D5-519675D6C764}"/>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5338763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D5478-584E-4B77-9AFA-BC6D7E503011}"/>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71F29EA8-CA5D-4B57-B85D-EAF52EDA52DF}"/>
              </a:ext>
            </a:extLst>
          </p:cNvPr>
          <p:cNvGraphicFramePr>
            <a:graphicFrameLocks noGrp="1"/>
          </p:cNvGraphicFramePr>
          <p:nvPr>
            <p:ph type="chart" sz="quarter" idx="13"/>
            <p:extLst>
              <p:ext uri="{D42A27DB-BD31-4B8C-83A1-F6EECF244321}">
                <p14:modId xmlns:p14="http://schemas.microsoft.com/office/powerpoint/2010/main" val="2677956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73A5FE-CBFB-41E0-8E29-53CC9CDEECAB}"/>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C7CDAAA0-6CFE-4205-B0BB-FDFB3A3572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58448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A5642-083B-4356-9E93-F7481236CDE1}"/>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855B52B2-F308-4621-B078-4B40BB4AB6E6}"/>
              </a:ext>
            </a:extLst>
          </p:cNvPr>
          <p:cNvGraphicFramePr>
            <a:graphicFrameLocks noGrp="1"/>
          </p:cNvGraphicFramePr>
          <p:nvPr>
            <p:ph type="chart" sz="quarter" idx="13"/>
            <p:extLst>
              <p:ext uri="{D42A27DB-BD31-4B8C-83A1-F6EECF244321}">
                <p14:modId xmlns:p14="http://schemas.microsoft.com/office/powerpoint/2010/main" val="10257104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AC0D16-F117-49D2-9498-6E53DE922F40}"/>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5A394279-FE52-4738-A323-20789F26E0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4983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EDE23-E3FE-460F-8E4A-12C7027FEA42}"/>
              </a:ext>
            </a:extLst>
          </p:cNvPr>
          <p:cNvSpPr>
            <a:spLocks noGrp="1"/>
          </p:cNvSpPr>
          <p:nvPr>
            <p:ph type="title"/>
          </p:nvPr>
        </p:nvSpPr>
        <p:spPr/>
        <p:txBody>
          <a:bodyPr/>
          <a:lstStyle/>
          <a:p>
            <a:r>
              <a:rPr lang="en-US"/>
              <a:t>Twitter Total Interactions Per Month | TMNAS</a:t>
            </a:r>
          </a:p>
        </p:txBody>
      </p:sp>
      <p:graphicFrame>
        <p:nvGraphicFramePr>
          <p:cNvPr id="6" name="Chart Placeholder 5">
            <a:extLst>
              <a:ext uri="{FF2B5EF4-FFF2-40B4-BE49-F238E27FC236}">
                <a16:creationId xmlns:a16="http://schemas.microsoft.com/office/drawing/2014/main" id="{2A132893-46F5-403E-B864-B0233EAE3874}"/>
              </a:ext>
            </a:extLst>
          </p:cNvPr>
          <p:cNvGraphicFramePr>
            <a:graphicFrameLocks noGrp="1"/>
          </p:cNvGraphicFramePr>
          <p:nvPr>
            <p:ph type="chart" sz="quarter" idx="13"/>
            <p:extLst>
              <p:ext uri="{D42A27DB-BD31-4B8C-83A1-F6EECF244321}">
                <p14:modId xmlns:p14="http://schemas.microsoft.com/office/powerpoint/2010/main" val="9120338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85F572-7D2D-4EDC-9DAE-28F2728B163E}"/>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EBC54B04-4E5C-4038-89BF-388C615FDC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42312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08387-6130-492A-9BF3-3067F3C67ECE}"/>
              </a:ext>
            </a:extLst>
          </p:cNvPr>
          <p:cNvSpPr>
            <a:spLocks noGrp="1"/>
          </p:cNvSpPr>
          <p:nvPr>
            <p:ph type="title"/>
          </p:nvPr>
        </p:nvSpPr>
        <p:spPr/>
        <p:txBody>
          <a:bodyPr/>
          <a:lstStyle/>
          <a:p>
            <a:r>
              <a:rPr lang="en-US"/>
              <a:t>LinkedIn Key Metrics Table | TMNAS</a:t>
            </a:r>
          </a:p>
        </p:txBody>
      </p:sp>
      <p:graphicFrame>
        <p:nvGraphicFramePr>
          <p:cNvPr id="5" name="Table Placeholder 4">
            <a:extLst>
              <a:ext uri="{FF2B5EF4-FFF2-40B4-BE49-F238E27FC236}">
                <a16:creationId xmlns:a16="http://schemas.microsoft.com/office/drawing/2014/main" id="{E32A8307-77D0-4F9D-B707-EFAA99C6BF29}"/>
              </a:ext>
            </a:extLst>
          </p:cNvPr>
          <p:cNvGraphicFramePr>
            <a:graphicFrameLocks noGrp="1"/>
          </p:cNvGraphicFramePr>
          <p:nvPr>
            <p:ph type="tbl" sz="quarter" idx="13"/>
            <p:extLst>
              <p:ext uri="{D42A27DB-BD31-4B8C-83A1-F6EECF244321}">
                <p14:modId xmlns:p14="http://schemas.microsoft.com/office/powerpoint/2010/main" val="3970960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761020360"/>
                    </a:ext>
                  </a:extLst>
                </a:gridCol>
                <a:gridCol w="411480">
                  <a:extLst>
                    <a:ext uri="{9D8B030D-6E8A-4147-A177-3AD203B41FA5}">
                      <a16:colId xmlns:a16="http://schemas.microsoft.com/office/drawing/2014/main" val="390395229"/>
                    </a:ext>
                  </a:extLst>
                </a:gridCol>
                <a:gridCol w="411480">
                  <a:extLst>
                    <a:ext uri="{9D8B030D-6E8A-4147-A177-3AD203B41FA5}">
                      <a16:colId xmlns:a16="http://schemas.microsoft.com/office/drawing/2014/main" val="2323407082"/>
                    </a:ext>
                  </a:extLst>
                </a:gridCol>
                <a:gridCol w="411480">
                  <a:extLst>
                    <a:ext uri="{9D8B030D-6E8A-4147-A177-3AD203B41FA5}">
                      <a16:colId xmlns:a16="http://schemas.microsoft.com/office/drawing/2014/main" val="308900836"/>
                    </a:ext>
                  </a:extLst>
                </a:gridCol>
                <a:gridCol w="411480">
                  <a:extLst>
                    <a:ext uri="{9D8B030D-6E8A-4147-A177-3AD203B41FA5}">
                      <a16:colId xmlns:a16="http://schemas.microsoft.com/office/drawing/2014/main" val="2071984089"/>
                    </a:ext>
                  </a:extLst>
                </a:gridCol>
                <a:gridCol w="411480">
                  <a:extLst>
                    <a:ext uri="{9D8B030D-6E8A-4147-A177-3AD203B41FA5}">
                      <a16:colId xmlns:a16="http://schemas.microsoft.com/office/drawing/2014/main" val="424408828"/>
                    </a:ext>
                  </a:extLst>
                </a:gridCol>
                <a:gridCol w="411480">
                  <a:extLst>
                    <a:ext uri="{9D8B030D-6E8A-4147-A177-3AD203B41FA5}">
                      <a16:colId xmlns:a16="http://schemas.microsoft.com/office/drawing/2014/main" val="3186251668"/>
                    </a:ext>
                  </a:extLst>
                </a:gridCol>
                <a:gridCol w="411480">
                  <a:extLst>
                    <a:ext uri="{9D8B030D-6E8A-4147-A177-3AD203B41FA5}">
                      <a16:colId xmlns:a16="http://schemas.microsoft.com/office/drawing/2014/main" val="3461452032"/>
                    </a:ext>
                  </a:extLst>
                </a:gridCol>
                <a:gridCol w="411480">
                  <a:extLst>
                    <a:ext uri="{9D8B030D-6E8A-4147-A177-3AD203B41FA5}">
                      <a16:colId xmlns:a16="http://schemas.microsoft.com/office/drawing/2014/main" val="1079125211"/>
                    </a:ext>
                  </a:extLst>
                </a:gridCol>
                <a:gridCol w="411480">
                  <a:extLst>
                    <a:ext uri="{9D8B030D-6E8A-4147-A177-3AD203B41FA5}">
                      <a16:colId xmlns:a16="http://schemas.microsoft.com/office/drawing/2014/main" val="607499997"/>
                    </a:ext>
                  </a:extLst>
                </a:gridCol>
                <a:gridCol w="411480">
                  <a:extLst>
                    <a:ext uri="{9D8B030D-6E8A-4147-A177-3AD203B41FA5}">
                      <a16:colId xmlns:a16="http://schemas.microsoft.com/office/drawing/2014/main" val="1522353014"/>
                    </a:ext>
                  </a:extLst>
                </a:gridCol>
                <a:gridCol w="411480">
                  <a:extLst>
                    <a:ext uri="{9D8B030D-6E8A-4147-A177-3AD203B41FA5}">
                      <a16:colId xmlns:a16="http://schemas.microsoft.com/office/drawing/2014/main" val="317399533"/>
                    </a:ext>
                  </a:extLst>
                </a:gridCol>
                <a:gridCol w="411480">
                  <a:extLst>
                    <a:ext uri="{9D8B030D-6E8A-4147-A177-3AD203B41FA5}">
                      <a16:colId xmlns:a16="http://schemas.microsoft.com/office/drawing/2014/main" val="3175670483"/>
                    </a:ext>
                  </a:extLst>
                </a:gridCol>
                <a:gridCol w="411480">
                  <a:extLst>
                    <a:ext uri="{9D8B030D-6E8A-4147-A177-3AD203B41FA5}">
                      <a16:colId xmlns:a16="http://schemas.microsoft.com/office/drawing/2014/main" val="1256065186"/>
                    </a:ext>
                  </a:extLst>
                </a:gridCol>
                <a:gridCol w="411480">
                  <a:extLst>
                    <a:ext uri="{9D8B030D-6E8A-4147-A177-3AD203B41FA5}">
                      <a16:colId xmlns:a16="http://schemas.microsoft.com/office/drawing/2014/main" val="659683606"/>
                    </a:ext>
                  </a:extLst>
                </a:gridCol>
                <a:gridCol w="411480">
                  <a:extLst>
                    <a:ext uri="{9D8B030D-6E8A-4147-A177-3AD203B41FA5}">
                      <a16:colId xmlns:a16="http://schemas.microsoft.com/office/drawing/2014/main" val="4055764490"/>
                    </a:ext>
                  </a:extLst>
                </a:gridCol>
                <a:gridCol w="411480">
                  <a:extLst>
                    <a:ext uri="{9D8B030D-6E8A-4147-A177-3AD203B41FA5}">
                      <a16:colId xmlns:a16="http://schemas.microsoft.com/office/drawing/2014/main" val="372620789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2374911203"/>
                  </a:ext>
                </a:extLst>
              </a:tr>
              <a:tr h="370840">
                <a:tc>
                  <a:txBody>
                    <a:bodyPr/>
                    <a:lstStyle/>
                    <a:p>
                      <a:r>
                        <a:rPr lang="en-US" sz="1000"/>
                        <a:t>TMNA Services</a:t>
                      </a:r>
                    </a:p>
                  </a:txBody>
                  <a:tcPr/>
                </a:tc>
                <a:tc>
                  <a:txBody>
                    <a:bodyPr/>
                    <a:lstStyle/>
                    <a:p>
                      <a:r>
                        <a:rPr lang="en-US" sz="1000"/>
                        <a:t>5303</a:t>
                      </a:r>
                    </a:p>
                  </a:txBody>
                  <a:tcPr/>
                </a:tc>
                <a:tc>
                  <a:txBody>
                    <a:bodyPr/>
                    <a:lstStyle/>
                    <a:p>
                      <a:r>
                        <a:rPr lang="en-US" sz="1000"/>
                        <a:t>40</a:t>
                      </a:r>
                    </a:p>
                  </a:txBody>
                  <a:tcPr/>
                </a:tc>
                <a:tc>
                  <a:txBody>
                    <a:bodyPr/>
                    <a:lstStyle/>
                    <a:p>
                      <a:r>
                        <a:rPr lang="en-US" sz="1000"/>
                        <a:t>5</a:t>
                      </a:r>
                    </a:p>
                  </a:txBody>
                  <a:tcPr/>
                </a:tc>
                <a:tc>
                  <a:txBody>
                    <a:bodyPr/>
                    <a:lstStyle/>
                    <a:p>
                      <a:r>
                        <a:rPr lang="en-US" sz="1000"/>
                        <a:t>177</a:t>
                      </a:r>
                    </a:p>
                  </a:txBody>
                  <a:tcPr/>
                </a:tc>
                <a:tc>
                  <a:txBody>
                    <a:bodyPr/>
                    <a:lstStyle/>
                    <a:p>
                      <a:r>
                        <a:rPr lang="en-US" sz="1000"/>
                        <a:t>35.4</a:t>
                      </a:r>
                    </a:p>
                  </a:txBody>
                  <a:tcPr/>
                </a:tc>
                <a:tc>
                  <a:txBody>
                    <a:bodyPr/>
                    <a:lstStyle/>
                    <a:p>
                      <a:r>
                        <a:rPr lang="en-US" sz="1000"/>
                        <a:t>2</a:t>
                      </a:r>
                    </a:p>
                  </a:txBody>
                  <a:tcPr/>
                </a:tc>
                <a:tc>
                  <a:txBody>
                    <a:bodyPr/>
                    <a:lstStyle/>
                    <a:p>
                      <a:r>
                        <a:rPr lang="en-US" sz="1000"/>
                        <a:t>0.4</a:t>
                      </a:r>
                    </a:p>
                  </a:txBody>
                  <a:tcPr/>
                </a:tc>
                <a:tc>
                  <a:txBody>
                    <a:bodyPr/>
                    <a:lstStyle/>
                    <a:p>
                      <a:r>
                        <a:rPr lang="en-US" sz="1000"/>
                        <a:t>0</a:t>
                      </a:r>
                    </a:p>
                  </a:txBody>
                  <a:tcPr/>
                </a:tc>
                <a:tc>
                  <a:txBody>
                    <a:bodyPr/>
                    <a:lstStyle/>
                    <a:p>
                      <a:r>
                        <a:rPr lang="en-US" sz="1000"/>
                        <a:t>0</a:t>
                      </a:r>
                    </a:p>
                  </a:txBody>
                  <a:tcPr/>
                </a:tc>
                <a:tc>
                  <a:txBody>
                    <a:bodyPr/>
                    <a:lstStyle/>
                    <a:p>
                      <a:r>
                        <a:rPr lang="en-US" sz="1000"/>
                        <a:t>248</a:t>
                      </a:r>
                    </a:p>
                  </a:txBody>
                  <a:tcPr/>
                </a:tc>
                <a:tc>
                  <a:txBody>
                    <a:bodyPr/>
                    <a:lstStyle/>
                    <a:p>
                      <a:r>
                        <a:rPr lang="en-US" sz="1000"/>
                        <a:t>49.6</a:t>
                      </a:r>
                    </a:p>
                  </a:txBody>
                  <a:tcPr/>
                </a:tc>
                <a:tc>
                  <a:txBody>
                    <a:bodyPr/>
                    <a:lstStyle/>
                    <a:p>
                      <a:r>
                        <a:rPr lang="en-US" sz="1000"/>
                        <a:t>6139</a:t>
                      </a:r>
                    </a:p>
                  </a:txBody>
                  <a:tcPr/>
                </a:tc>
                <a:tc>
                  <a:txBody>
                    <a:bodyPr/>
                    <a:lstStyle/>
                    <a:p>
                      <a:r>
                        <a:rPr lang="en-US" sz="1000"/>
                        <a:t>1227.8</a:t>
                      </a:r>
                    </a:p>
                  </a:txBody>
                  <a:tcPr/>
                </a:tc>
                <a:tc>
                  <a:txBody>
                    <a:bodyPr/>
                    <a:lstStyle/>
                    <a:p>
                      <a:r>
                        <a:rPr lang="en-US" sz="1000"/>
                        <a:t>0.059200703217595 %</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2299521202"/>
                  </a:ext>
                </a:extLst>
              </a:tr>
            </a:tbl>
          </a:graphicData>
        </a:graphic>
      </p:graphicFrame>
      <p:sp>
        <p:nvSpPr>
          <p:cNvPr id="4" name="Text Placeholder 3">
            <a:extLst>
              <a:ext uri="{FF2B5EF4-FFF2-40B4-BE49-F238E27FC236}">
                <a16:creationId xmlns:a16="http://schemas.microsoft.com/office/drawing/2014/main" id="{544B7505-89D8-4D5B-A605-76BDBD4FBF56}"/>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3810163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2EE01-3995-47BF-9AC6-FD0845F26DCF}"/>
              </a:ext>
            </a:extLst>
          </p:cNvPr>
          <p:cNvSpPr>
            <a:spLocks noGrp="1"/>
          </p:cNvSpPr>
          <p:nvPr>
            <p:ph type="title"/>
          </p:nvPr>
        </p:nvSpPr>
        <p:spPr/>
        <p:txBody>
          <a:bodyPr/>
          <a:lstStyle/>
          <a:p>
            <a:r>
              <a:rPr lang="en-US"/>
              <a:t>LinkedIn LinkedIn Followers Change | TMNAS</a:t>
            </a:r>
          </a:p>
        </p:txBody>
      </p:sp>
      <p:graphicFrame>
        <p:nvGraphicFramePr>
          <p:cNvPr id="6" name="Chart Placeholder 5">
            <a:extLst>
              <a:ext uri="{FF2B5EF4-FFF2-40B4-BE49-F238E27FC236}">
                <a16:creationId xmlns:a16="http://schemas.microsoft.com/office/drawing/2014/main" id="{67308DB1-2656-421C-BEFF-748B7BAC3134}"/>
              </a:ext>
            </a:extLst>
          </p:cNvPr>
          <p:cNvGraphicFramePr>
            <a:graphicFrameLocks noGrp="1"/>
          </p:cNvGraphicFramePr>
          <p:nvPr>
            <p:ph type="chart" sz="quarter" idx="13"/>
            <p:extLst>
              <p:ext uri="{D42A27DB-BD31-4B8C-83A1-F6EECF244321}">
                <p14:modId xmlns:p14="http://schemas.microsoft.com/office/powerpoint/2010/main" val="10214067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8F9FC2-F032-4D14-B33A-66703B8B40C5}"/>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B7829201-BBA3-4869-A147-AC13EEAFD6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67081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EF6C1-40B2-4F7E-8806-0327DFF43E55}"/>
              </a:ext>
            </a:extLst>
          </p:cNvPr>
          <p:cNvSpPr>
            <a:spLocks noGrp="1"/>
          </p:cNvSpPr>
          <p:nvPr>
            <p:ph type="title"/>
          </p:nvPr>
        </p:nvSpPr>
        <p:spPr/>
        <p:txBody>
          <a:bodyPr/>
          <a:lstStyle/>
          <a:p>
            <a:r>
              <a:rPr lang="en-US"/>
              <a:t>LinkedIn Average Interactions Per LinkedIn Update | TMNAS</a:t>
            </a:r>
          </a:p>
        </p:txBody>
      </p:sp>
      <p:graphicFrame>
        <p:nvGraphicFramePr>
          <p:cNvPr id="6" name="Chart Placeholder 5">
            <a:extLst>
              <a:ext uri="{FF2B5EF4-FFF2-40B4-BE49-F238E27FC236}">
                <a16:creationId xmlns:a16="http://schemas.microsoft.com/office/drawing/2014/main" id="{6EAF7BA2-D5B4-439D-8CBD-82F53EBD8AEC}"/>
              </a:ext>
            </a:extLst>
          </p:cNvPr>
          <p:cNvGraphicFramePr>
            <a:graphicFrameLocks noGrp="1"/>
          </p:cNvGraphicFramePr>
          <p:nvPr>
            <p:ph type="chart" sz="quarter" idx="13"/>
            <p:extLst>
              <p:ext uri="{D42A27DB-BD31-4B8C-83A1-F6EECF244321}">
                <p14:modId xmlns:p14="http://schemas.microsoft.com/office/powerpoint/2010/main" val="6939598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FFA3A9-6C84-4D28-A83B-A09195DD49BC}"/>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F530E586-5461-452A-ABC5-7FC9BADC0F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98017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C7F78-A5EC-451D-BF00-056140F12296}"/>
              </a:ext>
            </a:extLst>
          </p:cNvPr>
          <p:cNvSpPr>
            <a:spLocks noGrp="1"/>
          </p:cNvSpPr>
          <p:nvPr>
            <p:ph type="title"/>
          </p:nvPr>
        </p:nvSpPr>
        <p:spPr/>
        <p:txBody>
          <a:bodyPr/>
          <a:lstStyle/>
          <a:p>
            <a:r>
              <a:rPr lang="en-US"/>
              <a:t>LinkedIn Total Interactions Per Month | TMNAS</a:t>
            </a:r>
          </a:p>
        </p:txBody>
      </p:sp>
      <p:graphicFrame>
        <p:nvGraphicFramePr>
          <p:cNvPr id="6" name="Chart Placeholder 5">
            <a:extLst>
              <a:ext uri="{FF2B5EF4-FFF2-40B4-BE49-F238E27FC236}">
                <a16:creationId xmlns:a16="http://schemas.microsoft.com/office/drawing/2014/main" id="{FB459B8D-17AE-45A9-8AFF-21D1BE35FCDE}"/>
              </a:ext>
            </a:extLst>
          </p:cNvPr>
          <p:cNvGraphicFramePr>
            <a:graphicFrameLocks noGrp="1"/>
          </p:cNvGraphicFramePr>
          <p:nvPr>
            <p:ph type="chart" sz="quarter" idx="13"/>
            <p:extLst>
              <p:ext uri="{D42A27DB-BD31-4B8C-83A1-F6EECF244321}">
                <p14:modId xmlns:p14="http://schemas.microsoft.com/office/powerpoint/2010/main" val="18433577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1DE232-934E-4B18-AD95-6915AC62E2CE}"/>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3ED2EB33-79A5-452F-9BBE-295A7B182C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4959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BA952-BC06-4CB0-85D9-B4AF114677F1}"/>
              </a:ext>
            </a:extLst>
          </p:cNvPr>
          <p:cNvSpPr>
            <a:spLocks noGrp="1"/>
          </p:cNvSpPr>
          <p:nvPr>
            <p:ph type="title"/>
          </p:nvPr>
        </p:nvSpPr>
        <p:spPr/>
        <p:txBody>
          <a:bodyPr/>
          <a:lstStyle/>
          <a:p>
            <a:r>
              <a:rPr lang="en-US"/>
              <a:t>LinkedIn Posts Table | TMNAS - 1 of 3</a:t>
            </a:r>
          </a:p>
        </p:txBody>
      </p:sp>
      <p:graphicFrame>
        <p:nvGraphicFramePr>
          <p:cNvPr id="5" name="Table Placeholder 4">
            <a:extLst>
              <a:ext uri="{FF2B5EF4-FFF2-40B4-BE49-F238E27FC236}">
                <a16:creationId xmlns:a16="http://schemas.microsoft.com/office/drawing/2014/main" id="{A58E464F-E0E4-4DE7-B410-B7413CA653E5}"/>
              </a:ext>
            </a:extLst>
          </p:cNvPr>
          <p:cNvGraphicFramePr>
            <a:graphicFrameLocks noGrp="1"/>
          </p:cNvGraphicFramePr>
          <p:nvPr>
            <p:ph type="tbl" sz="quarter" idx="13"/>
            <p:extLst>
              <p:ext uri="{D42A27DB-BD31-4B8C-83A1-F6EECF244321}">
                <p14:modId xmlns:p14="http://schemas.microsoft.com/office/powerpoint/2010/main" val="3224911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758243237"/>
                    </a:ext>
                  </a:extLst>
                </a:gridCol>
                <a:gridCol w="1069847">
                  <a:extLst>
                    <a:ext uri="{9D8B030D-6E8A-4147-A177-3AD203B41FA5}">
                      <a16:colId xmlns:a16="http://schemas.microsoft.com/office/drawing/2014/main" val="1591070347"/>
                    </a:ext>
                  </a:extLst>
                </a:gridCol>
                <a:gridCol w="740664">
                  <a:extLst>
                    <a:ext uri="{9D8B030D-6E8A-4147-A177-3AD203B41FA5}">
                      <a16:colId xmlns:a16="http://schemas.microsoft.com/office/drawing/2014/main" val="2684699821"/>
                    </a:ext>
                  </a:extLst>
                </a:gridCol>
                <a:gridCol w="493776">
                  <a:extLst>
                    <a:ext uri="{9D8B030D-6E8A-4147-A177-3AD203B41FA5}">
                      <a16:colId xmlns:a16="http://schemas.microsoft.com/office/drawing/2014/main" val="3727114616"/>
                    </a:ext>
                  </a:extLst>
                </a:gridCol>
                <a:gridCol w="493776">
                  <a:extLst>
                    <a:ext uri="{9D8B030D-6E8A-4147-A177-3AD203B41FA5}">
                      <a16:colId xmlns:a16="http://schemas.microsoft.com/office/drawing/2014/main" val="1958290684"/>
                    </a:ext>
                  </a:extLst>
                </a:gridCol>
                <a:gridCol w="493776">
                  <a:extLst>
                    <a:ext uri="{9D8B030D-6E8A-4147-A177-3AD203B41FA5}">
                      <a16:colId xmlns:a16="http://schemas.microsoft.com/office/drawing/2014/main" val="3047280050"/>
                    </a:ext>
                  </a:extLst>
                </a:gridCol>
                <a:gridCol w="493776">
                  <a:extLst>
                    <a:ext uri="{9D8B030D-6E8A-4147-A177-3AD203B41FA5}">
                      <a16:colId xmlns:a16="http://schemas.microsoft.com/office/drawing/2014/main" val="2999933080"/>
                    </a:ext>
                  </a:extLst>
                </a:gridCol>
                <a:gridCol w="493776">
                  <a:extLst>
                    <a:ext uri="{9D8B030D-6E8A-4147-A177-3AD203B41FA5}">
                      <a16:colId xmlns:a16="http://schemas.microsoft.com/office/drawing/2014/main" val="2399247179"/>
                    </a:ext>
                  </a:extLst>
                </a:gridCol>
                <a:gridCol w="493776">
                  <a:extLst>
                    <a:ext uri="{9D8B030D-6E8A-4147-A177-3AD203B41FA5}">
                      <a16:colId xmlns:a16="http://schemas.microsoft.com/office/drawing/2014/main" val="198848692"/>
                    </a:ext>
                  </a:extLst>
                </a:gridCol>
                <a:gridCol w="493776">
                  <a:extLst>
                    <a:ext uri="{9D8B030D-6E8A-4147-A177-3AD203B41FA5}">
                      <a16:colId xmlns:a16="http://schemas.microsoft.com/office/drawing/2014/main" val="2551297205"/>
                    </a:ext>
                  </a:extLst>
                </a:gridCol>
                <a:gridCol w="493776">
                  <a:extLst>
                    <a:ext uri="{9D8B030D-6E8A-4147-A177-3AD203B41FA5}">
                      <a16:colId xmlns:a16="http://schemas.microsoft.com/office/drawing/2014/main" val="3358489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222402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- 2020-04-02 15:46:29</a:t>
                      </a:r>
                      <a:r>
                        <a:rPr kumimoji="0" lang="en-US" sz="1000" b="0" i="0" u="none" strike="noStrike" kern="1200" cap="none" spc="0" normalizeH="0" baseline="0" noProof="0">
                          <a:ln>
                            <a:noFill/>
                          </a:ln>
                          <a:solidFill>
                            <a:prstClr val="black"/>
                          </a:solidFill>
                          <a:effectLst/>
                          <a:uLnTx/>
                          <a:uFillTx/>
                          <a:latin typeface="+mn-lt"/>
                          <a:ea typeface="+mn-ea"/>
                          <a:cs typeface="+mn-cs"/>
                        </a:rPr>
                        <a:t>
  We kicked off our week with "Bring Your Pet to Lunch Day!" Employees enjoyed connecting and introducing their furry loved ones. #experiencetmnas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https://media-exp1.licdn.com/dms/image/C4E22AQHTjEde8602qA/feedshare-shrink_800/0?e=1592438400&amp;v=beta&amp;t=rcLsgP6SdO6vTx0kklDVs8kkhqEzg4DnlMmuadL9Ac8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05/13/2020 08:09:13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0.098548174219094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25865884"/>
                  </a:ext>
                </a:extLst>
              </a:tr>
            </a:tbl>
          </a:graphicData>
        </a:graphic>
      </p:graphicFrame>
      <p:sp>
        <p:nvSpPr>
          <p:cNvPr id="4" name="Text Placeholder 3">
            <a:extLst>
              <a:ext uri="{FF2B5EF4-FFF2-40B4-BE49-F238E27FC236}">
                <a16:creationId xmlns:a16="http://schemas.microsoft.com/office/drawing/2014/main" id="{FC2C1F1B-63D1-4C95-B932-ACB004C3DE34}"/>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2157161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469B8-5BC6-471E-AD4A-29793D8EC9A4}"/>
              </a:ext>
            </a:extLst>
          </p:cNvPr>
          <p:cNvSpPr>
            <a:spLocks noGrp="1"/>
          </p:cNvSpPr>
          <p:nvPr>
            <p:ph type="title"/>
          </p:nvPr>
        </p:nvSpPr>
        <p:spPr/>
        <p:txBody>
          <a:bodyPr/>
          <a:lstStyle/>
          <a:p>
            <a:r>
              <a:rPr lang="en-US"/>
              <a:t>LinkedIn Posts Table | TMNAS - 2 of 3</a:t>
            </a:r>
          </a:p>
        </p:txBody>
      </p:sp>
      <p:graphicFrame>
        <p:nvGraphicFramePr>
          <p:cNvPr id="5" name="Table Placeholder 4">
            <a:extLst>
              <a:ext uri="{FF2B5EF4-FFF2-40B4-BE49-F238E27FC236}">
                <a16:creationId xmlns:a16="http://schemas.microsoft.com/office/drawing/2014/main" id="{A4743F96-18B6-4D24-A6A6-D647BCB64022}"/>
              </a:ext>
            </a:extLst>
          </p:cNvPr>
          <p:cNvGraphicFramePr>
            <a:graphicFrameLocks noGrp="1"/>
          </p:cNvGraphicFramePr>
          <p:nvPr>
            <p:ph type="tbl" sz="quarter" idx="13"/>
            <p:extLst>
              <p:ext uri="{D42A27DB-BD31-4B8C-83A1-F6EECF244321}">
                <p14:modId xmlns:p14="http://schemas.microsoft.com/office/powerpoint/2010/main" val="3835484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98015042"/>
                    </a:ext>
                  </a:extLst>
                </a:gridCol>
                <a:gridCol w="1069847">
                  <a:extLst>
                    <a:ext uri="{9D8B030D-6E8A-4147-A177-3AD203B41FA5}">
                      <a16:colId xmlns:a16="http://schemas.microsoft.com/office/drawing/2014/main" val="3850998378"/>
                    </a:ext>
                  </a:extLst>
                </a:gridCol>
                <a:gridCol w="740664">
                  <a:extLst>
                    <a:ext uri="{9D8B030D-6E8A-4147-A177-3AD203B41FA5}">
                      <a16:colId xmlns:a16="http://schemas.microsoft.com/office/drawing/2014/main" val="1524800498"/>
                    </a:ext>
                  </a:extLst>
                </a:gridCol>
                <a:gridCol w="493776">
                  <a:extLst>
                    <a:ext uri="{9D8B030D-6E8A-4147-A177-3AD203B41FA5}">
                      <a16:colId xmlns:a16="http://schemas.microsoft.com/office/drawing/2014/main" val="3067211162"/>
                    </a:ext>
                  </a:extLst>
                </a:gridCol>
                <a:gridCol w="493776">
                  <a:extLst>
                    <a:ext uri="{9D8B030D-6E8A-4147-A177-3AD203B41FA5}">
                      <a16:colId xmlns:a16="http://schemas.microsoft.com/office/drawing/2014/main" val="2495790364"/>
                    </a:ext>
                  </a:extLst>
                </a:gridCol>
                <a:gridCol w="493776">
                  <a:extLst>
                    <a:ext uri="{9D8B030D-6E8A-4147-A177-3AD203B41FA5}">
                      <a16:colId xmlns:a16="http://schemas.microsoft.com/office/drawing/2014/main" val="1861184325"/>
                    </a:ext>
                  </a:extLst>
                </a:gridCol>
                <a:gridCol w="493776">
                  <a:extLst>
                    <a:ext uri="{9D8B030D-6E8A-4147-A177-3AD203B41FA5}">
                      <a16:colId xmlns:a16="http://schemas.microsoft.com/office/drawing/2014/main" val="1933531325"/>
                    </a:ext>
                  </a:extLst>
                </a:gridCol>
                <a:gridCol w="493776">
                  <a:extLst>
                    <a:ext uri="{9D8B030D-6E8A-4147-A177-3AD203B41FA5}">
                      <a16:colId xmlns:a16="http://schemas.microsoft.com/office/drawing/2014/main" val="2232957164"/>
                    </a:ext>
                  </a:extLst>
                </a:gridCol>
                <a:gridCol w="493776">
                  <a:extLst>
                    <a:ext uri="{9D8B030D-6E8A-4147-A177-3AD203B41FA5}">
                      <a16:colId xmlns:a16="http://schemas.microsoft.com/office/drawing/2014/main" val="123504055"/>
                    </a:ext>
                  </a:extLst>
                </a:gridCol>
                <a:gridCol w="493776">
                  <a:extLst>
                    <a:ext uri="{9D8B030D-6E8A-4147-A177-3AD203B41FA5}">
                      <a16:colId xmlns:a16="http://schemas.microsoft.com/office/drawing/2014/main" val="3507222901"/>
                    </a:ext>
                  </a:extLst>
                </a:gridCol>
                <a:gridCol w="493776">
                  <a:extLst>
                    <a:ext uri="{9D8B030D-6E8A-4147-A177-3AD203B41FA5}">
                      <a16:colId xmlns:a16="http://schemas.microsoft.com/office/drawing/2014/main" val="792799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144865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- 2020-04-28 13:32:21</a:t>
                      </a:r>
                      <a:r>
                        <a:rPr kumimoji="0" lang="en-US" sz="1000" b="0" i="0" u="none" strike="noStrike" kern="1200" cap="none" spc="0" normalizeH="0" baseline="0" noProof="0">
                          <a:ln>
                            <a:noFill/>
                          </a:ln>
                          <a:solidFill>
                            <a:prstClr val="black"/>
                          </a:solidFill>
                          <a:effectLst/>
                          <a:uLnTx/>
                          <a:uFillTx/>
                          <a:latin typeface="+mn-lt"/>
                          <a:ea typeface="+mn-ea"/>
                          <a:cs typeface="+mn-cs"/>
                        </a:rPr>
                        <a:t>
  TMNA Services employees and their families got to enjoy a zoom lunch with giraffes last week, hosted by the Elmwood Park Zoo! The Elmwood Park Zoo, located in Norristown, PA, is home to hundreds of animals and seeks to inspire an active participation in conservation.  Thankfully, Gerald, Dhoruba, and Mokolo didn't seem to mind the spectators. #experiencetmnas #virtuallunch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https://media-exp1.licdn.com/dms/image/C4E22AQGn0Wfb2zorUw/feedshare-shrink_800/0?e=1592438400&amp;v=beta&amp;t=fS7y0hmZ_Gl36Q14vOMY9A6U4wVoot1O7oqscqi3MaE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05/13/2020 08:09:13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0.069609507640068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31226333"/>
                  </a:ext>
                </a:extLst>
              </a:tr>
            </a:tbl>
          </a:graphicData>
        </a:graphic>
      </p:graphicFrame>
      <p:sp>
        <p:nvSpPr>
          <p:cNvPr id="4" name="Text Placeholder 3">
            <a:extLst>
              <a:ext uri="{FF2B5EF4-FFF2-40B4-BE49-F238E27FC236}">
                <a16:creationId xmlns:a16="http://schemas.microsoft.com/office/drawing/2014/main" id="{52850460-4653-4388-BDC2-91CD651C2908}"/>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8499259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9712B-0B31-48BA-BA0E-8E68D4895BF5}"/>
              </a:ext>
            </a:extLst>
          </p:cNvPr>
          <p:cNvSpPr>
            <a:spLocks noGrp="1"/>
          </p:cNvSpPr>
          <p:nvPr>
            <p:ph type="title"/>
          </p:nvPr>
        </p:nvSpPr>
        <p:spPr/>
        <p:txBody>
          <a:bodyPr/>
          <a:lstStyle/>
          <a:p>
            <a:r>
              <a:rPr lang="en-US"/>
              <a:t>LinkedIn Posts Table | TMNAS - 3 of 3</a:t>
            </a:r>
          </a:p>
        </p:txBody>
      </p:sp>
      <p:graphicFrame>
        <p:nvGraphicFramePr>
          <p:cNvPr id="5" name="Table Placeholder 4">
            <a:extLst>
              <a:ext uri="{FF2B5EF4-FFF2-40B4-BE49-F238E27FC236}">
                <a16:creationId xmlns:a16="http://schemas.microsoft.com/office/drawing/2014/main" id="{AE1C1093-DF26-4ABF-B676-7C16B1F3F500}"/>
              </a:ext>
            </a:extLst>
          </p:cNvPr>
          <p:cNvGraphicFramePr>
            <a:graphicFrameLocks noGrp="1"/>
          </p:cNvGraphicFramePr>
          <p:nvPr>
            <p:ph type="tbl" sz="quarter" idx="13"/>
            <p:extLst>
              <p:ext uri="{D42A27DB-BD31-4B8C-83A1-F6EECF244321}">
                <p14:modId xmlns:p14="http://schemas.microsoft.com/office/powerpoint/2010/main" val="3157326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480619398"/>
                    </a:ext>
                  </a:extLst>
                </a:gridCol>
                <a:gridCol w="1069847">
                  <a:extLst>
                    <a:ext uri="{9D8B030D-6E8A-4147-A177-3AD203B41FA5}">
                      <a16:colId xmlns:a16="http://schemas.microsoft.com/office/drawing/2014/main" val="289363385"/>
                    </a:ext>
                  </a:extLst>
                </a:gridCol>
                <a:gridCol w="740664">
                  <a:extLst>
                    <a:ext uri="{9D8B030D-6E8A-4147-A177-3AD203B41FA5}">
                      <a16:colId xmlns:a16="http://schemas.microsoft.com/office/drawing/2014/main" val="929144054"/>
                    </a:ext>
                  </a:extLst>
                </a:gridCol>
                <a:gridCol w="493776">
                  <a:extLst>
                    <a:ext uri="{9D8B030D-6E8A-4147-A177-3AD203B41FA5}">
                      <a16:colId xmlns:a16="http://schemas.microsoft.com/office/drawing/2014/main" val="2360149664"/>
                    </a:ext>
                  </a:extLst>
                </a:gridCol>
                <a:gridCol w="493776">
                  <a:extLst>
                    <a:ext uri="{9D8B030D-6E8A-4147-A177-3AD203B41FA5}">
                      <a16:colId xmlns:a16="http://schemas.microsoft.com/office/drawing/2014/main" val="3397969977"/>
                    </a:ext>
                  </a:extLst>
                </a:gridCol>
                <a:gridCol w="493776">
                  <a:extLst>
                    <a:ext uri="{9D8B030D-6E8A-4147-A177-3AD203B41FA5}">
                      <a16:colId xmlns:a16="http://schemas.microsoft.com/office/drawing/2014/main" val="1065304956"/>
                    </a:ext>
                  </a:extLst>
                </a:gridCol>
                <a:gridCol w="493776">
                  <a:extLst>
                    <a:ext uri="{9D8B030D-6E8A-4147-A177-3AD203B41FA5}">
                      <a16:colId xmlns:a16="http://schemas.microsoft.com/office/drawing/2014/main" val="3328589737"/>
                    </a:ext>
                  </a:extLst>
                </a:gridCol>
                <a:gridCol w="493776">
                  <a:extLst>
                    <a:ext uri="{9D8B030D-6E8A-4147-A177-3AD203B41FA5}">
                      <a16:colId xmlns:a16="http://schemas.microsoft.com/office/drawing/2014/main" val="1414083881"/>
                    </a:ext>
                  </a:extLst>
                </a:gridCol>
                <a:gridCol w="493776">
                  <a:extLst>
                    <a:ext uri="{9D8B030D-6E8A-4147-A177-3AD203B41FA5}">
                      <a16:colId xmlns:a16="http://schemas.microsoft.com/office/drawing/2014/main" val="1801478496"/>
                    </a:ext>
                  </a:extLst>
                </a:gridCol>
                <a:gridCol w="493776">
                  <a:extLst>
                    <a:ext uri="{9D8B030D-6E8A-4147-A177-3AD203B41FA5}">
                      <a16:colId xmlns:a16="http://schemas.microsoft.com/office/drawing/2014/main" val="2933621269"/>
                    </a:ext>
                  </a:extLst>
                </a:gridCol>
                <a:gridCol w="493776">
                  <a:extLst>
                    <a:ext uri="{9D8B030D-6E8A-4147-A177-3AD203B41FA5}">
                      <a16:colId xmlns:a16="http://schemas.microsoft.com/office/drawing/2014/main" val="4025564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565792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- 2020-04-22 15:15:25</a:t>
                      </a:r>
                      <a:r>
                        <a:rPr kumimoji="0" lang="en-US" sz="1000" b="0" i="0" u="none" strike="noStrike" kern="1200" cap="none" spc="0" normalizeH="0" baseline="0" noProof="0">
                          <a:ln>
                            <a:noFill/>
                          </a:ln>
                          <a:solidFill>
                            <a:prstClr val="black"/>
                          </a:solidFill>
                          <a:effectLst/>
                          <a:uLnTx/>
                          <a:uFillTx/>
                          <a:latin typeface="+mn-lt"/>
                          <a:ea typeface="+mn-ea"/>
                          <a:cs typeface="+mn-cs"/>
                        </a:rPr>
                        <a:t>
  Happy Earth Day! Virtual Terrarium Workshop hosted by Terrarium Therapy via Zoom.  This event provided our employees an opportunity to disconnect from technology and connect with the natural world.  #plantfortheplanet #experiencetmnas.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https://media-exp1.licdn.com/dms/image/C4D22AQHvRilHhI2dWQ/feedshare-shrink_800/0?e=1592438400&amp;v=beta&amp;t=rVJXyxcvo5SnZzaf8Irhukvnh2pSUeVVGBuTwNLcCbs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05/13/2020 08:09:13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0.060606060606061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16118086"/>
                  </a:ext>
                </a:extLst>
              </a:tr>
            </a:tbl>
          </a:graphicData>
        </a:graphic>
      </p:graphicFrame>
      <p:sp>
        <p:nvSpPr>
          <p:cNvPr id="4" name="Text Placeholder 3">
            <a:extLst>
              <a:ext uri="{FF2B5EF4-FFF2-40B4-BE49-F238E27FC236}">
                <a16:creationId xmlns:a16="http://schemas.microsoft.com/office/drawing/2014/main" id="{1E8DDF95-8D9B-4E78-AF36-A1149E50337D}"/>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4963507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90AD5-592C-4E4E-9DF3-E99E337A9286}"/>
              </a:ext>
            </a:extLst>
          </p:cNvPr>
          <p:cNvSpPr>
            <a:spLocks noGrp="1"/>
          </p:cNvSpPr>
          <p:nvPr>
            <p:ph type="title"/>
          </p:nvPr>
        </p:nvSpPr>
        <p:spPr/>
        <p:txBody>
          <a:bodyPr/>
          <a:lstStyle/>
          <a:p>
            <a:r>
              <a:rPr lang="en-US"/>
              <a:t>Instagram Key Metrics Table | TMNAS</a:t>
            </a:r>
          </a:p>
        </p:txBody>
      </p:sp>
      <p:graphicFrame>
        <p:nvGraphicFramePr>
          <p:cNvPr id="5" name="Table Placeholder 4">
            <a:extLst>
              <a:ext uri="{FF2B5EF4-FFF2-40B4-BE49-F238E27FC236}">
                <a16:creationId xmlns:a16="http://schemas.microsoft.com/office/drawing/2014/main" id="{D4DACB69-819C-4A29-918C-B6DAA0C717A9}"/>
              </a:ext>
            </a:extLst>
          </p:cNvPr>
          <p:cNvGraphicFramePr>
            <a:graphicFrameLocks noGrp="1"/>
          </p:cNvGraphicFramePr>
          <p:nvPr>
            <p:ph type="tbl" sz="quarter" idx="13"/>
            <p:extLst>
              <p:ext uri="{D42A27DB-BD31-4B8C-83A1-F6EECF244321}">
                <p14:modId xmlns:p14="http://schemas.microsoft.com/office/powerpoint/2010/main" val="939414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67279779"/>
                    </a:ext>
                  </a:extLst>
                </a:gridCol>
                <a:gridCol w="658368">
                  <a:extLst>
                    <a:ext uri="{9D8B030D-6E8A-4147-A177-3AD203B41FA5}">
                      <a16:colId xmlns:a16="http://schemas.microsoft.com/office/drawing/2014/main" val="918892829"/>
                    </a:ext>
                  </a:extLst>
                </a:gridCol>
                <a:gridCol w="658368">
                  <a:extLst>
                    <a:ext uri="{9D8B030D-6E8A-4147-A177-3AD203B41FA5}">
                      <a16:colId xmlns:a16="http://schemas.microsoft.com/office/drawing/2014/main" val="3693779165"/>
                    </a:ext>
                  </a:extLst>
                </a:gridCol>
                <a:gridCol w="658368">
                  <a:extLst>
                    <a:ext uri="{9D8B030D-6E8A-4147-A177-3AD203B41FA5}">
                      <a16:colId xmlns:a16="http://schemas.microsoft.com/office/drawing/2014/main" val="1187316288"/>
                    </a:ext>
                  </a:extLst>
                </a:gridCol>
                <a:gridCol w="658368">
                  <a:extLst>
                    <a:ext uri="{9D8B030D-6E8A-4147-A177-3AD203B41FA5}">
                      <a16:colId xmlns:a16="http://schemas.microsoft.com/office/drawing/2014/main" val="1722201124"/>
                    </a:ext>
                  </a:extLst>
                </a:gridCol>
                <a:gridCol w="658368">
                  <a:extLst>
                    <a:ext uri="{9D8B030D-6E8A-4147-A177-3AD203B41FA5}">
                      <a16:colId xmlns:a16="http://schemas.microsoft.com/office/drawing/2014/main" val="1394008884"/>
                    </a:ext>
                  </a:extLst>
                </a:gridCol>
                <a:gridCol w="658368">
                  <a:extLst>
                    <a:ext uri="{9D8B030D-6E8A-4147-A177-3AD203B41FA5}">
                      <a16:colId xmlns:a16="http://schemas.microsoft.com/office/drawing/2014/main" val="4094207915"/>
                    </a:ext>
                  </a:extLst>
                </a:gridCol>
                <a:gridCol w="658368">
                  <a:extLst>
                    <a:ext uri="{9D8B030D-6E8A-4147-A177-3AD203B41FA5}">
                      <a16:colId xmlns:a16="http://schemas.microsoft.com/office/drawing/2014/main" val="310572910"/>
                    </a:ext>
                  </a:extLst>
                </a:gridCol>
                <a:gridCol w="658368">
                  <a:extLst>
                    <a:ext uri="{9D8B030D-6E8A-4147-A177-3AD203B41FA5}">
                      <a16:colId xmlns:a16="http://schemas.microsoft.com/office/drawing/2014/main" val="137920620"/>
                    </a:ext>
                  </a:extLst>
                </a:gridCol>
                <a:gridCol w="658368">
                  <a:extLst>
                    <a:ext uri="{9D8B030D-6E8A-4147-A177-3AD203B41FA5}">
                      <a16:colId xmlns:a16="http://schemas.microsoft.com/office/drawing/2014/main" val="428159583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810247854"/>
                  </a:ext>
                </a:extLst>
              </a:tr>
              <a:tr h="370840">
                <a:tc>
                  <a:txBody>
                    <a:bodyPr/>
                    <a:lstStyle/>
                    <a:p>
                      <a:r>
                        <a:rPr lang="en-US" sz="1000"/>
                        <a:t>tmna_services</a:t>
                      </a:r>
                    </a:p>
                  </a:txBody>
                  <a:tcPr/>
                </a:tc>
                <a:tc>
                  <a:txBody>
                    <a:bodyPr/>
                    <a:lstStyle/>
                    <a:p>
                      <a:r>
                        <a:rPr lang="en-US" sz="1000"/>
                        <a:t>437</a:t>
                      </a:r>
                    </a:p>
                  </a:txBody>
                  <a:tcPr/>
                </a:tc>
                <a:tc>
                  <a:txBody>
                    <a:bodyPr/>
                    <a:lstStyle/>
                    <a:p>
                      <a:r>
                        <a:rPr lang="en-US" sz="1000"/>
                        <a:t>6</a:t>
                      </a:r>
                    </a:p>
                  </a:txBody>
                  <a:tcPr/>
                </a:tc>
                <a:tc>
                  <a:txBody>
                    <a:bodyPr/>
                    <a:lstStyle/>
                    <a:p>
                      <a:r>
                        <a:rPr lang="en-US" sz="1000"/>
                        <a:t>4</a:t>
                      </a:r>
                    </a:p>
                  </a:txBody>
                  <a:tcPr/>
                </a:tc>
                <a:tc>
                  <a:txBody>
                    <a:bodyPr/>
                    <a:lstStyle/>
                    <a:p>
                      <a:r>
                        <a:rPr lang="en-US" sz="1000"/>
                        <a:t>1</a:t>
                      </a:r>
                    </a:p>
                  </a:txBody>
                  <a:tcPr/>
                </a:tc>
                <a:tc>
                  <a:txBody>
                    <a:bodyPr/>
                    <a:lstStyle/>
                    <a:p>
                      <a:r>
                        <a:rPr lang="en-US" sz="1000"/>
                        <a:t>0</a:t>
                      </a:r>
                    </a:p>
                  </a:txBody>
                  <a:tcPr/>
                </a:tc>
                <a:tc>
                  <a:txBody>
                    <a:bodyPr/>
                    <a:lstStyle/>
                    <a:p>
                      <a:r>
                        <a:rPr lang="en-US" sz="1000"/>
                        <a:t>5</a:t>
                      </a:r>
                    </a:p>
                  </a:txBody>
                  <a:tcPr/>
                </a:tc>
                <a:tc>
                  <a:txBody>
                    <a:bodyPr/>
                    <a:lstStyle/>
                    <a:p>
                      <a:r>
                        <a:rPr lang="en-US" sz="1000"/>
                        <a:t>162</a:t>
                      </a:r>
                    </a:p>
                  </a:txBody>
                  <a:tcPr/>
                </a:tc>
                <a:tc>
                  <a:txBody>
                    <a:bodyPr/>
                    <a:lstStyle/>
                    <a:p>
                      <a:r>
                        <a:rPr lang="en-US" sz="1000"/>
                        <a:t>6</a:t>
                      </a:r>
                    </a:p>
                  </a:txBody>
                  <a:tcPr/>
                </a:tc>
                <a:tc>
                  <a:txBody>
                    <a:bodyPr/>
                    <a:lstStyle/>
                    <a:p>
                      <a:r>
                        <a:rPr lang="en-US" sz="1000"/>
                        <a:t>7.7419 %</a:t>
                      </a:r>
                    </a:p>
                  </a:txBody>
                  <a:tcPr/>
                </a:tc>
                <a:extLst>
                  <a:ext uri="{0D108BD9-81ED-4DB2-BD59-A6C34878D82A}">
                    <a16:rowId xmlns:a16="http://schemas.microsoft.com/office/drawing/2014/main" val="3098529642"/>
                  </a:ext>
                </a:extLst>
              </a:tr>
            </a:tbl>
          </a:graphicData>
        </a:graphic>
      </p:graphicFrame>
      <p:sp>
        <p:nvSpPr>
          <p:cNvPr id="4" name="Text Placeholder 3">
            <a:extLst>
              <a:ext uri="{FF2B5EF4-FFF2-40B4-BE49-F238E27FC236}">
                <a16:creationId xmlns:a16="http://schemas.microsoft.com/office/drawing/2014/main" id="{95FF8A95-049E-41D1-A277-73713A938029}"/>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0054101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75846-4BF8-4BDD-8813-0D6A68A3F4B4}"/>
              </a:ext>
            </a:extLst>
          </p:cNvPr>
          <p:cNvSpPr>
            <a:spLocks noGrp="1"/>
          </p:cNvSpPr>
          <p:nvPr>
            <p:ph type="title"/>
          </p:nvPr>
        </p:nvSpPr>
        <p:spPr/>
        <p:txBody>
          <a:bodyPr/>
          <a:lstStyle/>
          <a:p>
            <a:r>
              <a:rPr lang="en-US"/>
              <a:t>Instagram Instagram Followers Change | TMNAS</a:t>
            </a:r>
          </a:p>
        </p:txBody>
      </p:sp>
      <p:graphicFrame>
        <p:nvGraphicFramePr>
          <p:cNvPr id="6" name="Chart Placeholder 5">
            <a:extLst>
              <a:ext uri="{FF2B5EF4-FFF2-40B4-BE49-F238E27FC236}">
                <a16:creationId xmlns:a16="http://schemas.microsoft.com/office/drawing/2014/main" id="{A759B12D-33CA-4531-A712-7555C63AB7C6}"/>
              </a:ext>
            </a:extLst>
          </p:cNvPr>
          <p:cNvGraphicFramePr>
            <a:graphicFrameLocks noGrp="1"/>
          </p:cNvGraphicFramePr>
          <p:nvPr>
            <p:ph type="chart" sz="quarter" idx="13"/>
            <p:extLst>
              <p:ext uri="{D42A27DB-BD31-4B8C-83A1-F6EECF244321}">
                <p14:modId xmlns:p14="http://schemas.microsoft.com/office/powerpoint/2010/main" val="18287159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17EED9-D22C-47C9-B5A8-1AAE4E1D28A5}"/>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14E867E3-B373-49D8-BDD5-8B97FE26DB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31211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BF001-1D16-4D39-BC3A-84E0D74AA08E}"/>
              </a:ext>
            </a:extLst>
          </p:cNvPr>
          <p:cNvSpPr>
            <a:spLocks noGrp="1"/>
          </p:cNvSpPr>
          <p:nvPr>
            <p:ph type="title"/>
          </p:nvPr>
        </p:nvSpPr>
        <p:spPr/>
        <p:txBody>
          <a:bodyPr/>
          <a:lstStyle/>
          <a:p>
            <a:r>
              <a:rPr lang="en-US"/>
              <a:t>Instagram Average Interactions Per Instagram Post | TMNAS</a:t>
            </a:r>
          </a:p>
        </p:txBody>
      </p:sp>
      <p:graphicFrame>
        <p:nvGraphicFramePr>
          <p:cNvPr id="6" name="Chart Placeholder 5">
            <a:extLst>
              <a:ext uri="{FF2B5EF4-FFF2-40B4-BE49-F238E27FC236}">
                <a16:creationId xmlns:a16="http://schemas.microsoft.com/office/drawing/2014/main" id="{25B7341E-2E02-4056-87ED-7DFA429BA0C7}"/>
              </a:ext>
            </a:extLst>
          </p:cNvPr>
          <p:cNvGraphicFramePr>
            <a:graphicFrameLocks noGrp="1"/>
          </p:cNvGraphicFramePr>
          <p:nvPr>
            <p:ph type="chart" sz="quarter" idx="13"/>
            <p:extLst>
              <p:ext uri="{D42A27DB-BD31-4B8C-83A1-F6EECF244321}">
                <p14:modId xmlns:p14="http://schemas.microsoft.com/office/powerpoint/2010/main" val="18315114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E43E32-9694-415A-BCC1-A1B061D3ED7C}"/>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F6386C98-441D-414A-8681-D858831F01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04234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081D5-9A97-4511-9A66-85A37E67A439}"/>
              </a:ext>
            </a:extLst>
          </p:cNvPr>
          <p:cNvSpPr>
            <a:spLocks noGrp="1"/>
          </p:cNvSpPr>
          <p:nvPr>
            <p:ph type="title"/>
          </p:nvPr>
        </p:nvSpPr>
        <p:spPr/>
        <p:txBody>
          <a:bodyPr/>
          <a:lstStyle/>
          <a:p>
            <a:r>
              <a:rPr lang="en-US"/>
              <a:t>Instagram Total Interactions Per Month | TMNAS</a:t>
            </a:r>
          </a:p>
        </p:txBody>
      </p:sp>
      <p:graphicFrame>
        <p:nvGraphicFramePr>
          <p:cNvPr id="6" name="Chart Placeholder 5">
            <a:extLst>
              <a:ext uri="{FF2B5EF4-FFF2-40B4-BE49-F238E27FC236}">
                <a16:creationId xmlns:a16="http://schemas.microsoft.com/office/drawing/2014/main" id="{6E4F10BD-5479-4D13-B863-85D2926E8916}"/>
              </a:ext>
            </a:extLst>
          </p:cNvPr>
          <p:cNvGraphicFramePr>
            <a:graphicFrameLocks noGrp="1"/>
          </p:cNvGraphicFramePr>
          <p:nvPr>
            <p:ph type="chart" sz="quarter" idx="13"/>
            <p:extLst>
              <p:ext uri="{D42A27DB-BD31-4B8C-83A1-F6EECF244321}">
                <p14:modId xmlns:p14="http://schemas.microsoft.com/office/powerpoint/2010/main" val="3615606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0CF731-B19A-430C-9952-C982664DC440}"/>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1A462640-2E7D-45D7-A407-7E4D985AA6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62841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A2D7C-815C-48FF-BB88-FE67CD7696F2}"/>
              </a:ext>
            </a:extLst>
          </p:cNvPr>
          <p:cNvSpPr>
            <a:spLocks noGrp="1"/>
          </p:cNvSpPr>
          <p:nvPr>
            <p:ph type="title"/>
          </p:nvPr>
        </p:nvSpPr>
        <p:spPr/>
        <p:txBody>
          <a:bodyPr/>
          <a:lstStyle/>
          <a:p>
            <a:r>
              <a:rPr lang="en-US"/>
              <a:t>Instagram Top Instagram Posts Table | TMNAS</a:t>
            </a:r>
          </a:p>
        </p:txBody>
      </p:sp>
      <p:graphicFrame>
        <p:nvGraphicFramePr>
          <p:cNvPr id="5" name="Table Placeholder 4">
            <a:extLst>
              <a:ext uri="{FF2B5EF4-FFF2-40B4-BE49-F238E27FC236}">
                <a16:creationId xmlns:a16="http://schemas.microsoft.com/office/drawing/2014/main" id="{332A25AD-5C26-49E3-9B8C-3020320F4E6B}"/>
              </a:ext>
            </a:extLst>
          </p:cNvPr>
          <p:cNvGraphicFramePr>
            <a:graphicFrameLocks noGrp="1"/>
          </p:cNvGraphicFramePr>
          <p:nvPr>
            <p:ph type="tbl" sz="quarter" idx="13"/>
            <p:extLst>
              <p:ext uri="{D42A27DB-BD31-4B8C-83A1-F6EECF244321}">
                <p14:modId xmlns:p14="http://schemas.microsoft.com/office/powerpoint/2010/main" val="1384546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73315884"/>
                    </a:ext>
                  </a:extLst>
                </a:gridCol>
                <a:gridCol w="987552">
                  <a:extLst>
                    <a:ext uri="{9D8B030D-6E8A-4147-A177-3AD203B41FA5}">
                      <a16:colId xmlns:a16="http://schemas.microsoft.com/office/drawing/2014/main" val="281385825"/>
                    </a:ext>
                  </a:extLst>
                </a:gridCol>
                <a:gridCol w="987552">
                  <a:extLst>
                    <a:ext uri="{9D8B030D-6E8A-4147-A177-3AD203B41FA5}">
                      <a16:colId xmlns:a16="http://schemas.microsoft.com/office/drawing/2014/main" val="2491728865"/>
                    </a:ext>
                  </a:extLst>
                </a:gridCol>
                <a:gridCol w="987552">
                  <a:extLst>
                    <a:ext uri="{9D8B030D-6E8A-4147-A177-3AD203B41FA5}">
                      <a16:colId xmlns:a16="http://schemas.microsoft.com/office/drawing/2014/main" val="580053271"/>
                    </a:ext>
                  </a:extLst>
                </a:gridCol>
                <a:gridCol w="987552">
                  <a:extLst>
                    <a:ext uri="{9D8B030D-6E8A-4147-A177-3AD203B41FA5}">
                      <a16:colId xmlns:a16="http://schemas.microsoft.com/office/drawing/2014/main" val="630556596"/>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027261838"/>
                  </a:ext>
                </a:extLst>
              </a:tr>
              <a:tr h="370840">
                <a:tc>
                  <a:txBody>
                    <a:bodyPr/>
                    <a:lstStyle/>
                    <a:p>
                      <a:r>
                        <a:rPr lang="en-US" sz="1000" b="1"/>
                        <a:t>tmna_services - 2020-04-02 15:49:04</a:t>
                      </a:r>
                      <a:r>
                        <a:rPr lang="en-US" sz="1000"/>
                        <a:t>
 We kicked off our week with “Bring Your Pet to Lunch Day!” Employees enjoyed connecting and introducing their furry loved ones!</a:t>
                      </a:r>
                    </a:p>
                  </a:txBody>
                  <a:tcPr/>
                </a:tc>
                <a:tc>
                  <a:txBody>
                    <a:bodyPr/>
                    <a:lstStyle/>
                    <a:p>
                      <a:r>
                        <a:rPr lang="en-US" sz="1000"/>
                        <a:t>59</a:t>
                      </a:r>
                    </a:p>
                  </a:txBody>
                  <a:tcPr/>
                </a:tc>
                <a:tc>
                  <a:txBody>
                    <a:bodyPr/>
                    <a:lstStyle/>
                    <a:p>
                      <a:r>
                        <a:rPr lang="en-US" sz="1000"/>
                        <a:t>0</a:t>
                      </a:r>
                    </a:p>
                  </a:txBody>
                  <a:tcPr/>
                </a:tc>
                <a:tc>
                  <a:txBody>
                    <a:bodyPr/>
                    <a:lstStyle/>
                    <a:p>
                      <a:r>
                        <a:rPr lang="en-US" sz="1000"/>
                        <a:t>13.6259 %</a:t>
                      </a:r>
                    </a:p>
                  </a:txBody>
                  <a:tcPr/>
                </a:tc>
                <a:tc>
                  <a:txBody>
                    <a:bodyPr/>
                    <a:lstStyle/>
                    <a:p>
                      <a:r>
                        <a:rPr lang="en-US" sz="1000"/>
                        <a:t>Image</a:t>
                      </a:r>
                    </a:p>
                  </a:txBody>
                  <a:tcPr/>
                </a:tc>
                <a:extLst>
                  <a:ext uri="{0D108BD9-81ED-4DB2-BD59-A6C34878D82A}">
                    <a16:rowId xmlns:a16="http://schemas.microsoft.com/office/drawing/2014/main" val="373593058"/>
                  </a:ext>
                </a:extLst>
              </a:tr>
              <a:tr h="370840">
                <a:tc>
                  <a:txBody>
                    <a:bodyPr/>
                    <a:lstStyle/>
                    <a:p>
                      <a:r>
                        <a:rPr lang="en-US" sz="1000" b="1"/>
                        <a:t>tmna_services - 2020-04-22 13:51:37</a:t>
                      </a:r>
                      <a:r>
                        <a:rPr lang="en-US" sz="1000"/>
                        <a:t>
 Happy Earth Day! Virtual Terrarium Workshop hosted by terrarium_therapy via zoom. This event provided our employees an opportunity to disconnect from technology and connect with the natural world. #plantfortheplanet #experiencetmnas</a:t>
                      </a:r>
                    </a:p>
                  </a:txBody>
                  <a:tcPr/>
                </a:tc>
                <a:tc>
                  <a:txBody>
                    <a:bodyPr/>
                    <a:lstStyle/>
                    <a:p>
                      <a:r>
                        <a:rPr lang="en-US" sz="1000"/>
                        <a:t>40</a:t>
                      </a:r>
                    </a:p>
                  </a:txBody>
                  <a:tcPr/>
                </a:tc>
                <a:tc>
                  <a:txBody>
                    <a:bodyPr/>
                    <a:lstStyle/>
                    <a:p>
                      <a:r>
                        <a:rPr lang="en-US" sz="1000"/>
                        <a:t>4</a:t>
                      </a:r>
                    </a:p>
                  </a:txBody>
                  <a:tcPr/>
                </a:tc>
                <a:tc>
                  <a:txBody>
                    <a:bodyPr/>
                    <a:lstStyle/>
                    <a:p>
                      <a:r>
                        <a:rPr lang="en-US" sz="1000"/>
                        <a:t>10.0686 %</a:t>
                      </a:r>
                    </a:p>
                  </a:txBody>
                  <a:tcPr/>
                </a:tc>
                <a:tc>
                  <a:txBody>
                    <a:bodyPr/>
                    <a:lstStyle/>
                    <a:p>
                      <a:r>
                        <a:rPr lang="en-US" sz="1000"/>
                        <a:t>Carousel</a:t>
                      </a:r>
                    </a:p>
                  </a:txBody>
                  <a:tcPr/>
                </a:tc>
                <a:extLst>
                  <a:ext uri="{0D108BD9-81ED-4DB2-BD59-A6C34878D82A}">
                    <a16:rowId xmlns:a16="http://schemas.microsoft.com/office/drawing/2014/main" val="1208621151"/>
                  </a:ext>
                </a:extLst>
              </a:tr>
              <a:tr h="370840">
                <a:tc>
                  <a:txBody>
                    <a:bodyPr/>
                    <a:lstStyle/>
                    <a:p>
                      <a:r>
                        <a:rPr lang="en-US" sz="1000" b="1"/>
                        <a:t>tmna_services - 2020-04-09 08:40:13</a:t>
                      </a:r>
                      <a:r>
                        <a:rPr lang="en-US" sz="1000"/>
                        <a:t>
 TMNA Services will be closing today at 3pm and remain closed until Monday, April 13th. Wishing you and your family a safe and enjoyable weekend 😊🌼🌺</a:t>
                      </a:r>
                    </a:p>
                  </a:txBody>
                  <a:tcPr/>
                </a:tc>
                <a:tc>
                  <a:txBody>
                    <a:bodyPr/>
                    <a:lstStyle/>
                    <a:p>
                      <a:r>
                        <a:rPr lang="en-US" sz="1000"/>
                        <a:t>29</a:t>
                      </a:r>
                    </a:p>
                  </a:txBody>
                  <a:tcPr/>
                </a:tc>
                <a:tc>
                  <a:txBody>
                    <a:bodyPr/>
                    <a:lstStyle/>
                    <a:p>
                      <a:r>
                        <a:rPr lang="en-US" sz="1000"/>
                        <a:t>0</a:t>
                      </a:r>
                    </a:p>
                  </a:txBody>
                  <a:tcPr/>
                </a:tc>
                <a:tc>
                  <a:txBody>
                    <a:bodyPr/>
                    <a:lstStyle/>
                    <a:p>
                      <a:r>
                        <a:rPr lang="en-US" sz="1000"/>
                        <a:t>6.6820 %</a:t>
                      </a:r>
                    </a:p>
                  </a:txBody>
                  <a:tcPr/>
                </a:tc>
                <a:tc>
                  <a:txBody>
                    <a:bodyPr/>
                    <a:lstStyle/>
                    <a:p>
                      <a:r>
                        <a:rPr lang="en-US" sz="1000"/>
                        <a:t>Image</a:t>
                      </a:r>
                    </a:p>
                  </a:txBody>
                  <a:tcPr/>
                </a:tc>
                <a:extLst>
                  <a:ext uri="{0D108BD9-81ED-4DB2-BD59-A6C34878D82A}">
                    <a16:rowId xmlns:a16="http://schemas.microsoft.com/office/drawing/2014/main" val="1230901721"/>
                  </a:ext>
                </a:extLst>
              </a:tr>
              <a:tr h="370840">
                <a:tc>
                  <a:txBody>
                    <a:bodyPr/>
                    <a:lstStyle/>
                    <a:p>
                      <a:r>
                        <a:rPr lang="en-US" sz="1000" b="1"/>
                        <a:t>tmna_services - 2020-04-28 14:27:29</a:t>
                      </a:r>
                      <a:r>
                        <a:rPr lang="en-US" sz="1000"/>
                        <a:t>
 TMNA Services employees and their families got to enjoy a zoom lunch with giraffes last week, hosted by the elmwoodparkzoo 😊The Elmwood Park Zoo, located in Norristown, PA, is home to hundreds of animals and seeks to inspire an active participation in conservation. Thankfully, Gerald, Dhoruba and Mokolo didn’t seem to mind the spectators #experiencetmnas #virtuallunch</a:t>
                      </a:r>
                    </a:p>
                  </a:txBody>
                  <a:tcPr/>
                </a:tc>
                <a:tc>
                  <a:txBody>
                    <a:bodyPr/>
                    <a:lstStyle/>
                    <a:p>
                      <a:r>
                        <a:rPr lang="en-US" sz="1000"/>
                        <a:t>26</a:t>
                      </a:r>
                    </a:p>
                  </a:txBody>
                  <a:tcPr/>
                </a:tc>
                <a:tc>
                  <a:txBody>
                    <a:bodyPr/>
                    <a:lstStyle/>
                    <a:p>
                      <a:r>
                        <a:rPr lang="en-US" sz="1000"/>
                        <a:t>1</a:t>
                      </a:r>
                    </a:p>
                  </a:txBody>
                  <a:tcPr/>
                </a:tc>
                <a:tc>
                  <a:txBody>
                    <a:bodyPr/>
                    <a:lstStyle/>
                    <a:p>
                      <a:r>
                        <a:rPr lang="en-US" sz="1000"/>
                        <a:t>6.1927 %</a:t>
                      </a:r>
                    </a:p>
                  </a:txBody>
                  <a:tcPr/>
                </a:tc>
                <a:tc>
                  <a:txBody>
                    <a:bodyPr/>
                    <a:lstStyle/>
                    <a:p>
                      <a:r>
                        <a:rPr lang="en-US" sz="1000"/>
                        <a:t>Image</a:t>
                      </a:r>
                    </a:p>
                  </a:txBody>
                  <a:tcPr/>
                </a:tc>
                <a:extLst>
                  <a:ext uri="{0D108BD9-81ED-4DB2-BD59-A6C34878D82A}">
                    <a16:rowId xmlns:a16="http://schemas.microsoft.com/office/drawing/2014/main" val="4153582116"/>
                  </a:ext>
                </a:extLst>
              </a:tr>
              <a:tr h="370840">
                <a:tc>
                  <a:txBody>
                    <a:bodyPr/>
                    <a:lstStyle/>
                    <a:p>
                      <a:r>
                        <a:rPr lang="en-US" sz="1000" b="1"/>
                        <a:t>tmna_services - 2020-04-29 14:33:45</a:t>
                      </a:r>
                      <a:r>
                        <a:rPr lang="en-US" sz="1000"/>
                        <a:t>
 TMNAS’ CSR Charity for April is herophilly 
HERO Inc., located in Philadelphia, offers tutoring, spiritual guidance, structured activities and mentors to participants (ages 12-24). They offer workshops, educational sessions, and art classes to address practical methods to avoid and overcome challenges young people face daily.  With the support of our staff, TMNAS is proud to sponsor this organization for the month of April.</a:t>
                      </a:r>
                    </a:p>
                  </a:txBody>
                  <a:tcPr/>
                </a:tc>
                <a:tc>
                  <a:txBody>
                    <a:bodyPr/>
                    <a:lstStyle/>
                    <a:p>
                      <a:r>
                        <a:rPr lang="en-US" sz="1000"/>
                        <a:t>8</a:t>
                      </a:r>
                    </a:p>
                  </a:txBody>
                  <a:tcPr/>
                </a:tc>
                <a:tc>
                  <a:txBody>
                    <a:bodyPr/>
                    <a:lstStyle/>
                    <a:p>
                      <a:r>
                        <a:rPr lang="en-US" sz="1000"/>
                        <a:t>1</a:t>
                      </a:r>
                    </a:p>
                  </a:txBody>
                  <a:tcPr/>
                </a:tc>
                <a:tc>
                  <a:txBody>
                    <a:bodyPr/>
                    <a:lstStyle/>
                    <a:p>
                      <a:r>
                        <a:rPr lang="en-US" sz="1000"/>
                        <a:t>2.0642 %</a:t>
                      </a:r>
                    </a:p>
                  </a:txBody>
                  <a:tcPr/>
                </a:tc>
                <a:tc>
                  <a:txBody>
                    <a:bodyPr/>
                    <a:lstStyle/>
                    <a:p>
                      <a:r>
                        <a:rPr lang="en-US" sz="1000"/>
                        <a:t>Image</a:t>
                      </a:r>
                    </a:p>
                  </a:txBody>
                  <a:tcPr/>
                </a:tc>
                <a:extLst>
                  <a:ext uri="{0D108BD9-81ED-4DB2-BD59-A6C34878D82A}">
                    <a16:rowId xmlns:a16="http://schemas.microsoft.com/office/drawing/2014/main" val="606477398"/>
                  </a:ext>
                </a:extLst>
              </a:tr>
            </a:tbl>
          </a:graphicData>
        </a:graphic>
      </p:graphicFrame>
      <p:sp>
        <p:nvSpPr>
          <p:cNvPr id="4" name="Text Placeholder 3">
            <a:extLst>
              <a:ext uri="{FF2B5EF4-FFF2-40B4-BE49-F238E27FC236}">
                <a16:creationId xmlns:a16="http://schemas.microsoft.com/office/drawing/2014/main" id="{F7A00116-BB6D-4C70-9248-E35F17D32C78}"/>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8630478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EA7AE-353D-4C2C-838C-00C3133CE311}"/>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F6CB8F52-27E9-4025-9539-BF02BB2DB9BA}"/>
              </a:ext>
            </a:extLst>
          </p:cNvPr>
          <p:cNvGraphicFramePr>
            <a:graphicFrameLocks noGrp="1"/>
          </p:cNvGraphicFramePr>
          <p:nvPr>
            <p:ph type="tbl" sz="quarter" idx="13"/>
            <p:extLst>
              <p:ext uri="{D42A27DB-BD31-4B8C-83A1-F6EECF244321}">
                <p14:modId xmlns:p14="http://schemas.microsoft.com/office/powerpoint/2010/main" val="2143621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3330813861"/>
                    </a:ext>
                  </a:extLst>
                </a:gridCol>
                <a:gridCol w="493776">
                  <a:extLst>
                    <a:ext uri="{9D8B030D-6E8A-4147-A177-3AD203B41FA5}">
                      <a16:colId xmlns:a16="http://schemas.microsoft.com/office/drawing/2014/main" val="1796965836"/>
                    </a:ext>
                  </a:extLst>
                </a:gridCol>
                <a:gridCol w="246888">
                  <a:extLst>
                    <a:ext uri="{9D8B030D-6E8A-4147-A177-3AD203B41FA5}">
                      <a16:colId xmlns:a16="http://schemas.microsoft.com/office/drawing/2014/main" val="3725661409"/>
                    </a:ext>
                  </a:extLst>
                </a:gridCol>
                <a:gridCol w="246888">
                  <a:extLst>
                    <a:ext uri="{9D8B030D-6E8A-4147-A177-3AD203B41FA5}">
                      <a16:colId xmlns:a16="http://schemas.microsoft.com/office/drawing/2014/main" val="3198802553"/>
                    </a:ext>
                  </a:extLst>
                </a:gridCol>
                <a:gridCol w="246888">
                  <a:extLst>
                    <a:ext uri="{9D8B030D-6E8A-4147-A177-3AD203B41FA5}">
                      <a16:colId xmlns:a16="http://schemas.microsoft.com/office/drawing/2014/main" val="1245180402"/>
                    </a:ext>
                  </a:extLst>
                </a:gridCol>
                <a:gridCol w="246888">
                  <a:extLst>
                    <a:ext uri="{9D8B030D-6E8A-4147-A177-3AD203B41FA5}">
                      <a16:colId xmlns:a16="http://schemas.microsoft.com/office/drawing/2014/main" val="523675581"/>
                    </a:ext>
                  </a:extLst>
                </a:gridCol>
                <a:gridCol w="246888">
                  <a:extLst>
                    <a:ext uri="{9D8B030D-6E8A-4147-A177-3AD203B41FA5}">
                      <a16:colId xmlns:a16="http://schemas.microsoft.com/office/drawing/2014/main" val="2671780109"/>
                    </a:ext>
                  </a:extLst>
                </a:gridCol>
                <a:gridCol w="246888">
                  <a:extLst>
                    <a:ext uri="{9D8B030D-6E8A-4147-A177-3AD203B41FA5}">
                      <a16:colId xmlns:a16="http://schemas.microsoft.com/office/drawing/2014/main" val="3524006285"/>
                    </a:ext>
                  </a:extLst>
                </a:gridCol>
                <a:gridCol w="246888">
                  <a:extLst>
                    <a:ext uri="{9D8B030D-6E8A-4147-A177-3AD203B41FA5}">
                      <a16:colId xmlns:a16="http://schemas.microsoft.com/office/drawing/2014/main" val="1050898786"/>
                    </a:ext>
                  </a:extLst>
                </a:gridCol>
                <a:gridCol w="246888">
                  <a:extLst>
                    <a:ext uri="{9D8B030D-6E8A-4147-A177-3AD203B41FA5}">
                      <a16:colId xmlns:a16="http://schemas.microsoft.com/office/drawing/2014/main" val="2679351394"/>
                    </a:ext>
                  </a:extLst>
                </a:gridCol>
                <a:gridCol w="246888">
                  <a:extLst>
                    <a:ext uri="{9D8B030D-6E8A-4147-A177-3AD203B41FA5}">
                      <a16:colId xmlns:a16="http://schemas.microsoft.com/office/drawing/2014/main" val="1552979157"/>
                    </a:ext>
                  </a:extLst>
                </a:gridCol>
                <a:gridCol w="246888">
                  <a:extLst>
                    <a:ext uri="{9D8B030D-6E8A-4147-A177-3AD203B41FA5}">
                      <a16:colId xmlns:a16="http://schemas.microsoft.com/office/drawing/2014/main" val="1578045911"/>
                    </a:ext>
                  </a:extLst>
                </a:gridCol>
                <a:gridCol w="246888">
                  <a:extLst>
                    <a:ext uri="{9D8B030D-6E8A-4147-A177-3AD203B41FA5}">
                      <a16:colId xmlns:a16="http://schemas.microsoft.com/office/drawing/2014/main" val="2077925619"/>
                    </a:ext>
                  </a:extLst>
                </a:gridCol>
                <a:gridCol w="246888">
                  <a:extLst>
                    <a:ext uri="{9D8B030D-6E8A-4147-A177-3AD203B41FA5}">
                      <a16:colId xmlns:a16="http://schemas.microsoft.com/office/drawing/2014/main" val="67351839"/>
                    </a:ext>
                  </a:extLst>
                </a:gridCol>
                <a:gridCol w="246888">
                  <a:extLst>
                    <a:ext uri="{9D8B030D-6E8A-4147-A177-3AD203B41FA5}">
                      <a16:colId xmlns:a16="http://schemas.microsoft.com/office/drawing/2014/main" val="463581335"/>
                    </a:ext>
                  </a:extLst>
                </a:gridCol>
                <a:gridCol w="246888">
                  <a:extLst>
                    <a:ext uri="{9D8B030D-6E8A-4147-A177-3AD203B41FA5}">
                      <a16:colId xmlns:a16="http://schemas.microsoft.com/office/drawing/2014/main" val="3925316647"/>
                    </a:ext>
                  </a:extLst>
                </a:gridCol>
                <a:gridCol w="246888">
                  <a:extLst>
                    <a:ext uri="{9D8B030D-6E8A-4147-A177-3AD203B41FA5}">
                      <a16:colId xmlns:a16="http://schemas.microsoft.com/office/drawing/2014/main" val="3868363323"/>
                    </a:ext>
                  </a:extLst>
                </a:gridCol>
                <a:gridCol w="246888">
                  <a:extLst>
                    <a:ext uri="{9D8B030D-6E8A-4147-A177-3AD203B41FA5}">
                      <a16:colId xmlns:a16="http://schemas.microsoft.com/office/drawing/2014/main" val="1281195362"/>
                    </a:ext>
                  </a:extLst>
                </a:gridCol>
                <a:gridCol w="246888">
                  <a:extLst>
                    <a:ext uri="{9D8B030D-6E8A-4147-A177-3AD203B41FA5}">
                      <a16:colId xmlns:a16="http://schemas.microsoft.com/office/drawing/2014/main" val="12137795"/>
                    </a:ext>
                  </a:extLst>
                </a:gridCol>
                <a:gridCol w="246888">
                  <a:extLst>
                    <a:ext uri="{9D8B030D-6E8A-4147-A177-3AD203B41FA5}">
                      <a16:colId xmlns:a16="http://schemas.microsoft.com/office/drawing/2014/main" val="2131059245"/>
                    </a:ext>
                  </a:extLst>
                </a:gridCol>
                <a:gridCol w="246888">
                  <a:extLst>
                    <a:ext uri="{9D8B030D-6E8A-4147-A177-3AD203B41FA5}">
                      <a16:colId xmlns:a16="http://schemas.microsoft.com/office/drawing/2014/main" val="1151712104"/>
                    </a:ext>
                  </a:extLst>
                </a:gridCol>
                <a:gridCol w="246888">
                  <a:extLst>
                    <a:ext uri="{9D8B030D-6E8A-4147-A177-3AD203B41FA5}">
                      <a16:colId xmlns:a16="http://schemas.microsoft.com/office/drawing/2014/main" val="75674949"/>
                    </a:ext>
                  </a:extLst>
                </a:gridCol>
                <a:gridCol w="246888">
                  <a:extLst>
                    <a:ext uri="{9D8B030D-6E8A-4147-A177-3AD203B41FA5}">
                      <a16:colId xmlns:a16="http://schemas.microsoft.com/office/drawing/2014/main" val="194223504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835676043"/>
                  </a:ext>
                </a:extLst>
              </a:tr>
              <a:tr h="370840">
                <a:tc>
                  <a:txBody>
                    <a:bodyPr/>
                    <a:lstStyle/>
                    <a:p>
                      <a:r>
                        <a:rPr lang="en-US" sz="1000"/>
                        <a:t>TMNAS</a:t>
                      </a:r>
                    </a:p>
                  </a:txBody>
                  <a:tcPr/>
                </a:tc>
                <a:tc>
                  <a:txBody>
                    <a:bodyPr/>
                    <a:lstStyle/>
                    <a:p>
                      <a:r>
                        <a:rPr lang="en-US" sz="1000"/>
                        <a:t>78</a:t>
                      </a:r>
                    </a:p>
                  </a:txBody>
                  <a:tcPr/>
                </a:tc>
                <a:tc>
                  <a:txBody>
                    <a:bodyPr/>
                    <a:lstStyle/>
                    <a:p>
                      <a:r>
                        <a:rPr lang="en-US" sz="1000"/>
                        <a:t>0</a:t>
                      </a:r>
                    </a:p>
                  </a:txBody>
                  <a:tcPr/>
                </a:tc>
                <a:tc>
                  <a:txBody>
                    <a:bodyPr/>
                    <a:lstStyle/>
                    <a:p>
                      <a:r>
                        <a:rPr lang="en-US" sz="1000"/>
                        <a:t>3</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10</a:t>
                      </a:r>
                    </a:p>
                  </a:txBody>
                  <a:tcPr/>
                </a:tc>
                <a:tc>
                  <a:txBody>
                    <a:bodyPr/>
                    <a:lstStyle/>
                    <a:p>
                      <a:r>
                        <a:rPr lang="en-US" sz="1000"/>
                        <a:t>0</a:t>
                      </a:r>
                    </a:p>
                  </a:txBody>
                  <a:tcPr/>
                </a:tc>
                <a:tc>
                  <a:txBody>
                    <a:bodyPr/>
                    <a:lstStyle/>
                    <a:p>
                      <a:r>
                        <a:rPr lang="en-US" sz="1000"/>
                        <a:t>8</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11</a:t>
                      </a:r>
                    </a:p>
                  </a:txBody>
                  <a:tcPr/>
                </a:tc>
                <a:tc>
                  <a:txBody>
                    <a:bodyPr/>
                    <a:lstStyle/>
                    <a:p>
                      <a:r>
                        <a:rPr lang="en-US" sz="1000"/>
                        <a:t>0</a:t>
                      </a:r>
                    </a:p>
                  </a:txBody>
                  <a:tcPr/>
                </a:tc>
                <a:tc>
                  <a:txBody>
                    <a:bodyPr/>
                    <a:lstStyle/>
                    <a:p>
                      <a:r>
                        <a:rPr lang="en-US" sz="1000"/>
                        <a:t>0</a:t>
                      </a:r>
                    </a:p>
                  </a:txBody>
                  <a:tcPr/>
                </a:tc>
                <a:tc>
                  <a:txBody>
                    <a:bodyPr/>
                    <a:lstStyle/>
                    <a:p>
                      <a:r>
                        <a:rPr lang="en-US" sz="1000"/>
                        <a:t>4.7009 %</a:t>
                      </a:r>
                    </a:p>
                  </a:txBody>
                  <a:tcPr/>
                </a:tc>
                <a:tc>
                  <a:txBody>
                    <a:bodyPr/>
                    <a:lstStyle/>
                    <a:p>
                      <a:r>
                        <a:rPr lang="en-US" sz="1000"/>
                        <a:t>0.0 %</a:t>
                      </a:r>
                    </a:p>
                  </a:txBody>
                  <a:tcPr/>
                </a:tc>
                <a:extLst>
                  <a:ext uri="{0D108BD9-81ED-4DB2-BD59-A6C34878D82A}">
                    <a16:rowId xmlns:a16="http://schemas.microsoft.com/office/drawing/2014/main" val="3208920378"/>
                  </a:ext>
                </a:extLst>
              </a:tr>
            </a:tbl>
          </a:graphicData>
        </a:graphic>
      </p:graphicFrame>
      <p:sp>
        <p:nvSpPr>
          <p:cNvPr id="4" name="Text Placeholder 3">
            <a:extLst>
              <a:ext uri="{FF2B5EF4-FFF2-40B4-BE49-F238E27FC236}">
                <a16:creationId xmlns:a16="http://schemas.microsoft.com/office/drawing/2014/main" id="{95CE73D4-7EB0-4243-80B8-733637C1A6F6}"/>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8649893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6AC10-36EF-4A14-8EEE-7D93AB1DE784}"/>
              </a:ext>
            </a:extLst>
          </p:cNvPr>
          <p:cNvSpPr>
            <a:spLocks noGrp="1"/>
          </p:cNvSpPr>
          <p:nvPr>
            <p:ph type="title"/>
          </p:nvPr>
        </p:nvSpPr>
        <p:spPr/>
        <p:txBody>
          <a:bodyPr/>
          <a:lstStyle/>
          <a:p>
            <a:r>
              <a:rPr lang="en-US"/>
              <a:t>Facebook Own Posts Table | TMNAS - 1 of 3</a:t>
            </a:r>
          </a:p>
        </p:txBody>
      </p:sp>
      <p:graphicFrame>
        <p:nvGraphicFramePr>
          <p:cNvPr id="5" name="Table Placeholder 4">
            <a:extLst>
              <a:ext uri="{FF2B5EF4-FFF2-40B4-BE49-F238E27FC236}">
                <a16:creationId xmlns:a16="http://schemas.microsoft.com/office/drawing/2014/main" id="{E5BEF397-3195-413B-9B86-1F8156DD6EE8}"/>
              </a:ext>
            </a:extLst>
          </p:cNvPr>
          <p:cNvGraphicFramePr>
            <a:graphicFrameLocks noGrp="1"/>
          </p:cNvGraphicFramePr>
          <p:nvPr>
            <p:ph type="tbl" sz="quarter" idx="13"/>
            <p:extLst>
              <p:ext uri="{D42A27DB-BD31-4B8C-83A1-F6EECF244321}">
                <p14:modId xmlns:p14="http://schemas.microsoft.com/office/powerpoint/2010/main" val="3452625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116303586"/>
                    </a:ext>
                  </a:extLst>
                </a:gridCol>
                <a:gridCol w="905256">
                  <a:extLst>
                    <a:ext uri="{9D8B030D-6E8A-4147-A177-3AD203B41FA5}">
                      <a16:colId xmlns:a16="http://schemas.microsoft.com/office/drawing/2014/main" val="33856823"/>
                    </a:ext>
                  </a:extLst>
                </a:gridCol>
                <a:gridCol w="658368">
                  <a:extLst>
                    <a:ext uri="{9D8B030D-6E8A-4147-A177-3AD203B41FA5}">
                      <a16:colId xmlns:a16="http://schemas.microsoft.com/office/drawing/2014/main" val="3160274313"/>
                    </a:ext>
                  </a:extLst>
                </a:gridCol>
                <a:gridCol w="329184">
                  <a:extLst>
                    <a:ext uri="{9D8B030D-6E8A-4147-A177-3AD203B41FA5}">
                      <a16:colId xmlns:a16="http://schemas.microsoft.com/office/drawing/2014/main" val="1880773337"/>
                    </a:ext>
                  </a:extLst>
                </a:gridCol>
                <a:gridCol w="329184">
                  <a:extLst>
                    <a:ext uri="{9D8B030D-6E8A-4147-A177-3AD203B41FA5}">
                      <a16:colId xmlns:a16="http://schemas.microsoft.com/office/drawing/2014/main" val="163116867"/>
                    </a:ext>
                  </a:extLst>
                </a:gridCol>
                <a:gridCol w="329184">
                  <a:extLst>
                    <a:ext uri="{9D8B030D-6E8A-4147-A177-3AD203B41FA5}">
                      <a16:colId xmlns:a16="http://schemas.microsoft.com/office/drawing/2014/main" val="3551311083"/>
                    </a:ext>
                  </a:extLst>
                </a:gridCol>
                <a:gridCol w="329184">
                  <a:extLst>
                    <a:ext uri="{9D8B030D-6E8A-4147-A177-3AD203B41FA5}">
                      <a16:colId xmlns:a16="http://schemas.microsoft.com/office/drawing/2014/main" val="307257728"/>
                    </a:ext>
                  </a:extLst>
                </a:gridCol>
                <a:gridCol w="329184">
                  <a:extLst>
                    <a:ext uri="{9D8B030D-6E8A-4147-A177-3AD203B41FA5}">
                      <a16:colId xmlns:a16="http://schemas.microsoft.com/office/drawing/2014/main" val="2884012707"/>
                    </a:ext>
                  </a:extLst>
                </a:gridCol>
                <a:gridCol w="329184">
                  <a:extLst>
                    <a:ext uri="{9D8B030D-6E8A-4147-A177-3AD203B41FA5}">
                      <a16:colId xmlns:a16="http://schemas.microsoft.com/office/drawing/2014/main" val="1493954517"/>
                    </a:ext>
                  </a:extLst>
                </a:gridCol>
                <a:gridCol w="329184">
                  <a:extLst>
                    <a:ext uri="{9D8B030D-6E8A-4147-A177-3AD203B41FA5}">
                      <a16:colId xmlns:a16="http://schemas.microsoft.com/office/drawing/2014/main" val="4012720525"/>
                    </a:ext>
                  </a:extLst>
                </a:gridCol>
                <a:gridCol w="329184">
                  <a:extLst>
                    <a:ext uri="{9D8B030D-6E8A-4147-A177-3AD203B41FA5}">
                      <a16:colId xmlns:a16="http://schemas.microsoft.com/office/drawing/2014/main" val="3113145956"/>
                    </a:ext>
                  </a:extLst>
                </a:gridCol>
                <a:gridCol w="329184">
                  <a:extLst>
                    <a:ext uri="{9D8B030D-6E8A-4147-A177-3AD203B41FA5}">
                      <a16:colId xmlns:a16="http://schemas.microsoft.com/office/drawing/2014/main" val="2303305896"/>
                    </a:ext>
                  </a:extLst>
                </a:gridCol>
                <a:gridCol w="329184">
                  <a:extLst>
                    <a:ext uri="{9D8B030D-6E8A-4147-A177-3AD203B41FA5}">
                      <a16:colId xmlns:a16="http://schemas.microsoft.com/office/drawing/2014/main" val="4240401659"/>
                    </a:ext>
                  </a:extLst>
                </a:gridCol>
                <a:gridCol w="329184">
                  <a:extLst>
                    <a:ext uri="{9D8B030D-6E8A-4147-A177-3AD203B41FA5}">
                      <a16:colId xmlns:a16="http://schemas.microsoft.com/office/drawing/2014/main" val="2873520634"/>
                    </a:ext>
                  </a:extLst>
                </a:gridCol>
                <a:gridCol w="329184">
                  <a:extLst>
                    <a:ext uri="{9D8B030D-6E8A-4147-A177-3AD203B41FA5}">
                      <a16:colId xmlns:a16="http://schemas.microsoft.com/office/drawing/2014/main" val="2173833067"/>
                    </a:ext>
                  </a:extLst>
                </a:gridCol>
                <a:gridCol w="329184">
                  <a:extLst>
                    <a:ext uri="{9D8B030D-6E8A-4147-A177-3AD203B41FA5}">
                      <a16:colId xmlns:a16="http://schemas.microsoft.com/office/drawing/2014/main" val="975839872"/>
                    </a:ext>
                  </a:extLst>
                </a:gridCol>
                <a:gridCol w="329184">
                  <a:extLst>
                    <a:ext uri="{9D8B030D-6E8A-4147-A177-3AD203B41FA5}">
                      <a16:colId xmlns:a16="http://schemas.microsoft.com/office/drawing/2014/main" val="3074114455"/>
                    </a:ext>
                  </a:extLst>
                </a:gridCol>
                <a:gridCol w="329184">
                  <a:extLst>
                    <a:ext uri="{9D8B030D-6E8A-4147-A177-3AD203B41FA5}">
                      <a16:colId xmlns:a16="http://schemas.microsoft.com/office/drawing/2014/main" val="1842319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67881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- 2020-04-22 15:09:57</a:t>
                      </a:r>
                      <a:r>
                        <a:rPr kumimoji="0" lang="en-US" sz="1000" b="0" i="0" u="none" strike="noStrike" kern="1200" cap="none" spc="0" normalizeH="0" baseline="0" noProof="0">
                          <a:ln>
                            <a:noFill/>
                          </a:ln>
                          <a:solidFill>
                            <a:prstClr val="black"/>
                          </a:solidFill>
                          <a:effectLst/>
                          <a:uLnTx/>
                          <a:uFillTx/>
                          <a:latin typeface="+mn-lt"/>
                          <a:ea typeface="+mn-ea"/>
                          <a:cs typeface="+mn-cs"/>
                        </a:rPr>
                        <a:t>
 Happy Earth Day!! Virtual Terrarium Workshop hosted by Terrarium Therapy via zoom. This event provided our employees an opportunity to disconnect from technology and connect with the natural world 😊#plantfortheplanet #experiencetmnas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05/13/2020 09:25:42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32506665"/>
                  </a:ext>
                </a:extLst>
              </a:tr>
            </a:tbl>
          </a:graphicData>
        </a:graphic>
      </p:graphicFrame>
      <p:sp>
        <p:nvSpPr>
          <p:cNvPr id="4" name="Text Placeholder 3">
            <a:extLst>
              <a:ext uri="{FF2B5EF4-FFF2-40B4-BE49-F238E27FC236}">
                <a16:creationId xmlns:a16="http://schemas.microsoft.com/office/drawing/2014/main" id="{0D8F5180-22B4-443C-BCD4-01F8DAC8A1C6}"/>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823186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0449A-F7BD-4EBD-9BE5-9764E312EF69}"/>
              </a:ext>
            </a:extLst>
          </p:cNvPr>
          <p:cNvSpPr>
            <a:spLocks noGrp="1"/>
          </p:cNvSpPr>
          <p:nvPr>
            <p:ph type="title"/>
          </p:nvPr>
        </p:nvSpPr>
        <p:spPr/>
        <p:txBody>
          <a:bodyPr/>
          <a:lstStyle/>
          <a:p>
            <a:r>
              <a:rPr lang="en-US"/>
              <a:t>Facebook Own Posts Table | TMNAS - 2 of 3</a:t>
            </a:r>
          </a:p>
        </p:txBody>
      </p:sp>
      <p:graphicFrame>
        <p:nvGraphicFramePr>
          <p:cNvPr id="5" name="Table Placeholder 4">
            <a:extLst>
              <a:ext uri="{FF2B5EF4-FFF2-40B4-BE49-F238E27FC236}">
                <a16:creationId xmlns:a16="http://schemas.microsoft.com/office/drawing/2014/main" id="{7B1521A5-B085-4F8E-A168-D10FC35D63D4}"/>
              </a:ext>
            </a:extLst>
          </p:cNvPr>
          <p:cNvGraphicFramePr>
            <a:graphicFrameLocks noGrp="1"/>
          </p:cNvGraphicFramePr>
          <p:nvPr>
            <p:ph type="tbl" sz="quarter" idx="13"/>
            <p:extLst>
              <p:ext uri="{D42A27DB-BD31-4B8C-83A1-F6EECF244321}">
                <p14:modId xmlns:p14="http://schemas.microsoft.com/office/powerpoint/2010/main" val="337727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344618862"/>
                    </a:ext>
                  </a:extLst>
                </a:gridCol>
                <a:gridCol w="905256">
                  <a:extLst>
                    <a:ext uri="{9D8B030D-6E8A-4147-A177-3AD203B41FA5}">
                      <a16:colId xmlns:a16="http://schemas.microsoft.com/office/drawing/2014/main" val="2826297983"/>
                    </a:ext>
                  </a:extLst>
                </a:gridCol>
                <a:gridCol w="658368">
                  <a:extLst>
                    <a:ext uri="{9D8B030D-6E8A-4147-A177-3AD203B41FA5}">
                      <a16:colId xmlns:a16="http://schemas.microsoft.com/office/drawing/2014/main" val="1322174358"/>
                    </a:ext>
                  </a:extLst>
                </a:gridCol>
                <a:gridCol w="329184">
                  <a:extLst>
                    <a:ext uri="{9D8B030D-6E8A-4147-A177-3AD203B41FA5}">
                      <a16:colId xmlns:a16="http://schemas.microsoft.com/office/drawing/2014/main" val="3984151246"/>
                    </a:ext>
                  </a:extLst>
                </a:gridCol>
                <a:gridCol w="329184">
                  <a:extLst>
                    <a:ext uri="{9D8B030D-6E8A-4147-A177-3AD203B41FA5}">
                      <a16:colId xmlns:a16="http://schemas.microsoft.com/office/drawing/2014/main" val="2886851187"/>
                    </a:ext>
                  </a:extLst>
                </a:gridCol>
                <a:gridCol w="329184">
                  <a:extLst>
                    <a:ext uri="{9D8B030D-6E8A-4147-A177-3AD203B41FA5}">
                      <a16:colId xmlns:a16="http://schemas.microsoft.com/office/drawing/2014/main" val="1578516864"/>
                    </a:ext>
                  </a:extLst>
                </a:gridCol>
                <a:gridCol w="329184">
                  <a:extLst>
                    <a:ext uri="{9D8B030D-6E8A-4147-A177-3AD203B41FA5}">
                      <a16:colId xmlns:a16="http://schemas.microsoft.com/office/drawing/2014/main" val="1429469832"/>
                    </a:ext>
                  </a:extLst>
                </a:gridCol>
                <a:gridCol w="329184">
                  <a:extLst>
                    <a:ext uri="{9D8B030D-6E8A-4147-A177-3AD203B41FA5}">
                      <a16:colId xmlns:a16="http://schemas.microsoft.com/office/drawing/2014/main" val="41006199"/>
                    </a:ext>
                  </a:extLst>
                </a:gridCol>
                <a:gridCol w="329184">
                  <a:extLst>
                    <a:ext uri="{9D8B030D-6E8A-4147-A177-3AD203B41FA5}">
                      <a16:colId xmlns:a16="http://schemas.microsoft.com/office/drawing/2014/main" val="1759172092"/>
                    </a:ext>
                  </a:extLst>
                </a:gridCol>
                <a:gridCol w="329184">
                  <a:extLst>
                    <a:ext uri="{9D8B030D-6E8A-4147-A177-3AD203B41FA5}">
                      <a16:colId xmlns:a16="http://schemas.microsoft.com/office/drawing/2014/main" val="4221792203"/>
                    </a:ext>
                  </a:extLst>
                </a:gridCol>
                <a:gridCol w="329184">
                  <a:extLst>
                    <a:ext uri="{9D8B030D-6E8A-4147-A177-3AD203B41FA5}">
                      <a16:colId xmlns:a16="http://schemas.microsoft.com/office/drawing/2014/main" val="3190085818"/>
                    </a:ext>
                  </a:extLst>
                </a:gridCol>
                <a:gridCol w="329184">
                  <a:extLst>
                    <a:ext uri="{9D8B030D-6E8A-4147-A177-3AD203B41FA5}">
                      <a16:colId xmlns:a16="http://schemas.microsoft.com/office/drawing/2014/main" val="1424803424"/>
                    </a:ext>
                  </a:extLst>
                </a:gridCol>
                <a:gridCol w="329184">
                  <a:extLst>
                    <a:ext uri="{9D8B030D-6E8A-4147-A177-3AD203B41FA5}">
                      <a16:colId xmlns:a16="http://schemas.microsoft.com/office/drawing/2014/main" val="3891602627"/>
                    </a:ext>
                  </a:extLst>
                </a:gridCol>
                <a:gridCol w="329184">
                  <a:extLst>
                    <a:ext uri="{9D8B030D-6E8A-4147-A177-3AD203B41FA5}">
                      <a16:colId xmlns:a16="http://schemas.microsoft.com/office/drawing/2014/main" val="3017912511"/>
                    </a:ext>
                  </a:extLst>
                </a:gridCol>
                <a:gridCol w="329184">
                  <a:extLst>
                    <a:ext uri="{9D8B030D-6E8A-4147-A177-3AD203B41FA5}">
                      <a16:colId xmlns:a16="http://schemas.microsoft.com/office/drawing/2014/main" val="3025776907"/>
                    </a:ext>
                  </a:extLst>
                </a:gridCol>
                <a:gridCol w="329184">
                  <a:extLst>
                    <a:ext uri="{9D8B030D-6E8A-4147-A177-3AD203B41FA5}">
                      <a16:colId xmlns:a16="http://schemas.microsoft.com/office/drawing/2014/main" val="3585241826"/>
                    </a:ext>
                  </a:extLst>
                </a:gridCol>
                <a:gridCol w="329184">
                  <a:extLst>
                    <a:ext uri="{9D8B030D-6E8A-4147-A177-3AD203B41FA5}">
                      <a16:colId xmlns:a16="http://schemas.microsoft.com/office/drawing/2014/main" val="2553905926"/>
                    </a:ext>
                  </a:extLst>
                </a:gridCol>
                <a:gridCol w="329184">
                  <a:extLst>
                    <a:ext uri="{9D8B030D-6E8A-4147-A177-3AD203B41FA5}">
                      <a16:colId xmlns:a16="http://schemas.microsoft.com/office/drawing/2014/main" val="16783632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74742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- 2020-04-09 07:30:26</a:t>
                      </a:r>
                      <a:r>
                        <a:rPr kumimoji="0" lang="en-US" sz="1000" b="0" i="0" u="none" strike="noStrike" kern="1200" cap="none" spc="0" normalizeH="0" baseline="0" noProof="0">
                          <a:ln>
                            <a:noFill/>
                          </a:ln>
                          <a:solidFill>
                            <a:prstClr val="black"/>
                          </a:solidFill>
                          <a:effectLst/>
                          <a:uLnTx/>
                          <a:uFillTx/>
                          <a:latin typeface="+mn-lt"/>
                          <a:ea typeface="+mn-ea"/>
                          <a:cs typeface="+mn-cs"/>
                        </a:rPr>
                        <a:t>
 TMNA Services will be closing today at 3pm and will remain closed until Monday, April 13th. Wishing you and your family a safe and enjoyable 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https://scontent.ffod1-1.fna.fbcdn.net/v/t1.0-9/p720x720/92470734_1425751860962578_570975567965323264_n.jpg?_nc_cat=107&amp;_nc_sid=110474&amp;_nc_ohc=mOEMdWgRcwsAX8XkinX&amp;_nc_ht=scontent.ffod1-1.fna&amp;_nc_tp=6&amp;oh=08e65966013be792695427d758385843&amp;oe=5EB797D7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04/10/2020 03:18:04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67018443"/>
                  </a:ext>
                </a:extLst>
              </a:tr>
            </a:tbl>
          </a:graphicData>
        </a:graphic>
      </p:graphicFrame>
      <p:sp>
        <p:nvSpPr>
          <p:cNvPr id="4" name="Text Placeholder 3">
            <a:extLst>
              <a:ext uri="{FF2B5EF4-FFF2-40B4-BE49-F238E27FC236}">
                <a16:creationId xmlns:a16="http://schemas.microsoft.com/office/drawing/2014/main" id="{DFA033A4-D6BE-48B9-AAAD-AC642F616666}"/>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4927758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6D0E3-37AE-49C9-A57C-1926B5C309F1}"/>
              </a:ext>
            </a:extLst>
          </p:cNvPr>
          <p:cNvSpPr>
            <a:spLocks noGrp="1"/>
          </p:cNvSpPr>
          <p:nvPr>
            <p:ph type="title"/>
          </p:nvPr>
        </p:nvSpPr>
        <p:spPr/>
        <p:txBody>
          <a:bodyPr/>
          <a:lstStyle/>
          <a:p>
            <a:r>
              <a:rPr lang="en-US"/>
              <a:t>Facebook Own Posts Table | TMNAS - 3 of 3</a:t>
            </a:r>
          </a:p>
        </p:txBody>
      </p:sp>
      <p:graphicFrame>
        <p:nvGraphicFramePr>
          <p:cNvPr id="5" name="Table Placeholder 4">
            <a:extLst>
              <a:ext uri="{FF2B5EF4-FFF2-40B4-BE49-F238E27FC236}">
                <a16:creationId xmlns:a16="http://schemas.microsoft.com/office/drawing/2014/main" id="{FCBE0A68-2416-458C-AC4C-58326F5409AC}"/>
              </a:ext>
            </a:extLst>
          </p:cNvPr>
          <p:cNvGraphicFramePr>
            <a:graphicFrameLocks noGrp="1"/>
          </p:cNvGraphicFramePr>
          <p:nvPr>
            <p:ph type="tbl" sz="quarter" idx="13"/>
            <p:extLst>
              <p:ext uri="{D42A27DB-BD31-4B8C-83A1-F6EECF244321}">
                <p14:modId xmlns:p14="http://schemas.microsoft.com/office/powerpoint/2010/main" val="1971675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602984891"/>
                    </a:ext>
                  </a:extLst>
                </a:gridCol>
                <a:gridCol w="905256">
                  <a:extLst>
                    <a:ext uri="{9D8B030D-6E8A-4147-A177-3AD203B41FA5}">
                      <a16:colId xmlns:a16="http://schemas.microsoft.com/office/drawing/2014/main" val="2145585060"/>
                    </a:ext>
                  </a:extLst>
                </a:gridCol>
                <a:gridCol w="658368">
                  <a:extLst>
                    <a:ext uri="{9D8B030D-6E8A-4147-A177-3AD203B41FA5}">
                      <a16:colId xmlns:a16="http://schemas.microsoft.com/office/drawing/2014/main" val="1379868194"/>
                    </a:ext>
                  </a:extLst>
                </a:gridCol>
                <a:gridCol w="329184">
                  <a:extLst>
                    <a:ext uri="{9D8B030D-6E8A-4147-A177-3AD203B41FA5}">
                      <a16:colId xmlns:a16="http://schemas.microsoft.com/office/drawing/2014/main" val="242365802"/>
                    </a:ext>
                  </a:extLst>
                </a:gridCol>
                <a:gridCol w="329184">
                  <a:extLst>
                    <a:ext uri="{9D8B030D-6E8A-4147-A177-3AD203B41FA5}">
                      <a16:colId xmlns:a16="http://schemas.microsoft.com/office/drawing/2014/main" val="1123940904"/>
                    </a:ext>
                  </a:extLst>
                </a:gridCol>
                <a:gridCol w="329184">
                  <a:extLst>
                    <a:ext uri="{9D8B030D-6E8A-4147-A177-3AD203B41FA5}">
                      <a16:colId xmlns:a16="http://schemas.microsoft.com/office/drawing/2014/main" val="4115119896"/>
                    </a:ext>
                  </a:extLst>
                </a:gridCol>
                <a:gridCol w="329184">
                  <a:extLst>
                    <a:ext uri="{9D8B030D-6E8A-4147-A177-3AD203B41FA5}">
                      <a16:colId xmlns:a16="http://schemas.microsoft.com/office/drawing/2014/main" val="3933853790"/>
                    </a:ext>
                  </a:extLst>
                </a:gridCol>
                <a:gridCol w="329184">
                  <a:extLst>
                    <a:ext uri="{9D8B030D-6E8A-4147-A177-3AD203B41FA5}">
                      <a16:colId xmlns:a16="http://schemas.microsoft.com/office/drawing/2014/main" val="3514477301"/>
                    </a:ext>
                  </a:extLst>
                </a:gridCol>
                <a:gridCol w="329184">
                  <a:extLst>
                    <a:ext uri="{9D8B030D-6E8A-4147-A177-3AD203B41FA5}">
                      <a16:colId xmlns:a16="http://schemas.microsoft.com/office/drawing/2014/main" val="2913968095"/>
                    </a:ext>
                  </a:extLst>
                </a:gridCol>
                <a:gridCol w="329184">
                  <a:extLst>
                    <a:ext uri="{9D8B030D-6E8A-4147-A177-3AD203B41FA5}">
                      <a16:colId xmlns:a16="http://schemas.microsoft.com/office/drawing/2014/main" val="2275866307"/>
                    </a:ext>
                  </a:extLst>
                </a:gridCol>
                <a:gridCol w="329184">
                  <a:extLst>
                    <a:ext uri="{9D8B030D-6E8A-4147-A177-3AD203B41FA5}">
                      <a16:colId xmlns:a16="http://schemas.microsoft.com/office/drawing/2014/main" val="3615989024"/>
                    </a:ext>
                  </a:extLst>
                </a:gridCol>
                <a:gridCol w="329184">
                  <a:extLst>
                    <a:ext uri="{9D8B030D-6E8A-4147-A177-3AD203B41FA5}">
                      <a16:colId xmlns:a16="http://schemas.microsoft.com/office/drawing/2014/main" val="1491612116"/>
                    </a:ext>
                  </a:extLst>
                </a:gridCol>
                <a:gridCol w="329184">
                  <a:extLst>
                    <a:ext uri="{9D8B030D-6E8A-4147-A177-3AD203B41FA5}">
                      <a16:colId xmlns:a16="http://schemas.microsoft.com/office/drawing/2014/main" val="1094262045"/>
                    </a:ext>
                  </a:extLst>
                </a:gridCol>
                <a:gridCol w="329184">
                  <a:extLst>
                    <a:ext uri="{9D8B030D-6E8A-4147-A177-3AD203B41FA5}">
                      <a16:colId xmlns:a16="http://schemas.microsoft.com/office/drawing/2014/main" val="2249055775"/>
                    </a:ext>
                  </a:extLst>
                </a:gridCol>
                <a:gridCol w="329184">
                  <a:extLst>
                    <a:ext uri="{9D8B030D-6E8A-4147-A177-3AD203B41FA5}">
                      <a16:colId xmlns:a16="http://schemas.microsoft.com/office/drawing/2014/main" val="3373542180"/>
                    </a:ext>
                  </a:extLst>
                </a:gridCol>
                <a:gridCol w="329184">
                  <a:extLst>
                    <a:ext uri="{9D8B030D-6E8A-4147-A177-3AD203B41FA5}">
                      <a16:colId xmlns:a16="http://schemas.microsoft.com/office/drawing/2014/main" val="3041453740"/>
                    </a:ext>
                  </a:extLst>
                </a:gridCol>
                <a:gridCol w="329184">
                  <a:extLst>
                    <a:ext uri="{9D8B030D-6E8A-4147-A177-3AD203B41FA5}">
                      <a16:colId xmlns:a16="http://schemas.microsoft.com/office/drawing/2014/main" val="4037592375"/>
                    </a:ext>
                  </a:extLst>
                </a:gridCol>
                <a:gridCol w="329184">
                  <a:extLst>
                    <a:ext uri="{9D8B030D-6E8A-4147-A177-3AD203B41FA5}">
                      <a16:colId xmlns:a16="http://schemas.microsoft.com/office/drawing/2014/main" val="200095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23256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- 2020-04-29 14:47:39</a:t>
                      </a:r>
                      <a:r>
                        <a:rPr kumimoji="0" lang="en-US" sz="1000" b="0" i="0" u="none" strike="noStrike" kern="1200" cap="none" spc="0" normalizeH="0" baseline="0" noProof="0">
                          <a:ln>
                            <a:noFill/>
                          </a:ln>
                          <a:solidFill>
                            <a:prstClr val="black"/>
                          </a:solidFill>
                          <a:effectLst/>
                          <a:uLnTx/>
                          <a:uFillTx/>
                          <a:latin typeface="+mn-lt"/>
                          <a:ea typeface="+mn-ea"/>
                          <a:cs typeface="+mn-cs"/>
                        </a:rPr>
                        <a:t>
 TMNAS’ CSR Charity for April is HERO, Inc.
HERO Inc., located in Philadelphia, offers tutoring, spiritual guidance, structured activities and mentors to participants (ages 12-24). They offer workshops, educational sessions, and art classes to address practical methods to avoid and overcome challenges young people face daily.  With the support of our staff, TMNAS is proud to sponsor this organization for the month of April.
Click here to learn more about Hero, Inc.
https://herophilly.wixsite.com/herophillyunlimited/home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AusOd2xwmsmULL&amp;w=670&amp;h=670&amp;url=https%3A%2F%2Fstatic.wixstatic.com%2Fmedia%2F877fe0_8acae9a2bf6543dca4cc76fd82fdfbbe.png%2Fv1%2Ffit%2Fw_2500%2Ch_1330%2Cal_c%2F877fe0_8acae9a2bf6543dca4cc76fd82fdfbbe.png&amp;cfs=1&amp;_nc_hash=AQB-bPW0EiY0fbt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04/29/2020 18:31:32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49225307"/>
                  </a:ext>
                </a:extLst>
              </a:tr>
            </a:tbl>
          </a:graphicData>
        </a:graphic>
      </p:graphicFrame>
      <p:sp>
        <p:nvSpPr>
          <p:cNvPr id="4" name="Text Placeholder 3">
            <a:extLst>
              <a:ext uri="{FF2B5EF4-FFF2-40B4-BE49-F238E27FC236}">
                <a16:creationId xmlns:a16="http://schemas.microsoft.com/office/drawing/2014/main" id="{2665D595-1055-4BFD-8D07-B669E9C25B1A}"/>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7841801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89C90-981B-4133-8C4D-115E22CFD191}"/>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5393A023-A014-47D2-A4F5-91DF090F0452}"/>
              </a:ext>
            </a:extLst>
          </p:cNvPr>
          <p:cNvGraphicFramePr>
            <a:graphicFrameLocks noGrp="1"/>
          </p:cNvGraphicFramePr>
          <p:nvPr>
            <p:ph type="chart" sz="quarter" idx="13"/>
            <p:extLst>
              <p:ext uri="{D42A27DB-BD31-4B8C-83A1-F6EECF244321}">
                <p14:modId xmlns:p14="http://schemas.microsoft.com/office/powerpoint/2010/main" val="23176937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42B1D0-B44C-407C-BFEE-F9BD7CD97A45}"/>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043418C7-812C-440C-9F5E-5A2A9A02B7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87403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750D9-4F57-4620-998B-F22E19C5D42D}"/>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F9E7D675-CC2E-4ECD-99D8-7313102F7706}"/>
              </a:ext>
            </a:extLst>
          </p:cNvPr>
          <p:cNvGraphicFramePr>
            <a:graphicFrameLocks noGrp="1"/>
          </p:cNvGraphicFramePr>
          <p:nvPr>
            <p:ph type="chart" sz="quarter" idx="13"/>
            <p:extLst>
              <p:ext uri="{D42A27DB-BD31-4B8C-83A1-F6EECF244321}">
                <p14:modId xmlns:p14="http://schemas.microsoft.com/office/powerpoint/2010/main" val="5979874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1EDB6D-6E07-42DF-BBBE-3F24270D6396}"/>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DE333112-F1D9-437A-A2AE-A20C999F69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10655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FFAEB-AC7D-4746-8DBF-014A2870F0B5}"/>
              </a:ext>
            </a:extLst>
          </p:cNvPr>
          <p:cNvSpPr>
            <a:spLocks noGrp="1"/>
          </p:cNvSpPr>
          <p:nvPr>
            <p:ph type="title"/>
          </p:nvPr>
        </p:nvSpPr>
        <p:spPr/>
        <p:txBody>
          <a:bodyPr/>
          <a:lstStyle/>
          <a:p>
            <a:r>
              <a:rPr lang="en-US"/>
              <a:t>Facebook Total Interactions Per Month | TMNAS</a:t>
            </a:r>
          </a:p>
        </p:txBody>
      </p:sp>
      <p:graphicFrame>
        <p:nvGraphicFramePr>
          <p:cNvPr id="6" name="Chart Placeholder 5">
            <a:extLst>
              <a:ext uri="{FF2B5EF4-FFF2-40B4-BE49-F238E27FC236}">
                <a16:creationId xmlns:a16="http://schemas.microsoft.com/office/drawing/2014/main" id="{E3A62623-2891-4532-BF72-874C229460CA}"/>
              </a:ext>
            </a:extLst>
          </p:cNvPr>
          <p:cNvGraphicFramePr>
            <a:graphicFrameLocks noGrp="1"/>
          </p:cNvGraphicFramePr>
          <p:nvPr>
            <p:ph type="chart" sz="quarter" idx="13"/>
            <p:extLst>
              <p:ext uri="{D42A27DB-BD31-4B8C-83A1-F6EECF244321}">
                <p14:modId xmlns:p14="http://schemas.microsoft.com/office/powerpoint/2010/main" val="27053608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2D0EC3-A9A7-41D3-9ADC-5ED3A8A8A96C}"/>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C15EC4DD-C16B-4E65-A458-10035F9C82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387704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996</Words>
  <Application>Microsoft Office PowerPoint</Application>
  <PresentationFormat>On-screen Show (4:3)</PresentationFormat>
  <Paragraphs>395</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Calibri</vt:lpstr>
      <vt:lpstr>Arial</vt:lpstr>
      <vt:lpstr>quintly_template</vt:lpstr>
      <vt:lpstr>TMNAS Social Media</vt:lpstr>
      <vt:lpstr>Overall Overall Audience | TMNAS</vt:lpstr>
      <vt:lpstr>Twitter Key Metrics Table | TMNAS</vt:lpstr>
      <vt:lpstr>Twitter Twitter Followers Change | TMNAS</vt:lpstr>
      <vt:lpstr>Twitter Average Interactions Per Tweet | TMNAS</vt:lpstr>
      <vt:lpstr>Twitter Total Interactions Per Month | TMNAS</vt:lpstr>
      <vt:lpstr>LinkedIn Key Metrics Table | TMNAS</vt:lpstr>
      <vt:lpstr>LinkedIn LinkedIn Followers Change | TMNAS</vt:lpstr>
      <vt:lpstr>LinkedIn Average Interactions Per LinkedIn Update | TMNAS</vt:lpstr>
      <vt:lpstr>LinkedIn Total Interactions Per Month | TMNAS</vt:lpstr>
      <vt:lpstr>LinkedIn Posts Table | TMNAS - 1 of 3</vt:lpstr>
      <vt:lpstr>LinkedIn Posts Table | TMNAS - 2 of 3</vt:lpstr>
      <vt:lpstr>LinkedIn Posts Table | TMNAS - 3 of 3</vt:lpstr>
      <vt:lpstr>Instagram Key Metrics Table | TMNAS</vt:lpstr>
      <vt:lpstr>Instagram Instagram Followers Change | TMNAS</vt:lpstr>
      <vt:lpstr>Instagram Average Interactions Per Instagram Post | TMNAS</vt:lpstr>
      <vt:lpstr>Instagram Total Interactions Per Month | TMNAS</vt:lpstr>
      <vt:lpstr>Instagram Top Instagram Posts Table | TMNAS</vt:lpstr>
      <vt:lpstr>Facebook Key Metrics Table | TMNAS</vt:lpstr>
      <vt:lpstr>Facebook Own Posts Table | TMNAS - 1 of 3</vt:lpstr>
      <vt:lpstr>Facebook Own Posts Table | TMNAS - 2 of 3</vt:lpstr>
      <vt:lpstr>Facebook Own Posts Table | TMNAS - 3 of 3</vt:lpstr>
      <vt:lpstr>Facebook Facebook Fans Change | TMNAS</vt:lpstr>
      <vt:lpstr>Facebook Average Interactions Per Facebook Post | TMNAS</vt:lpstr>
      <vt:lpstr>Facebook Total Interactions Per Month | TMNAS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Social Media</dc:title>
  <dc:creator>Frederik Peiniger</dc:creator>
  <cp:lastModifiedBy>Frederik Peiniger</cp:lastModifiedBy>
  <cp:revision>1</cp:revision>
  <dcterms:created xsi:type="dcterms:W3CDTF">2020-05-13T14:34:53Z</dcterms:created>
  <dcterms:modified xsi:type="dcterms:W3CDTF">2020-05-13T14:35:30Z</dcterms:modified>
</cp:coreProperties>
</file>