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9" r:id="rId40"/>
    <p:sldId id="300"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Sheet1!$A$2:$A$41</c:f>
              <c:numCache>
                <c:formatCode>m/d/yyyy</c:formatCode>
                <c:ptCount val="40"/>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numCache>
            </c:numRef>
          </c:cat>
          <c:val>
            <c:numRef>
              <c:f>Sheet1!$B$2:$B$41</c:f>
              <c:numCache>
                <c:formatCode>General</c:formatCode>
                <c:ptCount val="40"/>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numCache>
            </c:numRef>
          </c:val>
          <c:smooth val="0"/>
          <c:extLst>
            <c:ext xmlns:c16="http://schemas.microsoft.com/office/drawing/2014/chart" uri="{C3380CC4-5D6E-409C-BE32-E72D297353CC}">
              <c16:uniqueId val="{00000000-1314-45E8-BE08-3E34BFC7B5B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Sheet1!$A$2:$A$41</c:f>
              <c:numCache>
                <c:formatCode>m/d/yyyy</c:formatCode>
                <c:ptCount val="40"/>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numCache>
            </c:numRef>
          </c:cat>
          <c:val>
            <c:numRef>
              <c:f>Sheet1!$C$2:$C$41</c:f>
              <c:numCache>
                <c:formatCode>General</c:formatCode>
                <c:ptCount val="40"/>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numCache>
            </c:numRef>
          </c:val>
          <c:smooth val="0"/>
          <c:extLst>
            <c:ext xmlns:c16="http://schemas.microsoft.com/office/drawing/2014/chart" uri="{C3380CC4-5D6E-409C-BE32-E72D297353CC}">
              <c16:uniqueId val="{00000001-1314-45E8-BE08-3E34BFC7B5B8}"/>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Sheet1!$A$2:$A$41</c:f>
              <c:numCache>
                <c:formatCode>m/d/yyyy</c:formatCode>
                <c:ptCount val="40"/>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numCache>
            </c:numRef>
          </c:cat>
          <c:val>
            <c:numRef>
              <c:f>Sheet1!$D$2:$D$41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2-1314-45E8-BE08-3E34BFC7B5B8}"/>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Sheet1!$A$2:$A$41</c:f>
              <c:numCache>
                <c:formatCode>m/d/yyyy</c:formatCode>
                <c:ptCount val="40"/>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numCache>
            </c:numRef>
          </c:cat>
          <c:val>
            <c:numRef>
              <c:f>Sheet1!$E$2:$E$41</c:f>
              <c:numCache>
                <c:formatCode>General</c:formatCode>
                <c:ptCount val="40"/>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numCache>
            </c:numRef>
          </c:val>
          <c:smooth val="0"/>
          <c:extLst>
            <c:ext xmlns:c16="http://schemas.microsoft.com/office/drawing/2014/chart" uri="{C3380CC4-5D6E-409C-BE32-E72D297353CC}">
              <c16:uniqueId val="{00000003-1314-45E8-BE08-3E34BFC7B5B8}"/>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Sheet1!$A$2:$A$41</c:f>
              <c:numCache>
                <c:formatCode>m/d/yyyy</c:formatCode>
                <c:ptCount val="40"/>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numCache>
            </c:numRef>
          </c:cat>
          <c:val>
            <c:numRef>
              <c:f>Sheet1!$F$2:$F$41</c:f>
              <c:numCache>
                <c:formatCode>General</c:formatCode>
                <c:ptCount val="40"/>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numCache>
            </c:numRef>
          </c:val>
          <c:smooth val="0"/>
          <c:extLst>
            <c:ext xmlns:c16="http://schemas.microsoft.com/office/drawing/2014/chart" uri="{C3380CC4-5D6E-409C-BE32-E72D297353CC}">
              <c16:uniqueId val="{00000004-1314-45E8-BE08-3E34BFC7B5B8}"/>
            </c:ext>
          </c:extLst>
        </c:ser>
        <c:dLbls>
          <c:showLegendKey val="0"/>
          <c:showVal val="0"/>
          <c:showCatName val="0"/>
          <c:showSerName val="0"/>
          <c:showPercent val="0"/>
          <c:showBubbleSize val="0"/>
        </c:dLbls>
        <c:smooth val="0"/>
        <c:axId val="297440072"/>
        <c:axId val="297438104"/>
      </c:lineChart>
      <c:dateAx>
        <c:axId val="29744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38104"/>
        <c:crosses val="autoZero"/>
        <c:auto val="1"/>
        <c:lblOffset val="100"/>
        <c:baseTimeUnit val="months"/>
      </c:dateAx>
      <c:valAx>
        <c:axId val="29743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4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5</c:v>
                </c:pt>
              </c:numCache>
            </c:numRef>
          </c:val>
          <c:extLst>
            <c:ext xmlns:c16="http://schemas.microsoft.com/office/drawing/2014/chart" uri="{C3380CC4-5D6E-409C-BE32-E72D297353CC}">
              <c16:uniqueId val="{00000000-8C38-4F4A-BD64-1F0E3314C761}"/>
            </c:ext>
          </c:extLst>
        </c:ser>
        <c:dLbls>
          <c:showLegendKey val="0"/>
          <c:showVal val="0"/>
          <c:showCatName val="0"/>
          <c:showSerName val="0"/>
          <c:showPercent val="0"/>
          <c:showBubbleSize val="0"/>
        </c:dLbls>
        <c:gapWidth val="219"/>
        <c:overlap val="-27"/>
        <c:axId val="302551728"/>
        <c:axId val="302552056"/>
      </c:barChart>
      <c:dateAx>
        <c:axId val="30255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52056"/>
        <c:crosses val="autoZero"/>
        <c:auto val="1"/>
        <c:lblOffset val="100"/>
        <c:baseTimeUnit val="months"/>
      </c:dateAx>
      <c:valAx>
        <c:axId val="30255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5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B0E-4682-AB56-6C1C7E8DE478}"/>
            </c:ext>
          </c:extLst>
        </c:ser>
        <c:dLbls>
          <c:showLegendKey val="0"/>
          <c:showVal val="0"/>
          <c:showCatName val="0"/>
          <c:showSerName val="0"/>
          <c:showPercent val="0"/>
          <c:showBubbleSize val="0"/>
        </c:dLbls>
        <c:gapWidth val="219"/>
        <c:overlap val="-27"/>
        <c:axId val="243238256"/>
        <c:axId val="243233992"/>
      </c:barChart>
      <c:dateAx>
        <c:axId val="24323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33992"/>
        <c:crosses val="autoZero"/>
        <c:auto val="1"/>
        <c:lblOffset val="100"/>
        <c:baseTimeUnit val="months"/>
      </c:dateAx>
      <c:valAx>
        <c:axId val="24323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3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1021</c:v>
                </c:pt>
                <c:pt idx="3">
                  <c:v>592</c:v>
                </c:pt>
                <c:pt idx="4">
                  <c:v>215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F02-4423-81C4-5F10A095B6EF}"/>
            </c:ext>
          </c:extLst>
        </c:ser>
        <c:dLbls>
          <c:showLegendKey val="0"/>
          <c:showVal val="0"/>
          <c:showCatName val="0"/>
          <c:showSerName val="0"/>
          <c:showPercent val="0"/>
          <c:showBubbleSize val="0"/>
        </c:dLbls>
        <c:gapWidth val="219"/>
        <c:overlap val="-27"/>
        <c:axId val="243237928"/>
        <c:axId val="243238912"/>
      </c:barChart>
      <c:catAx>
        <c:axId val="24323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38912"/>
        <c:crosses val="autoZero"/>
        <c:auto val="1"/>
        <c:lblAlgn val="ctr"/>
        <c:lblOffset val="100"/>
        <c:noMultiLvlLbl val="0"/>
      </c:catAx>
      <c:valAx>
        <c:axId val="2432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23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4540</c:v>
                </c:pt>
              </c:numCache>
            </c:numRef>
          </c:val>
          <c:extLst>
            <c:ext xmlns:c16="http://schemas.microsoft.com/office/drawing/2014/chart" uri="{C3380CC4-5D6E-409C-BE32-E72D297353CC}">
              <c16:uniqueId val="{00000000-DA2D-4728-8851-2DE48D28BF3E}"/>
            </c:ext>
          </c:extLst>
        </c:ser>
        <c:dLbls>
          <c:showLegendKey val="0"/>
          <c:showVal val="0"/>
          <c:showCatName val="0"/>
          <c:showSerName val="0"/>
          <c:showPercent val="0"/>
          <c:showBubbleSize val="0"/>
        </c:dLbls>
        <c:gapWidth val="219"/>
        <c:overlap val="-27"/>
        <c:axId val="303504104"/>
        <c:axId val="303506072"/>
      </c:barChart>
      <c:dateAx>
        <c:axId val="30350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06072"/>
        <c:crosses val="autoZero"/>
        <c:auto val="1"/>
        <c:lblOffset val="100"/>
        <c:baseTimeUnit val="months"/>
      </c:dateAx>
      <c:valAx>
        <c:axId val="30350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0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46</c:v>
                </c:pt>
                <c:pt idx="1">
                  <c:v>358</c:v>
                </c:pt>
                <c:pt idx="2">
                  <c:v>443</c:v>
                </c:pt>
                <c:pt idx="3">
                  <c:v>383</c:v>
                </c:pt>
                <c:pt idx="4">
                  <c:v>352</c:v>
                </c:pt>
                <c:pt idx="5">
                  <c:v>235</c:v>
                </c:pt>
              </c:numCache>
            </c:numRef>
          </c:val>
          <c:extLst>
            <c:ext xmlns:c16="http://schemas.microsoft.com/office/drawing/2014/chart" uri="{C3380CC4-5D6E-409C-BE32-E72D297353CC}">
              <c16:uniqueId val="{00000000-5613-48B6-AE82-4D3419E6196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50</c:v>
                </c:pt>
                <c:pt idx="1">
                  <c:v>413</c:v>
                </c:pt>
                <c:pt idx="2">
                  <c:v>595</c:v>
                </c:pt>
                <c:pt idx="3">
                  <c:v>670</c:v>
                </c:pt>
                <c:pt idx="4">
                  <c:v>567</c:v>
                </c:pt>
                <c:pt idx="5">
                  <c:v>294</c:v>
                </c:pt>
              </c:numCache>
            </c:numRef>
          </c:val>
          <c:extLst>
            <c:ext xmlns:c16="http://schemas.microsoft.com/office/drawing/2014/chart" uri="{C3380CC4-5D6E-409C-BE32-E72D297353CC}">
              <c16:uniqueId val="{00000001-5613-48B6-AE82-4D3419E61960}"/>
            </c:ext>
          </c:extLst>
        </c:ser>
        <c:dLbls>
          <c:showLegendKey val="0"/>
          <c:showVal val="0"/>
          <c:showCatName val="0"/>
          <c:showSerName val="0"/>
          <c:showPercent val="0"/>
          <c:showBubbleSize val="0"/>
        </c:dLbls>
        <c:gapWidth val="219"/>
        <c:overlap val="-27"/>
        <c:axId val="310750152"/>
        <c:axId val="310752776"/>
      </c:barChart>
      <c:catAx>
        <c:axId val="31075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2776"/>
        <c:crosses val="autoZero"/>
        <c:auto val="1"/>
        <c:lblAlgn val="ctr"/>
        <c:lblOffset val="100"/>
        <c:noMultiLvlLbl val="0"/>
      </c:catAx>
      <c:valAx>
        <c:axId val="31075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5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6</c:v>
                </c:pt>
              </c:numCache>
            </c:numRef>
          </c:val>
          <c:extLst>
            <c:ext xmlns:c16="http://schemas.microsoft.com/office/drawing/2014/chart" uri="{C3380CC4-5D6E-409C-BE32-E72D297353CC}">
              <c16:uniqueId val="{00000000-BC7C-4840-A173-7635F4344418}"/>
            </c:ext>
          </c:extLst>
        </c:ser>
        <c:dLbls>
          <c:showLegendKey val="0"/>
          <c:showVal val="0"/>
          <c:showCatName val="0"/>
          <c:showSerName val="0"/>
          <c:showPercent val="0"/>
          <c:showBubbleSize val="0"/>
        </c:dLbls>
        <c:gapWidth val="219"/>
        <c:overlap val="-27"/>
        <c:axId val="353835488"/>
        <c:axId val="353835816"/>
      </c:barChart>
      <c:dateAx>
        <c:axId val="35383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35816"/>
        <c:crosses val="autoZero"/>
        <c:auto val="1"/>
        <c:lblOffset val="100"/>
        <c:baseTimeUnit val="months"/>
      </c:dateAx>
      <c:valAx>
        <c:axId val="35383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3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98C-4D6E-BB82-C0B37E4008CA}"/>
            </c:ext>
          </c:extLst>
        </c:ser>
        <c:dLbls>
          <c:showLegendKey val="0"/>
          <c:showVal val="0"/>
          <c:showCatName val="0"/>
          <c:showSerName val="0"/>
          <c:showPercent val="0"/>
          <c:showBubbleSize val="0"/>
        </c:dLbls>
        <c:gapWidth val="219"/>
        <c:overlap val="-27"/>
        <c:axId val="353831552"/>
        <c:axId val="353831880"/>
      </c:barChart>
      <c:dateAx>
        <c:axId val="35383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31880"/>
        <c:crosses val="autoZero"/>
        <c:auto val="1"/>
        <c:lblOffset val="100"/>
        <c:baseTimeUnit val="months"/>
      </c:dateAx>
      <c:valAx>
        <c:axId val="35383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83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190</c:v>
                </c:pt>
                <c:pt idx="3">
                  <c:v>114</c:v>
                </c:pt>
                <c:pt idx="4">
                  <c:v>39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B43-4886-8BE1-816E3AABC482}"/>
            </c:ext>
          </c:extLst>
        </c:ser>
        <c:dLbls>
          <c:showLegendKey val="0"/>
          <c:showVal val="0"/>
          <c:showCatName val="0"/>
          <c:showSerName val="0"/>
          <c:showPercent val="0"/>
          <c:showBubbleSize val="0"/>
        </c:dLbls>
        <c:gapWidth val="219"/>
        <c:overlap val="-27"/>
        <c:axId val="351412280"/>
        <c:axId val="351416872"/>
      </c:barChart>
      <c:catAx>
        <c:axId val="35141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6872"/>
        <c:crosses val="autoZero"/>
        <c:auto val="1"/>
        <c:lblAlgn val="ctr"/>
        <c:lblOffset val="100"/>
        <c:noMultiLvlLbl val="0"/>
      </c:catAx>
      <c:valAx>
        <c:axId val="35141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809-4436-9C37-33F05D8E5FEB}"/>
            </c:ext>
          </c:extLst>
        </c:ser>
        <c:dLbls>
          <c:showLegendKey val="0"/>
          <c:showVal val="0"/>
          <c:showCatName val="0"/>
          <c:showSerName val="0"/>
          <c:showPercent val="0"/>
          <c:showBubbleSize val="0"/>
        </c:dLbls>
        <c:gapWidth val="219"/>
        <c:overlap val="-27"/>
        <c:axId val="351415888"/>
        <c:axId val="351417528"/>
      </c:barChart>
      <c:dateAx>
        <c:axId val="35141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7528"/>
        <c:crosses val="autoZero"/>
        <c:auto val="1"/>
        <c:lblOffset val="100"/>
        <c:baseTimeUnit val="months"/>
      </c:dateAx>
      <c:valAx>
        <c:axId val="35141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175</c:v>
                </c:pt>
              </c:numCache>
            </c:numRef>
          </c:val>
          <c:extLst>
            <c:ext xmlns:c16="http://schemas.microsoft.com/office/drawing/2014/chart" uri="{C3380CC4-5D6E-409C-BE32-E72D297353CC}">
              <c16:uniqueId val="{00000000-493D-43A1-A3F6-406AEF55E33D}"/>
            </c:ext>
          </c:extLst>
        </c:ser>
        <c:dLbls>
          <c:showLegendKey val="0"/>
          <c:showVal val="0"/>
          <c:showCatName val="0"/>
          <c:showSerName val="0"/>
          <c:showPercent val="0"/>
          <c:showBubbleSize val="0"/>
        </c:dLbls>
        <c:gapWidth val="219"/>
        <c:overlap val="-27"/>
        <c:axId val="364271128"/>
        <c:axId val="364271456"/>
      </c:barChart>
      <c:dateAx>
        <c:axId val="36427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71456"/>
        <c:crosses val="autoZero"/>
        <c:auto val="1"/>
        <c:lblOffset val="100"/>
        <c:baseTimeUnit val="months"/>
      </c:dateAx>
      <c:valAx>
        <c:axId val="36427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7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112</c:v>
                </c:pt>
                <c:pt idx="1">
                  <c:v>65</c:v>
                </c:pt>
                <c:pt idx="2">
                  <c:v>96</c:v>
                </c:pt>
                <c:pt idx="3">
                  <c:v>123</c:v>
                </c:pt>
                <c:pt idx="4">
                  <c:v>66</c:v>
                </c:pt>
              </c:numCache>
            </c:numRef>
          </c:val>
          <c:extLst>
            <c:ext xmlns:c16="http://schemas.microsoft.com/office/drawing/2014/chart" uri="{C3380CC4-5D6E-409C-BE32-E72D297353CC}">
              <c16:uniqueId val="{00000000-0B8B-4F6A-BAB7-9B27BD9C0CF9}"/>
            </c:ext>
          </c:extLst>
        </c:ser>
        <c:dLbls>
          <c:showLegendKey val="0"/>
          <c:showVal val="0"/>
          <c:showCatName val="0"/>
          <c:showSerName val="0"/>
          <c:showPercent val="0"/>
          <c:showBubbleSize val="0"/>
        </c:dLbls>
        <c:gapWidth val="219"/>
        <c:overlap val="-27"/>
        <c:axId val="364280968"/>
        <c:axId val="364281296"/>
      </c:barChart>
      <c:catAx>
        <c:axId val="36428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81296"/>
        <c:crosses val="autoZero"/>
        <c:auto val="1"/>
        <c:lblAlgn val="ctr"/>
        <c:lblOffset val="100"/>
        <c:noMultiLvlLbl val="0"/>
      </c:catAx>
      <c:valAx>
        <c:axId val="3642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2689</c:v>
                </c:pt>
                <c:pt idx="1">
                  <c:v>1300</c:v>
                </c:pt>
                <c:pt idx="2">
                  <c:v>2325</c:v>
                </c:pt>
                <c:pt idx="3">
                  <c:v>1850</c:v>
                </c:pt>
                <c:pt idx="4">
                  <c:v>533</c:v>
                </c:pt>
              </c:numCache>
            </c:numRef>
          </c:val>
          <c:extLst>
            <c:ext xmlns:c16="http://schemas.microsoft.com/office/drawing/2014/chart" uri="{C3380CC4-5D6E-409C-BE32-E72D297353CC}">
              <c16:uniqueId val="{00000000-8B48-4E3E-B79B-1BE63C9520ED}"/>
            </c:ext>
          </c:extLst>
        </c:ser>
        <c:dLbls>
          <c:showLegendKey val="0"/>
          <c:showVal val="0"/>
          <c:showCatName val="0"/>
          <c:showSerName val="0"/>
          <c:showPercent val="0"/>
          <c:showBubbleSize val="0"/>
        </c:dLbls>
        <c:gapWidth val="219"/>
        <c:overlap val="-27"/>
        <c:axId val="355507880"/>
        <c:axId val="355508208"/>
      </c:barChart>
      <c:catAx>
        <c:axId val="35550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08208"/>
        <c:crosses val="autoZero"/>
        <c:auto val="1"/>
        <c:lblAlgn val="ctr"/>
        <c:lblOffset val="100"/>
        <c:noMultiLvlLbl val="0"/>
      </c:catAx>
      <c:valAx>
        <c:axId val="35550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50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24</c:v>
                </c:pt>
              </c:numCache>
            </c:numRef>
          </c:val>
          <c:extLst>
            <c:ext xmlns:c16="http://schemas.microsoft.com/office/drawing/2014/chart" uri="{C3380CC4-5D6E-409C-BE32-E72D297353CC}">
              <c16:uniqueId val="{00000000-00DD-45AB-BCEB-0BBA45F9E513}"/>
            </c:ext>
          </c:extLst>
        </c:ser>
        <c:dLbls>
          <c:showLegendKey val="0"/>
          <c:showVal val="0"/>
          <c:showCatName val="0"/>
          <c:showSerName val="0"/>
          <c:showPercent val="0"/>
          <c:showBubbleSize val="0"/>
        </c:dLbls>
        <c:gapWidth val="219"/>
        <c:overlap val="-27"/>
        <c:axId val="397814640"/>
        <c:axId val="397815624"/>
      </c:barChart>
      <c:dateAx>
        <c:axId val="39781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15624"/>
        <c:crosses val="autoZero"/>
        <c:auto val="1"/>
        <c:lblOffset val="100"/>
        <c:baseTimeUnit val="months"/>
      </c:dateAx>
      <c:valAx>
        <c:axId val="39781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1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43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D50-469E-8828-854764516DC6}"/>
            </c:ext>
          </c:extLst>
        </c:ser>
        <c:dLbls>
          <c:showLegendKey val="0"/>
          <c:showVal val="0"/>
          <c:showCatName val="0"/>
          <c:showSerName val="0"/>
          <c:showPercent val="0"/>
          <c:showBubbleSize val="0"/>
        </c:dLbls>
        <c:gapWidth val="219"/>
        <c:overlap val="-27"/>
        <c:axId val="397806112"/>
        <c:axId val="397810048"/>
      </c:barChart>
      <c:dateAx>
        <c:axId val="39780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10048"/>
        <c:crosses val="autoZero"/>
        <c:auto val="1"/>
        <c:lblOffset val="100"/>
        <c:baseTimeUnit val="months"/>
      </c:dateAx>
      <c:valAx>
        <c:axId val="39781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0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1361</c:v>
                </c:pt>
                <c:pt idx="3">
                  <c:v>870</c:v>
                </c:pt>
                <c:pt idx="4">
                  <c:v>218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68C-43D7-B27D-D6A6061504AD}"/>
            </c:ext>
          </c:extLst>
        </c:ser>
        <c:dLbls>
          <c:showLegendKey val="0"/>
          <c:showVal val="0"/>
          <c:showCatName val="0"/>
          <c:showSerName val="0"/>
          <c:showPercent val="0"/>
          <c:showBubbleSize val="0"/>
        </c:dLbls>
        <c:gapWidth val="219"/>
        <c:overlap val="-27"/>
        <c:axId val="397813328"/>
        <c:axId val="397813656"/>
      </c:barChart>
      <c:catAx>
        <c:axId val="39781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13656"/>
        <c:crosses val="autoZero"/>
        <c:auto val="1"/>
        <c:lblAlgn val="ctr"/>
        <c:lblOffset val="100"/>
        <c:noMultiLvlLbl val="0"/>
      </c:catAx>
      <c:valAx>
        <c:axId val="39781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1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9030-BA9C-41C5-9294-587428EA48C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589BA26-0991-4927-83F5-040CCCF5948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607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31736-523D-40CF-BDB4-1A1594727C2C}"/>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5560222B-016E-44E7-921D-F51178D8DEBF}"/>
              </a:ext>
            </a:extLst>
          </p:cNvPr>
          <p:cNvGraphicFramePr>
            <a:graphicFrameLocks noGrp="1"/>
          </p:cNvGraphicFramePr>
          <p:nvPr>
            <p:ph type="chart" sz="quarter" idx="13"/>
            <p:extLst>
              <p:ext uri="{D42A27DB-BD31-4B8C-83A1-F6EECF244321}">
                <p14:modId xmlns:p14="http://schemas.microsoft.com/office/powerpoint/2010/main" val="112605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1C4EFC-5B13-4273-96D2-78480665E4CE}"/>
              </a:ext>
            </a:extLst>
          </p:cNvPr>
          <p:cNvSpPr>
            <a:spLocks noGrp="1"/>
          </p:cNvSpPr>
          <p:nvPr>
            <p:ph type="body" sz="quarter" idx="14"/>
          </p:nvPr>
        </p:nvSpPr>
        <p:spPr/>
        <p:txBody>
          <a:bodyPr/>
          <a:lstStyle/>
          <a:p>
            <a:r>
              <a:rPr lang="en-US"/>
              <a:t>01/01/2017 - 04/30/2020</a:t>
            </a:r>
          </a:p>
        </p:txBody>
      </p:sp>
      <p:sp>
        <p:nvSpPr>
          <p:cNvPr id="5" name="Footer Placeholder 4">
            <a:extLst>
              <a:ext uri="{FF2B5EF4-FFF2-40B4-BE49-F238E27FC236}">
                <a16:creationId xmlns:a16="http://schemas.microsoft.com/office/drawing/2014/main" id="{545C6A85-9847-4568-B191-75264A950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767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72F0D-164D-4A6D-BDB1-2CE8C9C1DCD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73B62264-2AD2-4EBE-A98E-DB4F6EBDF179}"/>
              </a:ext>
            </a:extLst>
          </p:cNvPr>
          <p:cNvGraphicFramePr>
            <a:graphicFrameLocks noGrp="1"/>
          </p:cNvGraphicFramePr>
          <p:nvPr>
            <p:ph type="tbl" sz="quarter" idx="13"/>
            <p:extLst>
              <p:ext uri="{D42A27DB-BD31-4B8C-83A1-F6EECF244321}">
                <p14:modId xmlns:p14="http://schemas.microsoft.com/office/powerpoint/2010/main" val="124229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3498480"/>
                    </a:ext>
                  </a:extLst>
                </a:gridCol>
                <a:gridCol w="740664">
                  <a:extLst>
                    <a:ext uri="{9D8B030D-6E8A-4147-A177-3AD203B41FA5}">
                      <a16:colId xmlns:a16="http://schemas.microsoft.com/office/drawing/2014/main" val="3512237372"/>
                    </a:ext>
                  </a:extLst>
                </a:gridCol>
                <a:gridCol w="740664">
                  <a:extLst>
                    <a:ext uri="{9D8B030D-6E8A-4147-A177-3AD203B41FA5}">
                      <a16:colId xmlns:a16="http://schemas.microsoft.com/office/drawing/2014/main" val="2917516975"/>
                    </a:ext>
                  </a:extLst>
                </a:gridCol>
                <a:gridCol w="740664">
                  <a:extLst>
                    <a:ext uri="{9D8B030D-6E8A-4147-A177-3AD203B41FA5}">
                      <a16:colId xmlns:a16="http://schemas.microsoft.com/office/drawing/2014/main" val="4241097883"/>
                    </a:ext>
                  </a:extLst>
                </a:gridCol>
                <a:gridCol w="740664">
                  <a:extLst>
                    <a:ext uri="{9D8B030D-6E8A-4147-A177-3AD203B41FA5}">
                      <a16:colId xmlns:a16="http://schemas.microsoft.com/office/drawing/2014/main" val="1190142301"/>
                    </a:ext>
                  </a:extLst>
                </a:gridCol>
                <a:gridCol w="740664">
                  <a:extLst>
                    <a:ext uri="{9D8B030D-6E8A-4147-A177-3AD203B41FA5}">
                      <a16:colId xmlns:a16="http://schemas.microsoft.com/office/drawing/2014/main" val="517351031"/>
                    </a:ext>
                  </a:extLst>
                </a:gridCol>
                <a:gridCol w="740664">
                  <a:extLst>
                    <a:ext uri="{9D8B030D-6E8A-4147-A177-3AD203B41FA5}">
                      <a16:colId xmlns:a16="http://schemas.microsoft.com/office/drawing/2014/main" val="3996373421"/>
                    </a:ext>
                  </a:extLst>
                </a:gridCol>
                <a:gridCol w="740664">
                  <a:extLst>
                    <a:ext uri="{9D8B030D-6E8A-4147-A177-3AD203B41FA5}">
                      <a16:colId xmlns:a16="http://schemas.microsoft.com/office/drawing/2014/main" val="23873690"/>
                    </a:ext>
                  </a:extLst>
                </a:gridCol>
                <a:gridCol w="740664">
                  <a:extLst>
                    <a:ext uri="{9D8B030D-6E8A-4147-A177-3AD203B41FA5}">
                      <a16:colId xmlns:a16="http://schemas.microsoft.com/office/drawing/2014/main" val="4192424633"/>
                    </a:ext>
                  </a:extLst>
                </a:gridCol>
                <a:gridCol w="740664">
                  <a:extLst>
                    <a:ext uri="{9D8B030D-6E8A-4147-A177-3AD203B41FA5}">
                      <a16:colId xmlns:a16="http://schemas.microsoft.com/office/drawing/2014/main" val="36244730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5983585"/>
                  </a:ext>
                </a:extLst>
              </a:tr>
              <a:tr h="370840">
                <a:tc>
                  <a:txBody>
                    <a:bodyPr/>
                    <a:lstStyle/>
                    <a:p>
                      <a:r>
                        <a:rPr lang="en-US" sz="1000"/>
                        <a:t>Philadelphia Insurance Companies</a:t>
                      </a:r>
                    </a:p>
                  </a:txBody>
                  <a:tcPr/>
                </a:tc>
                <a:tc>
                  <a:txBody>
                    <a:bodyPr/>
                    <a:lstStyle/>
                    <a:p>
                      <a:r>
                        <a:rPr lang="en-US" sz="1000"/>
                        <a:t>4469</a:t>
                      </a:r>
                    </a:p>
                  </a:txBody>
                  <a:tcPr/>
                </a:tc>
                <a:tc>
                  <a:txBody>
                    <a:bodyPr/>
                    <a:lstStyle/>
                    <a:p>
                      <a:r>
                        <a:rPr lang="en-US" sz="1000"/>
                        <a:t>35</a:t>
                      </a:r>
                    </a:p>
                  </a:txBody>
                  <a:tcPr/>
                </a:tc>
                <a:tc>
                  <a:txBody>
                    <a:bodyPr/>
                    <a:lstStyle/>
                    <a:p>
                      <a:r>
                        <a:rPr lang="en-US" sz="1000"/>
                        <a:t>18</a:t>
                      </a:r>
                    </a:p>
                  </a:txBody>
                  <a:tcPr/>
                </a:tc>
                <a:tc>
                  <a:txBody>
                    <a:bodyPr/>
                    <a:lstStyle/>
                    <a:p>
                      <a:r>
                        <a:rPr lang="en-US" sz="1000"/>
                        <a:t>544</a:t>
                      </a:r>
                    </a:p>
                  </a:txBody>
                  <a:tcPr/>
                </a:tc>
                <a:tc>
                  <a:txBody>
                    <a:bodyPr/>
                    <a:lstStyle/>
                    <a:p>
                      <a:r>
                        <a:rPr lang="en-US" sz="1000"/>
                        <a:t>25</a:t>
                      </a:r>
                    </a:p>
                  </a:txBody>
                  <a:tcPr/>
                </a:tc>
                <a:tc>
                  <a:txBody>
                    <a:bodyPr/>
                    <a:lstStyle/>
                    <a:p>
                      <a:r>
                        <a:rPr lang="en-US" sz="1000"/>
                        <a:t>23</a:t>
                      </a:r>
                    </a:p>
                  </a:txBody>
                  <a:tcPr/>
                </a:tc>
                <a:tc>
                  <a:txBody>
                    <a:bodyPr/>
                    <a:lstStyle/>
                    <a:p>
                      <a:r>
                        <a:rPr lang="en-US" sz="1000"/>
                        <a:t>1</a:t>
                      </a:r>
                    </a:p>
                  </a:txBody>
                  <a:tcPr/>
                </a:tc>
                <a:tc>
                  <a:txBody>
                    <a:bodyPr/>
                    <a:lstStyle/>
                    <a:p>
                      <a:r>
                        <a:rPr lang="en-US" sz="1000"/>
                        <a:t>0.7389 %</a:t>
                      </a:r>
                    </a:p>
                  </a:txBody>
                  <a:tcPr/>
                </a:tc>
                <a:tc>
                  <a:txBody>
                    <a:bodyPr/>
                    <a:lstStyle/>
                    <a:p>
                      <a:r>
                        <a:rPr lang="en-US" sz="1000"/>
                        <a:t>0.0 %</a:t>
                      </a:r>
                    </a:p>
                  </a:txBody>
                  <a:tcPr/>
                </a:tc>
                <a:extLst>
                  <a:ext uri="{0D108BD9-81ED-4DB2-BD59-A6C34878D82A}">
                    <a16:rowId xmlns:a16="http://schemas.microsoft.com/office/drawing/2014/main" val="1542555848"/>
                  </a:ext>
                </a:extLst>
              </a:tr>
            </a:tbl>
          </a:graphicData>
        </a:graphic>
      </p:graphicFrame>
      <p:sp>
        <p:nvSpPr>
          <p:cNvPr id="4" name="Text Placeholder 3">
            <a:extLst>
              <a:ext uri="{FF2B5EF4-FFF2-40B4-BE49-F238E27FC236}">
                <a16:creationId xmlns:a16="http://schemas.microsoft.com/office/drawing/2014/main" id="{25E79258-96FD-424A-9DBF-1E0D4F08514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19280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7FEE8-42B0-4F78-8659-62BE0504275D}"/>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44D88CA0-DFB0-419C-B550-CA4783F0300D}"/>
              </a:ext>
            </a:extLst>
          </p:cNvPr>
          <p:cNvGraphicFramePr>
            <a:graphicFrameLocks noGrp="1"/>
          </p:cNvGraphicFramePr>
          <p:nvPr>
            <p:ph type="chart" sz="quarter" idx="13"/>
            <p:extLst>
              <p:ext uri="{D42A27DB-BD31-4B8C-83A1-F6EECF244321}">
                <p14:modId xmlns:p14="http://schemas.microsoft.com/office/powerpoint/2010/main" val="2172610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C699D8-A92D-48F3-936C-3899DCCF908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20FFE37-1583-41AF-A10B-A72273A492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611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6C9CE-E07D-4339-95E2-DD26A5E6DFD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43BD2D7B-8368-4D84-A3A1-CB3B54604095}"/>
              </a:ext>
            </a:extLst>
          </p:cNvPr>
          <p:cNvGraphicFramePr>
            <a:graphicFrameLocks noGrp="1"/>
          </p:cNvGraphicFramePr>
          <p:nvPr>
            <p:ph type="chart" sz="quarter" idx="13"/>
            <p:extLst>
              <p:ext uri="{D42A27DB-BD31-4B8C-83A1-F6EECF244321}">
                <p14:modId xmlns:p14="http://schemas.microsoft.com/office/powerpoint/2010/main" val="3480736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F05D95-3E7D-4774-9390-BC44A4E3CF7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7AB0F71-106E-483A-9C3C-D7FCE0CBE0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004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6B4F-B44A-4D79-978C-05AE93F6742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0537E16-4C1C-4FF8-964C-C4D00D0A34AA}"/>
              </a:ext>
            </a:extLst>
          </p:cNvPr>
          <p:cNvGraphicFramePr>
            <a:graphicFrameLocks noGrp="1"/>
          </p:cNvGraphicFramePr>
          <p:nvPr>
            <p:ph type="chart" sz="quarter" idx="13"/>
            <p:extLst>
              <p:ext uri="{D42A27DB-BD31-4B8C-83A1-F6EECF244321}">
                <p14:modId xmlns:p14="http://schemas.microsoft.com/office/powerpoint/2010/main" val="1349580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08D4E5-F1EF-435B-A7C5-77FDE40DDAD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9E3F247-CB64-4E68-9E58-552B9B583E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6976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90526-2FD2-4343-B9A0-892688B9D7AA}"/>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DA49F88D-0803-444A-97C6-9728648FEB21}"/>
              </a:ext>
            </a:extLst>
          </p:cNvPr>
          <p:cNvGraphicFramePr>
            <a:graphicFrameLocks noGrp="1"/>
          </p:cNvGraphicFramePr>
          <p:nvPr>
            <p:ph type="chart" sz="quarter" idx="13"/>
            <p:extLst>
              <p:ext uri="{D42A27DB-BD31-4B8C-83A1-F6EECF244321}">
                <p14:modId xmlns:p14="http://schemas.microsoft.com/office/powerpoint/2010/main" val="686818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79A5D4-75E0-4D5D-8CC1-E110AF5EF6C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D26FE13-0292-44B2-968D-F7C1B1A6F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49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FC3FF-1FC9-4D4F-A862-920151CDC245}"/>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C5E1DB12-ECE2-4594-8918-085A3FE477C5}"/>
              </a:ext>
            </a:extLst>
          </p:cNvPr>
          <p:cNvGraphicFramePr>
            <a:graphicFrameLocks noGrp="1"/>
          </p:cNvGraphicFramePr>
          <p:nvPr>
            <p:ph type="tbl" sz="quarter" idx="13"/>
            <p:extLst>
              <p:ext uri="{D42A27DB-BD31-4B8C-83A1-F6EECF244321}">
                <p14:modId xmlns:p14="http://schemas.microsoft.com/office/powerpoint/2010/main" val="212336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4908474"/>
                    </a:ext>
                  </a:extLst>
                </a:gridCol>
                <a:gridCol w="740664">
                  <a:extLst>
                    <a:ext uri="{9D8B030D-6E8A-4147-A177-3AD203B41FA5}">
                      <a16:colId xmlns:a16="http://schemas.microsoft.com/office/drawing/2014/main" val="1859671645"/>
                    </a:ext>
                  </a:extLst>
                </a:gridCol>
                <a:gridCol w="740664">
                  <a:extLst>
                    <a:ext uri="{9D8B030D-6E8A-4147-A177-3AD203B41FA5}">
                      <a16:colId xmlns:a16="http://schemas.microsoft.com/office/drawing/2014/main" val="2371526992"/>
                    </a:ext>
                  </a:extLst>
                </a:gridCol>
                <a:gridCol w="740664">
                  <a:extLst>
                    <a:ext uri="{9D8B030D-6E8A-4147-A177-3AD203B41FA5}">
                      <a16:colId xmlns:a16="http://schemas.microsoft.com/office/drawing/2014/main" val="1862131781"/>
                    </a:ext>
                  </a:extLst>
                </a:gridCol>
                <a:gridCol w="740664">
                  <a:extLst>
                    <a:ext uri="{9D8B030D-6E8A-4147-A177-3AD203B41FA5}">
                      <a16:colId xmlns:a16="http://schemas.microsoft.com/office/drawing/2014/main" val="1653900846"/>
                    </a:ext>
                  </a:extLst>
                </a:gridCol>
                <a:gridCol w="740664">
                  <a:extLst>
                    <a:ext uri="{9D8B030D-6E8A-4147-A177-3AD203B41FA5}">
                      <a16:colId xmlns:a16="http://schemas.microsoft.com/office/drawing/2014/main" val="2728339657"/>
                    </a:ext>
                  </a:extLst>
                </a:gridCol>
                <a:gridCol w="740664">
                  <a:extLst>
                    <a:ext uri="{9D8B030D-6E8A-4147-A177-3AD203B41FA5}">
                      <a16:colId xmlns:a16="http://schemas.microsoft.com/office/drawing/2014/main" val="2631360190"/>
                    </a:ext>
                  </a:extLst>
                </a:gridCol>
                <a:gridCol w="740664">
                  <a:extLst>
                    <a:ext uri="{9D8B030D-6E8A-4147-A177-3AD203B41FA5}">
                      <a16:colId xmlns:a16="http://schemas.microsoft.com/office/drawing/2014/main" val="366727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969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- 2020-04-23 16:17:23</a:t>
                      </a:r>
                      <a:r>
                        <a:rPr kumimoji="0" lang="en-US" sz="1000" b="0" i="0" u="none" strike="noStrike" kern="1200" cap="none" spc="0" normalizeH="0" baseline="0" noProof="0">
                          <a:ln>
                            <a:noFill/>
                          </a:ln>
                          <a:solidFill>
                            <a:prstClr val="black"/>
                          </a:solidFill>
                          <a:effectLst/>
                          <a:uLnTx/>
                          <a:uFillTx/>
                          <a:latin typeface="+mn-lt"/>
                          <a:ea typeface="+mn-ea"/>
                          <a:cs typeface="+mn-cs"/>
                        </a:rPr>
                        <a:t>
 Today is #TakeYourChildToWorkDay, but with the ongoing COVID-19 pandemic, many of us are working from home. Although the annual event has been postponed, we invited #TEAMPHLY to celebrate virtually by sharing photos of how they’re working from their home offices with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715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- 2020-04-20 11:55:07</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Yvonne Burgess to Regional  Vice President of Marketing! Learn more: https://bit.ly/3cyAYla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485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- 2020-04-28 15:52:53</a:t>
                      </a:r>
                      <a:r>
                        <a:rPr kumimoji="0" lang="en-US" sz="1000" b="0" i="0" u="none" strike="noStrike" kern="1200" cap="none" spc="0" normalizeH="0" baseline="0" noProof="0">
                          <a:ln>
                            <a:noFill/>
                          </a:ln>
                          <a:solidFill>
                            <a:prstClr val="black"/>
                          </a:solidFill>
                          <a:effectLst/>
                          <a:uLnTx/>
                          <a:uFillTx/>
                          <a:latin typeface="+mn-lt"/>
                          <a:ea typeface="+mn-ea"/>
                          <a:cs typeface="+mn-cs"/>
                        </a:rPr>
                        <a:t>
 From virtual hangouts to backyard bonfires, there are many ways to stay connected and entertained while staying home to flatten the curve of #COVID19. Here’s a snapshot of PHLY’s President, John Glomb, with his family. How are you spending your time? Tell us in the comments below! #InThisTogether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6960269"/>
                  </a:ext>
                </a:extLst>
              </a:tr>
            </a:tbl>
          </a:graphicData>
        </a:graphic>
      </p:graphicFrame>
      <p:sp>
        <p:nvSpPr>
          <p:cNvPr id="4" name="Text Placeholder 3">
            <a:extLst>
              <a:ext uri="{FF2B5EF4-FFF2-40B4-BE49-F238E27FC236}">
                <a16:creationId xmlns:a16="http://schemas.microsoft.com/office/drawing/2014/main" id="{E33F3BF9-D2CB-453D-81EA-7446D03D2C5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45486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50E0-B859-4B9A-B882-C068174D2C77}"/>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5FA15F73-FF3E-4BFD-A076-038AD7EC6747}"/>
              </a:ext>
            </a:extLst>
          </p:cNvPr>
          <p:cNvGraphicFramePr>
            <a:graphicFrameLocks noGrp="1"/>
          </p:cNvGraphicFramePr>
          <p:nvPr>
            <p:ph type="tbl" sz="quarter" idx="13"/>
            <p:extLst>
              <p:ext uri="{D42A27DB-BD31-4B8C-83A1-F6EECF244321}">
                <p14:modId xmlns:p14="http://schemas.microsoft.com/office/powerpoint/2010/main" val="7706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22299788"/>
                    </a:ext>
                  </a:extLst>
                </a:gridCol>
                <a:gridCol w="740664">
                  <a:extLst>
                    <a:ext uri="{9D8B030D-6E8A-4147-A177-3AD203B41FA5}">
                      <a16:colId xmlns:a16="http://schemas.microsoft.com/office/drawing/2014/main" val="3253972259"/>
                    </a:ext>
                  </a:extLst>
                </a:gridCol>
                <a:gridCol w="740664">
                  <a:extLst>
                    <a:ext uri="{9D8B030D-6E8A-4147-A177-3AD203B41FA5}">
                      <a16:colId xmlns:a16="http://schemas.microsoft.com/office/drawing/2014/main" val="3160025432"/>
                    </a:ext>
                  </a:extLst>
                </a:gridCol>
                <a:gridCol w="740664">
                  <a:extLst>
                    <a:ext uri="{9D8B030D-6E8A-4147-A177-3AD203B41FA5}">
                      <a16:colId xmlns:a16="http://schemas.microsoft.com/office/drawing/2014/main" val="697946401"/>
                    </a:ext>
                  </a:extLst>
                </a:gridCol>
                <a:gridCol w="740664">
                  <a:extLst>
                    <a:ext uri="{9D8B030D-6E8A-4147-A177-3AD203B41FA5}">
                      <a16:colId xmlns:a16="http://schemas.microsoft.com/office/drawing/2014/main" val="4029311969"/>
                    </a:ext>
                  </a:extLst>
                </a:gridCol>
                <a:gridCol w="740664">
                  <a:extLst>
                    <a:ext uri="{9D8B030D-6E8A-4147-A177-3AD203B41FA5}">
                      <a16:colId xmlns:a16="http://schemas.microsoft.com/office/drawing/2014/main" val="1428552869"/>
                    </a:ext>
                  </a:extLst>
                </a:gridCol>
                <a:gridCol w="740664">
                  <a:extLst>
                    <a:ext uri="{9D8B030D-6E8A-4147-A177-3AD203B41FA5}">
                      <a16:colId xmlns:a16="http://schemas.microsoft.com/office/drawing/2014/main" val="2084433031"/>
                    </a:ext>
                  </a:extLst>
                </a:gridCol>
                <a:gridCol w="740664">
                  <a:extLst>
                    <a:ext uri="{9D8B030D-6E8A-4147-A177-3AD203B41FA5}">
                      <a16:colId xmlns:a16="http://schemas.microsoft.com/office/drawing/2014/main" val="63168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240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- 2020-04-30 15:43:00</a:t>
                      </a:r>
                      <a:r>
                        <a:rPr kumimoji="0" lang="en-US" sz="1000" b="0" i="0" u="none" strike="noStrike" kern="1200" cap="none" spc="0" normalizeH="0" baseline="0" noProof="0">
                          <a:ln>
                            <a:noFill/>
                          </a:ln>
                          <a:solidFill>
                            <a:prstClr val="black"/>
                          </a:solidFill>
                          <a:effectLst/>
                          <a:uLnTx/>
                          <a:uFillTx/>
                          <a:latin typeface="+mn-lt"/>
                          <a:ea typeface="+mn-ea"/>
                          <a:cs typeface="+mn-cs"/>
                        </a:rPr>
                        <a:t>
 The U.S. Navy Blue Angels and Air Force Thunderbirds are joining forces to show support for frontline workers with a series of flyovers. Many of our employees in Philadelphia, New Jersey, and Delaware viewed and filmed this special tribute on Tuesday. Thank you healthcare workers, first responders, and all other essential workers! #InThisTogether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690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- 2020-04-01 16:42:09</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3⃣ It's Workout Wednesday! 💪 Not only does moving feel good, it helps keep our bodies and minds healthy too. We asked #TEAMPHLY to share photos of themselves being active while working from home. Here’s a roundup of their at-home workouts!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839590"/>
                  </a:ext>
                </a:extLst>
              </a:tr>
            </a:tbl>
          </a:graphicData>
        </a:graphic>
      </p:graphicFrame>
      <p:sp>
        <p:nvSpPr>
          <p:cNvPr id="4" name="Text Placeholder 3">
            <a:extLst>
              <a:ext uri="{FF2B5EF4-FFF2-40B4-BE49-F238E27FC236}">
                <a16:creationId xmlns:a16="http://schemas.microsoft.com/office/drawing/2014/main" id="{E4E9A668-CE1F-4602-A545-AAB20C1F1A3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56186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C2BB5-10FF-4E30-BC80-8EB94E56CE1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A397989-9137-46AD-B3C6-EC858270C05A}"/>
              </a:ext>
            </a:extLst>
          </p:cNvPr>
          <p:cNvGraphicFramePr>
            <a:graphicFrameLocks noGrp="1"/>
          </p:cNvGraphicFramePr>
          <p:nvPr>
            <p:ph type="chart" sz="quarter" idx="13"/>
            <p:extLst>
              <p:ext uri="{D42A27DB-BD31-4B8C-83A1-F6EECF244321}">
                <p14:modId xmlns:p14="http://schemas.microsoft.com/office/powerpoint/2010/main" val="2599329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E27D1-6D67-4EF7-82DD-FDFE3E3100E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8E8DC7F5-ADAE-4DDA-A2AA-FF3222F44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5805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72141-10FB-4EBD-8003-BD19E3EBE42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78C150E-0452-455B-9E07-F00A3A3D104A}"/>
              </a:ext>
            </a:extLst>
          </p:cNvPr>
          <p:cNvGraphicFramePr>
            <a:graphicFrameLocks noGrp="1"/>
          </p:cNvGraphicFramePr>
          <p:nvPr>
            <p:ph type="tbl" sz="quarter" idx="13"/>
            <p:extLst>
              <p:ext uri="{D42A27DB-BD31-4B8C-83A1-F6EECF244321}">
                <p14:modId xmlns:p14="http://schemas.microsoft.com/office/powerpoint/2010/main" val="867132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87130019"/>
                    </a:ext>
                  </a:extLst>
                </a:gridCol>
                <a:gridCol w="411480">
                  <a:extLst>
                    <a:ext uri="{9D8B030D-6E8A-4147-A177-3AD203B41FA5}">
                      <a16:colId xmlns:a16="http://schemas.microsoft.com/office/drawing/2014/main" val="3687273478"/>
                    </a:ext>
                  </a:extLst>
                </a:gridCol>
                <a:gridCol w="411480">
                  <a:extLst>
                    <a:ext uri="{9D8B030D-6E8A-4147-A177-3AD203B41FA5}">
                      <a16:colId xmlns:a16="http://schemas.microsoft.com/office/drawing/2014/main" val="2732214984"/>
                    </a:ext>
                  </a:extLst>
                </a:gridCol>
                <a:gridCol w="411480">
                  <a:extLst>
                    <a:ext uri="{9D8B030D-6E8A-4147-A177-3AD203B41FA5}">
                      <a16:colId xmlns:a16="http://schemas.microsoft.com/office/drawing/2014/main" val="3603677354"/>
                    </a:ext>
                  </a:extLst>
                </a:gridCol>
                <a:gridCol w="411480">
                  <a:extLst>
                    <a:ext uri="{9D8B030D-6E8A-4147-A177-3AD203B41FA5}">
                      <a16:colId xmlns:a16="http://schemas.microsoft.com/office/drawing/2014/main" val="1127827553"/>
                    </a:ext>
                  </a:extLst>
                </a:gridCol>
                <a:gridCol w="411480">
                  <a:extLst>
                    <a:ext uri="{9D8B030D-6E8A-4147-A177-3AD203B41FA5}">
                      <a16:colId xmlns:a16="http://schemas.microsoft.com/office/drawing/2014/main" val="3558116680"/>
                    </a:ext>
                  </a:extLst>
                </a:gridCol>
                <a:gridCol w="411480">
                  <a:extLst>
                    <a:ext uri="{9D8B030D-6E8A-4147-A177-3AD203B41FA5}">
                      <a16:colId xmlns:a16="http://schemas.microsoft.com/office/drawing/2014/main" val="2220713811"/>
                    </a:ext>
                  </a:extLst>
                </a:gridCol>
                <a:gridCol w="411480">
                  <a:extLst>
                    <a:ext uri="{9D8B030D-6E8A-4147-A177-3AD203B41FA5}">
                      <a16:colId xmlns:a16="http://schemas.microsoft.com/office/drawing/2014/main" val="1701575855"/>
                    </a:ext>
                  </a:extLst>
                </a:gridCol>
                <a:gridCol w="411480">
                  <a:extLst>
                    <a:ext uri="{9D8B030D-6E8A-4147-A177-3AD203B41FA5}">
                      <a16:colId xmlns:a16="http://schemas.microsoft.com/office/drawing/2014/main" val="118856054"/>
                    </a:ext>
                  </a:extLst>
                </a:gridCol>
                <a:gridCol w="411480">
                  <a:extLst>
                    <a:ext uri="{9D8B030D-6E8A-4147-A177-3AD203B41FA5}">
                      <a16:colId xmlns:a16="http://schemas.microsoft.com/office/drawing/2014/main" val="2872276334"/>
                    </a:ext>
                  </a:extLst>
                </a:gridCol>
                <a:gridCol w="411480">
                  <a:extLst>
                    <a:ext uri="{9D8B030D-6E8A-4147-A177-3AD203B41FA5}">
                      <a16:colId xmlns:a16="http://schemas.microsoft.com/office/drawing/2014/main" val="272506433"/>
                    </a:ext>
                  </a:extLst>
                </a:gridCol>
                <a:gridCol w="411480">
                  <a:extLst>
                    <a:ext uri="{9D8B030D-6E8A-4147-A177-3AD203B41FA5}">
                      <a16:colId xmlns:a16="http://schemas.microsoft.com/office/drawing/2014/main" val="4033764873"/>
                    </a:ext>
                  </a:extLst>
                </a:gridCol>
                <a:gridCol w="411480">
                  <a:extLst>
                    <a:ext uri="{9D8B030D-6E8A-4147-A177-3AD203B41FA5}">
                      <a16:colId xmlns:a16="http://schemas.microsoft.com/office/drawing/2014/main" val="1260257878"/>
                    </a:ext>
                  </a:extLst>
                </a:gridCol>
                <a:gridCol w="411480">
                  <a:extLst>
                    <a:ext uri="{9D8B030D-6E8A-4147-A177-3AD203B41FA5}">
                      <a16:colId xmlns:a16="http://schemas.microsoft.com/office/drawing/2014/main" val="14074758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1569577"/>
                  </a:ext>
                </a:extLst>
              </a:tr>
              <a:tr h="370840">
                <a:tc>
                  <a:txBody>
                    <a:bodyPr/>
                    <a:lstStyle/>
                    <a:p>
                      <a:r>
                        <a:rPr lang="en-US" sz="1000"/>
                        <a:t>PHLY Insurance Co.</a:t>
                      </a:r>
                    </a:p>
                  </a:txBody>
                  <a:tcPr/>
                </a:tc>
                <a:tc>
                  <a:txBody>
                    <a:bodyPr/>
                    <a:lstStyle/>
                    <a:p>
                      <a:r>
                        <a:rPr lang="en-US" sz="1000"/>
                        <a:t>3645</a:t>
                      </a:r>
                    </a:p>
                  </a:txBody>
                  <a:tcPr/>
                </a:tc>
                <a:tc>
                  <a:txBody>
                    <a:bodyPr/>
                    <a:lstStyle/>
                    <a:p>
                      <a:r>
                        <a:rPr lang="en-US" sz="1000"/>
                        <a:t>13</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97</a:t>
                      </a:r>
                    </a:p>
                  </a:txBody>
                  <a:tcPr/>
                </a:tc>
                <a:tc>
                  <a:txBody>
                    <a:bodyPr/>
                    <a:lstStyle/>
                    <a:p>
                      <a:r>
                        <a:rPr lang="en-US" sz="1000"/>
                        <a:t>2</a:t>
                      </a:r>
                    </a:p>
                  </a:txBody>
                  <a:tcPr/>
                </a:tc>
                <a:tc>
                  <a:txBody>
                    <a:bodyPr/>
                    <a:lstStyle/>
                    <a:p>
                      <a:r>
                        <a:rPr lang="en-US" sz="1000"/>
                        <a:t>6</a:t>
                      </a:r>
                    </a:p>
                  </a:txBody>
                  <a:tcPr/>
                </a:tc>
                <a:tc>
                  <a:txBody>
                    <a:bodyPr/>
                    <a:lstStyle/>
                    <a:p>
                      <a:r>
                        <a:rPr lang="en-US" sz="1000"/>
                        <a:t>0.1741 %</a:t>
                      </a:r>
                    </a:p>
                  </a:txBody>
                  <a:tcPr/>
                </a:tc>
                <a:tc>
                  <a:txBody>
                    <a:bodyPr/>
                    <a:lstStyle/>
                    <a:p>
                      <a:r>
                        <a:rPr lang="en-US" sz="1000"/>
                        <a:t>0.0 %</a:t>
                      </a:r>
                    </a:p>
                  </a:txBody>
                  <a:tcPr/>
                </a:tc>
                <a:extLst>
                  <a:ext uri="{0D108BD9-81ED-4DB2-BD59-A6C34878D82A}">
                    <a16:rowId xmlns:a16="http://schemas.microsoft.com/office/drawing/2014/main" val="1295203741"/>
                  </a:ext>
                </a:extLst>
              </a:tr>
            </a:tbl>
          </a:graphicData>
        </a:graphic>
      </p:graphicFrame>
      <p:sp>
        <p:nvSpPr>
          <p:cNvPr id="4" name="Text Placeholder 3">
            <a:extLst>
              <a:ext uri="{FF2B5EF4-FFF2-40B4-BE49-F238E27FC236}">
                <a16:creationId xmlns:a16="http://schemas.microsoft.com/office/drawing/2014/main" id="{875D6DBF-CD86-433E-9D9F-BEDF2321134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2564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2A50-826D-4A96-B3C4-365CFB5927F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E7436C0-C769-470D-AB31-4AF57D28DA7E}"/>
              </a:ext>
            </a:extLst>
          </p:cNvPr>
          <p:cNvGraphicFramePr>
            <a:graphicFrameLocks noGrp="1"/>
          </p:cNvGraphicFramePr>
          <p:nvPr>
            <p:ph type="chart" sz="quarter" idx="13"/>
            <p:extLst>
              <p:ext uri="{D42A27DB-BD31-4B8C-83A1-F6EECF244321}">
                <p14:modId xmlns:p14="http://schemas.microsoft.com/office/powerpoint/2010/main" val="384769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4ED22-94CC-40F1-BC1C-1CEDFA6C2FF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BDAF68A-7652-4742-917C-F01F1185A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500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4BF7B-5BF2-46F3-AEE6-294E38ABCE4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6D0D4C7-974F-4089-9F66-E04B826A8544}"/>
              </a:ext>
            </a:extLst>
          </p:cNvPr>
          <p:cNvGraphicFramePr>
            <a:graphicFrameLocks noGrp="1"/>
          </p:cNvGraphicFramePr>
          <p:nvPr>
            <p:ph type="chart" sz="quarter" idx="13"/>
            <p:extLst>
              <p:ext uri="{D42A27DB-BD31-4B8C-83A1-F6EECF244321}">
                <p14:modId xmlns:p14="http://schemas.microsoft.com/office/powerpoint/2010/main" val="3418995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43203-DA99-45C0-B332-F1DFCE7C4B1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0C0E5E3-89C0-4F8B-A2F0-BC6E77532F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5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7E471-7276-43E4-BDBE-60B65490F1F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A10A05B9-3F91-4EDE-A3AD-E1D6F3987C86}"/>
              </a:ext>
            </a:extLst>
          </p:cNvPr>
          <p:cNvGraphicFramePr>
            <a:graphicFrameLocks noGrp="1"/>
          </p:cNvGraphicFramePr>
          <p:nvPr>
            <p:ph type="chart" sz="quarter" idx="13"/>
            <p:extLst>
              <p:ext uri="{D42A27DB-BD31-4B8C-83A1-F6EECF244321}">
                <p14:modId xmlns:p14="http://schemas.microsoft.com/office/powerpoint/2010/main" val="749653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27393-1733-4416-80E2-4CC8D064A9F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1FEA230-67A3-49B8-8236-E8A686630B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2670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C944F-02D8-488E-91DE-CCBCC6362CD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83DC971-D760-44BE-B5B3-12BD81BCCABC}"/>
              </a:ext>
            </a:extLst>
          </p:cNvPr>
          <p:cNvGraphicFramePr>
            <a:graphicFrameLocks noGrp="1"/>
          </p:cNvGraphicFramePr>
          <p:nvPr>
            <p:ph type="chart" sz="quarter" idx="13"/>
            <p:extLst>
              <p:ext uri="{D42A27DB-BD31-4B8C-83A1-F6EECF244321}">
                <p14:modId xmlns:p14="http://schemas.microsoft.com/office/powerpoint/2010/main" val="3984413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21BB11-6D7E-4C5D-97C1-C6C506DE1AA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C7F248A-21D9-4094-849D-3B4ADAF15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931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6740-ECE8-483C-8B4E-A4A08FB90FA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A508BE9-2794-4F99-AC46-C6DE54ECA1E6}"/>
              </a:ext>
            </a:extLst>
          </p:cNvPr>
          <p:cNvGraphicFramePr>
            <a:graphicFrameLocks noGrp="1"/>
          </p:cNvGraphicFramePr>
          <p:nvPr>
            <p:ph type="tbl" sz="quarter" idx="13"/>
            <p:extLst>
              <p:ext uri="{D42A27DB-BD31-4B8C-83A1-F6EECF244321}">
                <p14:modId xmlns:p14="http://schemas.microsoft.com/office/powerpoint/2010/main" val="1753100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612439855"/>
                    </a:ext>
                  </a:extLst>
                </a:gridCol>
                <a:gridCol w="2468880">
                  <a:extLst>
                    <a:ext uri="{9D8B030D-6E8A-4147-A177-3AD203B41FA5}">
                      <a16:colId xmlns:a16="http://schemas.microsoft.com/office/drawing/2014/main" val="3678662363"/>
                    </a:ext>
                  </a:extLst>
                </a:gridCol>
                <a:gridCol w="2468880">
                  <a:extLst>
                    <a:ext uri="{9D8B030D-6E8A-4147-A177-3AD203B41FA5}">
                      <a16:colId xmlns:a16="http://schemas.microsoft.com/office/drawing/2014/main" val="373384822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215112500"/>
                  </a:ext>
                </a:extLst>
              </a:tr>
              <a:tr h="370840">
                <a:tc>
                  <a:txBody>
                    <a:bodyPr/>
                    <a:lstStyle/>
                    <a:p>
                      <a:r>
                        <a:rPr lang="en-US" sz="1000" b="1"/>
                        <a:t>@MargueriteTort</a:t>
                      </a:r>
                    </a:p>
                  </a:txBody>
                  <a:tcPr/>
                </a:tc>
                <a:tc>
                  <a:txBody>
                    <a:bodyPr/>
                    <a:lstStyle/>
                    <a:p>
                      <a:r>
                        <a:rPr lang="en-US" sz="1000"/>
                        <a:t>PHLY Insurance Co. (63)</a:t>
                      </a:r>
                    </a:p>
                  </a:txBody>
                  <a:tcPr/>
                </a:tc>
                <a:tc>
                  <a:txBody>
                    <a:bodyPr/>
                    <a:lstStyle/>
                    <a:p>
                      <a:r>
                        <a:rPr lang="en-US" sz="1000"/>
                        <a:t>63</a:t>
                      </a:r>
                    </a:p>
                  </a:txBody>
                  <a:tcPr/>
                </a:tc>
                <a:extLst>
                  <a:ext uri="{0D108BD9-81ED-4DB2-BD59-A6C34878D82A}">
                    <a16:rowId xmlns:a16="http://schemas.microsoft.com/office/drawing/2014/main" val="2012991886"/>
                  </a:ext>
                </a:extLst>
              </a:tr>
              <a:tr h="370840">
                <a:tc>
                  <a:txBody>
                    <a:bodyPr/>
                    <a:lstStyle/>
                    <a:p>
                      <a:r>
                        <a:rPr lang="en-US" sz="1000" b="1"/>
                        <a:t>@GammaIotaSigma</a:t>
                      </a:r>
                    </a:p>
                  </a:txBody>
                  <a:tcPr/>
                </a:tc>
                <a:tc>
                  <a:txBody>
                    <a:bodyPr/>
                    <a:lstStyle/>
                    <a:p>
                      <a:r>
                        <a:rPr lang="en-US" sz="1000"/>
                        <a:t>PHLY Insurance Co. (40)</a:t>
                      </a:r>
                    </a:p>
                  </a:txBody>
                  <a:tcPr/>
                </a:tc>
                <a:tc>
                  <a:txBody>
                    <a:bodyPr/>
                    <a:lstStyle/>
                    <a:p>
                      <a:r>
                        <a:rPr lang="en-US" sz="1000"/>
                        <a:t>40</a:t>
                      </a:r>
                    </a:p>
                  </a:txBody>
                  <a:tcPr/>
                </a:tc>
                <a:extLst>
                  <a:ext uri="{0D108BD9-81ED-4DB2-BD59-A6C34878D82A}">
                    <a16:rowId xmlns:a16="http://schemas.microsoft.com/office/drawing/2014/main" val="3631236105"/>
                  </a:ext>
                </a:extLst>
              </a:tr>
              <a:tr h="370840">
                <a:tc>
                  <a:txBody>
                    <a:bodyPr/>
                    <a:lstStyle/>
                    <a:p>
                      <a:r>
                        <a:rPr lang="en-US" sz="1000" b="1"/>
                        <a:t>@Regore2</a:t>
                      </a:r>
                    </a:p>
                  </a:txBody>
                  <a:tcPr/>
                </a:tc>
                <a:tc>
                  <a:txBody>
                    <a:bodyPr/>
                    <a:lstStyle/>
                    <a:p>
                      <a:r>
                        <a:rPr lang="en-US" sz="1000"/>
                        <a:t>PHLY Insurance Co. (38)</a:t>
                      </a:r>
                    </a:p>
                  </a:txBody>
                  <a:tcPr/>
                </a:tc>
                <a:tc>
                  <a:txBody>
                    <a:bodyPr/>
                    <a:lstStyle/>
                    <a:p>
                      <a:r>
                        <a:rPr lang="en-US" sz="1000"/>
                        <a:t>38</a:t>
                      </a:r>
                    </a:p>
                  </a:txBody>
                  <a:tcPr/>
                </a:tc>
                <a:extLst>
                  <a:ext uri="{0D108BD9-81ED-4DB2-BD59-A6C34878D82A}">
                    <a16:rowId xmlns:a16="http://schemas.microsoft.com/office/drawing/2014/main" val="3035173901"/>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75265498"/>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389745113"/>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958325109"/>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567724453"/>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877450216"/>
                  </a:ext>
                </a:extLst>
              </a:tr>
              <a:tr h="370840">
                <a:tc>
                  <a:txBody>
                    <a:bodyPr/>
                    <a:lstStyle/>
                    <a:p>
                      <a:r>
                        <a:rPr lang="en-US" sz="1000" b="1"/>
                        <a:t>@FirstInsHI</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844339828"/>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575675332"/>
                  </a:ext>
                </a:extLst>
              </a:tr>
            </a:tbl>
          </a:graphicData>
        </a:graphic>
      </p:graphicFrame>
      <p:sp>
        <p:nvSpPr>
          <p:cNvPr id="4" name="Text Placeholder 3">
            <a:extLst>
              <a:ext uri="{FF2B5EF4-FFF2-40B4-BE49-F238E27FC236}">
                <a16:creationId xmlns:a16="http://schemas.microsoft.com/office/drawing/2014/main" id="{2E46FE42-6268-460A-B1FF-0764E317E77C}"/>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851424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BD0C9-5950-4DE5-8E10-86D57D6CB2E5}"/>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92DB5B40-2CB5-4CF7-BD87-661168E8F831}"/>
              </a:ext>
            </a:extLst>
          </p:cNvPr>
          <p:cNvGraphicFramePr>
            <a:graphicFrameLocks noGrp="1"/>
          </p:cNvGraphicFramePr>
          <p:nvPr>
            <p:ph type="tbl" sz="quarter" idx="13"/>
            <p:extLst>
              <p:ext uri="{D42A27DB-BD31-4B8C-83A1-F6EECF244321}">
                <p14:modId xmlns:p14="http://schemas.microsoft.com/office/powerpoint/2010/main" val="96581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21999211"/>
                    </a:ext>
                  </a:extLst>
                </a:gridCol>
                <a:gridCol w="493776">
                  <a:extLst>
                    <a:ext uri="{9D8B030D-6E8A-4147-A177-3AD203B41FA5}">
                      <a16:colId xmlns:a16="http://schemas.microsoft.com/office/drawing/2014/main" val="3811916163"/>
                    </a:ext>
                  </a:extLst>
                </a:gridCol>
                <a:gridCol w="1069848">
                  <a:extLst>
                    <a:ext uri="{9D8B030D-6E8A-4147-A177-3AD203B41FA5}">
                      <a16:colId xmlns:a16="http://schemas.microsoft.com/office/drawing/2014/main" val="3209506824"/>
                    </a:ext>
                  </a:extLst>
                </a:gridCol>
                <a:gridCol w="1069848">
                  <a:extLst>
                    <a:ext uri="{9D8B030D-6E8A-4147-A177-3AD203B41FA5}">
                      <a16:colId xmlns:a16="http://schemas.microsoft.com/office/drawing/2014/main" val="421579771"/>
                    </a:ext>
                  </a:extLst>
                </a:gridCol>
                <a:gridCol w="1069848">
                  <a:extLst>
                    <a:ext uri="{9D8B030D-6E8A-4147-A177-3AD203B41FA5}">
                      <a16:colId xmlns:a16="http://schemas.microsoft.com/office/drawing/2014/main" val="1316404461"/>
                    </a:ext>
                  </a:extLst>
                </a:gridCol>
                <a:gridCol w="1069848">
                  <a:extLst>
                    <a:ext uri="{9D8B030D-6E8A-4147-A177-3AD203B41FA5}">
                      <a16:colId xmlns:a16="http://schemas.microsoft.com/office/drawing/2014/main" val="2177738894"/>
                    </a:ext>
                  </a:extLst>
                </a:gridCol>
                <a:gridCol w="1069848">
                  <a:extLst>
                    <a:ext uri="{9D8B030D-6E8A-4147-A177-3AD203B41FA5}">
                      <a16:colId xmlns:a16="http://schemas.microsoft.com/office/drawing/2014/main" val="104096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6826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- 2020-04-30 14:53:46</a:t>
                      </a:r>
                      <a:r>
                        <a:rPr kumimoji="0" lang="en-US" sz="1000" b="0" i="0" u="none" strike="noStrike" kern="1200" cap="none" spc="0" normalizeH="0" baseline="0" noProof="0">
                          <a:ln>
                            <a:noFill/>
                          </a:ln>
                          <a:solidFill>
                            <a:prstClr val="black"/>
                          </a:solidFill>
                          <a:effectLst/>
                          <a:uLnTx/>
                          <a:uFillTx/>
                          <a:latin typeface="+mn-lt"/>
                          <a:ea typeface="+mn-ea"/>
                          <a:cs typeface="+mn-cs"/>
                        </a:rPr>
                        <a:t>
 The #Navy @BlueAngels &amp;amp; #AirForce @AFThunderbirds are joining forces to show support for frontline workers with a series of flyovers. Many PHLY employees in Philly, NJ, &amp;amp; DE viewed &amp;amp; filmed Tuesday's tribute. Thank you #HealthcareWorkers, #FirstResponders &amp;amp; #EssentialWorkers! https://t.co/kUgy6GzpiW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14:10:15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0.3292 %</a:t>
                      </a:r>
                    </a:p>
                  </a:txBody>
                  <a:tcPr/>
                </a:tc>
                <a:extLst>
                  <a:ext uri="{0D108BD9-81ED-4DB2-BD59-A6C34878D82A}">
                    <a16:rowId xmlns:a16="http://schemas.microsoft.com/office/drawing/2014/main" val="2542026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- 2020-04-07 13:35:39</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@CAFoundation in helping individuals with physical challenges power through these difficult times with hope through #sports &amp;amp; #fitness. This year, CAF awarded 3,921 grants to empower the dreams of athletes worldwide. 🙌 #CAFPowersThrough #TEAMPHLY https://t.co/j5VyeL17qy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0.3026 %</a:t>
                      </a:r>
                    </a:p>
                  </a:txBody>
                  <a:tcPr/>
                </a:tc>
                <a:extLst>
                  <a:ext uri="{0D108BD9-81ED-4DB2-BD59-A6C34878D82A}">
                    <a16:rowId xmlns:a16="http://schemas.microsoft.com/office/drawing/2014/main" val="2657438332"/>
                  </a:ext>
                </a:extLst>
              </a:tr>
            </a:tbl>
          </a:graphicData>
        </a:graphic>
      </p:graphicFrame>
      <p:sp>
        <p:nvSpPr>
          <p:cNvPr id="4" name="Text Placeholder 3">
            <a:extLst>
              <a:ext uri="{FF2B5EF4-FFF2-40B4-BE49-F238E27FC236}">
                <a16:creationId xmlns:a16="http://schemas.microsoft.com/office/drawing/2014/main" id="{84D431A0-8954-4A68-BDD4-8A85DFD26C4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21741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58881-E843-48B2-8D36-56F6E6BA5240}"/>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8EA198D-AB85-4081-BFBF-F2E7ABFFE92B}"/>
              </a:ext>
            </a:extLst>
          </p:cNvPr>
          <p:cNvGraphicFramePr>
            <a:graphicFrameLocks noGrp="1"/>
          </p:cNvGraphicFramePr>
          <p:nvPr>
            <p:ph type="tbl" sz="quarter" idx="13"/>
            <p:extLst>
              <p:ext uri="{D42A27DB-BD31-4B8C-83A1-F6EECF244321}">
                <p14:modId xmlns:p14="http://schemas.microsoft.com/office/powerpoint/2010/main" val="68327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650933"/>
                    </a:ext>
                  </a:extLst>
                </a:gridCol>
                <a:gridCol w="493776">
                  <a:extLst>
                    <a:ext uri="{9D8B030D-6E8A-4147-A177-3AD203B41FA5}">
                      <a16:colId xmlns:a16="http://schemas.microsoft.com/office/drawing/2014/main" val="2214612188"/>
                    </a:ext>
                  </a:extLst>
                </a:gridCol>
                <a:gridCol w="1069848">
                  <a:extLst>
                    <a:ext uri="{9D8B030D-6E8A-4147-A177-3AD203B41FA5}">
                      <a16:colId xmlns:a16="http://schemas.microsoft.com/office/drawing/2014/main" val="2643060231"/>
                    </a:ext>
                  </a:extLst>
                </a:gridCol>
                <a:gridCol w="1069848">
                  <a:extLst>
                    <a:ext uri="{9D8B030D-6E8A-4147-A177-3AD203B41FA5}">
                      <a16:colId xmlns:a16="http://schemas.microsoft.com/office/drawing/2014/main" val="3784977843"/>
                    </a:ext>
                  </a:extLst>
                </a:gridCol>
                <a:gridCol w="1069848">
                  <a:extLst>
                    <a:ext uri="{9D8B030D-6E8A-4147-A177-3AD203B41FA5}">
                      <a16:colId xmlns:a16="http://schemas.microsoft.com/office/drawing/2014/main" val="355042611"/>
                    </a:ext>
                  </a:extLst>
                </a:gridCol>
                <a:gridCol w="1069848">
                  <a:extLst>
                    <a:ext uri="{9D8B030D-6E8A-4147-A177-3AD203B41FA5}">
                      <a16:colId xmlns:a16="http://schemas.microsoft.com/office/drawing/2014/main" val="657705140"/>
                    </a:ext>
                  </a:extLst>
                </a:gridCol>
                <a:gridCol w="1069848">
                  <a:extLst>
                    <a:ext uri="{9D8B030D-6E8A-4147-A177-3AD203B41FA5}">
                      <a16:colId xmlns:a16="http://schemas.microsoft.com/office/drawing/2014/main" val="4028794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4700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- 2020-04-16 14:15:18</a:t>
                      </a:r>
                      <a:r>
                        <a:rPr kumimoji="0" lang="en-US" sz="1000" b="0" i="0" u="none" strike="noStrike" kern="1200" cap="none" spc="0" normalizeH="0" baseline="0" noProof="0">
                          <a:ln>
                            <a:noFill/>
                          </a:ln>
                          <a:solidFill>
                            <a:prstClr val="black"/>
                          </a:solidFill>
                          <a:effectLst/>
                          <a:uLnTx/>
                          <a:uFillTx/>
                          <a:latin typeface="+mn-lt"/>
                          <a:ea typeface="+mn-ea"/>
                          <a:cs typeface="+mn-cs"/>
                        </a:rPr>
                        <a:t>
 Although we can't come together for #volunteer events, we’re offering many opportunities that employees can complete on their own. As we continue to #workfromhome, here's a throwback of when #TEAMPHLY helped @botanic raise money for the gardens at their annual plant sale! #TBT https://t.co/6rJJP94mpX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20:12:49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0.3022 %</a:t>
                      </a:r>
                    </a:p>
                  </a:txBody>
                  <a:tcPr/>
                </a:tc>
                <a:extLst>
                  <a:ext uri="{0D108BD9-81ED-4DB2-BD59-A6C34878D82A}">
                    <a16:rowId xmlns:a16="http://schemas.microsoft.com/office/drawing/2014/main" val="234395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- 2020-04-03 16:24:38</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5⃣ It's #FamilyFriday! With a growing number of states ordering residents to #StayAtHome, many are working alongside family. On the last day of our spirit week, we asked #TEAMPHLY to share photos with their family. Here’s a snapshot of their loved ones! https://t.co/4kCmdHzK2U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04/08/2020 20:11:37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0.2753 %</a:t>
                      </a:r>
                    </a:p>
                  </a:txBody>
                  <a:tcPr/>
                </a:tc>
                <a:extLst>
                  <a:ext uri="{0D108BD9-81ED-4DB2-BD59-A6C34878D82A}">
                    <a16:rowId xmlns:a16="http://schemas.microsoft.com/office/drawing/2014/main" val="3156489907"/>
                  </a:ext>
                </a:extLst>
              </a:tr>
            </a:tbl>
          </a:graphicData>
        </a:graphic>
      </p:graphicFrame>
      <p:sp>
        <p:nvSpPr>
          <p:cNvPr id="4" name="Text Placeholder 3">
            <a:extLst>
              <a:ext uri="{FF2B5EF4-FFF2-40B4-BE49-F238E27FC236}">
                <a16:creationId xmlns:a16="http://schemas.microsoft.com/office/drawing/2014/main" id="{257D2EA3-E50B-4E75-BA8F-7823C853DCC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35962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BD06-1952-4305-91AD-6D623C52D59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9165D7D-42AC-4A1B-8227-5C6BE29B273C}"/>
              </a:ext>
            </a:extLst>
          </p:cNvPr>
          <p:cNvGraphicFramePr>
            <a:graphicFrameLocks noGrp="1"/>
          </p:cNvGraphicFramePr>
          <p:nvPr>
            <p:ph type="tbl" sz="quarter" idx="13"/>
            <p:extLst>
              <p:ext uri="{D42A27DB-BD31-4B8C-83A1-F6EECF244321}">
                <p14:modId xmlns:p14="http://schemas.microsoft.com/office/powerpoint/2010/main" val="71918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03317333"/>
                    </a:ext>
                  </a:extLst>
                </a:gridCol>
                <a:gridCol w="493776">
                  <a:extLst>
                    <a:ext uri="{9D8B030D-6E8A-4147-A177-3AD203B41FA5}">
                      <a16:colId xmlns:a16="http://schemas.microsoft.com/office/drawing/2014/main" val="878423998"/>
                    </a:ext>
                  </a:extLst>
                </a:gridCol>
                <a:gridCol w="1069848">
                  <a:extLst>
                    <a:ext uri="{9D8B030D-6E8A-4147-A177-3AD203B41FA5}">
                      <a16:colId xmlns:a16="http://schemas.microsoft.com/office/drawing/2014/main" val="2670826841"/>
                    </a:ext>
                  </a:extLst>
                </a:gridCol>
                <a:gridCol w="1069848">
                  <a:extLst>
                    <a:ext uri="{9D8B030D-6E8A-4147-A177-3AD203B41FA5}">
                      <a16:colId xmlns:a16="http://schemas.microsoft.com/office/drawing/2014/main" val="2354371041"/>
                    </a:ext>
                  </a:extLst>
                </a:gridCol>
                <a:gridCol w="1069848">
                  <a:extLst>
                    <a:ext uri="{9D8B030D-6E8A-4147-A177-3AD203B41FA5}">
                      <a16:colId xmlns:a16="http://schemas.microsoft.com/office/drawing/2014/main" val="177152881"/>
                    </a:ext>
                  </a:extLst>
                </a:gridCol>
                <a:gridCol w="1069848">
                  <a:extLst>
                    <a:ext uri="{9D8B030D-6E8A-4147-A177-3AD203B41FA5}">
                      <a16:colId xmlns:a16="http://schemas.microsoft.com/office/drawing/2014/main" val="1365123663"/>
                    </a:ext>
                  </a:extLst>
                </a:gridCol>
                <a:gridCol w="1069848">
                  <a:extLst>
                    <a:ext uri="{9D8B030D-6E8A-4147-A177-3AD203B41FA5}">
                      <a16:colId xmlns:a16="http://schemas.microsoft.com/office/drawing/2014/main" val="135571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8252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- 2020-04-02 16:08:20</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4⃣ It's #ThankfulThursday! In times of uncertainty, positive aspects of our lives can easily be overlooked, so we asked #TEAMPHLY to share photos of something they're #thankful for. Here’s a roundup of how they’re showing their appreciation! https://t.co/y2xLQV1Fla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04/03/2020 20:11:44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0.2203 %</a:t>
                      </a:r>
                    </a:p>
                  </a:txBody>
                  <a:tcPr/>
                </a:tc>
                <a:extLst>
                  <a:ext uri="{0D108BD9-81ED-4DB2-BD59-A6C34878D82A}">
                    <a16:rowId xmlns:a16="http://schemas.microsoft.com/office/drawing/2014/main" val="604937669"/>
                  </a:ext>
                </a:extLst>
              </a:tr>
            </a:tbl>
          </a:graphicData>
        </a:graphic>
      </p:graphicFrame>
      <p:sp>
        <p:nvSpPr>
          <p:cNvPr id="4" name="Text Placeholder 3">
            <a:extLst>
              <a:ext uri="{FF2B5EF4-FFF2-40B4-BE49-F238E27FC236}">
                <a16:creationId xmlns:a16="http://schemas.microsoft.com/office/drawing/2014/main" id="{06E9EA32-C00F-4E02-B815-FD871CC4AA5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14091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18E5-AD64-4950-9324-2B61E187D8C2}"/>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105FFAC-6AE8-4AC0-8EE5-34343917D739}"/>
              </a:ext>
            </a:extLst>
          </p:cNvPr>
          <p:cNvGraphicFramePr>
            <a:graphicFrameLocks noGrp="1"/>
          </p:cNvGraphicFramePr>
          <p:nvPr>
            <p:ph type="tbl" sz="quarter" idx="13"/>
            <p:extLst>
              <p:ext uri="{D42A27DB-BD31-4B8C-83A1-F6EECF244321}">
                <p14:modId xmlns:p14="http://schemas.microsoft.com/office/powerpoint/2010/main" val="10777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6769664"/>
                    </a:ext>
                  </a:extLst>
                </a:gridCol>
                <a:gridCol w="411480">
                  <a:extLst>
                    <a:ext uri="{9D8B030D-6E8A-4147-A177-3AD203B41FA5}">
                      <a16:colId xmlns:a16="http://schemas.microsoft.com/office/drawing/2014/main" val="4021845269"/>
                    </a:ext>
                  </a:extLst>
                </a:gridCol>
                <a:gridCol w="411480">
                  <a:extLst>
                    <a:ext uri="{9D8B030D-6E8A-4147-A177-3AD203B41FA5}">
                      <a16:colId xmlns:a16="http://schemas.microsoft.com/office/drawing/2014/main" val="505701665"/>
                    </a:ext>
                  </a:extLst>
                </a:gridCol>
                <a:gridCol w="411480">
                  <a:extLst>
                    <a:ext uri="{9D8B030D-6E8A-4147-A177-3AD203B41FA5}">
                      <a16:colId xmlns:a16="http://schemas.microsoft.com/office/drawing/2014/main" val="1845043048"/>
                    </a:ext>
                  </a:extLst>
                </a:gridCol>
                <a:gridCol w="411480">
                  <a:extLst>
                    <a:ext uri="{9D8B030D-6E8A-4147-A177-3AD203B41FA5}">
                      <a16:colId xmlns:a16="http://schemas.microsoft.com/office/drawing/2014/main" val="4091617268"/>
                    </a:ext>
                  </a:extLst>
                </a:gridCol>
                <a:gridCol w="411480">
                  <a:extLst>
                    <a:ext uri="{9D8B030D-6E8A-4147-A177-3AD203B41FA5}">
                      <a16:colId xmlns:a16="http://schemas.microsoft.com/office/drawing/2014/main" val="73247988"/>
                    </a:ext>
                  </a:extLst>
                </a:gridCol>
                <a:gridCol w="411480">
                  <a:extLst>
                    <a:ext uri="{9D8B030D-6E8A-4147-A177-3AD203B41FA5}">
                      <a16:colId xmlns:a16="http://schemas.microsoft.com/office/drawing/2014/main" val="3733258872"/>
                    </a:ext>
                  </a:extLst>
                </a:gridCol>
                <a:gridCol w="411480">
                  <a:extLst>
                    <a:ext uri="{9D8B030D-6E8A-4147-A177-3AD203B41FA5}">
                      <a16:colId xmlns:a16="http://schemas.microsoft.com/office/drawing/2014/main" val="2330022323"/>
                    </a:ext>
                  </a:extLst>
                </a:gridCol>
                <a:gridCol w="411480">
                  <a:extLst>
                    <a:ext uri="{9D8B030D-6E8A-4147-A177-3AD203B41FA5}">
                      <a16:colId xmlns:a16="http://schemas.microsoft.com/office/drawing/2014/main" val="384472363"/>
                    </a:ext>
                  </a:extLst>
                </a:gridCol>
                <a:gridCol w="411480">
                  <a:extLst>
                    <a:ext uri="{9D8B030D-6E8A-4147-A177-3AD203B41FA5}">
                      <a16:colId xmlns:a16="http://schemas.microsoft.com/office/drawing/2014/main" val="2024798004"/>
                    </a:ext>
                  </a:extLst>
                </a:gridCol>
                <a:gridCol w="411480">
                  <a:extLst>
                    <a:ext uri="{9D8B030D-6E8A-4147-A177-3AD203B41FA5}">
                      <a16:colId xmlns:a16="http://schemas.microsoft.com/office/drawing/2014/main" val="2327470762"/>
                    </a:ext>
                  </a:extLst>
                </a:gridCol>
                <a:gridCol w="411480">
                  <a:extLst>
                    <a:ext uri="{9D8B030D-6E8A-4147-A177-3AD203B41FA5}">
                      <a16:colId xmlns:a16="http://schemas.microsoft.com/office/drawing/2014/main" val="45050726"/>
                    </a:ext>
                  </a:extLst>
                </a:gridCol>
                <a:gridCol w="411480">
                  <a:extLst>
                    <a:ext uri="{9D8B030D-6E8A-4147-A177-3AD203B41FA5}">
                      <a16:colId xmlns:a16="http://schemas.microsoft.com/office/drawing/2014/main" val="3520166622"/>
                    </a:ext>
                  </a:extLst>
                </a:gridCol>
                <a:gridCol w="411480">
                  <a:extLst>
                    <a:ext uri="{9D8B030D-6E8A-4147-A177-3AD203B41FA5}">
                      <a16:colId xmlns:a16="http://schemas.microsoft.com/office/drawing/2014/main" val="3305265610"/>
                    </a:ext>
                  </a:extLst>
                </a:gridCol>
                <a:gridCol w="411480">
                  <a:extLst>
                    <a:ext uri="{9D8B030D-6E8A-4147-A177-3AD203B41FA5}">
                      <a16:colId xmlns:a16="http://schemas.microsoft.com/office/drawing/2014/main" val="1000976984"/>
                    </a:ext>
                  </a:extLst>
                </a:gridCol>
                <a:gridCol w="411480">
                  <a:extLst>
                    <a:ext uri="{9D8B030D-6E8A-4147-A177-3AD203B41FA5}">
                      <a16:colId xmlns:a16="http://schemas.microsoft.com/office/drawing/2014/main" val="3766336606"/>
                    </a:ext>
                  </a:extLst>
                </a:gridCol>
                <a:gridCol w="411480">
                  <a:extLst>
                    <a:ext uri="{9D8B030D-6E8A-4147-A177-3AD203B41FA5}">
                      <a16:colId xmlns:a16="http://schemas.microsoft.com/office/drawing/2014/main" val="35855762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256862701"/>
                  </a:ext>
                </a:extLst>
              </a:tr>
              <a:tr h="370840">
                <a:tc>
                  <a:txBody>
                    <a:bodyPr/>
                    <a:lstStyle/>
                    <a:p>
                      <a:r>
                        <a:rPr lang="en-US" sz="1000"/>
                        <a:t>Philadelphia Insurance Companies</a:t>
                      </a:r>
                    </a:p>
                  </a:txBody>
                  <a:tcPr/>
                </a:tc>
                <a:tc>
                  <a:txBody>
                    <a:bodyPr/>
                    <a:lstStyle/>
                    <a:p>
                      <a:r>
                        <a:rPr lang="en-US" sz="1000"/>
                        <a:t>24835</a:t>
                      </a:r>
                    </a:p>
                  </a:txBody>
                  <a:tcPr/>
                </a:tc>
                <a:tc>
                  <a:txBody>
                    <a:bodyPr/>
                    <a:lstStyle/>
                    <a:p>
                      <a:r>
                        <a:rPr lang="en-US" sz="1000"/>
                        <a:t>527</a:t>
                      </a:r>
                    </a:p>
                  </a:txBody>
                  <a:tcPr/>
                </a:tc>
                <a:tc>
                  <a:txBody>
                    <a:bodyPr/>
                    <a:lstStyle/>
                    <a:p>
                      <a:r>
                        <a:rPr lang="en-US" sz="1000"/>
                        <a:t>15</a:t>
                      </a:r>
                    </a:p>
                  </a:txBody>
                  <a:tcPr/>
                </a:tc>
                <a:tc>
                  <a:txBody>
                    <a:bodyPr/>
                    <a:lstStyle/>
                    <a:p>
                      <a:r>
                        <a:rPr lang="en-US" sz="1000"/>
                        <a:t>1609</a:t>
                      </a:r>
                    </a:p>
                  </a:txBody>
                  <a:tcPr/>
                </a:tc>
                <a:tc>
                  <a:txBody>
                    <a:bodyPr/>
                    <a:lstStyle/>
                    <a:p>
                      <a:r>
                        <a:rPr lang="en-US" sz="1000"/>
                        <a:t>107.26666666667</a:t>
                      </a:r>
                    </a:p>
                  </a:txBody>
                  <a:tcPr/>
                </a:tc>
                <a:tc>
                  <a:txBody>
                    <a:bodyPr/>
                    <a:lstStyle/>
                    <a:p>
                      <a:r>
                        <a:rPr lang="en-US" sz="1000"/>
                        <a:t>88</a:t>
                      </a:r>
                    </a:p>
                  </a:txBody>
                  <a:tcPr/>
                </a:tc>
                <a:tc>
                  <a:txBody>
                    <a:bodyPr/>
                    <a:lstStyle/>
                    <a:p>
                      <a:r>
                        <a:rPr lang="en-US" sz="1000"/>
                        <a:t>5.8666666666667</a:t>
                      </a:r>
                    </a:p>
                  </a:txBody>
                  <a:tcPr/>
                </a:tc>
                <a:tc>
                  <a:txBody>
                    <a:bodyPr/>
                    <a:lstStyle/>
                    <a:p>
                      <a:r>
                        <a:rPr lang="en-US" sz="1000"/>
                        <a:t>153</a:t>
                      </a:r>
                    </a:p>
                  </a:txBody>
                  <a:tcPr/>
                </a:tc>
                <a:tc>
                  <a:txBody>
                    <a:bodyPr/>
                    <a:lstStyle/>
                    <a:p>
                      <a:r>
                        <a:rPr lang="en-US" sz="1000"/>
                        <a:t>10.928571428571</a:t>
                      </a:r>
                    </a:p>
                  </a:txBody>
                  <a:tcPr/>
                </a:tc>
                <a:tc>
                  <a:txBody>
                    <a:bodyPr/>
                    <a:lstStyle/>
                    <a:p>
                      <a:r>
                        <a:rPr lang="en-US" sz="1000"/>
                        <a:t>5899</a:t>
                      </a:r>
                    </a:p>
                  </a:txBody>
                  <a:tcPr/>
                </a:tc>
                <a:tc>
                  <a:txBody>
                    <a:bodyPr/>
                    <a:lstStyle/>
                    <a:p>
                      <a:r>
                        <a:rPr lang="en-US" sz="1000"/>
                        <a:t>421.35714285714</a:t>
                      </a:r>
                    </a:p>
                  </a:txBody>
                  <a:tcPr/>
                </a:tc>
                <a:tc>
                  <a:txBody>
                    <a:bodyPr/>
                    <a:lstStyle/>
                    <a:p>
                      <a:r>
                        <a:rPr lang="en-US" sz="1000"/>
                        <a:t>56915</a:t>
                      </a:r>
                    </a:p>
                  </a:txBody>
                  <a:tcPr/>
                </a:tc>
                <a:tc>
                  <a:txBody>
                    <a:bodyPr/>
                    <a:lstStyle/>
                    <a:p>
                      <a:r>
                        <a:rPr lang="en-US" sz="1000"/>
                        <a:t>4065.3571428571</a:t>
                      </a:r>
                    </a:p>
                  </a:txBody>
                  <a:tcPr/>
                </a:tc>
                <a:tc>
                  <a:txBody>
                    <a:bodyPr/>
                    <a:lstStyle/>
                    <a:p>
                      <a:r>
                        <a:rPr lang="en-US" sz="1000"/>
                        <a:t>0.099613668277433 %</a:t>
                      </a:r>
                    </a:p>
                  </a:txBody>
                  <a:tcPr/>
                </a:tc>
                <a:tc>
                  <a:txBody>
                    <a:bodyPr/>
                    <a:lstStyle/>
                    <a:p>
                      <a:r>
                        <a:rPr lang="en-US" sz="1000"/>
                        <a:t>8972</a:t>
                      </a:r>
                    </a:p>
                  </a:txBody>
                  <a:tcPr/>
                </a:tc>
                <a:tc>
                  <a:txBody>
                    <a:bodyPr/>
                    <a:lstStyle/>
                    <a:p>
                      <a:r>
                        <a:rPr lang="en-US" sz="1000"/>
                        <a:t>4645.07315</a:t>
                      </a:r>
                    </a:p>
                  </a:txBody>
                  <a:tcPr/>
                </a:tc>
                <a:extLst>
                  <a:ext uri="{0D108BD9-81ED-4DB2-BD59-A6C34878D82A}">
                    <a16:rowId xmlns:a16="http://schemas.microsoft.com/office/drawing/2014/main" val="2723946597"/>
                  </a:ext>
                </a:extLst>
              </a:tr>
            </a:tbl>
          </a:graphicData>
        </a:graphic>
      </p:graphicFrame>
      <p:sp>
        <p:nvSpPr>
          <p:cNvPr id="4" name="Text Placeholder 3">
            <a:extLst>
              <a:ext uri="{FF2B5EF4-FFF2-40B4-BE49-F238E27FC236}">
                <a16:creationId xmlns:a16="http://schemas.microsoft.com/office/drawing/2014/main" id="{10EC7FAB-1F20-4D28-B3C5-0B67912F669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7384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E264-4E16-4836-9931-6963087A1E3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58B07FC-46EB-483A-B18F-A3059541E0B3}"/>
              </a:ext>
            </a:extLst>
          </p:cNvPr>
          <p:cNvGraphicFramePr>
            <a:graphicFrameLocks noGrp="1"/>
          </p:cNvGraphicFramePr>
          <p:nvPr>
            <p:ph type="chart" sz="quarter" idx="13"/>
            <p:extLst>
              <p:ext uri="{D42A27DB-BD31-4B8C-83A1-F6EECF244321}">
                <p14:modId xmlns:p14="http://schemas.microsoft.com/office/powerpoint/2010/main" val="4043638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E7AFA-1A2B-4106-8721-72A38B18554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BD94CF3-9D48-4C68-B272-5156FDB21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28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BA169-AEAC-42F7-8A09-967712105430}"/>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8A125B8-45C4-4238-A4C8-5FCB249C3866}"/>
              </a:ext>
            </a:extLst>
          </p:cNvPr>
          <p:cNvGraphicFramePr>
            <a:graphicFrameLocks noGrp="1"/>
          </p:cNvGraphicFramePr>
          <p:nvPr>
            <p:ph type="chart" sz="quarter" idx="13"/>
            <p:extLst>
              <p:ext uri="{D42A27DB-BD31-4B8C-83A1-F6EECF244321}">
                <p14:modId xmlns:p14="http://schemas.microsoft.com/office/powerpoint/2010/main" val="730707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B5D89-7DBC-4E22-A2ED-B670C3D9B86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BB1111F-72E5-4F14-86B1-D59C90B71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434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D1A1-CF33-4266-B137-995313DAC2D3}"/>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26CBA88-4F17-4446-9199-9FD1109FF8FA}"/>
              </a:ext>
            </a:extLst>
          </p:cNvPr>
          <p:cNvGraphicFramePr>
            <a:graphicFrameLocks noGrp="1"/>
          </p:cNvGraphicFramePr>
          <p:nvPr>
            <p:ph type="chart" sz="quarter" idx="13"/>
            <p:extLst>
              <p:ext uri="{D42A27DB-BD31-4B8C-83A1-F6EECF244321}">
                <p14:modId xmlns:p14="http://schemas.microsoft.com/office/powerpoint/2010/main" val="2743150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F11B4-C4B1-48C6-908F-49984382801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C22F691-BD34-44C4-8A68-1769B55BE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5510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9BB40-8F08-49C5-90F7-BF7AA027369D}"/>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D4638B19-0B14-4C59-8D4B-DAB7006A8A1F}"/>
              </a:ext>
            </a:extLst>
          </p:cNvPr>
          <p:cNvGraphicFramePr>
            <a:graphicFrameLocks noGrp="1"/>
          </p:cNvGraphicFramePr>
          <p:nvPr>
            <p:ph type="tbl" sz="quarter" idx="13"/>
            <p:extLst>
              <p:ext uri="{D42A27DB-BD31-4B8C-83A1-F6EECF244321}">
                <p14:modId xmlns:p14="http://schemas.microsoft.com/office/powerpoint/2010/main" val="334618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42320048"/>
                    </a:ext>
                  </a:extLst>
                </a:gridCol>
                <a:gridCol w="1069847">
                  <a:extLst>
                    <a:ext uri="{9D8B030D-6E8A-4147-A177-3AD203B41FA5}">
                      <a16:colId xmlns:a16="http://schemas.microsoft.com/office/drawing/2014/main" val="2412290909"/>
                    </a:ext>
                  </a:extLst>
                </a:gridCol>
                <a:gridCol w="740664">
                  <a:extLst>
                    <a:ext uri="{9D8B030D-6E8A-4147-A177-3AD203B41FA5}">
                      <a16:colId xmlns:a16="http://schemas.microsoft.com/office/drawing/2014/main" val="3427850342"/>
                    </a:ext>
                  </a:extLst>
                </a:gridCol>
                <a:gridCol w="493776">
                  <a:extLst>
                    <a:ext uri="{9D8B030D-6E8A-4147-A177-3AD203B41FA5}">
                      <a16:colId xmlns:a16="http://schemas.microsoft.com/office/drawing/2014/main" val="1950445962"/>
                    </a:ext>
                  </a:extLst>
                </a:gridCol>
                <a:gridCol w="493776">
                  <a:extLst>
                    <a:ext uri="{9D8B030D-6E8A-4147-A177-3AD203B41FA5}">
                      <a16:colId xmlns:a16="http://schemas.microsoft.com/office/drawing/2014/main" val="3816597036"/>
                    </a:ext>
                  </a:extLst>
                </a:gridCol>
                <a:gridCol w="493776">
                  <a:extLst>
                    <a:ext uri="{9D8B030D-6E8A-4147-A177-3AD203B41FA5}">
                      <a16:colId xmlns:a16="http://schemas.microsoft.com/office/drawing/2014/main" val="2329487868"/>
                    </a:ext>
                  </a:extLst>
                </a:gridCol>
                <a:gridCol w="493776">
                  <a:extLst>
                    <a:ext uri="{9D8B030D-6E8A-4147-A177-3AD203B41FA5}">
                      <a16:colId xmlns:a16="http://schemas.microsoft.com/office/drawing/2014/main" val="131550979"/>
                    </a:ext>
                  </a:extLst>
                </a:gridCol>
                <a:gridCol w="493776">
                  <a:extLst>
                    <a:ext uri="{9D8B030D-6E8A-4147-A177-3AD203B41FA5}">
                      <a16:colId xmlns:a16="http://schemas.microsoft.com/office/drawing/2014/main" val="3401749442"/>
                    </a:ext>
                  </a:extLst>
                </a:gridCol>
                <a:gridCol w="493776">
                  <a:extLst>
                    <a:ext uri="{9D8B030D-6E8A-4147-A177-3AD203B41FA5}">
                      <a16:colId xmlns:a16="http://schemas.microsoft.com/office/drawing/2014/main" val="955735215"/>
                    </a:ext>
                  </a:extLst>
                </a:gridCol>
                <a:gridCol w="493776">
                  <a:extLst>
                    <a:ext uri="{9D8B030D-6E8A-4147-A177-3AD203B41FA5}">
                      <a16:colId xmlns:a16="http://schemas.microsoft.com/office/drawing/2014/main" val="1002969749"/>
                    </a:ext>
                  </a:extLst>
                </a:gridCol>
                <a:gridCol w="493776">
                  <a:extLst>
                    <a:ext uri="{9D8B030D-6E8A-4147-A177-3AD203B41FA5}">
                      <a16:colId xmlns:a16="http://schemas.microsoft.com/office/drawing/2014/main" val="1689778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9082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- 2020-04-20 11:20:07</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Yvonne Burgess to Regional Vice President of Marketing! Learn more: https://bit.ly/3cyRa5U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0.061830710494459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6725463"/>
                  </a:ext>
                </a:extLst>
              </a:tr>
            </a:tbl>
          </a:graphicData>
        </a:graphic>
      </p:graphicFrame>
      <p:sp>
        <p:nvSpPr>
          <p:cNvPr id="4" name="Text Placeholder 3">
            <a:extLst>
              <a:ext uri="{FF2B5EF4-FFF2-40B4-BE49-F238E27FC236}">
                <a16:creationId xmlns:a16="http://schemas.microsoft.com/office/drawing/2014/main" id="{D381DCCA-99D2-40DD-944D-7349BDD6253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53937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77D6C-C90F-4B99-B52C-D678FE98323B}"/>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B1C5FE70-9A5D-4B05-9CD6-06FFBB0F8944}"/>
              </a:ext>
            </a:extLst>
          </p:cNvPr>
          <p:cNvGraphicFramePr>
            <a:graphicFrameLocks noGrp="1"/>
          </p:cNvGraphicFramePr>
          <p:nvPr>
            <p:ph type="tbl" sz="quarter" idx="13"/>
            <p:extLst>
              <p:ext uri="{D42A27DB-BD31-4B8C-83A1-F6EECF244321}">
                <p14:modId xmlns:p14="http://schemas.microsoft.com/office/powerpoint/2010/main" val="903445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47219487"/>
                    </a:ext>
                  </a:extLst>
                </a:gridCol>
                <a:gridCol w="1069847">
                  <a:extLst>
                    <a:ext uri="{9D8B030D-6E8A-4147-A177-3AD203B41FA5}">
                      <a16:colId xmlns:a16="http://schemas.microsoft.com/office/drawing/2014/main" val="633617261"/>
                    </a:ext>
                  </a:extLst>
                </a:gridCol>
                <a:gridCol w="740664">
                  <a:extLst>
                    <a:ext uri="{9D8B030D-6E8A-4147-A177-3AD203B41FA5}">
                      <a16:colId xmlns:a16="http://schemas.microsoft.com/office/drawing/2014/main" val="658027381"/>
                    </a:ext>
                  </a:extLst>
                </a:gridCol>
                <a:gridCol w="493776">
                  <a:extLst>
                    <a:ext uri="{9D8B030D-6E8A-4147-A177-3AD203B41FA5}">
                      <a16:colId xmlns:a16="http://schemas.microsoft.com/office/drawing/2014/main" val="2212926373"/>
                    </a:ext>
                  </a:extLst>
                </a:gridCol>
                <a:gridCol w="493776">
                  <a:extLst>
                    <a:ext uri="{9D8B030D-6E8A-4147-A177-3AD203B41FA5}">
                      <a16:colId xmlns:a16="http://schemas.microsoft.com/office/drawing/2014/main" val="468606929"/>
                    </a:ext>
                  </a:extLst>
                </a:gridCol>
                <a:gridCol w="493776">
                  <a:extLst>
                    <a:ext uri="{9D8B030D-6E8A-4147-A177-3AD203B41FA5}">
                      <a16:colId xmlns:a16="http://schemas.microsoft.com/office/drawing/2014/main" val="3595526729"/>
                    </a:ext>
                  </a:extLst>
                </a:gridCol>
                <a:gridCol w="493776">
                  <a:extLst>
                    <a:ext uri="{9D8B030D-6E8A-4147-A177-3AD203B41FA5}">
                      <a16:colId xmlns:a16="http://schemas.microsoft.com/office/drawing/2014/main" val="1092355595"/>
                    </a:ext>
                  </a:extLst>
                </a:gridCol>
                <a:gridCol w="493776">
                  <a:extLst>
                    <a:ext uri="{9D8B030D-6E8A-4147-A177-3AD203B41FA5}">
                      <a16:colId xmlns:a16="http://schemas.microsoft.com/office/drawing/2014/main" val="3726694005"/>
                    </a:ext>
                  </a:extLst>
                </a:gridCol>
                <a:gridCol w="493776">
                  <a:extLst>
                    <a:ext uri="{9D8B030D-6E8A-4147-A177-3AD203B41FA5}">
                      <a16:colId xmlns:a16="http://schemas.microsoft.com/office/drawing/2014/main" val="749267180"/>
                    </a:ext>
                  </a:extLst>
                </a:gridCol>
                <a:gridCol w="493776">
                  <a:extLst>
                    <a:ext uri="{9D8B030D-6E8A-4147-A177-3AD203B41FA5}">
                      <a16:colId xmlns:a16="http://schemas.microsoft.com/office/drawing/2014/main" val="2977603718"/>
                    </a:ext>
                  </a:extLst>
                </a:gridCol>
                <a:gridCol w="493776">
                  <a:extLst>
                    <a:ext uri="{9D8B030D-6E8A-4147-A177-3AD203B41FA5}">
                      <a16:colId xmlns:a16="http://schemas.microsoft.com/office/drawing/2014/main" val="423708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2627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- 2020-04-23 16:20:45</a:t>
                      </a:r>
                      <a:r>
                        <a:rPr kumimoji="0" lang="en-US" sz="1000" b="0" i="0" u="none" strike="noStrike" kern="1200" cap="none" spc="0" normalizeH="0" baseline="0" noProof="0">
                          <a:ln>
                            <a:noFill/>
                          </a:ln>
                          <a:solidFill>
                            <a:prstClr val="black"/>
                          </a:solidFill>
                          <a:effectLst/>
                          <a:uLnTx/>
                          <a:uFillTx/>
                          <a:latin typeface="+mn-lt"/>
                          <a:ea typeface="+mn-ea"/>
                          <a:cs typeface="+mn-cs"/>
                        </a:rPr>
                        <a:t>
  Today is #TakeYourChildToWorkDay, but with the ongoing COVID-19 pandemic, many of us are working from home. Although the annual event has been postponed, we invited #TEAMPHLY to celebrate virtually by sharing photos of how they’re working from their home offices with their children.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0.50736781277088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5934395"/>
                  </a:ext>
                </a:extLst>
              </a:tr>
            </a:tbl>
          </a:graphicData>
        </a:graphic>
      </p:graphicFrame>
      <p:sp>
        <p:nvSpPr>
          <p:cNvPr id="4" name="Text Placeholder 3">
            <a:extLst>
              <a:ext uri="{FF2B5EF4-FFF2-40B4-BE49-F238E27FC236}">
                <a16:creationId xmlns:a16="http://schemas.microsoft.com/office/drawing/2014/main" id="{91FCC6FF-3477-4020-AC40-E72A74B84D8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64641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2102D-3387-4D93-9F0E-04048F7C9E6F}"/>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BF020DDA-96D5-424A-B293-68326C6F0E36}"/>
              </a:ext>
            </a:extLst>
          </p:cNvPr>
          <p:cNvGraphicFramePr>
            <a:graphicFrameLocks noGrp="1"/>
          </p:cNvGraphicFramePr>
          <p:nvPr>
            <p:ph type="tbl" sz="quarter" idx="13"/>
            <p:extLst>
              <p:ext uri="{D42A27DB-BD31-4B8C-83A1-F6EECF244321}">
                <p14:modId xmlns:p14="http://schemas.microsoft.com/office/powerpoint/2010/main" val="229614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51416684"/>
                    </a:ext>
                  </a:extLst>
                </a:gridCol>
                <a:gridCol w="1069847">
                  <a:extLst>
                    <a:ext uri="{9D8B030D-6E8A-4147-A177-3AD203B41FA5}">
                      <a16:colId xmlns:a16="http://schemas.microsoft.com/office/drawing/2014/main" val="2871083534"/>
                    </a:ext>
                  </a:extLst>
                </a:gridCol>
                <a:gridCol w="740664">
                  <a:extLst>
                    <a:ext uri="{9D8B030D-6E8A-4147-A177-3AD203B41FA5}">
                      <a16:colId xmlns:a16="http://schemas.microsoft.com/office/drawing/2014/main" val="2764987990"/>
                    </a:ext>
                  </a:extLst>
                </a:gridCol>
                <a:gridCol w="493776">
                  <a:extLst>
                    <a:ext uri="{9D8B030D-6E8A-4147-A177-3AD203B41FA5}">
                      <a16:colId xmlns:a16="http://schemas.microsoft.com/office/drawing/2014/main" val="2762587558"/>
                    </a:ext>
                  </a:extLst>
                </a:gridCol>
                <a:gridCol w="493776">
                  <a:extLst>
                    <a:ext uri="{9D8B030D-6E8A-4147-A177-3AD203B41FA5}">
                      <a16:colId xmlns:a16="http://schemas.microsoft.com/office/drawing/2014/main" val="2383256475"/>
                    </a:ext>
                  </a:extLst>
                </a:gridCol>
                <a:gridCol w="493776">
                  <a:extLst>
                    <a:ext uri="{9D8B030D-6E8A-4147-A177-3AD203B41FA5}">
                      <a16:colId xmlns:a16="http://schemas.microsoft.com/office/drawing/2014/main" val="2904992359"/>
                    </a:ext>
                  </a:extLst>
                </a:gridCol>
                <a:gridCol w="493776">
                  <a:extLst>
                    <a:ext uri="{9D8B030D-6E8A-4147-A177-3AD203B41FA5}">
                      <a16:colId xmlns:a16="http://schemas.microsoft.com/office/drawing/2014/main" val="3782386916"/>
                    </a:ext>
                  </a:extLst>
                </a:gridCol>
                <a:gridCol w="493776">
                  <a:extLst>
                    <a:ext uri="{9D8B030D-6E8A-4147-A177-3AD203B41FA5}">
                      <a16:colId xmlns:a16="http://schemas.microsoft.com/office/drawing/2014/main" val="3602981475"/>
                    </a:ext>
                  </a:extLst>
                </a:gridCol>
                <a:gridCol w="493776">
                  <a:extLst>
                    <a:ext uri="{9D8B030D-6E8A-4147-A177-3AD203B41FA5}">
                      <a16:colId xmlns:a16="http://schemas.microsoft.com/office/drawing/2014/main" val="713257481"/>
                    </a:ext>
                  </a:extLst>
                </a:gridCol>
                <a:gridCol w="493776">
                  <a:extLst>
                    <a:ext uri="{9D8B030D-6E8A-4147-A177-3AD203B41FA5}">
                      <a16:colId xmlns:a16="http://schemas.microsoft.com/office/drawing/2014/main" val="290059326"/>
                    </a:ext>
                  </a:extLst>
                </a:gridCol>
                <a:gridCol w="493776">
                  <a:extLst>
                    <a:ext uri="{9D8B030D-6E8A-4147-A177-3AD203B41FA5}">
                      <a16:colId xmlns:a16="http://schemas.microsoft.com/office/drawing/2014/main" val="465332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7572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- 2020-04-28 15:59:48</a:t>
                      </a:r>
                      <a:r>
                        <a:rPr kumimoji="0" lang="en-US" sz="1000" b="0" i="0" u="none" strike="noStrike" kern="1200" cap="none" spc="0" normalizeH="0" baseline="0" noProof="0">
                          <a:ln>
                            <a:noFill/>
                          </a:ln>
                          <a:solidFill>
                            <a:prstClr val="black"/>
                          </a:solidFill>
                          <a:effectLst/>
                          <a:uLnTx/>
                          <a:uFillTx/>
                          <a:latin typeface="+mn-lt"/>
                          <a:ea typeface="+mn-ea"/>
                          <a:cs typeface="+mn-cs"/>
                        </a:rPr>
                        <a:t>
  From virtual hangouts to backyard bonfires, there are many ways to stay connected and entertained while staying home to flatten the curve of #COVID19. Here’s a snapshot of PHLY’s President, John W. Glomb, Jr., with his family. How are you spending your time? Tell us in the comments below! #InThisTogether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0.090677134445535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6409950"/>
                  </a:ext>
                </a:extLst>
              </a:tr>
            </a:tbl>
          </a:graphicData>
        </a:graphic>
      </p:graphicFrame>
      <p:sp>
        <p:nvSpPr>
          <p:cNvPr id="4" name="Text Placeholder 3">
            <a:extLst>
              <a:ext uri="{FF2B5EF4-FFF2-40B4-BE49-F238E27FC236}">
                <a16:creationId xmlns:a16="http://schemas.microsoft.com/office/drawing/2014/main" id="{62B1C682-1B0C-4309-83E9-D558D84D09F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52394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80C83-1CA6-47CF-A173-541AE266002C}"/>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D75803C1-659B-4EB6-A4EE-28AAB7CB072A}"/>
              </a:ext>
            </a:extLst>
          </p:cNvPr>
          <p:cNvGraphicFramePr>
            <a:graphicFrameLocks noGrp="1"/>
          </p:cNvGraphicFramePr>
          <p:nvPr>
            <p:ph type="tbl" sz="quarter" idx="13"/>
            <p:extLst>
              <p:ext uri="{D42A27DB-BD31-4B8C-83A1-F6EECF244321}">
                <p14:modId xmlns:p14="http://schemas.microsoft.com/office/powerpoint/2010/main" val="225304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3319811"/>
                    </a:ext>
                  </a:extLst>
                </a:gridCol>
                <a:gridCol w="1069847">
                  <a:extLst>
                    <a:ext uri="{9D8B030D-6E8A-4147-A177-3AD203B41FA5}">
                      <a16:colId xmlns:a16="http://schemas.microsoft.com/office/drawing/2014/main" val="3204341385"/>
                    </a:ext>
                  </a:extLst>
                </a:gridCol>
                <a:gridCol w="740664">
                  <a:extLst>
                    <a:ext uri="{9D8B030D-6E8A-4147-A177-3AD203B41FA5}">
                      <a16:colId xmlns:a16="http://schemas.microsoft.com/office/drawing/2014/main" val="320071377"/>
                    </a:ext>
                  </a:extLst>
                </a:gridCol>
                <a:gridCol w="493776">
                  <a:extLst>
                    <a:ext uri="{9D8B030D-6E8A-4147-A177-3AD203B41FA5}">
                      <a16:colId xmlns:a16="http://schemas.microsoft.com/office/drawing/2014/main" val="1546854817"/>
                    </a:ext>
                  </a:extLst>
                </a:gridCol>
                <a:gridCol w="493776">
                  <a:extLst>
                    <a:ext uri="{9D8B030D-6E8A-4147-A177-3AD203B41FA5}">
                      <a16:colId xmlns:a16="http://schemas.microsoft.com/office/drawing/2014/main" val="3072495011"/>
                    </a:ext>
                  </a:extLst>
                </a:gridCol>
                <a:gridCol w="493776">
                  <a:extLst>
                    <a:ext uri="{9D8B030D-6E8A-4147-A177-3AD203B41FA5}">
                      <a16:colId xmlns:a16="http://schemas.microsoft.com/office/drawing/2014/main" val="4195958667"/>
                    </a:ext>
                  </a:extLst>
                </a:gridCol>
                <a:gridCol w="493776">
                  <a:extLst>
                    <a:ext uri="{9D8B030D-6E8A-4147-A177-3AD203B41FA5}">
                      <a16:colId xmlns:a16="http://schemas.microsoft.com/office/drawing/2014/main" val="3553160643"/>
                    </a:ext>
                  </a:extLst>
                </a:gridCol>
                <a:gridCol w="493776">
                  <a:extLst>
                    <a:ext uri="{9D8B030D-6E8A-4147-A177-3AD203B41FA5}">
                      <a16:colId xmlns:a16="http://schemas.microsoft.com/office/drawing/2014/main" val="3764714464"/>
                    </a:ext>
                  </a:extLst>
                </a:gridCol>
                <a:gridCol w="493776">
                  <a:extLst>
                    <a:ext uri="{9D8B030D-6E8A-4147-A177-3AD203B41FA5}">
                      <a16:colId xmlns:a16="http://schemas.microsoft.com/office/drawing/2014/main" val="2894423050"/>
                    </a:ext>
                  </a:extLst>
                </a:gridCol>
                <a:gridCol w="493776">
                  <a:extLst>
                    <a:ext uri="{9D8B030D-6E8A-4147-A177-3AD203B41FA5}">
                      <a16:colId xmlns:a16="http://schemas.microsoft.com/office/drawing/2014/main" val="2657993790"/>
                    </a:ext>
                  </a:extLst>
                </a:gridCol>
                <a:gridCol w="493776">
                  <a:extLst>
                    <a:ext uri="{9D8B030D-6E8A-4147-A177-3AD203B41FA5}">
                      <a16:colId xmlns:a16="http://schemas.microsoft.com/office/drawing/2014/main" val="348298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0293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- 2020-04-02 16:12:54</a:t>
                      </a:r>
                      <a:r>
                        <a:rPr kumimoji="0" lang="en-US" sz="1000" b="0" i="0" u="none" strike="noStrike" kern="1200" cap="none" spc="0" normalizeH="0" baseline="0" noProof="0">
                          <a:ln>
                            <a:noFill/>
                          </a:ln>
                          <a:solidFill>
                            <a:prstClr val="black"/>
                          </a:solidFill>
                          <a:effectLst/>
                          <a:uLnTx/>
                          <a:uFillTx/>
                          <a:latin typeface="+mn-lt"/>
                          <a:ea typeface="+mn-ea"/>
                          <a:cs typeface="+mn-cs"/>
                        </a:rPr>
                        <a:t>
  In an effort to stay connected and keep our spirits up as many of us continue #workingfromhome, we've been hosting a virtual spirit week with daily themes. Here's a roundup of #TEAMPHLY showing their spirit! #PHLYVirtualSpiritWeek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0.22251970846348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2757422"/>
                  </a:ext>
                </a:extLst>
              </a:tr>
            </a:tbl>
          </a:graphicData>
        </a:graphic>
      </p:graphicFrame>
      <p:sp>
        <p:nvSpPr>
          <p:cNvPr id="4" name="Text Placeholder 3">
            <a:extLst>
              <a:ext uri="{FF2B5EF4-FFF2-40B4-BE49-F238E27FC236}">
                <a16:creationId xmlns:a16="http://schemas.microsoft.com/office/drawing/2014/main" id="{240C85B7-6D61-49FA-8269-742DFA0B0CE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03511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9137F-6394-4201-863B-31823BF4B153}"/>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73BCD77-C20A-4150-962D-941C0BBD13E7}"/>
              </a:ext>
            </a:extLst>
          </p:cNvPr>
          <p:cNvGraphicFramePr>
            <a:graphicFrameLocks noGrp="1"/>
          </p:cNvGraphicFramePr>
          <p:nvPr>
            <p:ph type="tbl" sz="quarter" idx="13"/>
            <p:extLst>
              <p:ext uri="{D42A27DB-BD31-4B8C-83A1-F6EECF244321}">
                <p14:modId xmlns:p14="http://schemas.microsoft.com/office/powerpoint/2010/main" val="365051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8251704"/>
                    </a:ext>
                  </a:extLst>
                </a:gridCol>
                <a:gridCol w="1069847">
                  <a:extLst>
                    <a:ext uri="{9D8B030D-6E8A-4147-A177-3AD203B41FA5}">
                      <a16:colId xmlns:a16="http://schemas.microsoft.com/office/drawing/2014/main" val="2679146272"/>
                    </a:ext>
                  </a:extLst>
                </a:gridCol>
                <a:gridCol w="740664">
                  <a:extLst>
                    <a:ext uri="{9D8B030D-6E8A-4147-A177-3AD203B41FA5}">
                      <a16:colId xmlns:a16="http://schemas.microsoft.com/office/drawing/2014/main" val="2300915479"/>
                    </a:ext>
                  </a:extLst>
                </a:gridCol>
                <a:gridCol w="493776">
                  <a:extLst>
                    <a:ext uri="{9D8B030D-6E8A-4147-A177-3AD203B41FA5}">
                      <a16:colId xmlns:a16="http://schemas.microsoft.com/office/drawing/2014/main" val="3217152881"/>
                    </a:ext>
                  </a:extLst>
                </a:gridCol>
                <a:gridCol w="493776">
                  <a:extLst>
                    <a:ext uri="{9D8B030D-6E8A-4147-A177-3AD203B41FA5}">
                      <a16:colId xmlns:a16="http://schemas.microsoft.com/office/drawing/2014/main" val="2409934383"/>
                    </a:ext>
                  </a:extLst>
                </a:gridCol>
                <a:gridCol w="493776">
                  <a:extLst>
                    <a:ext uri="{9D8B030D-6E8A-4147-A177-3AD203B41FA5}">
                      <a16:colId xmlns:a16="http://schemas.microsoft.com/office/drawing/2014/main" val="571990933"/>
                    </a:ext>
                  </a:extLst>
                </a:gridCol>
                <a:gridCol w="493776">
                  <a:extLst>
                    <a:ext uri="{9D8B030D-6E8A-4147-A177-3AD203B41FA5}">
                      <a16:colId xmlns:a16="http://schemas.microsoft.com/office/drawing/2014/main" val="1715931282"/>
                    </a:ext>
                  </a:extLst>
                </a:gridCol>
                <a:gridCol w="493776">
                  <a:extLst>
                    <a:ext uri="{9D8B030D-6E8A-4147-A177-3AD203B41FA5}">
                      <a16:colId xmlns:a16="http://schemas.microsoft.com/office/drawing/2014/main" val="3557767471"/>
                    </a:ext>
                  </a:extLst>
                </a:gridCol>
                <a:gridCol w="493776">
                  <a:extLst>
                    <a:ext uri="{9D8B030D-6E8A-4147-A177-3AD203B41FA5}">
                      <a16:colId xmlns:a16="http://schemas.microsoft.com/office/drawing/2014/main" val="690217442"/>
                    </a:ext>
                  </a:extLst>
                </a:gridCol>
                <a:gridCol w="493776">
                  <a:extLst>
                    <a:ext uri="{9D8B030D-6E8A-4147-A177-3AD203B41FA5}">
                      <a16:colId xmlns:a16="http://schemas.microsoft.com/office/drawing/2014/main" val="919701279"/>
                    </a:ext>
                  </a:extLst>
                </a:gridCol>
                <a:gridCol w="493776">
                  <a:extLst>
                    <a:ext uri="{9D8B030D-6E8A-4147-A177-3AD203B41FA5}">
                      <a16:colId xmlns:a16="http://schemas.microsoft.com/office/drawing/2014/main" val="1417065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0057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- 2020-04-29 14:57:16</a:t>
                      </a:r>
                      <a:r>
                        <a:rPr kumimoji="0" lang="en-US" sz="1000" b="0" i="0" u="none" strike="noStrike" kern="1200" cap="none" spc="0" normalizeH="0" baseline="0" noProof="0">
                          <a:ln>
                            <a:noFill/>
                          </a:ln>
                          <a:solidFill>
                            <a:prstClr val="black"/>
                          </a:solidFill>
                          <a:effectLst/>
                          <a:uLnTx/>
                          <a:uFillTx/>
                          <a:latin typeface="+mn-lt"/>
                          <a:ea typeface="+mn-ea"/>
                          <a:cs typeface="+mn-cs"/>
                        </a:rPr>
                        <a:t>
  We understand the recent shift to virtual meetings comes with some challenges for both meeting hosts and participants. In this video, PHLY’s Ian Rider shares a humorous take on what not to do during virtual meetings, followed by some helpful tips you can follow.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0.070969080722142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a:t>
                      </a:r>
                    </a:p>
                  </a:txBody>
                  <a:tcPr/>
                </a:tc>
                <a:extLst>
                  <a:ext uri="{0D108BD9-81ED-4DB2-BD59-A6C34878D82A}">
                    <a16:rowId xmlns:a16="http://schemas.microsoft.com/office/drawing/2014/main" val="1725533694"/>
                  </a:ext>
                </a:extLst>
              </a:tr>
            </a:tbl>
          </a:graphicData>
        </a:graphic>
      </p:graphicFrame>
      <p:sp>
        <p:nvSpPr>
          <p:cNvPr id="4" name="Text Placeholder 3">
            <a:extLst>
              <a:ext uri="{FF2B5EF4-FFF2-40B4-BE49-F238E27FC236}">
                <a16:creationId xmlns:a16="http://schemas.microsoft.com/office/drawing/2014/main" id="{BB7801BC-42D1-4B00-9757-2C5EA825B96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09417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AD9CC-D0E7-4ED8-9D45-875B78365DE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DA41347-EC9E-488E-8C5F-1881DC2B58C3}"/>
              </a:ext>
            </a:extLst>
          </p:cNvPr>
          <p:cNvGraphicFramePr>
            <a:graphicFrameLocks noGrp="1"/>
          </p:cNvGraphicFramePr>
          <p:nvPr>
            <p:ph type="tbl" sz="quarter" idx="13"/>
            <p:extLst>
              <p:ext uri="{D42A27DB-BD31-4B8C-83A1-F6EECF244321}">
                <p14:modId xmlns:p14="http://schemas.microsoft.com/office/powerpoint/2010/main" val="429165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4422463"/>
                    </a:ext>
                  </a:extLst>
                </a:gridCol>
                <a:gridCol w="658368">
                  <a:extLst>
                    <a:ext uri="{9D8B030D-6E8A-4147-A177-3AD203B41FA5}">
                      <a16:colId xmlns:a16="http://schemas.microsoft.com/office/drawing/2014/main" val="2730836520"/>
                    </a:ext>
                  </a:extLst>
                </a:gridCol>
                <a:gridCol w="658368">
                  <a:extLst>
                    <a:ext uri="{9D8B030D-6E8A-4147-A177-3AD203B41FA5}">
                      <a16:colId xmlns:a16="http://schemas.microsoft.com/office/drawing/2014/main" val="1563425124"/>
                    </a:ext>
                  </a:extLst>
                </a:gridCol>
                <a:gridCol w="658368">
                  <a:extLst>
                    <a:ext uri="{9D8B030D-6E8A-4147-A177-3AD203B41FA5}">
                      <a16:colId xmlns:a16="http://schemas.microsoft.com/office/drawing/2014/main" val="1683845090"/>
                    </a:ext>
                  </a:extLst>
                </a:gridCol>
                <a:gridCol w="658368">
                  <a:extLst>
                    <a:ext uri="{9D8B030D-6E8A-4147-A177-3AD203B41FA5}">
                      <a16:colId xmlns:a16="http://schemas.microsoft.com/office/drawing/2014/main" val="900525836"/>
                    </a:ext>
                  </a:extLst>
                </a:gridCol>
                <a:gridCol w="658368">
                  <a:extLst>
                    <a:ext uri="{9D8B030D-6E8A-4147-A177-3AD203B41FA5}">
                      <a16:colId xmlns:a16="http://schemas.microsoft.com/office/drawing/2014/main" val="4089510656"/>
                    </a:ext>
                  </a:extLst>
                </a:gridCol>
                <a:gridCol w="658368">
                  <a:extLst>
                    <a:ext uri="{9D8B030D-6E8A-4147-A177-3AD203B41FA5}">
                      <a16:colId xmlns:a16="http://schemas.microsoft.com/office/drawing/2014/main" val="3503737782"/>
                    </a:ext>
                  </a:extLst>
                </a:gridCol>
                <a:gridCol w="658368">
                  <a:extLst>
                    <a:ext uri="{9D8B030D-6E8A-4147-A177-3AD203B41FA5}">
                      <a16:colId xmlns:a16="http://schemas.microsoft.com/office/drawing/2014/main" val="1101419382"/>
                    </a:ext>
                  </a:extLst>
                </a:gridCol>
                <a:gridCol w="658368">
                  <a:extLst>
                    <a:ext uri="{9D8B030D-6E8A-4147-A177-3AD203B41FA5}">
                      <a16:colId xmlns:a16="http://schemas.microsoft.com/office/drawing/2014/main" val="3003733255"/>
                    </a:ext>
                  </a:extLst>
                </a:gridCol>
                <a:gridCol w="658368">
                  <a:extLst>
                    <a:ext uri="{9D8B030D-6E8A-4147-A177-3AD203B41FA5}">
                      <a16:colId xmlns:a16="http://schemas.microsoft.com/office/drawing/2014/main" val="1356790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2298772"/>
                  </a:ext>
                </a:extLst>
              </a:tr>
              <a:tr h="370840">
                <a:tc>
                  <a:txBody>
                    <a:bodyPr/>
                    <a:lstStyle/>
                    <a:p>
                      <a:r>
                        <a:rPr lang="en-US" sz="1000"/>
                        <a:t>phlyinsurance</a:t>
                      </a:r>
                    </a:p>
                  </a:txBody>
                  <a:tcPr/>
                </a:tc>
                <a:tc>
                  <a:txBody>
                    <a:bodyPr/>
                    <a:lstStyle/>
                    <a:p>
                      <a:r>
                        <a:rPr lang="en-US" sz="1000"/>
                        <a:t>1826</a:t>
                      </a:r>
                    </a:p>
                  </a:txBody>
                  <a:tcPr/>
                </a:tc>
                <a:tc>
                  <a:txBody>
                    <a:bodyPr/>
                    <a:lstStyle/>
                    <a:p>
                      <a:r>
                        <a:rPr lang="en-US" sz="1000"/>
                        <a:t>58</a:t>
                      </a:r>
                    </a:p>
                  </a:txBody>
                  <a:tcPr/>
                </a:tc>
                <a:tc>
                  <a:txBody>
                    <a:bodyPr/>
                    <a:lstStyle/>
                    <a:p>
                      <a:r>
                        <a:rPr lang="en-US" sz="1000"/>
                        <a:t>9</a:t>
                      </a:r>
                    </a:p>
                  </a:txBody>
                  <a:tcPr/>
                </a:tc>
                <a:tc>
                  <a:txBody>
                    <a:bodyPr/>
                    <a:lstStyle/>
                    <a:p>
                      <a:r>
                        <a:rPr lang="en-US" sz="1000"/>
                        <a:t>4</a:t>
                      </a:r>
                    </a:p>
                  </a:txBody>
                  <a:tcPr/>
                </a:tc>
                <a:tc>
                  <a:txBody>
                    <a:bodyPr/>
                    <a:lstStyle/>
                    <a:p>
                      <a:r>
                        <a:rPr lang="en-US" sz="1000"/>
                        <a:t>2</a:t>
                      </a:r>
                    </a:p>
                  </a:txBody>
                  <a:tcPr/>
                </a:tc>
                <a:tc>
                  <a:txBody>
                    <a:bodyPr/>
                    <a:lstStyle/>
                    <a:p>
                      <a:r>
                        <a:rPr lang="en-US" sz="1000"/>
                        <a:t>15</a:t>
                      </a:r>
                    </a:p>
                  </a:txBody>
                  <a:tcPr/>
                </a:tc>
                <a:tc>
                  <a:txBody>
                    <a:bodyPr/>
                    <a:lstStyle/>
                    <a:p>
                      <a:r>
                        <a:rPr lang="en-US" sz="1000"/>
                        <a:t>855</a:t>
                      </a:r>
                    </a:p>
                  </a:txBody>
                  <a:tcPr/>
                </a:tc>
                <a:tc>
                  <a:txBody>
                    <a:bodyPr/>
                    <a:lstStyle/>
                    <a:p>
                      <a:r>
                        <a:rPr lang="en-US" sz="1000"/>
                        <a:t>15</a:t>
                      </a:r>
                    </a:p>
                  </a:txBody>
                  <a:tcPr/>
                </a:tc>
                <a:tc>
                  <a:txBody>
                    <a:bodyPr/>
                    <a:lstStyle/>
                    <a:p>
                      <a:r>
                        <a:rPr lang="en-US" sz="1000"/>
                        <a:t>3.2276 %</a:t>
                      </a:r>
                    </a:p>
                  </a:txBody>
                  <a:tcPr/>
                </a:tc>
                <a:extLst>
                  <a:ext uri="{0D108BD9-81ED-4DB2-BD59-A6C34878D82A}">
                    <a16:rowId xmlns:a16="http://schemas.microsoft.com/office/drawing/2014/main" val="1723322184"/>
                  </a:ext>
                </a:extLst>
              </a:tr>
            </a:tbl>
          </a:graphicData>
        </a:graphic>
      </p:graphicFrame>
      <p:sp>
        <p:nvSpPr>
          <p:cNvPr id="4" name="Text Placeholder 3">
            <a:extLst>
              <a:ext uri="{FF2B5EF4-FFF2-40B4-BE49-F238E27FC236}">
                <a16:creationId xmlns:a16="http://schemas.microsoft.com/office/drawing/2014/main" id="{68B6CC00-45C1-4C94-A494-7A0FAA85F66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44372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79E5E-C3D0-4F6E-94AF-50F5C51807BF}"/>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8DA0CC81-9F9B-4514-8B1A-49E27CB48C7F}"/>
              </a:ext>
            </a:extLst>
          </p:cNvPr>
          <p:cNvGraphicFramePr>
            <a:graphicFrameLocks noGrp="1"/>
          </p:cNvGraphicFramePr>
          <p:nvPr>
            <p:ph type="chart" sz="quarter" idx="13"/>
            <p:extLst>
              <p:ext uri="{D42A27DB-BD31-4B8C-83A1-F6EECF244321}">
                <p14:modId xmlns:p14="http://schemas.microsoft.com/office/powerpoint/2010/main" val="1658644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E0F2B-A966-46A4-8A16-B3D98A2AF10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5EAA45B-9462-4FE7-9C3F-43DF0EDC4A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3260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C250C-AD6D-44EA-8242-AB0BB83B367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35831BB-833C-4E47-A63A-5B77AD0AB34A}"/>
              </a:ext>
            </a:extLst>
          </p:cNvPr>
          <p:cNvGraphicFramePr>
            <a:graphicFrameLocks noGrp="1"/>
          </p:cNvGraphicFramePr>
          <p:nvPr>
            <p:ph type="chart" sz="quarter" idx="13"/>
            <p:extLst>
              <p:ext uri="{D42A27DB-BD31-4B8C-83A1-F6EECF244321}">
                <p14:modId xmlns:p14="http://schemas.microsoft.com/office/powerpoint/2010/main" val="298707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CAE80-640D-4B72-BEF9-8FFD782AB7A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5299557-E36C-42F4-AC68-56092F633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2546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F014C-3FF9-4DBA-9E9A-E394450820F0}"/>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45EE8DF-C062-4151-9B73-888DAB983F95}"/>
              </a:ext>
            </a:extLst>
          </p:cNvPr>
          <p:cNvGraphicFramePr>
            <a:graphicFrameLocks noGrp="1"/>
          </p:cNvGraphicFramePr>
          <p:nvPr>
            <p:ph type="chart" sz="quarter" idx="13"/>
            <p:extLst>
              <p:ext uri="{D42A27DB-BD31-4B8C-83A1-F6EECF244321}">
                <p14:modId xmlns:p14="http://schemas.microsoft.com/office/powerpoint/2010/main" val="1712315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966B7A-A019-468E-AE8A-93CD2F45496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A33F387-1F0C-4FB1-826F-E4C22572C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3009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9C4D-9073-455E-9E1A-634F7C17EFD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E5B838E0-EC41-46E1-B497-16E3DB1CC880}"/>
              </a:ext>
            </a:extLst>
          </p:cNvPr>
          <p:cNvGraphicFramePr>
            <a:graphicFrameLocks noGrp="1"/>
          </p:cNvGraphicFramePr>
          <p:nvPr>
            <p:ph type="tbl" sz="quarter" idx="13"/>
            <p:extLst>
              <p:ext uri="{D42A27DB-BD31-4B8C-83A1-F6EECF244321}">
                <p14:modId xmlns:p14="http://schemas.microsoft.com/office/powerpoint/2010/main" val="313446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7352978"/>
                    </a:ext>
                  </a:extLst>
                </a:gridCol>
                <a:gridCol w="1810512">
                  <a:extLst>
                    <a:ext uri="{9D8B030D-6E8A-4147-A177-3AD203B41FA5}">
                      <a16:colId xmlns:a16="http://schemas.microsoft.com/office/drawing/2014/main" val="3232765262"/>
                    </a:ext>
                  </a:extLst>
                </a:gridCol>
                <a:gridCol w="822960">
                  <a:extLst>
                    <a:ext uri="{9D8B030D-6E8A-4147-A177-3AD203B41FA5}">
                      <a16:colId xmlns:a16="http://schemas.microsoft.com/office/drawing/2014/main" val="815743406"/>
                    </a:ext>
                  </a:extLst>
                </a:gridCol>
                <a:gridCol w="822960">
                  <a:extLst>
                    <a:ext uri="{9D8B030D-6E8A-4147-A177-3AD203B41FA5}">
                      <a16:colId xmlns:a16="http://schemas.microsoft.com/office/drawing/2014/main" val="1720838963"/>
                    </a:ext>
                  </a:extLst>
                </a:gridCol>
                <a:gridCol w="822960">
                  <a:extLst>
                    <a:ext uri="{9D8B030D-6E8A-4147-A177-3AD203B41FA5}">
                      <a16:colId xmlns:a16="http://schemas.microsoft.com/office/drawing/2014/main" val="2182897187"/>
                    </a:ext>
                  </a:extLst>
                </a:gridCol>
                <a:gridCol w="822960">
                  <a:extLst>
                    <a:ext uri="{9D8B030D-6E8A-4147-A177-3AD203B41FA5}">
                      <a16:colId xmlns:a16="http://schemas.microsoft.com/office/drawing/2014/main" val="2374333298"/>
                    </a:ext>
                  </a:extLst>
                </a:gridCol>
                <a:gridCol w="822960">
                  <a:extLst>
                    <a:ext uri="{9D8B030D-6E8A-4147-A177-3AD203B41FA5}">
                      <a16:colId xmlns:a16="http://schemas.microsoft.com/office/drawing/2014/main" val="46579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419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- 2020-04-23 16:44:27</a:t>
                      </a:r>
                      <a:r>
                        <a:rPr kumimoji="0" lang="en-US" sz="1000" b="0" i="0" u="none" strike="noStrike" kern="1200" cap="none" spc="0" normalizeH="0" baseline="0" noProof="0">
                          <a:ln>
                            <a:noFill/>
                          </a:ln>
                          <a:solidFill>
                            <a:prstClr val="black"/>
                          </a:solidFill>
                          <a:effectLst/>
                          <a:uLnTx/>
                          <a:uFillTx/>
                          <a:latin typeface="+mn-lt"/>
                          <a:ea typeface="+mn-ea"/>
                          <a:cs typeface="+mn-cs"/>
                        </a:rPr>
                        <a:t>
 Today is #TakeYourChildToWorkDay, but with the ongoing #COVID19 pandemic, many of us are #workingfromhome. Although the annual event has been postponed, we invited #TEAMPHLY to celebrate virtually by sharing photos of how they’re working from their home offices with their #kids. 💙☺️ #inthistogether #stayhome #alonetogether #kiddos #kidsatwork #insurancelife #instagood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https://www.instagram.com/p/B_VlWB7D9Ha/media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5767702"/>
                  </a:ext>
                </a:extLst>
              </a:tr>
            </a:tbl>
          </a:graphicData>
        </a:graphic>
      </p:graphicFrame>
      <p:sp>
        <p:nvSpPr>
          <p:cNvPr id="4" name="Text Placeholder 3">
            <a:extLst>
              <a:ext uri="{FF2B5EF4-FFF2-40B4-BE49-F238E27FC236}">
                <a16:creationId xmlns:a16="http://schemas.microsoft.com/office/drawing/2014/main" id="{8278A2DD-E676-44BD-8701-0059FDEF525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95611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F425C-5801-4513-958E-5BC644027814}"/>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1BD4F5A5-8FD4-4078-8256-581E623F7C3D}"/>
              </a:ext>
            </a:extLst>
          </p:cNvPr>
          <p:cNvGraphicFramePr>
            <a:graphicFrameLocks noGrp="1"/>
          </p:cNvGraphicFramePr>
          <p:nvPr>
            <p:ph type="tbl" sz="quarter" idx="13"/>
            <p:extLst>
              <p:ext uri="{D42A27DB-BD31-4B8C-83A1-F6EECF244321}">
                <p14:modId xmlns:p14="http://schemas.microsoft.com/office/powerpoint/2010/main" val="75750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68905871"/>
                    </a:ext>
                  </a:extLst>
                </a:gridCol>
                <a:gridCol w="1810512">
                  <a:extLst>
                    <a:ext uri="{9D8B030D-6E8A-4147-A177-3AD203B41FA5}">
                      <a16:colId xmlns:a16="http://schemas.microsoft.com/office/drawing/2014/main" val="2460675816"/>
                    </a:ext>
                  </a:extLst>
                </a:gridCol>
                <a:gridCol w="822960">
                  <a:extLst>
                    <a:ext uri="{9D8B030D-6E8A-4147-A177-3AD203B41FA5}">
                      <a16:colId xmlns:a16="http://schemas.microsoft.com/office/drawing/2014/main" val="2567311076"/>
                    </a:ext>
                  </a:extLst>
                </a:gridCol>
                <a:gridCol w="822960">
                  <a:extLst>
                    <a:ext uri="{9D8B030D-6E8A-4147-A177-3AD203B41FA5}">
                      <a16:colId xmlns:a16="http://schemas.microsoft.com/office/drawing/2014/main" val="3396973865"/>
                    </a:ext>
                  </a:extLst>
                </a:gridCol>
                <a:gridCol w="822960">
                  <a:extLst>
                    <a:ext uri="{9D8B030D-6E8A-4147-A177-3AD203B41FA5}">
                      <a16:colId xmlns:a16="http://schemas.microsoft.com/office/drawing/2014/main" val="3880791656"/>
                    </a:ext>
                  </a:extLst>
                </a:gridCol>
                <a:gridCol w="822960">
                  <a:extLst>
                    <a:ext uri="{9D8B030D-6E8A-4147-A177-3AD203B41FA5}">
                      <a16:colId xmlns:a16="http://schemas.microsoft.com/office/drawing/2014/main" val="2945261307"/>
                    </a:ext>
                  </a:extLst>
                </a:gridCol>
                <a:gridCol w="822960">
                  <a:extLst>
                    <a:ext uri="{9D8B030D-6E8A-4147-A177-3AD203B41FA5}">
                      <a16:colId xmlns:a16="http://schemas.microsoft.com/office/drawing/2014/main" val="98511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83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- 2020-04-28 17:03:02</a:t>
                      </a:r>
                      <a:r>
                        <a:rPr kumimoji="0" lang="en-US" sz="1000" b="0" i="0" u="none" strike="noStrike" kern="1200" cap="none" spc="0" normalizeH="0" baseline="0" noProof="0">
                          <a:ln>
                            <a:noFill/>
                          </a:ln>
                          <a:solidFill>
                            <a:prstClr val="black"/>
                          </a:solidFill>
                          <a:effectLst/>
                          <a:uLnTx/>
                          <a:uFillTx/>
                          <a:latin typeface="+mn-lt"/>
                          <a:ea typeface="+mn-ea"/>
                          <a:cs typeface="+mn-cs"/>
                        </a:rPr>
                        <a:t>
 From virtual hangouts to backyard bonfires, there are many ways to stay connected and entertained while #stayinghome to #flattenthecurve of #COVID19. Here’s a snapshot of #PHLY’s President, John Glomb, with his family. How are you spending your time? Tell us in the comments below! #TEAMPHLY #inthistogether #stayhome #alonetogether #quarantinelife #coronavirus #insurance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https://www.instagram.com/p/B_ifclkHaKd/media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0535886"/>
                  </a:ext>
                </a:extLst>
              </a:tr>
            </a:tbl>
          </a:graphicData>
        </a:graphic>
      </p:graphicFrame>
      <p:sp>
        <p:nvSpPr>
          <p:cNvPr id="4" name="Text Placeholder 3">
            <a:extLst>
              <a:ext uri="{FF2B5EF4-FFF2-40B4-BE49-F238E27FC236}">
                <a16:creationId xmlns:a16="http://schemas.microsoft.com/office/drawing/2014/main" id="{399204F6-83F4-4C4E-A3F3-ACF087431AC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70262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6134D-2FBE-4E7D-92D9-09C8E181D686}"/>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DC158B3-DF1E-4729-941D-F9CBA82DE947}"/>
              </a:ext>
            </a:extLst>
          </p:cNvPr>
          <p:cNvGraphicFramePr>
            <a:graphicFrameLocks noGrp="1"/>
          </p:cNvGraphicFramePr>
          <p:nvPr>
            <p:ph type="tbl" sz="quarter" idx="13"/>
            <p:extLst>
              <p:ext uri="{D42A27DB-BD31-4B8C-83A1-F6EECF244321}">
                <p14:modId xmlns:p14="http://schemas.microsoft.com/office/powerpoint/2010/main" val="333422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9912128"/>
                    </a:ext>
                  </a:extLst>
                </a:gridCol>
                <a:gridCol w="1810512">
                  <a:extLst>
                    <a:ext uri="{9D8B030D-6E8A-4147-A177-3AD203B41FA5}">
                      <a16:colId xmlns:a16="http://schemas.microsoft.com/office/drawing/2014/main" val="1550414592"/>
                    </a:ext>
                  </a:extLst>
                </a:gridCol>
                <a:gridCol w="822960">
                  <a:extLst>
                    <a:ext uri="{9D8B030D-6E8A-4147-A177-3AD203B41FA5}">
                      <a16:colId xmlns:a16="http://schemas.microsoft.com/office/drawing/2014/main" val="68789176"/>
                    </a:ext>
                  </a:extLst>
                </a:gridCol>
                <a:gridCol w="822960">
                  <a:extLst>
                    <a:ext uri="{9D8B030D-6E8A-4147-A177-3AD203B41FA5}">
                      <a16:colId xmlns:a16="http://schemas.microsoft.com/office/drawing/2014/main" val="1161673868"/>
                    </a:ext>
                  </a:extLst>
                </a:gridCol>
                <a:gridCol w="822960">
                  <a:extLst>
                    <a:ext uri="{9D8B030D-6E8A-4147-A177-3AD203B41FA5}">
                      <a16:colId xmlns:a16="http://schemas.microsoft.com/office/drawing/2014/main" val="3283497100"/>
                    </a:ext>
                  </a:extLst>
                </a:gridCol>
                <a:gridCol w="822960">
                  <a:extLst>
                    <a:ext uri="{9D8B030D-6E8A-4147-A177-3AD203B41FA5}">
                      <a16:colId xmlns:a16="http://schemas.microsoft.com/office/drawing/2014/main" val="1742508438"/>
                    </a:ext>
                  </a:extLst>
                </a:gridCol>
                <a:gridCol w="822960">
                  <a:extLst>
                    <a:ext uri="{9D8B030D-6E8A-4147-A177-3AD203B41FA5}">
                      <a16:colId xmlns:a16="http://schemas.microsoft.com/office/drawing/2014/main" val="267472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16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- 2020-04-03 17:14:48</a:t>
                      </a:r>
                      <a:r>
                        <a:rPr kumimoji="0" lang="en-US" sz="1000" b="0" i="0" u="none" strike="noStrike" kern="1200" cap="none" spc="0" normalizeH="0" baseline="0" noProof="0">
                          <a:ln>
                            <a:noFill/>
                          </a:ln>
                          <a:solidFill>
                            <a:prstClr val="black"/>
                          </a:solidFill>
                          <a:effectLst/>
                          <a:uLnTx/>
                          <a:uFillTx/>
                          <a:latin typeface="+mn-lt"/>
                          <a:ea typeface="+mn-ea"/>
                          <a:cs typeface="+mn-cs"/>
                        </a:rPr>
                        <a:t>
 #PHLYVirtualSpiritWeek Day 5⃣ It's #FamilyFriday! With a growing number of states ordering their residents to #stayathome, many of us are #working alongside our #family. On the last day of our #spiritweek, we asked #TEAMPHLY to share photos with one or all of their family members. Here’s a snapshot of their loved ones! 💙 #inthistogether #stayhome #alonetogether #covid19 #instagood #workingfromhome #love #familyphotos #bestoftheday #fridayfeeling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https://www.instagram.com/p/B-iI62gDVFx/media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6078463"/>
                  </a:ext>
                </a:extLst>
              </a:tr>
            </a:tbl>
          </a:graphicData>
        </a:graphic>
      </p:graphicFrame>
      <p:sp>
        <p:nvSpPr>
          <p:cNvPr id="4" name="Text Placeholder 3">
            <a:extLst>
              <a:ext uri="{FF2B5EF4-FFF2-40B4-BE49-F238E27FC236}">
                <a16:creationId xmlns:a16="http://schemas.microsoft.com/office/drawing/2014/main" id="{BF07F386-FD54-4ABC-AC33-87AE64B7029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654045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09F4-7E8D-493D-A701-8B9316AA8E2A}"/>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1AC9B460-71AD-416D-8A30-6C1638D8BB79}"/>
              </a:ext>
            </a:extLst>
          </p:cNvPr>
          <p:cNvGraphicFramePr>
            <a:graphicFrameLocks noGrp="1"/>
          </p:cNvGraphicFramePr>
          <p:nvPr>
            <p:ph type="tbl" sz="quarter" idx="13"/>
            <p:extLst>
              <p:ext uri="{D42A27DB-BD31-4B8C-83A1-F6EECF244321}">
                <p14:modId xmlns:p14="http://schemas.microsoft.com/office/powerpoint/2010/main" val="3967489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0997027"/>
                    </a:ext>
                  </a:extLst>
                </a:gridCol>
                <a:gridCol w="1810512">
                  <a:extLst>
                    <a:ext uri="{9D8B030D-6E8A-4147-A177-3AD203B41FA5}">
                      <a16:colId xmlns:a16="http://schemas.microsoft.com/office/drawing/2014/main" val="1397545478"/>
                    </a:ext>
                  </a:extLst>
                </a:gridCol>
                <a:gridCol w="822960">
                  <a:extLst>
                    <a:ext uri="{9D8B030D-6E8A-4147-A177-3AD203B41FA5}">
                      <a16:colId xmlns:a16="http://schemas.microsoft.com/office/drawing/2014/main" val="2074764118"/>
                    </a:ext>
                  </a:extLst>
                </a:gridCol>
                <a:gridCol w="822960">
                  <a:extLst>
                    <a:ext uri="{9D8B030D-6E8A-4147-A177-3AD203B41FA5}">
                      <a16:colId xmlns:a16="http://schemas.microsoft.com/office/drawing/2014/main" val="350755051"/>
                    </a:ext>
                  </a:extLst>
                </a:gridCol>
                <a:gridCol w="822960">
                  <a:extLst>
                    <a:ext uri="{9D8B030D-6E8A-4147-A177-3AD203B41FA5}">
                      <a16:colId xmlns:a16="http://schemas.microsoft.com/office/drawing/2014/main" val="4124283490"/>
                    </a:ext>
                  </a:extLst>
                </a:gridCol>
                <a:gridCol w="822960">
                  <a:extLst>
                    <a:ext uri="{9D8B030D-6E8A-4147-A177-3AD203B41FA5}">
                      <a16:colId xmlns:a16="http://schemas.microsoft.com/office/drawing/2014/main" val="1870782726"/>
                    </a:ext>
                  </a:extLst>
                </a:gridCol>
                <a:gridCol w="822960">
                  <a:extLst>
                    <a:ext uri="{9D8B030D-6E8A-4147-A177-3AD203B41FA5}">
                      <a16:colId xmlns:a16="http://schemas.microsoft.com/office/drawing/2014/main" val="280061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89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- 2020-04-20 16:47:10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Yvonne Burgess to Regional Vice President of Marketing! 👏🏼 Enter this link into your web browser to learn more
➡️ 𝐡𝐭𝐭𝐩𝐬://𝐛𝐢𝐭.𝐥𝐲/𝟐𝐑𝐕𝐁𝐠𝐮𝐊 ⬅️ #TEAMPHLY #goodnews #instanews #congrats #business #insurance #insurancecareers #bestoftheday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https://www.instagram.com/p/B_N3RR3HFH3/media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6221266"/>
                  </a:ext>
                </a:extLst>
              </a:tr>
            </a:tbl>
          </a:graphicData>
        </a:graphic>
      </p:graphicFrame>
      <p:sp>
        <p:nvSpPr>
          <p:cNvPr id="4" name="Text Placeholder 3">
            <a:extLst>
              <a:ext uri="{FF2B5EF4-FFF2-40B4-BE49-F238E27FC236}">
                <a16:creationId xmlns:a16="http://schemas.microsoft.com/office/drawing/2014/main" id="{7945830A-C7F3-4E6E-8432-108AECC5E23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9486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EAEC3-A435-46B0-B577-81A1FD51B675}"/>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BCCFB917-BD05-4D0B-A73F-BD857F850449}"/>
              </a:ext>
            </a:extLst>
          </p:cNvPr>
          <p:cNvGraphicFramePr>
            <a:graphicFrameLocks noGrp="1"/>
          </p:cNvGraphicFramePr>
          <p:nvPr>
            <p:ph type="tbl" sz="quarter" idx="13"/>
            <p:extLst>
              <p:ext uri="{D42A27DB-BD31-4B8C-83A1-F6EECF244321}">
                <p14:modId xmlns:p14="http://schemas.microsoft.com/office/powerpoint/2010/main" val="356202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0144745"/>
                    </a:ext>
                  </a:extLst>
                </a:gridCol>
                <a:gridCol w="1810512">
                  <a:extLst>
                    <a:ext uri="{9D8B030D-6E8A-4147-A177-3AD203B41FA5}">
                      <a16:colId xmlns:a16="http://schemas.microsoft.com/office/drawing/2014/main" val="3505586159"/>
                    </a:ext>
                  </a:extLst>
                </a:gridCol>
                <a:gridCol w="822960">
                  <a:extLst>
                    <a:ext uri="{9D8B030D-6E8A-4147-A177-3AD203B41FA5}">
                      <a16:colId xmlns:a16="http://schemas.microsoft.com/office/drawing/2014/main" val="3662575908"/>
                    </a:ext>
                  </a:extLst>
                </a:gridCol>
                <a:gridCol w="822960">
                  <a:extLst>
                    <a:ext uri="{9D8B030D-6E8A-4147-A177-3AD203B41FA5}">
                      <a16:colId xmlns:a16="http://schemas.microsoft.com/office/drawing/2014/main" val="1913500441"/>
                    </a:ext>
                  </a:extLst>
                </a:gridCol>
                <a:gridCol w="822960">
                  <a:extLst>
                    <a:ext uri="{9D8B030D-6E8A-4147-A177-3AD203B41FA5}">
                      <a16:colId xmlns:a16="http://schemas.microsoft.com/office/drawing/2014/main" val="2437000172"/>
                    </a:ext>
                  </a:extLst>
                </a:gridCol>
                <a:gridCol w="822960">
                  <a:extLst>
                    <a:ext uri="{9D8B030D-6E8A-4147-A177-3AD203B41FA5}">
                      <a16:colId xmlns:a16="http://schemas.microsoft.com/office/drawing/2014/main" val="534476044"/>
                    </a:ext>
                  </a:extLst>
                </a:gridCol>
                <a:gridCol w="822960">
                  <a:extLst>
                    <a:ext uri="{9D8B030D-6E8A-4147-A177-3AD203B41FA5}">
                      <a16:colId xmlns:a16="http://schemas.microsoft.com/office/drawing/2014/main" val="1995650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00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- 2020-04-30 14:48:56</a:t>
                      </a:r>
                      <a:r>
                        <a:rPr kumimoji="0" lang="en-US" sz="1000" b="0" i="0" u="none" strike="noStrike" kern="1200" cap="none" spc="0" normalizeH="0" baseline="0" noProof="0">
                          <a:ln>
                            <a:noFill/>
                          </a:ln>
                          <a:solidFill>
                            <a:prstClr val="black"/>
                          </a:solidFill>
                          <a:effectLst/>
                          <a:uLnTx/>
                          <a:uFillTx/>
                          <a:latin typeface="+mn-lt"/>
                          <a:ea typeface="+mn-ea"/>
                          <a:cs typeface="+mn-cs"/>
                        </a:rPr>
                        <a:t>
 The usnavyblueangels and afthunderbirds are joining forces to show #support for frontline workers with a series of flyovers. Many of our employees in Philadelphia, New Jersey, and Delaware viewed and filmed this special tribute on Tuesday. #Thankyou healthcare workers, first responders, and all other essential workers! 💙👏🏼#inthistogether #frontlineheroes #covid19 #americastrong #blueangels #thunderbirds #usnavy #airforce #flyover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https://www.instagram.com/p/B_nZFJ6DMI-/media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14:11:16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4763780"/>
                  </a:ext>
                </a:extLst>
              </a:tr>
            </a:tbl>
          </a:graphicData>
        </a:graphic>
      </p:graphicFrame>
      <p:sp>
        <p:nvSpPr>
          <p:cNvPr id="4" name="Text Placeholder 3">
            <a:extLst>
              <a:ext uri="{FF2B5EF4-FFF2-40B4-BE49-F238E27FC236}">
                <a16:creationId xmlns:a16="http://schemas.microsoft.com/office/drawing/2014/main" id="{5621B766-9ECF-4190-AF7A-9C32B69B64A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8224553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FF53-23B2-41FE-BAE4-E721431A9A0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70D1535-EDB2-41A9-A43C-11B6450265C3}"/>
              </a:ext>
            </a:extLst>
          </p:cNvPr>
          <p:cNvGraphicFramePr>
            <a:graphicFrameLocks noGrp="1"/>
          </p:cNvGraphicFramePr>
          <p:nvPr>
            <p:ph type="tbl" sz="quarter" idx="13"/>
            <p:extLst>
              <p:ext uri="{D42A27DB-BD31-4B8C-83A1-F6EECF244321}">
                <p14:modId xmlns:p14="http://schemas.microsoft.com/office/powerpoint/2010/main" val="2320270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86154614"/>
                    </a:ext>
                  </a:extLst>
                </a:gridCol>
                <a:gridCol w="658368">
                  <a:extLst>
                    <a:ext uri="{9D8B030D-6E8A-4147-A177-3AD203B41FA5}">
                      <a16:colId xmlns:a16="http://schemas.microsoft.com/office/drawing/2014/main" val="2290773141"/>
                    </a:ext>
                  </a:extLst>
                </a:gridCol>
                <a:gridCol w="658368">
                  <a:extLst>
                    <a:ext uri="{9D8B030D-6E8A-4147-A177-3AD203B41FA5}">
                      <a16:colId xmlns:a16="http://schemas.microsoft.com/office/drawing/2014/main" val="1913787673"/>
                    </a:ext>
                  </a:extLst>
                </a:gridCol>
                <a:gridCol w="329184">
                  <a:extLst>
                    <a:ext uri="{9D8B030D-6E8A-4147-A177-3AD203B41FA5}">
                      <a16:colId xmlns:a16="http://schemas.microsoft.com/office/drawing/2014/main" val="1241755318"/>
                    </a:ext>
                  </a:extLst>
                </a:gridCol>
                <a:gridCol w="329184">
                  <a:extLst>
                    <a:ext uri="{9D8B030D-6E8A-4147-A177-3AD203B41FA5}">
                      <a16:colId xmlns:a16="http://schemas.microsoft.com/office/drawing/2014/main" val="3919979760"/>
                    </a:ext>
                  </a:extLst>
                </a:gridCol>
                <a:gridCol w="658368">
                  <a:extLst>
                    <a:ext uri="{9D8B030D-6E8A-4147-A177-3AD203B41FA5}">
                      <a16:colId xmlns:a16="http://schemas.microsoft.com/office/drawing/2014/main" val="745993623"/>
                    </a:ext>
                  </a:extLst>
                </a:gridCol>
                <a:gridCol w="658368">
                  <a:extLst>
                    <a:ext uri="{9D8B030D-6E8A-4147-A177-3AD203B41FA5}">
                      <a16:colId xmlns:a16="http://schemas.microsoft.com/office/drawing/2014/main" val="2930787481"/>
                    </a:ext>
                  </a:extLst>
                </a:gridCol>
                <a:gridCol w="658368">
                  <a:extLst>
                    <a:ext uri="{9D8B030D-6E8A-4147-A177-3AD203B41FA5}">
                      <a16:colId xmlns:a16="http://schemas.microsoft.com/office/drawing/2014/main" val="2097951048"/>
                    </a:ext>
                  </a:extLst>
                </a:gridCol>
                <a:gridCol w="658368">
                  <a:extLst>
                    <a:ext uri="{9D8B030D-6E8A-4147-A177-3AD203B41FA5}">
                      <a16:colId xmlns:a16="http://schemas.microsoft.com/office/drawing/2014/main" val="2440081423"/>
                    </a:ext>
                  </a:extLst>
                </a:gridCol>
                <a:gridCol w="658368">
                  <a:extLst>
                    <a:ext uri="{9D8B030D-6E8A-4147-A177-3AD203B41FA5}">
                      <a16:colId xmlns:a16="http://schemas.microsoft.com/office/drawing/2014/main" val="4082951188"/>
                    </a:ext>
                  </a:extLst>
                </a:gridCol>
                <a:gridCol w="658368">
                  <a:extLst>
                    <a:ext uri="{9D8B030D-6E8A-4147-A177-3AD203B41FA5}">
                      <a16:colId xmlns:a16="http://schemas.microsoft.com/office/drawing/2014/main" val="3014807255"/>
                    </a:ext>
                  </a:extLst>
                </a:gridCol>
                <a:gridCol w="658368">
                  <a:extLst>
                    <a:ext uri="{9D8B030D-6E8A-4147-A177-3AD203B41FA5}">
                      <a16:colId xmlns:a16="http://schemas.microsoft.com/office/drawing/2014/main" val="401143499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03329596"/>
                  </a:ext>
                </a:extLst>
              </a:tr>
              <a:tr h="370840">
                <a:tc>
                  <a:txBody>
                    <a:bodyPr/>
                    <a:lstStyle/>
                    <a:p>
                      <a:r>
                        <a:rPr lang="en-US" sz="1000"/>
                        <a:t>phlyinsurance</a:t>
                      </a:r>
                    </a:p>
                  </a:txBody>
                  <a:tcPr/>
                </a:tc>
                <a:tc>
                  <a:txBody>
                    <a:bodyPr/>
                    <a:lstStyle/>
                    <a:p>
                      <a:r>
                        <a:rPr lang="en-US" sz="1000"/>
                        <a:t>32</a:t>
                      </a:r>
                    </a:p>
                  </a:txBody>
                  <a:tcPr/>
                </a:tc>
                <a:tc>
                  <a:txBody>
                    <a:bodyPr/>
                    <a:lstStyle/>
                    <a:p>
                      <a:r>
                        <a:rPr lang="en-US" sz="1000"/>
                        <a:t>0.9503</a:t>
                      </a:r>
                    </a:p>
                  </a:txBody>
                  <a:tcPr/>
                </a:tc>
                <a:tc>
                  <a:txBody>
                    <a:bodyPr/>
                    <a:lstStyle/>
                    <a:p>
                      <a:r>
                        <a:rPr lang="en-US" sz="1000"/>
                        <a:t>10.34</a:t>
                      </a:r>
                    </a:p>
                  </a:txBody>
                  <a:tcPr/>
                </a:tc>
                <a:tc>
                  <a:txBody>
                    <a:bodyPr/>
                    <a:lstStyle/>
                    <a:p>
                      <a:r>
                        <a:rPr lang="en-US" sz="1000"/>
                        <a:t>0.03</a:t>
                      </a:r>
                    </a:p>
                  </a:txBody>
                  <a:tcPr/>
                </a:tc>
                <a:tc>
                  <a:txBody>
                    <a:bodyPr/>
                    <a:lstStyle/>
                    <a:p>
                      <a:r>
                        <a:rPr lang="en-US" sz="1000"/>
                        <a:t>314.31</a:t>
                      </a:r>
                    </a:p>
                  </a:txBody>
                  <a:tcPr/>
                </a:tc>
                <a:tc>
                  <a:txBody>
                    <a:bodyPr/>
                    <a:lstStyle/>
                    <a:p>
                      <a:r>
                        <a:rPr lang="en-US" sz="1000"/>
                        <a:t>261.88</a:t>
                      </a:r>
                    </a:p>
                  </a:txBody>
                  <a:tcPr/>
                </a:tc>
                <a:tc>
                  <a:txBody>
                    <a:bodyPr/>
                    <a:lstStyle/>
                    <a:p>
                      <a:r>
                        <a:rPr lang="en-US" sz="1000"/>
                        <a:t>248.28</a:t>
                      </a:r>
                    </a:p>
                  </a:txBody>
                  <a:tcPr/>
                </a:tc>
                <a:tc>
                  <a:txBody>
                    <a:bodyPr/>
                    <a:lstStyle/>
                    <a:p>
                      <a:r>
                        <a:rPr lang="en-US" sz="1000"/>
                        <a:t>248.25</a:t>
                      </a:r>
                    </a:p>
                  </a:txBody>
                  <a:tcPr/>
                </a:tc>
                <a:tc>
                  <a:txBody>
                    <a:bodyPr/>
                    <a:lstStyle/>
                    <a:p>
                      <a:r>
                        <a:rPr lang="en-US" sz="1000"/>
                        <a:t>10058</a:t>
                      </a:r>
                    </a:p>
                  </a:txBody>
                  <a:tcPr/>
                </a:tc>
                <a:tc>
                  <a:txBody>
                    <a:bodyPr/>
                    <a:lstStyle/>
                    <a:p>
                      <a:r>
                        <a:rPr lang="en-US" sz="1000"/>
                        <a:t>331</a:t>
                      </a:r>
                    </a:p>
                  </a:txBody>
                  <a:tcPr/>
                </a:tc>
                <a:tc>
                  <a:txBody>
                    <a:bodyPr/>
                    <a:lstStyle/>
                    <a:p>
                      <a:r>
                        <a:rPr lang="en-US" sz="1000"/>
                        <a:t>7945</a:t>
                      </a:r>
                    </a:p>
                  </a:txBody>
                  <a:tcPr/>
                </a:tc>
                <a:extLst>
                  <a:ext uri="{0D108BD9-81ED-4DB2-BD59-A6C34878D82A}">
                    <a16:rowId xmlns:a16="http://schemas.microsoft.com/office/drawing/2014/main" val="3206623625"/>
                  </a:ext>
                </a:extLst>
              </a:tr>
            </a:tbl>
          </a:graphicData>
        </a:graphic>
      </p:graphicFrame>
      <p:sp>
        <p:nvSpPr>
          <p:cNvPr id="4" name="Text Placeholder 3">
            <a:extLst>
              <a:ext uri="{FF2B5EF4-FFF2-40B4-BE49-F238E27FC236}">
                <a16:creationId xmlns:a16="http://schemas.microsoft.com/office/drawing/2014/main" id="{1BEC558F-3CBA-44E3-A0D3-C42B4BFEB7A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89337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06F28-A162-4304-B640-B6834B861CFF}"/>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DD1B0895-EC14-401D-839E-7DF7DF747420}"/>
              </a:ext>
            </a:extLst>
          </p:cNvPr>
          <p:cNvGraphicFramePr>
            <a:graphicFrameLocks noGrp="1"/>
          </p:cNvGraphicFramePr>
          <p:nvPr>
            <p:ph type="tbl" sz="quarter" idx="13"/>
            <p:extLst>
              <p:ext uri="{D42A27DB-BD31-4B8C-83A1-F6EECF244321}">
                <p14:modId xmlns:p14="http://schemas.microsoft.com/office/powerpoint/2010/main" val="194746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9121927"/>
                    </a:ext>
                  </a:extLst>
                </a:gridCol>
                <a:gridCol w="1316736">
                  <a:extLst>
                    <a:ext uri="{9D8B030D-6E8A-4147-A177-3AD203B41FA5}">
                      <a16:colId xmlns:a16="http://schemas.microsoft.com/office/drawing/2014/main" val="3844382032"/>
                    </a:ext>
                  </a:extLst>
                </a:gridCol>
                <a:gridCol w="658368">
                  <a:extLst>
                    <a:ext uri="{9D8B030D-6E8A-4147-A177-3AD203B41FA5}">
                      <a16:colId xmlns:a16="http://schemas.microsoft.com/office/drawing/2014/main" val="449289674"/>
                    </a:ext>
                  </a:extLst>
                </a:gridCol>
                <a:gridCol w="658368">
                  <a:extLst>
                    <a:ext uri="{9D8B030D-6E8A-4147-A177-3AD203B41FA5}">
                      <a16:colId xmlns:a16="http://schemas.microsoft.com/office/drawing/2014/main" val="3825790243"/>
                    </a:ext>
                  </a:extLst>
                </a:gridCol>
                <a:gridCol w="658368">
                  <a:extLst>
                    <a:ext uri="{9D8B030D-6E8A-4147-A177-3AD203B41FA5}">
                      <a16:colId xmlns:a16="http://schemas.microsoft.com/office/drawing/2014/main" val="3746291379"/>
                    </a:ext>
                  </a:extLst>
                </a:gridCol>
                <a:gridCol w="658368">
                  <a:extLst>
                    <a:ext uri="{9D8B030D-6E8A-4147-A177-3AD203B41FA5}">
                      <a16:colId xmlns:a16="http://schemas.microsoft.com/office/drawing/2014/main" val="2540587758"/>
                    </a:ext>
                  </a:extLst>
                </a:gridCol>
                <a:gridCol w="658368">
                  <a:extLst>
                    <a:ext uri="{9D8B030D-6E8A-4147-A177-3AD203B41FA5}">
                      <a16:colId xmlns:a16="http://schemas.microsoft.com/office/drawing/2014/main" val="1739964084"/>
                    </a:ext>
                  </a:extLst>
                </a:gridCol>
                <a:gridCol w="658368">
                  <a:extLst>
                    <a:ext uri="{9D8B030D-6E8A-4147-A177-3AD203B41FA5}">
                      <a16:colId xmlns:a16="http://schemas.microsoft.com/office/drawing/2014/main" val="3300225770"/>
                    </a:ext>
                  </a:extLst>
                </a:gridCol>
                <a:gridCol w="658368">
                  <a:extLst>
                    <a:ext uri="{9D8B030D-6E8A-4147-A177-3AD203B41FA5}">
                      <a16:colId xmlns:a16="http://schemas.microsoft.com/office/drawing/2014/main" val="350611268"/>
                    </a:ext>
                  </a:extLst>
                </a:gridCol>
                <a:gridCol w="658368">
                  <a:extLst>
                    <a:ext uri="{9D8B030D-6E8A-4147-A177-3AD203B41FA5}">
                      <a16:colId xmlns:a16="http://schemas.microsoft.com/office/drawing/2014/main" val="2500871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6339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- 2020-04-23 17:09:16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https://scontent-iad3-1.xx.fbcdn.net/v/t51.12442-15/94033010_1084202141961090_1676041835089452059_n.jpg?_nc_cat=104&amp;_nc_sid=8ae9d6&amp;_nc_ohc=hD2RJX8nBvcAX_fLUJC&amp;_nc_ht=scontent-iad3-1.xx&amp;oh=37eed1ff93ad5d2d85b08b65018c9826&amp;oe=5EC7EA17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81116979"/>
                  </a:ext>
                </a:extLst>
              </a:tr>
            </a:tbl>
          </a:graphicData>
        </a:graphic>
      </p:graphicFrame>
      <p:sp>
        <p:nvSpPr>
          <p:cNvPr id="4" name="Text Placeholder 3">
            <a:extLst>
              <a:ext uri="{FF2B5EF4-FFF2-40B4-BE49-F238E27FC236}">
                <a16:creationId xmlns:a16="http://schemas.microsoft.com/office/drawing/2014/main" id="{5B55255F-8DB7-42FC-85DE-16C0DB03F07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44186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E7C1-4484-4C80-BAF6-B2ED821B8F2F}"/>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851D9C94-9428-4591-A7BA-74E38E337AAF}"/>
              </a:ext>
            </a:extLst>
          </p:cNvPr>
          <p:cNvGraphicFramePr>
            <a:graphicFrameLocks noGrp="1"/>
          </p:cNvGraphicFramePr>
          <p:nvPr>
            <p:ph type="tbl" sz="quarter" idx="13"/>
            <p:extLst>
              <p:ext uri="{D42A27DB-BD31-4B8C-83A1-F6EECF244321}">
                <p14:modId xmlns:p14="http://schemas.microsoft.com/office/powerpoint/2010/main" val="134861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7046838"/>
                    </a:ext>
                  </a:extLst>
                </a:gridCol>
                <a:gridCol w="1316736">
                  <a:extLst>
                    <a:ext uri="{9D8B030D-6E8A-4147-A177-3AD203B41FA5}">
                      <a16:colId xmlns:a16="http://schemas.microsoft.com/office/drawing/2014/main" val="2164897092"/>
                    </a:ext>
                  </a:extLst>
                </a:gridCol>
                <a:gridCol w="658368">
                  <a:extLst>
                    <a:ext uri="{9D8B030D-6E8A-4147-A177-3AD203B41FA5}">
                      <a16:colId xmlns:a16="http://schemas.microsoft.com/office/drawing/2014/main" val="3794156139"/>
                    </a:ext>
                  </a:extLst>
                </a:gridCol>
                <a:gridCol w="658368">
                  <a:extLst>
                    <a:ext uri="{9D8B030D-6E8A-4147-A177-3AD203B41FA5}">
                      <a16:colId xmlns:a16="http://schemas.microsoft.com/office/drawing/2014/main" val="2012851015"/>
                    </a:ext>
                  </a:extLst>
                </a:gridCol>
                <a:gridCol w="658368">
                  <a:extLst>
                    <a:ext uri="{9D8B030D-6E8A-4147-A177-3AD203B41FA5}">
                      <a16:colId xmlns:a16="http://schemas.microsoft.com/office/drawing/2014/main" val="3116147275"/>
                    </a:ext>
                  </a:extLst>
                </a:gridCol>
                <a:gridCol w="658368">
                  <a:extLst>
                    <a:ext uri="{9D8B030D-6E8A-4147-A177-3AD203B41FA5}">
                      <a16:colId xmlns:a16="http://schemas.microsoft.com/office/drawing/2014/main" val="2139727382"/>
                    </a:ext>
                  </a:extLst>
                </a:gridCol>
                <a:gridCol w="658368">
                  <a:extLst>
                    <a:ext uri="{9D8B030D-6E8A-4147-A177-3AD203B41FA5}">
                      <a16:colId xmlns:a16="http://schemas.microsoft.com/office/drawing/2014/main" val="1522762602"/>
                    </a:ext>
                  </a:extLst>
                </a:gridCol>
                <a:gridCol w="658368">
                  <a:extLst>
                    <a:ext uri="{9D8B030D-6E8A-4147-A177-3AD203B41FA5}">
                      <a16:colId xmlns:a16="http://schemas.microsoft.com/office/drawing/2014/main" val="2546052187"/>
                    </a:ext>
                  </a:extLst>
                </a:gridCol>
                <a:gridCol w="658368">
                  <a:extLst>
                    <a:ext uri="{9D8B030D-6E8A-4147-A177-3AD203B41FA5}">
                      <a16:colId xmlns:a16="http://schemas.microsoft.com/office/drawing/2014/main" val="2054682237"/>
                    </a:ext>
                  </a:extLst>
                </a:gridCol>
                <a:gridCol w="658368">
                  <a:extLst>
                    <a:ext uri="{9D8B030D-6E8A-4147-A177-3AD203B41FA5}">
                      <a16:colId xmlns:a16="http://schemas.microsoft.com/office/drawing/2014/main" val="368810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6223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- 2020-04-23 17:08:17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https://scontent-iad3-1.xx.fbcdn.net/v/t51.12442-15/94516020_177120186754273_6011210828710342955_n.jpg?_nc_cat=109&amp;_nc_sid=8ae9d6&amp;_nc_ohc=jFdWClJVCAcAX8d5rfL&amp;_nc_ht=scontent-iad3-1.xx&amp;oh=7709680d22aa2e3c9aeffa454d822199&amp;oe=5EC7DAD9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033416987"/>
                  </a:ext>
                </a:extLst>
              </a:tr>
            </a:tbl>
          </a:graphicData>
        </a:graphic>
      </p:graphicFrame>
      <p:sp>
        <p:nvSpPr>
          <p:cNvPr id="4" name="Text Placeholder 3">
            <a:extLst>
              <a:ext uri="{FF2B5EF4-FFF2-40B4-BE49-F238E27FC236}">
                <a16:creationId xmlns:a16="http://schemas.microsoft.com/office/drawing/2014/main" id="{45B8A74A-4549-4BA3-9FE3-110C2A68AB9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852407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B0129-8302-4505-B7A3-7990CA174CED}"/>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87D3B727-FFC1-41F6-82A0-E67F2A85D08F}"/>
              </a:ext>
            </a:extLst>
          </p:cNvPr>
          <p:cNvGraphicFramePr>
            <a:graphicFrameLocks noGrp="1"/>
          </p:cNvGraphicFramePr>
          <p:nvPr>
            <p:ph type="tbl" sz="quarter" idx="13"/>
            <p:extLst>
              <p:ext uri="{D42A27DB-BD31-4B8C-83A1-F6EECF244321}">
                <p14:modId xmlns:p14="http://schemas.microsoft.com/office/powerpoint/2010/main" val="624629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71757161"/>
                    </a:ext>
                  </a:extLst>
                </a:gridCol>
                <a:gridCol w="1316736">
                  <a:extLst>
                    <a:ext uri="{9D8B030D-6E8A-4147-A177-3AD203B41FA5}">
                      <a16:colId xmlns:a16="http://schemas.microsoft.com/office/drawing/2014/main" val="3054558179"/>
                    </a:ext>
                  </a:extLst>
                </a:gridCol>
                <a:gridCol w="658368">
                  <a:extLst>
                    <a:ext uri="{9D8B030D-6E8A-4147-A177-3AD203B41FA5}">
                      <a16:colId xmlns:a16="http://schemas.microsoft.com/office/drawing/2014/main" val="632692430"/>
                    </a:ext>
                  </a:extLst>
                </a:gridCol>
                <a:gridCol w="658368">
                  <a:extLst>
                    <a:ext uri="{9D8B030D-6E8A-4147-A177-3AD203B41FA5}">
                      <a16:colId xmlns:a16="http://schemas.microsoft.com/office/drawing/2014/main" val="257141695"/>
                    </a:ext>
                  </a:extLst>
                </a:gridCol>
                <a:gridCol w="658368">
                  <a:extLst>
                    <a:ext uri="{9D8B030D-6E8A-4147-A177-3AD203B41FA5}">
                      <a16:colId xmlns:a16="http://schemas.microsoft.com/office/drawing/2014/main" val="789323562"/>
                    </a:ext>
                  </a:extLst>
                </a:gridCol>
                <a:gridCol w="658368">
                  <a:extLst>
                    <a:ext uri="{9D8B030D-6E8A-4147-A177-3AD203B41FA5}">
                      <a16:colId xmlns:a16="http://schemas.microsoft.com/office/drawing/2014/main" val="3778596356"/>
                    </a:ext>
                  </a:extLst>
                </a:gridCol>
                <a:gridCol w="658368">
                  <a:extLst>
                    <a:ext uri="{9D8B030D-6E8A-4147-A177-3AD203B41FA5}">
                      <a16:colId xmlns:a16="http://schemas.microsoft.com/office/drawing/2014/main" val="1683425394"/>
                    </a:ext>
                  </a:extLst>
                </a:gridCol>
                <a:gridCol w="658368">
                  <a:extLst>
                    <a:ext uri="{9D8B030D-6E8A-4147-A177-3AD203B41FA5}">
                      <a16:colId xmlns:a16="http://schemas.microsoft.com/office/drawing/2014/main" val="759370380"/>
                    </a:ext>
                  </a:extLst>
                </a:gridCol>
                <a:gridCol w="658368">
                  <a:extLst>
                    <a:ext uri="{9D8B030D-6E8A-4147-A177-3AD203B41FA5}">
                      <a16:colId xmlns:a16="http://schemas.microsoft.com/office/drawing/2014/main" val="1698054336"/>
                    </a:ext>
                  </a:extLst>
                </a:gridCol>
                <a:gridCol w="658368">
                  <a:extLst>
                    <a:ext uri="{9D8B030D-6E8A-4147-A177-3AD203B41FA5}">
                      <a16:colId xmlns:a16="http://schemas.microsoft.com/office/drawing/2014/main" val="9157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3992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- 2020-04-23 17:07:42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https://scontent-iad3-1.xx.fbcdn.net/v/t51.12442-15/94122526_226116172038328_4602525516720767615_n.jpg?_nc_cat=107&amp;_nc_sid=8ae9d6&amp;_nc_ohc=TsqY4LcUglcAX8xVAR2&amp;_nc_ht=scontent-iad3-1.xx&amp;oh=bb064640edbb2e518cdb147e9697cb25&amp;oe=5ECA34F8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426345728"/>
                  </a:ext>
                </a:extLst>
              </a:tr>
            </a:tbl>
          </a:graphicData>
        </a:graphic>
      </p:graphicFrame>
      <p:sp>
        <p:nvSpPr>
          <p:cNvPr id="4" name="Text Placeholder 3">
            <a:extLst>
              <a:ext uri="{FF2B5EF4-FFF2-40B4-BE49-F238E27FC236}">
                <a16:creationId xmlns:a16="http://schemas.microsoft.com/office/drawing/2014/main" id="{AAD4C366-2284-40D9-959C-E89AF7C2AD6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381552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9B4C5-0036-482A-949E-069FA6F3DA4F}"/>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4FA0CCB9-2DBE-4AB7-8E5F-27CC34E82B74}"/>
              </a:ext>
            </a:extLst>
          </p:cNvPr>
          <p:cNvGraphicFramePr>
            <a:graphicFrameLocks noGrp="1"/>
          </p:cNvGraphicFramePr>
          <p:nvPr>
            <p:ph type="tbl" sz="quarter" idx="13"/>
            <p:extLst>
              <p:ext uri="{D42A27DB-BD31-4B8C-83A1-F6EECF244321}">
                <p14:modId xmlns:p14="http://schemas.microsoft.com/office/powerpoint/2010/main" val="188269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1864369"/>
                    </a:ext>
                  </a:extLst>
                </a:gridCol>
                <a:gridCol w="1316736">
                  <a:extLst>
                    <a:ext uri="{9D8B030D-6E8A-4147-A177-3AD203B41FA5}">
                      <a16:colId xmlns:a16="http://schemas.microsoft.com/office/drawing/2014/main" val="2962138440"/>
                    </a:ext>
                  </a:extLst>
                </a:gridCol>
                <a:gridCol w="658368">
                  <a:extLst>
                    <a:ext uri="{9D8B030D-6E8A-4147-A177-3AD203B41FA5}">
                      <a16:colId xmlns:a16="http://schemas.microsoft.com/office/drawing/2014/main" val="2703824674"/>
                    </a:ext>
                  </a:extLst>
                </a:gridCol>
                <a:gridCol w="658368">
                  <a:extLst>
                    <a:ext uri="{9D8B030D-6E8A-4147-A177-3AD203B41FA5}">
                      <a16:colId xmlns:a16="http://schemas.microsoft.com/office/drawing/2014/main" val="3798597642"/>
                    </a:ext>
                  </a:extLst>
                </a:gridCol>
                <a:gridCol w="658368">
                  <a:extLst>
                    <a:ext uri="{9D8B030D-6E8A-4147-A177-3AD203B41FA5}">
                      <a16:colId xmlns:a16="http://schemas.microsoft.com/office/drawing/2014/main" val="1248914364"/>
                    </a:ext>
                  </a:extLst>
                </a:gridCol>
                <a:gridCol w="658368">
                  <a:extLst>
                    <a:ext uri="{9D8B030D-6E8A-4147-A177-3AD203B41FA5}">
                      <a16:colId xmlns:a16="http://schemas.microsoft.com/office/drawing/2014/main" val="1098405126"/>
                    </a:ext>
                  </a:extLst>
                </a:gridCol>
                <a:gridCol w="658368">
                  <a:extLst>
                    <a:ext uri="{9D8B030D-6E8A-4147-A177-3AD203B41FA5}">
                      <a16:colId xmlns:a16="http://schemas.microsoft.com/office/drawing/2014/main" val="2734779177"/>
                    </a:ext>
                  </a:extLst>
                </a:gridCol>
                <a:gridCol w="658368">
                  <a:extLst>
                    <a:ext uri="{9D8B030D-6E8A-4147-A177-3AD203B41FA5}">
                      <a16:colId xmlns:a16="http://schemas.microsoft.com/office/drawing/2014/main" val="1270240710"/>
                    </a:ext>
                  </a:extLst>
                </a:gridCol>
                <a:gridCol w="658368">
                  <a:extLst>
                    <a:ext uri="{9D8B030D-6E8A-4147-A177-3AD203B41FA5}">
                      <a16:colId xmlns:a16="http://schemas.microsoft.com/office/drawing/2014/main" val="1088638987"/>
                    </a:ext>
                  </a:extLst>
                </a:gridCol>
                <a:gridCol w="658368">
                  <a:extLst>
                    <a:ext uri="{9D8B030D-6E8A-4147-A177-3AD203B41FA5}">
                      <a16:colId xmlns:a16="http://schemas.microsoft.com/office/drawing/2014/main" val="326399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8509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- 2020-04-23 17:07:29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https://scontent-iad3-1.xx.fbcdn.net/v/t51.12442-15/93442275_686443278846935_7179811515134549568_n.jpg?_nc_cat=100&amp;_nc_sid=8ae9d6&amp;_nc_ohc=ZUv9-Wb1CAgAX_48sQG&amp;_nc_ht=scontent-iad3-1.xx&amp;oh=5e49c4353763f2f9cb79fdc04f094fd9&amp;oe=5ECA752F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551295546"/>
                  </a:ext>
                </a:extLst>
              </a:tr>
            </a:tbl>
          </a:graphicData>
        </a:graphic>
      </p:graphicFrame>
      <p:sp>
        <p:nvSpPr>
          <p:cNvPr id="4" name="Text Placeholder 3">
            <a:extLst>
              <a:ext uri="{FF2B5EF4-FFF2-40B4-BE49-F238E27FC236}">
                <a16:creationId xmlns:a16="http://schemas.microsoft.com/office/drawing/2014/main" id="{C60DA6A0-926E-4052-A1E6-53DE62D5E84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2846720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F229B-8539-4B83-B5BE-34B112535A75}"/>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BB2EC2C1-38CF-44BC-9DC6-303CD037CEC1}"/>
              </a:ext>
            </a:extLst>
          </p:cNvPr>
          <p:cNvGraphicFramePr>
            <a:graphicFrameLocks noGrp="1"/>
          </p:cNvGraphicFramePr>
          <p:nvPr>
            <p:ph type="tbl" sz="quarter" idx="13"/>
            <p:extLst>
              <p:ext uri="{D42A27DB-BD31-4B8C-83A1-F6EECF244321}">
                <p14:modId xmlns:p14="http://schemas.microsoft.com/office/powerpoint/2010/main" val="1201545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68180243"/>
                    </a:ext>
                  </a:extLst>
                </a:gridCol>
                <a:gridCol w="1316736">
                  <a:extLst>
                    <a:ext uri="{9D8B030D-6E8A-4147-A177-3AD203B41FA5}">
                      <a16:colId xmlns:a16="http://schemas.microsoft.com/office/drawing/2014/main" val="3736004728"/>
                    </a:ext>
                  </a:extLst>
                </a:gridCol>
                <a:gridCol w="658368">
                  <a:extLst>
                    <a:ext uri="{9D8B030D-6E8A-4147-A177-3AD203B41FA5}">
                      <a16:colId xmlns:a16="http://schemas.microsoft.com/office/drawing/2014/main" val="3772949847"/>
                    </a:ext>
                  </a:extLst>
                </a:gridCol>
                <a:gridCol w="658368">
                  <a:extLst>
                    <a:ext uri="{9D8B030D-6E8A-4147-A177-3AD203B41FA5}">
                      <a16:colId xmlns:a16="http://schemas.microsoft.com/office/drawing/2014/main" val="2252784184"/>
                    </a:ext>
                  </a:extLst>
                </a:gridCol>
                <a:gridCol w="658368">
                  <a:extLst>
                    <a:ext uri="{9D8B030D-6E8A-4147-A177-3AD203B41FA5}">
                      <a16:colId xmlns:a16="http://schemas.microsoft.com/office/drawing/2014/main" val="1996389391"/>
                    </a:ext>
                  </a:extLst>
                </a:gridCol>
                <a:gridCol w="658368">
                  <a:extLst>
                    <a:ext uri="{9D8B030D-6E8A-4147-A177-3AD203B41FA5}">
                      <a16:colId xmlns:a16="http://schemas.microsoft.com/office/drawing/2014/main" val="3139234432"/>
                    </a:ext>
                  </a:extLst>
                </a:gridCol>
                <a:gridCol w="658368">
                  <a:extLst>
                    <a:ext uri="{9D8B030D-6E8A-4147-A177-3AD203B41FA5}">
                      <a16:colId xmlns:a16="http://schemas.microsoft.com/office/drawing/2014/main" val="2131506236"/>
                    </a:ext>
                  </a:extLst>
                </a:gridCol>
                <a:gridCol w="658368">
                  <a:extLst>
                    <a:ext uri="{9D8B030D-6E8A-4147-A177-3AD203B41FA5}">
                      <a16:colId xmlns:a16="http://schemas.microsoft.com/office/drawing/2014/main" val="3107655466"/>
                    </a:ext>
                  </a:extLst>
                </a:gridCol>
                <a:gridCol w="658368">
                  <a:extLst>
                    <a:ext uri="{9D8B030D-6E8A-4147-A177-3AD203B41FA5}">
                      <a16:colId xmlns:a16="http://schemas.microsoft.com/office/drawing/2014/main" val="751810668"/>
                    </a:ext>
                  </a:extLst>
                </a:gridCol>
                <a:gridCol w="658368">
                  <a:extLst>
                    <a:ext uri="{9D8B030D-6E8A-4147-A177-3AD203B41FA5}">
                      <a16:colId xmlns:a16="http://schemas.microsoft.com/office/drawing/2014/main" val="3841638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3070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- 2020-04-23 17:06:53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https://scontent-iad3-1.xx.fbcdn.net/v/t51.12442-15/94583552_257415792046142_8589197031010789997_n.jpg?_nc_cat=107&amp;_nc_sid=8ae9d6&amp;_nc_ohc=BaBL5tqbafQAX-xGlBq&amp;_nc_ht=scontent-iad3-1.xx&amp;oh=a972bc46a3efb810ac0f1698c8211e15&amp;oe=5EC987BD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38268366"/>
                  </a:ext>
                </a:extLst>
              </a:tr>
            </a:tbl>
          </a:graphicData>
        </a:graphic>
      </p:graphicFrame>
      <p:sp>
        <p:nvSpPr>
          <p:cNvPr id="4" name="Text Placeholder 3">
            <a:extLst>
              <a:ext uri="{FF2B5EF4-FFF2-40B4-BE49-F238E27FC236}">
                <a16:creationId xmlns:a16="http://schemas.microsoft.com/office/drawing/2014/main" id="{F0ACC46D-EFC4-42EF-A61A-BF0956C2EC9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619605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1827</Words>
  <Application>Microsoft Office PowerPoint</Application>
  <PresentationFormat>On-screen Show (4:3)</PresentationFormat>
  <Paragraphs>653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2020-05-12T18:12:05Z</dcterms:created>
  <dcterms:modified xsi:type="dcterms:W3CDTF">2020-05-12T18:13:01Z</dcterms:modified>
</cp:coreProperties>
</file>