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43922</c:v>
                </c:pt>
              </c:numCache>
            </c:numRef>
          </c:cat>
          <c:val>
            <c:numRef>
              <c:f>Sheet1!$B$2</c:f>
              <c:numCache>
                <c:formatCode>General</c:formatCode>
                <c:ptCount val="1"/>
                <c:pt idx="0">
                  <c:v>1711</c:v>
                </c:pt>
              </c:numCache>
            </c:numRef>
          </c:val>
          <c:extLst>
            <c:ext xmlns:c16="http://schemas.microsoft.com/office/drawing/2014/chart" uri="{C3380CC4-5D6E-409C-BE32-E72D297353CC}">
              <c16:uniqueId val="{00000000-6C81-4772-AC52-C6BCE8B5E1A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43922</c:v>
                </c:pt>
              </c:numCache>
            </c:numRef>
          </c:cat>
          <c:val>
            <c:numRef>
              <c:f>Sheet1!$C$2</c:f>
              <c:numCache>
                <c:formatCode>General</c:formatCode>
                <c:ptCount val="1"/>
                <c:pt idx="0">
                  <c:v>2552</c:v>
                </c:pt>
              </c:numCache>
            </c:numRef>
          </c:val>
          <c:extLst>
            <c:ext xmlns:c16="http://schemas.microsoft.com/office/drawing/2014/chart" uri="{C3380CC4-5D6E-409C-BE32-E72D297353CC}">
              <c16:uniqueId val="{00000001-6C81-4772-AC52-C6BCE8B5E1A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43922</c:v>
                </c:pt>
              </c:numCache>
            </c:numRef>
          </c:cat>
          <c:val>
            <c:numRef>
              <c:f>Sheet1!$D$2</c:f>
              <c:numCache>
                <c:formatCode>General</c:formatCode>
                <c:ptCount val="1"/>
                <c:pt idx="0">
                  <c:v>2430</c:v>
                </c:pt>
              </c:numCache>
            </c:numRef>
          </c:val>
          <c:extLst>
            <c:ext xmlns:c16="http://schemas.microsoft.com/office/drawing/2014/chart" uri="{C3380CC4-5D6E-409C-BE32-E72D297353CC}">
              <c16:uniqueId val="{00000002-6C81-4772-AC52-C6BCE8B5E1A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43922</c:v>
                </c:pt>
              </c:numCache>
            </c:numRef>
          </c:cat>
          <c:val>
            <c:numRef>
              <c:f>Sheet1!$E$2</c:f>
              <c:numCache>
                <c:formatCode>General</c:formatCode>
                <c:ptCount val="1"/>
                <c:pt idx="0">
                  <c:v>1216</c:v>
                </c:pt>
              </c:numCache>
            </c:numRef>
          </c:val>
          <c:extLst>
            <c:ext xmlns:c16="http://schemas.microsoft.com/office/drawing/2014/chart" uri="{C3380CC4-5D6E-409C-BE32-E72D297353CC}">
              <c16:uniqueId val="{00000003-6C81-4772-AC52-C6BCE8B5E1A8}"/>
            </c:ext>
          </c:extLst>
        </c:ser>
        <c:dLbls>
          <c:showLegendKey val="0"/>
          <c:showVal val="0"/>
          <c:showCatName val="0"/>
          <c:showSerName val="0"/>
          <c:showPercent val="0"/>
          <c:showBubbleSize val="0"/>
        </c:dLbls>
        <c:gapWidth val="219"/>
        <c:overlap val="-27"/>
        <c:axId val="254603048"/>
        <c:axId val="254604032"/>
      </c:barChart>
      <c:dateAx>
        <c:axId val="25460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04032"/>
        <c:crosses val="autoZero"/>
        <c:auto val="1"/>
        <c:lblOffset val="100"/>
        <c:baseTimeUnit val="days"/>
      </c:dateAx>
      <c:valAx>
        <c:axId val="25460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0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0</c:v>
                </c:pt>
              </c:numCache>
            </c:numRef>
          </c:val>
          <c:extLst>
            <c:ext xmlns:c16="http://schemas.microsoft.com/office/drawing/2014/chart" uri="{C3380CC4-5D6E-409C-BE32-E72D297353CC}">
              <c16:uniqueId val="{00000000-DFE1-4515-B36A-3849F5D04458}"/>
            </c:ext>
          </c:extLst>
        </c:ser>
        <c:dLbls>
          <c:showLegendKey val="0"/>
          <c:showVal val="0"/>
          <c:showCatName val="0"/>
          <c:showSerName val="0"/>
          <c:showPercent val="0"/>
          <c:showBubbleSize val="0"/>
        </c:dLbls>
        <c:gapWidth val="219"/>
        <c:overlap val="-27"/>
        <c:axId val="302672256"/>
        <c:axId val="299765088"/>
      </c:barChart>
      <c:dateAx>
        <c:axId val="30267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65088"/>
        <c:crosses val="autoZero"/>
        <c:auto val="1"/>
        <c:lblOffset val="100"/>
        <c:baseTimeUnit val="months"/>
      </c:dateAx>
      <c:valAx>
        <c:axId val="29976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7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15</c:v>
                </c:pt>
                <c:pt idx="1">
                  <c:v>15</c:v>
                </c:pt>
                <c:pt idx="2">
                  <c:v>13</c:v>
                </c:pt>
                <c:pt idx="3">
                  <c:v>13</c:v>
                </c:pt>
                <c:pt idx="4">
                  <c:v>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08E-4F29-AC0B-D48F5F0C9E91}"/>
            </c:ext>
          </c:extLst>
        </c:ser>
        <c:dLbls>
          <c:showLegendKey val="0"/>
          <c:showVal val="0"/>
          <c:showCatName val="0"/>
          <c:showSerName val="0"/>
          <c:showPercent val="0"/>
          <c:showBubbleSize val="0"/>
        </c:dLbls>
        <c:gapWidth val="219"/>
        <c:overlap val="-27"/>
        <c:axId val="51563328"/>
        <c:axId val="51569560"/>
      </c:barChart>
      <c:dateAx>
        <c:axId val="5156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9560"/>
        <c:crosses val="autoZero"/>
        <c:auto val="1"/>
        <c:lblOffset val="100"/>
        <c:baseTimeUnit val="months"/>
      </c:dateAx>
      <c:valAx>
        <c:axId val="5156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322</c:v>
                </c:pt>
                <c:pt idx="1">
                  <c:v>207</c:v>
                </c:pt>
                <c:pt idx="2">
                  <c:v>131</c:v>
                </c:pt>
                <c:pt idx="3">
                  <c:v>124</c:v>
                </c:pt>
                <c:pt idx="4">
                  <c:v>39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4DC-4782-9981-59BCEAB45B36}"/>
            </c:ext>
          </c:extLst>
        </c:ser>
        <c:dLbls>
          <c:showLegendKey val="0"/>
          <c:showVal val="0"/>
          <c:showCatName val="0"/>
          <c:showSerName val="0"/>
          <c:showPercent val="0"/>
          <c:showBubbleSize val="0"/>
        </c:dLbls>
        <c:gapWidth val="219"/>
        <c:overlap val="-27"/>
        <c:axId val="51567592"/>
        <c:axId val="48373432"/>
      </c:barChart>
      <c:catAx>
        <c:axId val="5156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73432"/>
        <c:crosses val="autoZero"/>
        <c:auto val="1"/>
        <c:lblAlgn val="ctr"/>
        <c:lblOffset val="100"/>
        <c:noMultiLvlLbl val="0"/>
      </c:catAx>
      <c:valAx>
        <c:axId val="4837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466</c:v>
                </c:pt>
              </c:numCache>
            </c:numRef>
          </c:val>
          <c:extLst>
            <c:ext xmlns:c16="http://schemas.microsoft.com/office/drawing/2014/chart" uri="{C3380CC4-5D6E-409C-BE32-E72D297353CC}">
              <c16:uniqueId val="{00000000-4C25-4BDD-BDD0-CE428751C1AB}"/>
            </c:ext>
          </c:extLst>
        </c:ser>
        <c:dLbls>
          <c:showLegendKey val="0"/>
          <c:showVal val="0"/>
          <c:showCatName val="0"/>
          <c:showSerName val="0"/>
          <c:showPercent val="0"/>
          <c:showBubbleSize val="0"/>
        </c:dLbls>
        <c:gapWidth val="219"/>
        <c:overlap val="-27"/>
        <c:axId val="48370808"/>
        <c:axId val="48372448"/>
      </c:barChart>
      <c:dateAx>
        <c:axId val="4837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72448"/>
        <c:crosses val="autoZero"/>
        <c:auto val="1"/>
        <c:lblOffset val="100"/>
        <c:baseTimeUnit val="months"/>
      </c:dateAx>
      <c:valAx>
        <c:axId val="4837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7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-8</c:v>
                </c:pt>
              </c:numCache>
            </c:numRef>
          </c:val>
          <c:extLst>
            <c:ext xmlns:c16="http://schemas.microsoft.com/office/drawing/2014/chart" uri="{C3380CC4-5D6E-409C-BE32-E72D297353CC}">
              <c16:uniqueId val="{00000000-72F6-4C21-840A-B30B3EA5B93E}"/>
            </c:ext>
          </c:extLst>
        </c:ser>
        <c:dLbls>
          <c:showLegendKey val="0"/>
          <c:showVal val="0"/>
          <c:showCatName val="0"/>
          <c:showSerName val="0"/>
          <c:showPercent val="0"/>
          <c:showBubbleSize val="0"/>
        </c:dLbls>
        <c:gapWidth val="219"/>
        <c:overlap val="-27"/>
        <c:axId val="307733856"/>
        <c:axId val="307725328"/>
      </c:barChart>
      <c:dateAx>
        <c:axId val="30773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25328"/>
        <c:crosses val="autoZero"/>
        <c:auto val="1"/>
        <c:lblOffset val="100"/>
        <c:baseTimeUnit val="months"/>
      </c:dateAx>
      <c:valAx>
        <c:axId val="30772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3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B9-4CAC-BEE8-5523DFF0678F}"/>
            </c:ext>
          </c:extLst>
        </c:ser>
        <c:dLbls>
          <c:showLegendKey val="0"/>
          <c:showVal val="0"/>
          <c:showCatName val="0"/>
          <c:showSerName val="0"/>
          <c:showPercent val="0"/>
          <c:showBubbleSize val="0"/>
        </c:dLbls>
        <c:gapWidth val="219"/>
        <c:overlap val="-27"/>
        <c:axId val="307737136"/>
        <c:axId val="307735496"/>
      </c:barChart>
      <c:dateAx>
        <c:axId val="30773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35496"/>
        <c:crosses val="autoZero"/>
        <c:auto val="1"/>
        <c:lblOffset val="100"/>
        <c:baseTimeUnit val="months"/>
      </c:dateAx>
      <c:valAx>
        <c:axId val="30773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3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30</c:v>
                </c:pt>
                <c:pt idx="1">
                  <c:v>100</c:v>
                </c:pt>
                <c:pt idx="2">
                  <c:v>10</c:v>
                </c:pt>
                <c:pt idx="3">
                  <c:v>17</c:v>
                </c:pt>
                <c:pt idx="4">
                  <c:v>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D86-4F4E-B744-65D2D73DC2F5}"/>
            </c:ext>
          </c:extLst>
        </c:ser>
        <c:dLbls>
          <c:showLegendKey val="0"/>
          <c:showVal val="0"/>
          <c:showCatName val="0"/>
          <c:showSerName val="0"/>
          <c:showPercent val="0"/>
          <c:showBubbleSize val="0"/>
        </c:dLbls>
        <c:gapWidth val="219"/>
        <c:overlap val="-27"/>
        <c:axId val="307739432"/>
        <c:axId val="307740088"/>
      </c:barChart>
      <c:catAx>
        <c:axId val="30773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40088"/>
        <c:crosses val="autoZero"/>
        <c:auto val="1"/>
        <c:lblAlgn val="ctr"/>
        <c:lblOffset val="100"/>
        <c:noMultiLvlLbl val="0"/>
      </c:catAx>
      <c:valAx>
        <c:axId val="30774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3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19</c:v>
                </c:pt>
              </c:numCache>
            </c:numRef>
          </c:val>
          <c:extLst>
            <c:ext xmlns:c16="http://schemas.microsoft.com/office/drawing/2014/chart" uri="{C3380CC4-5D6E-409C-BE32-E72D297353CC}">
              <c16:uniqueId val="{00000000-C42F-48DC-82B4-0311EA31773D}"/>
            </c:ext>
          </c:extLst>
        </c:ser>
        <c:dLbls>
          <c:showLegendKey val="0"/>
          <c:showVal val="0"/>
          <c:showCatName val="0"/>
          <c:showSerName val="0"/>
          <c:showPercent val="0"/>
          <c:showBubbleSize val="0"/>
        </c:dLbls>
        <c:gapWidth val="219"/>
        <c:overlap val="-27"/>
        <c:axId val="313817392"/>
        <c:axId val="313824936"/>
      </c:barChart>
      <c:dateAx>
        <c:axId val="313817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24936"/>
        <c:crosses val="autoZero"/>
        <c:auto val="1"/>
        <c:lblOffset val="100"/>
        <c:baseTimeUnit val="months"/>
      </c:dateAx>
      <c:valAx>
        <c:axId val="31382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1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68</c:v>
                </c:pt>
                <c:pt idx="1">
                  <c:v>31</c:v>
                </c:pt>
                <c:pt idx="2">
                  <c:v>31</c:v>
                </c:pt>
                <c:pt idx="3">
                  <c:v>32</c:v>
                </c:pt>
                <c:pt idx="4">
                  <c:v>27</c:v>
                </c:pt>
              </c:numCache>
            </c:numRef>
          </c:val>
          <c:extLst>
            <c:ext xmlns:c16="http://schemas.microsoft.com/office/drawing/2014/chart" uri="{C3380CC4-5D6E-409C-BE32-E72D297353CC}">
              <c16:uniqueId val="{00000000-A0FD-489D-AC7F-280DCA6098BA}"/>
            </c:ext>
          </c:extLst>
        </c:ser>
        <c:dLbls>
          <c:showLegendKey val="0"/>
          <c:showVal val="0"/>
          <c:showCatName val="0"/>
          <c:showSerName val="0"/>
          <c:showPercent val="0"/>
          <c:showBubbleSize val="0"/>
        </c:dLbls>
        <c:gapWidth val="219"/>
        <c:overlap val="-27"/>
        <c:axId val="313831168"/>
        <c:axId val="313827232"/>
      </c:barChart>
      <c:catAx>
        <c:axId val="31383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27232"/>
        <c:crosses val="autoZero"/>
        <c:auto val="1"/>
        <c:lblAlgn val="ctr"/>
        <c:lblOffset val="100"/>
        <c:noMultiLvlLbl val="0"/>
      </c:catAx>
      <c:valAx>
        <c:axId val="31382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3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411</c:v>
                </c:pt>
                <c:pt idx="1">
                  <c:v>341</c:v>
                </c:pt>
                <c:pt idx="2">
                  <c:v>190</c:v>
                </c:pt>
                <c:pt idx="3">
                  <c:v>64</c:v>
                </c:pt>
                <c:pt idx="4">
                  <c:v>27</c:v>
                </c:pt>
              </c:numCache>
            </c:numRef>
          </c:val>
          <c:extLst>
            <c:ext xmlns:c16="http://schemas.microsoft.com/office/drawing/2014/chart" uri="{C3380CC4-5D6E-409C-BE32-E72D297353CC}">
              <c16:uniqueId val="{00000000-CD5B-493E-91C5-6F5E4F469EA9}"/>
            </c:ext>
          </c:extLst>
        </c:ser>
        <c:dLbls>
          <c:showLegendKey val="0"/>
          <c:showVal val="0"/>
          <c:showCatName val="0"/>
          <c:showSerName val="0"/>
          <c:showPercent val="0"/>
          <c:showBubbleSize val="0"/>
        </c:dLbls>
        <c:gapWidth val="219"/>
        <c:overlap val="-27"/>
        <c:axId val="51565296"/>
        <c:axId val="51563656"/>
      </c:barChart>
      <c:catAx>
        <c:axId val="5156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3656"/>
        <c:crosses val="autoZero"/>
        <c:auto val="1"/>
        <c:lblAlgn val="ctr"/>
        <c:lblOffset val="100"/>
        <c:noMultiLvlLbl val="0"/>
      </c:catAx>
      <c:valAx>
        <c:axId val="5156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-5</c:v>
                </c:pt>
              </c:numCache>
            </c:numRef>
          </c:val>
          <c:extLst>
            <c:ext xmlns:c16="http://schemas.microsoft.com/office/drawing/2014/chart" uri="{C3380CC4-5D6E-409C-BE32-E72D297353CC}">
              <c16:uniqueId val="{00000000-84C5-491F-9B59-23682E6F774F}"/>
            </c:ext>
          </c:extLst>
        </c:ser>
        <c:dLbls>
          <c:showLegendKey val="0"/>
          <c:showVal val="0"/>
          <c:showCatName val="0"/>
          <c:showSerName val="0"/>
          <c:showPercent val="0"/>
          <c:showBubbleSize val="0"/>
        </c:dLbls>
        <c:gapWidth val="219"/>
        <c:overlap val="-27"/>
        <c:axId val="376613832"/>
        <c:axId val="376612520"/>
      </c:barChart>
      <c:dateAx>
        <c:axId val="37661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2520"/>
        <c:crosses val="autoZero"/>
        <c:auto val="1"/>
        <c:lblOffset val="100"/>
        <c:baseTimeUnit val="months"/>
      </c:dateAx>
      <c:valAx>
        <c:axId val="37661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102</c:v>
                </c:pt>
                <c:pt idx="3">
                  <c:v>35</c:v>
                </c:pt>
                <c:pt idx="4">
                  <c:v>35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78D-4D62-B67D-3D33EAD44ABD}"/>
            </c:ext>
          </c:extLst>
        </c:ser>
        <c:dLbls>
          <c:showLegendKey val="0"/>
          <c:showVal val="0"/>
          <c:showCatName val="0"/>
          <c:showSerName val="0"/>
          <c:showPercent val="0"/>
          <c:showBubbleSize val="0"/>
        </c:dLbls>
        <c:gapWidth val="219"/>
        <c:overlap val="-27"/>
        <c:axId val="376611208"/>
        <c:axId val="376614816"/>
      </c:barChart>
      <c:dateAx>
        <c:axId val="37661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4816"/>
        <c:crosses val="autoZero"/>
        <c:auto val="1"/>
        <c:lblOffset val="100"/>
        <c:baseTimeUnit val="months"/>
      </c:dateAx>
      <c:valAx>
        <c:axId val="37661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509</c:v>
                </c:pt>
                <c:pt idx="1">
                  <c:v>353</c:v>
                </c:pt>
                <c:pt idx="2">
                  <c:v>718</c:v>
                </c:pt>
                <c:pt idx="3">
                  <c:v>282</c:v>
                </c:pt>
                <c:pt idx="4">
                  <c:v>70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160-4A70-B1EA-85287730F7A6}"/>
            </c:ext>
          </c:extLst>
        </c:ser>
        <c:dLbls>
          <c:showLegendKey val="0"/>
          <c:showVal val="0"/>
          <c:showCatName val="0"/>
          <c:showSerName val="0"/>
          <c:showPercent val="0"/>
          <c:showBubbleSize val="0"/>
        </c:dLbls>
        <c:gapWidth val="219"/>
        <c:overlap val="-27"/>
        <c:axId val="376619080"/>
        <c:axId val="376616456"/>
      </c:barChart>
      <c:catAx>
        <c:axId val="37661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6456"/>
        <c:crosses val="autoZero"/>
        <c:auto val="1"/>
        <c:lblAlgn val="ctr"/>
        <c:lblOffset val="100"/>
        <c:noMultiLvlLbl val="0"/>
      </c:catAx>
      <c:valAx>
        <c:axId val="37661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A764A-9E58-414F-81AA-A57C30729BB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3F826D3-411A-47CC-84CB-8545D503B2C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715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8B9AD-771C-4525-9DAF-20F0064DB7B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6638450-D150-447D-814B-443837E1D9B6}"/>
              </a:ext>
            </a:extLst>
          </p:cNvPr>
          <p:cNvGraphicFramePr>
            <a:graphicFrameLocks noGrp="1"/>
          </p:cNvGraphicFramePr>
          <p:nvPr>
            <p:ph type="chart" sz="quarter" idx="13"/>
            <p:extLst>
              <p:ext uri="{D42A27DB-BD31-4B8C-83A1-F6EECF244321}">
                <p14:modId xmlns:p14="http://schemas.microsoft.com/office/powerpoint/2010/main" val="2541726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AC2448-43EC-439C-9B31-DB9DF61F077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A8D225D-03B3-4A0A-AA08-FBD1D78324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7328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57054-328F-4BEA-A601-344395831EA2}"/>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320A5DE-EF08-4CF9-9D7D-0AE40B5F99CF}"/>
              </a:ext>
            </a:extLst>
          </p:cNvPr>
          <p:cNvGraphicFramePr>
            <a:graphicFrameLocks noGrp="1"/>
          </p:cNvGraphicFramePr>
          <p:nvPr>
            <p:ph type="tbl" sz="quarter" idx="13"/>
            <p:extLst>
              <p:ext uri="{D42A27DB-BD31-4B8C-83A1-F6EECF244321}">
                <p14:modId xmlns:p14="http://schemas.microsoft.com/office/powerpoint/2010/main" val="232438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65002386"/>
                    </a:ext>
                  </a:extLst>
                </a:gridCol>
                <a:gridCol w="740664">
                  <a:extLst>
                    <a:ext uri="{9D8B030D-6E8A-4147-A177-3AD203B41FA5}">
                      <a16:colId xmlns:a16="http://schemas.microsoft.com/office/drawing/2014/main" val="3512705833"/>
                    </a:ext>
                  </a:extLst>
                </a:gridCol>
                <a:gridCol w="740664">
                  <a:extLst>
                    <a:ext uri="{9D8B030D-6E8A-4147-A177-3AD203B41FA5}">
                      <a16:colId xmlns:a16="http://schemas.microsoft.com/office/drawing/2014/main" val="2645130156"/>
                    </a:ext>
                  </a:extLst>
                </a:gridCol>
                <a:gridCol w="740664">
                  <a:extLst>
                    <a:ext uri="{9D8B030D-6E8A-4147-A177-3AD203B41FA5}">
                      <a16:colId xmlns:a16="http://schemas.microsoft.com/office/drawing/2014/main" val="4253433667"/>
                    </a:ext>
                  </a:extLst>
                </a:gridCol>
                <a:gridCol w="740664">
                  <a:extLst>
                    <a:ext uri="{9D8B030D-6E8A-4147-A177-3AD203B41FA5}">
                      <a16:colId xmlns:a16="http://schemas.microsoft.com/office/drawing/2014/main" val="2812526600"/>
                    </a:ext>
                  </a:extLst>
                </a:gridCol>
                <a:gridCol w="740664">
                  <a:extLst>
                    <a:ext uri="{9D8B030D-6E8A-4147-A177-3AD203B41FA5}">
                      <a16:colId xmlns:a16="http://schemas.microsoft.com/office/drawing/2014/main" val="285462007"/>
                    </a:ext>
                  </a:extLst>
                </a:gridCol>
                <a:gridCol w="740664">
                  <a:extLst>
                    <a:ext uri="{9D8B030D-6E8A-4147-A177-3AD203B41FA5}">
                      <a16:colId xmlns:a16="http://schemas.microsoft.com/office/drawing/2014/main" val="3651431981"/>
                    </a:ext>
                  </a:extLst>
                </a:gridCol>
                <a:gridCol w="740664">
                  <a:extLst>
                    <a:ext uri="{9D8B030D-6E8A-4147-A177-3AD203B41FA5}">
                      <a16:colId xmlns:a16="http://schemas.microsoft.com/office/drawing/2014/main" val="3217260351"/>
                    </a:ext>
                  </a:extLst>
                </a:gridCol>
                <a:gridCol w="740664">
                  <a:extLst>
                    <a:ext uri="{9D8B030D-6E8A-4147-A177-3AD203B41FA5}">
                      <a16:colId xmlns:a16="http://schemas.microsoft.com/office/drawing/2014/main" val="3891765495"/>
                    </a:ext>
                  </a:extLst>
                </a:gridCol>
                <a:gridCol w="740664">
                  <a:extLst>
                    <a:ext uri="{9D8B030D-6E8A-4147-A177-3AD203B41FA5}">
                      <a16:colId xmlns:a16="http://schemas.microsoft.com/office/drawing/2014/main" val="7994550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26160320"/>
                  </a:ext>
                </a:extLst>
              </a:tr>
              <a:tr h="370840">
                <a:tc>
                  <a:txBody>
                    <a:bodyPr/>
                    <a:lstStyle/>
                    <a:p>
                      <a:r>
                        <a:rPr lang="en-US" sz="1000"/>
                        <a:t>First Insurance Company of Hawaii, LTD</a:t>
                      </a:r>
                    </a:p>
                  </a:txBody>
                  <a:tcPr/>
                </a:tc>
                <a:tc>
                  <a:txBody>
                    <a:bodyPr/>
                    <a:lstStyle/>
                    <a:p>
                      <a:r>
                        <a:rPr lang="en-US" sz="1000"/>
                        <a:t>1711</a:t>
                      </a:r>
                    </a:p>
                  </a:txBody>
                  <a:tcPr/>
                </a:tc>
                <a:tc>
                  <a:txBody>
                    <a:bodyPr/>
                    <a:lstStyle/>
                    <a:p>
                      <a:r>
                        <a:rPr lang="en-US" sz="1000"/>
                        <a:t>2</a:t>
                      </a:r>
                    </a:p>
                  </a:txBody>
                  <a:tcPr/>
                </a:tc>
                <a:tc>
                  <a:txBody>
                    <a:bodyPr/>
                    <a:lstStyle/>
                    <a:p>
                      <a:r>
                        <a:rPr lang="en-US" sz="1000"/>
                        <a:t>8</a:t>
                      </a:r>
                    </a:p>
                  </a:txBody>
                  <a:tcPr/>
                </a:tc>
                <a:tc>
                  <a:txBody>
                    <a:bodyPr/>
                    <a:lstStyle/>
                    <a:p>
                      <a:r>
                        <a:rPr lang="en-US" sz="1000"/>
                        <a:t>117</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0.9064 %</a:t>
                      </a:r>
                    </a:p>
                  </a:txBody>
                  <a:tcPr/>
                </a:tc>
                <a:tc>
                  <a:txBody>
                    <a:bodyPr/>
                    <a:lstStyle/>
                    <a:p>
                      <a:r>
                        <a:rPr lang="en-US" sz="1000"/>
                        <a:t>0.0 %</a:t>
                      </a:r>
                    </a:p>
                  </a:txBody>
                  <a:tcPr/>
                </a:tc>
                <a:extLst>
                  <a:ext uri="{0D108BD9-81ED-4DB2-BD59-A6C34878D82A}">
                    <a16:rowId xmlns:a16="http://schemas.microsoft.com/office/drawing/2014/main" val="2184489791"/>
                  </a:ext>
                </a:extLst>
              </a:tr>
            </a:tbl>
          </a:graphicData>
        </a:graphic>
      </p:graphicFrame>
      <p:sp>
        <p:nvSpPr>
          <p:cNvPr id="4" name="Text Placeholder 3">
            <a:extLst>
              <a:ext uri="{FF2B5EF4-FFF2-40B4-BE49-F238E27FC236}">
                <a16:creationId xmlns:a16="http://schemas.microsoft.com/office/drawing/2014/main" id="{AC5C9CB3-5CA5-4C24-93B2-88E02BBA45D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23398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F3F01-080D-4A69-89C5-ACE782F485EC}"/>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CC2B0AAD-93F7-4090-B194-435888CF8EC1}"/>
              </a:ext>
            </a:extLst>
          </p:cNvPr>
          <p:cNvGraphicFramePr>
            <a:graphicFrameLocks noGrp="1"/>
          </p:cNvGraphicFramePr>
          <p:nvPr>
            <p:ph type="chart" sz="quarter" idx="13"/>
            <p:extLst>
              <p:ext uri="{D42A27DB-BD31-4B8C-83A1-F6EECF244321}">
                <p14:modId xmlns:p14="http://schemas.microsoft.com/office/powerpoint/2010/main" val="1258434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13F73-2789-4C69-ACFA-003679E388E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B68BA1D-96B0-422C-98B1-B5EF87B22B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6361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CA6E0-255E-4FF1-8BA2-8B20EB46804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B49A3B2F-AE12-4F06-B71F-E4433505EB89}"/>
              </a:ext>
            </a:extLst>
          </p:cNvPr>
          <p:cNvGraphicFramePr>
            <a:graphicFrameLocks noGrp="1"/>
          </p:cNvGraphicFramePr>
          <p:nvPr>
            <p:ph type="chart" sz="quarter" idx="13"/>
            <p:extLst>
              <p:ext uri="{D42A27DB-BD31-4B8C-83A1-F6EECF244321}">
                <p14:modId xmlns:p14="http://schemas.microsoft.com/office/powerpoint/2010/main" val="2096836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001422-7CC8-40F9-9DEC-24BEA904E51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CCE9259-4BFA-4E13-A788-6FF37A7C1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277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15BA2-7A46-4CC9-8BD9-1472E0F9AF9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B658BF62-7117-45C8-A9C6-1C4DE0E61BBA}"/>
              </a:ext>
            </a:extLst>
          </p:cNvPr>
          <p:cNvGraphicFramePr>
            <a:graphicFrameLocks noGrp="1"/>
          </p:cNvGraphicFramePr>
          <p:nvPr>
            <p:ph type="chart" sz="quarter" idx="13"/>
            <p:extLst>
              <p:ext uri="{D42A27DB-BD31-4B8C-83A1-F6EECF244321}">
                <p14:modId xmlns:p14="http://schemas.microsoft.com/office/powerpoint/2010/main" val="669216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FF90B-5962-4EEB-A067-3188FC70E9D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495168C-A111-494D-BAA6-5A8195979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385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3C752-10BD-4652-BC30-2C56179F38C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C8E8ECF6-E6BC-4A38-8938-30FAA73AC8F9}"/>
              </a:ext>
            </a:extLst>
          </p:cNvPr>
          <p:cNvGraphicFramePr>
            <a:graphicFrameLocks noGrp="1"/>
          </p:cNvGraphicFramePr>
          <p:nvPr>
            <p:ph type="chart" sz="quarter" idx="13"/>
            <p:extLst>
              <p:ext uri="{D42A27DB-BD31-4B8C-83A1-F6EECF244321}">
                <p14:modId xmlns:p14="http://schemas.microsoft.com/office/powerpoint/2010/main" val="3400236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175BB5-7C49-45E2-805B-A05F3629654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E926949-D71C-42CD-A716-AF1C98FBCC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728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3C559-B4C1-4693-B812-218539F359C8}"/>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D1AC0D0E-D854-4201-939B-E9F3F288362E}"/>
              </a:ext>
            </a:extLst>
          </p:cNvPr>
          <p:cNvGraphicFramePr>
            <a:graphicFrameLocks noGrp="1"/>
          </p:cNvGraphicFramePr>
          <p:nvPr>
            <p:ph type="tbl" sz="quarter" idx="13"/>
            <p:extLst>
              <p:ext uri="{D42A27DB-BD31-4B8C-83A1-F6EECF244321}">
                <p14:modId xmlns:p14="http://schemas.microsoft.com/office/powerpoint/2010/main" val="337392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15165140"/>
                    </a:ext>
                  </a:extLst>
                </a:gridCol>
                <a:gridCol w="740664">
                  <a:extLst>
                    <a:ext uri="{9D8B030D-6E8A-4147-A177-3AD203B41FA5}">
                      <a16:colId xmlns:a16="http://schemas.microsoft.com/office/drawing/2014/main" val="420288949"/>
                    </a:ext>
                  </a:extLst>
                </a:gridCol>
                <a:gridCol w="740664">
                  <a:extLst>
                    <a:ext uri="{9D8B030D-6E8A-4147-A177-3AD203B41FA5}">
                      <a16:colId xmlns:a16="http://schemas.microsoft.com/office/drawing/2014/main" val="3779172057"/>
                    </a:ext>
                  </a:extLst>
                </a:gridCol>
                <a:gridCol w="740664">
                  <a:extLst>
                    <a:ext uri="{9D8B030D-6E8A-4147-A177-3AD203B41FA5}">
                      <a16:colId xmlns:a16="http://schemas.microsoft.com/office/drawing/2014/main" val="2399445505"/>
                    </a:ext>
                  </a:extLst>
                </a:gridCol>
                <a:gridCol w="740664">
                  <a:extLst>
                    <a:ext uri="{9D8B030D-6E8A-4147-A177-3AD203B41FA5}">
                      <a16:colId xmlns:a16="http://schemas.microsoft.com/office/drawing/2014/main" val="1362261391"/>
                    </a:ext>
                  </a:extLst>
                </a:gridCol>
                <a:gridCol w="740664">
                  <a:extLst>
                    <a:ext uri="{9D8B030D-6E8A-4147-A177-3AD203B41FA5}">
                      <a16:colId xmlns:a16="http://schemas.microsoft.com/office/drawing/2014/main" val="289974602"/>
                    </a:ext>
                  </a:extLst>
                </a:gridCol>
                <a:gridCol w="740664">
                  <a:extLst>
                    <a:ext uri="{9D8B030D-6E8A-4147-A177-3AD203B41FA5}">
                      <a16:colId xmlns:a16="http://schemas.microsoft.com/office/drawing/2014/main" val="1920832564"/>
                    </a:ext>
                  </a:extLst>
                </a:gridCol>
                <a:gridCol w="740664">
                  <a:extLst>
                    <a:ext uri="{9D8B030D-6E8A-4147-A177-3AD203B41FA5}">
                      <a16:colId xmlns:a16="http://schemas.microsoft.com/office/drawing/2014/main" val="368225223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590043257"/>
                  </a:ext>
                </a:extLst>
              </a:tr>
              <a:tr h="370840">
                <a:tc>
                  <a:txBody>
                    <a:bodyPr/>
                    <a:lstStyle/>
                    <a:p>
                      <a:r>
                        <a:rPr lang="en-US" sz="1000" b="1"/>
                        <a:t>First Insurance Company of Hawaii, LTD - 2020-04-06 22:09:18</a:t>
                      </a:r>
                      <a:r>
                        <a:rPr lang="en-US" sz="1000"/>
                        <a:t>
 Last week, Arsenia “Seny” C. celebrated 30 years with #teamFICOH! Congratulations and mahalo for all of your hard work and dedication! 
#workanniversary #insurancecareers #tokiomarine #dedication #insurance #socialdistancing</a:t>
                      </a:r>
                    </a:p>
                  </a:txBody>
                  <a:tcPr/>
                </a:tc>
                <a:tc>
                  <a:txBody>
                    <a:bodyPr/>
                    <a:lstStyle/>
                    <a:p>
                      <a:r>
                        <a:rPr lang="en-US" sz="1000"/>
                        <a:t>30</a:t>
                      </a:r>
                    </a:p>
                  </a:txBody>
                  <a:tcPr/>
                </a:tc>
                <a:tc>
                  <a:txBody>
                    <a:bodyPr/>
                    <a:lstStyle/>
                    <a:p>
                      <a:r>
                        <a:rPr lang="en-US" sz="1000"/>
                        <a:t>27</a:t>
                      </a:r>
                    </a:p>
                  </a:txBody>
                  <a:tcPr/>
                </a:tc>
                <a:tc>
                  <a:txBody>
                    <a:bodyPr/>
                    <a:lstStyle/>
                    <a:p>
                      <a:r>
                        <a:rPr lang="en-US" sz="1000"/>
                        <a:t>3</a:t>
                      </a:r>
                    </a:p>
                  </a:txBody>
                  <a:tcPr/>
                </a:tc>
                <a:tc>
                  <a:txBody>
                    <a:bodyPr/>
                    <a:lstStyle/>
                    <a:p>
                      <a:r>
                        <a:rPr lang="en-US" sz="1000"/>
                        <a:t>0</a:t>
                      </a:r>
                    </a:p>
                  </a:txBody>
                  <a:tcPr/>
                </a:tc>
                <a:tc>
                  <a:txBody>
                    <a:bodyPr/>
                    <a:lstStyle/>
                    <a:p>
                      <a:r>
                        <a:rPr lang="en-US" sz="1000"/>
                        <a:t>1.7554 %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054634500"/>
                  </a:ext>
                </a:extLst>
              </a:tr>
              <a:tr h="370840">
                <a:tc>
                  <a:txBody>
                    <a:bodyPr/>
                    <a:lstStyle/>
                    <a:p>
                      <a:r>
                        <a:rPr lang="en-US" sz="1000" b="1"/>
                        <a:t>First Insurance Company of Hawaii, LTD - 2020-04-13 21:56:58</a:t>
                      </a:r>
                      <a:r>
                        <a:rPr lang="en-US" sz="1000"/>
                        <a:t>
 In honor of #NationalPetDay, here’s a collection of some of FICOH’s furry (and winged) friends keeping us company. We miss seeing our coworkers in the office, but these pals make our workday better! #workingfromhome</a:t>
                      </a:r>
                    </a:p>
                  </a:txBody>
                  <a:tcPr/>
                </a:tc>
                <a:tc>
                  <a:txBody>
                    <a:bodyPr/>
                    <a:lstStyle/>
                    <a:p>
                      <a:r>
                        <a:rPr lang="en-US" sz="1000"/>
                        <a:t>24</a:t>
                      </a:r>
                    </a:p>
                  </a:txBody>
                  <a:tcPr/>
                </a:tc>
                <a:tc>
                  <a:txBody>
                    <a:bodyPr/>
                    <a:lstStyle/>
                    <a:p>
                      <a:r>
                        <a:rPr lang="en-US" sz="1000"/>
                        <a:t>23</a:t>
                      </a:r>
                    </a:p>
                  </a:txBody>
                  <a:tcPr/>
                </a:tc>
                <a:tc>
                  <a:txBody>
                    <a:bodyPr/>
                    <a:lstStyle/>
                    <a:p>
                      <a:r>
                        <a:rPr lang="en-US" sz="1000"/>
                        <a:t>1</a:t>
                      </a:r>
                    </a:p>
                  </a:txBody>
                  <a:tcPr/>
                </a:tc>
                <a:tc>
                  <a:txBody>
                    <a:bodyPr/>
                    <a:lstStyle/>
                    <a:p>
                      <a:r>
                        <a:rPr lang="en-US" sz="1000"/>
                        <a:t>0</a:t>
                      </a:r>
                    </a:p>
                  </a:txBody>
                  <a:tcPr/>
                </a:tc>
                <a:tc>
                  <a:txBody>
                    <a:bodyPr/>
                    <a:lstStyle/>
                    <a:p>
                      <a:r>
                        <a:rPr lang="en-US" sz="1000"/>
                        <a:t>1.4043 %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688917304"/>
                  </a:ext>
                </a:extLst>
              </a:tr>
              <a:tr h="370840">
                <a:tc>
                  <a:txBody>
                    <a:bodyPr/>
                    <a:lstStyle/>
                    <a:p>
                      <a:r>
                        <a:rPr lang="en-US" sz="1000" b="1"/>
                        <a:t>First Insurance Company of Hawaii, LTD - 2020-04-17 21:23:31</a:t>
                      </a:r>
                      <a:r>
                        <a:rPr lang="en-US" sz="1000"/>
                        <a:t>
 On this #FlashbackFriday we’re thinking about our friends at the Hawaiian Humane Society! Here are members of #FirstCAT at an #AdoptAPet event a couple year ago.
During these trying times, the Hawaiian Human's Pet Food Bank is still providing temporary assistance to those in need of food for their pets. This program runs solely on the support of our #community. To contribute, consider donating dog or cat food through their Amazon Smile Wish List. Visit their website, www.hawaiianhumane.org to see how you can help!</a:t>
                      </a:r>
                    </a:p>
                  </a:txBody>
                  <a:tcPr/>
                </a:tc>
                <a:tc>
                  <a:txBody>
                    <a:bodyPr/>
                    <a:lstStyle/>
                    <a:p>
                      <a:r>
                        <a:rPr lang="en-US" sz="1000"/>
                        <a:t>21</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1.2295 %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3559607900"/>
                  </a:ext>
                </a:extLst>
              </a:tr>
            </a:tbl>
          </a:graphicData>
        </a:graphic>
      </p:graphicFrame>
      <p:sp>
        <p:nvSpPr>
          <p:cNvPr id="4" name="Text Placeholder 3">
            <a:extLst>
              <a:ext uri="{FF2B5EF4-FFF2-40B4-BE49-F238E27FC236}">
                <a16:creationId xmlns:a16="http://schemas.microsoft.com/office/drawing/2014/main" id="{2EFA3EDA-004C-4B43-9C5F-66CFBA360F9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49249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7F2FF-2342-43F5-8071-C4791D63CECF}"/>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49D10D2-3996-460A-A8B4-2F480F1C1B82}"/>
              </a:ext>
            </a:extLst>
          </p:cNvPr>
          <p:cNvGraphicFramePr>
            <a:graphicFrameLocks noGrp="1"/>
          </p:cNvGraphicFramePr>
          <p:nvPr>
            <p:ph type="tbl" sz="quarter" idx="13"/>
            <p:extLst>
              <p:ext uri="{D42A27DB-BD31-4B8C-83A1-F6EECF244321}">
                <p14:modId xmlns:p14="http://schemas.microsoft.com/office/powerpoint/2010/main" val="3489934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15921009"/>
                    </a:ext>
                  </a:extLst>
                </a:gridCol>
                <a:gridCol w="411480">
                  <a:extLst>
                    <a:ext uri="{9D8B030D-6E8A-4147-A177-3AD203B41FA5}">
                      <a16:colId xmlns:a16="http://schemas.microsoft.com/office/drawing/2014/main" val="3174922895"/>
                    </a:ext>
                  </a:extLst>
                </a:gridCol>
                <a:gridCol w="411480">
                  <a:extLst>
                    <a:ext uri="{9D8B030D-6E8A-4147-A177-3AD203B41FA5}">
                      <a16:colId xmlns:a16="http://schemas.microsoft.com/office/drawing/2014/main" val="741099061"/>
                    </a:ext>
                  </a:extLst>
                </a:gridCol>
                <a:gridCol w="411480">
                  <a:extLst>
                    <a:ext uri="{9D8B030D-6E8A-4147-A177-3AD203B41FA5}">
                      <a16:colId xmlns:a16="http://schemas.microsoft.com/office/drawing/2014/main" val="4221506307"/>
                    </a:ext>
                  </a:extLst>
                </a:gridCol>
                <a:gridCol w="411480">
                  <a:extLst>
                    <a:ext uri="{9D8B030D-6E8A-4147-A177-3AD203B41FA5}">
                      <a16:colId xmlns:a16="http://schemas.microsoft.com/office/drawing/2014/main" val="1427677713"/>
                    </a:ext>
                  </a:extLst>
                </a:gridCol>
                <a:gridCol w="411480">
                  <a:extLst>
                    <a:ext uri="{9D8B030D-6E8A-4147-A177-3AD203B41FA5}">
                      <a16:colId xmlns:a16="http://schemas.microsoft.com/office/drawing/2014/main" val="2067745566"/>
                    </a:ext>
                  </a:extLst>
                </a:gridCol>
                <a:gridCol w="411480">
                  <a:extLst>
                    <a:ext uri="{9D8B030D-6E8A-4147-A177-3AD203B41FA5}">
                      <a16:colId xmlns:a16="http://schemas.microsoft.com/office/drawing/2014/main" val="3367489468"/>
                    </a:ext>
                  </a:extLst>
                </a:gridCol>
                <a:gridCol w="411480">
                  <a:extLst>
                    <a:ext uri="{9D8B030D-6E8A-4147-A177-3AD203B41FA5}">
                      <a16:colId xmlns:a16="http://schemas.microsoft.com/office/drawing/2014/main" val="1764309972"/>
                    </a:ext>
                  </a:extLst>
                </a:gridCol>
                <a:gridCol w="411480">
                  <a:extLst>
                    <a:ext uri="{9D8B030D-6E8A-4147-A177-3AD203B41FA5}">
                      <a16:colId xmlns:a16="http://schemas.microsoft.com/office/drawing/2014/main" val="3514401379"/>
                    </a:ext>
                  </a:extLst>
                </a:gridCol>
                <a:gridCol w="411480">
                  <a:extLst>
                    <a:ext uri="{9D8B030D-6E8A-4147-A177-3AD203B41FA5}">
                      <a16:colId xmlns:a16="http://schemas.microsoft.com/office/drawing/2014/main" val="3316497493"/>
                    </a:ext>
                  </a:extLst>
                </a:gridCol>
                <a:gridCol w="411480">
                  <a:extLst>
                    <a:ext uri="{9D8B030D-6E8A-4147-A177-3AD203B41FA5}">
                      <a16:colId xmlns:a16="http://schemas.microsoft.com/office/drawing/2014/main" val="756444295"/>
                    </a:ext>
                  </a:extLst>
                </a:gridCol>
                <a:gridCol w="411480">
                  <a:extLst>
                    <a:ext uri="{9D8B030D-6E8A-4147-A177-3AD203B41FA5}">
                      <a16:colId xmlns:a16="http://schemas.microsoft.com/office/drawing/2014/main" val="795658814"/>
                    </a:ext>
                  </a:extLst>
                </a:gridCol>
                <a:gridCol w="411480">
                  <a:extLst>
                    <a:ext uri="{9D8B030D-6E8A-4147-A177-3AD203B41FA5}">
                      <a16:colId xmlns:a16="http://schemas.microsoft.com/office/drawing/2014/main" val="2214965593"/>
                    </a:ext>
                  </a:extLst>
                </a:gridCol>
                <a:gridCol w="411480">
                  <a:extLst>
                    <a:ext uri="{9D8B030D-6E8A-4147-A177-3AD203B41FA5}">
                      <a16:colId xmlns:a16="http://schemas.microsoft.com/office/drawing/2014/main" val="18724259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36706079"/>
                  </a:ext>
                </a:extLst>
              </a:tr>
              <a:tr h="370840">
                <a:tc>
                  <a:txBody>
                    <a:bodyPr/>
                    <a:lstStyle/>
                    <a:p>
                      <a:r>
                        <a:rPr lang="en-US" sz="1000"/>
                        <a:t>First Insurance HI</a:t>
                      </a:r>
                    </a:p>
                  </a:txBody>
                  <a:tcPr/>
                </a:tc>
                <a:tc>
                  <a:txBody>
                    <a:bodyPr/>
                    <a:lstStyle/>
                    <a:p>
                      <a:r>
                        <a:rPr lang="en-US" sz="1000"/>
                        <a:t>1216</a:t>
                      </a:r>
                    </a:p>
                  </a:txBody>
                  <a:tcPr/>
                </a:tc>
                <a:tc>
                  <a:txBody>
                    <a:bodyPr/>
                    <a:lstStyle/>
                    <a:p>
                      <a:r>
                        <a:rPr lang="en-US" sz="1000"/>
                        <a:t>5</a:t>
                      </a:r>
                    </a:p>
                  </a:txBody>
                  <a:tcPr/>
                </a:tc>
                <a:tc>
                  <a:txBody>
                    <a:bodyPr/>
                    <a:lstStyle/>
                    <a:p>
                      <a:r>
                        <a:rPr lang="en-US" sz="1000"/>
                        <a:t>15</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13</a:t>
                      </a:r>
                    </a:p>
                  </a:txBody>
                  <a:tcPr/>
                </a:tc>
                <a:tc>
                  <a:txBody>
                    <a:bodyPr/>
                    <a:lstStyle/>
                    <a:p>
                      <a:r>
                        <a:rPr lang="en-US" sz="1000"/>
                        <a:t>1</a:t>
                      </a:r>
                    </a:p>
                  </a:txBody>
                  <a:tcPr/>
                </a:tc>
                <a:tc>
                  <a:txBody>
                    <a:bodyPr/>
                    <a:lstStyle/>
                    <a:p>
                      <a:r>
                        <a:rPr lang="en-US" sz="1000"/>
                        <a:t>2</a:t>
                      </a:r>
                    </a:p>
                  </a:txBody>
                  <a:tcPr/>
                </a:tc>
                <a:tc>
                  <a:txBody>
                    <a:bodyPr/>
                    <a:lstStyle/>
                    <a:p>
                      <a:r>
                        <a:rPr lang="en-US" sz="1000"/>
                        <a:t>0.1557 %</a:t>
                      </a:r>
                    </a:p>
                  </a:txBody>
                  <a:tcPr/>
                </a:tc>
                <a:tc>
                  <a:txBody>
                    <a:bodyPr/>
                    <a:lstStyle/>
                    <a:p>
                      <a:r>
                        <a:rPr lang="en-US" sz="1000"/>
                        <a:t>0.0 %</a:t>
                      </a:r>
                    </a:p>
                  </a:txBody>
                  <a:tcPr/>
                </a:tc>
                <a:extLst>
                  <a:ext uri="{0D108BD9-81ED-4DB2-BD59-A6C34878D82A}">
                    <a16:rowId xmlns:a16="http://schemas.microsoft.com/office/drawing/2014/main" val="2836508971"/>
                  </a:ext>
                </a:extLst>
              </a:tr>
            </a:tbl>
          </a:graphicData>
        </a:graphic>
      </p:graphicFrame>
      <p:sp>
        <p:nvSpPr>
          <p:cNvPr id="4" name="Text Placeholder 3">
            <a:extLst>
              <a:ext uri="{FF2B5EF4-FFF2-40B4-BE49-F238E27FC236}">
                <a16:creationId xmlns:a16="http://schemas.microsoft.com/office/drawing/2014/main" id="{821E0B09-8B14-4DF1-B8B0-D59159724C3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249932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44E6C-D875-4E6F-876A-3552F19A707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AE2F117-C293-4D0C-81A9-3AE56D48ACE3}"/>
              </a:ext>
            </a:extLst>
          </p:cNvPr>
          <p:cNvGraphicFramePr>
            <a:graphicFrameLocks noGrp="1"/>
          </p:cNvGraphicFramePr>
          <p:nvPr>
            <p:ph type="chart" sz="quarter" idx="13"/>
            <p:extLst>
              <p:ext uri="{D42A27DB-BD31-4B8C-83A1-F6EECF244321}">
                <p14:modId xmlns:p14="http://schemas.microsoft.com/office/powerpoint/2010/main" val="2495542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7CA8FD-E5A4-4592-9C0E-418844A8D88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B82ADF4-0251-4F98-9764-6B60CC19D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545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7CB35-03B2-4A66-A626-74D22328CEFA}"/>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125178D-E4C3-4A21-B466-7741802A70B2}"/>
              </a:ext>
            </a:extLst>
          </p:cNvPr>
          <p:cNvGraphicFramePr>
            <a:graphicFrameLocks noGrp="1"/>
          </p:cNvGraphicFramePr>
          <p:nvPr>
            <p:ph type="chart" sz="quarter" idx="13"/>
            <p:extLst>
              <p:ext uri="{D42A27DB-BD31-4B8C-83A1-F6EECF244321}">
                <p14:modId xmlns:p14="http://schemas.microsoft.com/office/powerpoint/2010/main" val="649119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14D69-6FBC-4EB9-A640-DB946C4C010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F92EAF6-69AB-47EA-B8BA-12A1EED6C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037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E013-67D4-4F70-85AF-DD60138B7199}"/>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02DF9196-B3F2-45AE-9290-E1A7C80247CC}"/>
              </a:ext>
            </a:extLst>
          </p:cNvPr>
          <p:cNvGraphicFramePr>
            <a:graphicFrameLocks noGrp="1"/>
          </p:cNvGraphicFramePr>
          <p:nvPr>
            <p:ph type="chart" sz="quarter" idx="13"/>
            <p:extLst>
              <p:ext uri="{D42A27DB-BD31-4B8C-83A1-F6EECF244321}">
                <p14:modId xmlns:p14="http://schemas.microsoft.com/office/powerpoint/2010/main" val="2049151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0040E1-4C7E-4B91-92AF-1C81DEC6949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64DB198-2391-43EC-9173-B7C79ED975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74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7648-FE47-4EAB-87AE-ED5A487AFA5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0D4B897-1E18-4F24-8885-44F4EED50FA3}"/>
              </a:ext>
            </a:extLst>
          </p:cNvPr>
          <p:cNvGraphicFramePr>
            <a:graphicFrameLocks noGrp="1"/>
          </p:cNvGraphicFramePr>
          <p:nvPr>
            <p:ph type="tbl" sz="quarter" idx="13"/>
            <p:extLst>
              <p:ext uri="{D42A27DB-BD31-4B8C-83A1-F6EECF244321}">
                <p14:modId xmlns:p14="http://schemas.microsoft.com/office/powerpoint/2010/main" val="53024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95672336"/>
                    </a:ext>
                  </a:extLst>
                </a:gridCol>
                <a:gridCol w="493776">
                  <a:extLst>
                    <a:ext uri="{9D8B030D-6E8A-4147-A177-3AD203B41FA5}">
                      <a16:colId xmlns:a16="http://schemas.microsoft.com/office/drawing/2014/main" val="2970257272"/>
                    </a:ext>
                  </a:extLst>
                </a:gridCol>
                <a:gridCol w="1069848">
                  <a:extLst>
                    <a:ext uri="{9D8B030D-6E8A-4147-A177-3AD203B41FA5}">
                      <a16:colId xmlns:a16="http://schemas.microsoft.com/office/drawing/2014/main" val="3820821666"/>
                    </a:ext>
                  </a:extLst>
                </a:gridCol>
                <a:gridCol w="1069848">
                  <a:extLst>
                    <a:ext uri="{9D8B030D-6E8A-4147-A177-3AD203B41FA5}">
                      <a16:colId xmlns:a16="http://schemas.microsoft.com/office/drawing/2014/main" val="3920648515"/>
                    </a:ext>
                  </a:extLst>
                </a:gridCol>
                <a:gridCol w="1069848">
                  <a:extLst>
                    <a:ext uri="{9D8B030D-6E8A-4147-A177-3AD203B41FA5}">
                      <a16:colId xmlns:a16="http://schemas.microsoft.com/office/drawing/2014/main" val="53597306"/>
                    </a:ext>
                  </a:extLst>
                </a:gridCol>
                <a:gridCol w="1069848">
                  <a:extLst>
                    <a:ext uri="{9D8B030D-6E8A-4147-A177-3AD203B41FA5}">
                      <a16:colId xmlns:a16="http://schemas.microsoft.com/office/drawing/2014/main" val="1327446263"/>
                    </a:ext>
                  </a:extLst>
                </a:gridCol>
                <a:gridCol w="1069848">
                  <a:extLst>
                    <a:ext uri="{9D8B030D-6E8A-4147-A177-3AD203B41FA5}">
                      <a16:colId xmlns:a16="http://schemas.microsoft.com/office/drawing/2014/main" val="338770028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963074112"/>
                  </a:ext>
                </a:extLst>
              </a:tr>
              <a:tr h="370840">
                <a:tc>
                  <a:txBody>
                    <a:bodyPr/>
                    <a:lstStyle/>
                    <a:p>
                      <a:r>
                        <a:rPr lang="en-US" sz="1000" b="1"/>
                        <a:t>@FirstInsHI - 2020-04-13 21:45:09</a:t>
                      </a:r>
                      <a:r>
                        <a:rPr lang="en-US" sz="1000"/>
                        <a:t>
 In honor of #NationalPetDay, here’s a collection of some of FICOH’s furry (and winged) friends keeping us company. We miss seeing our coworkers in the office, but these pals make our workday better! 🐕🐈🐇🦜
 #workingfromhome #wfh2020 https://t.co/t1jQ0PgORf</a:t>
                      </a:r>
                    </a:p>
                  </a:txBody>
                  <a:tcPr/>
                </a:tc>
                <a:tc>
                  <a:txBody>
                    <a:bodyPr/>
                    <a:lstStyle/>
                    <a:p>
                      <a:r>
                        <a:rPr lang="en-US" sz="1000"/>
                        <a:t>04/15/2020 02:10:55</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1</a:t>
                      </a:r>
                    </a:p>
                  </a:txBody>
                  <a:tcPr/>
                </a:tc>
                <a:tc>
                  <a:txBody>
                    <a:bodyPr/>
                    <a:lstStyle/>
                    <a:p>
                      <a:r>
                        <a:rPr lang="en-US" sz="1000"/>
                        <a:t>0.4934 %</a:t>
                      </a:r>
                    </a:p>
                  </a:txBody>
                  <a:tcPr/>
                </a:tc>
                <a:extLst>
                  <a:ext uri="{0D108BD9-81ED-4DB2-BD59-A6C34878D82A}">
                    <a16:rowId xmlns:a16="http://schemas.microsoft.com/office/drawing/2014/main" val="1586515084"/>
                  </a:ext>
                </a:extLst>
              </a:tr>
              <a:tr h="370840">
                <a:tc>
                  <a:txBody>
                    <a:bodyPr/>
                    <a:lstStyle/>
                    <a:p>
                      <a:r>
                        <a:rPr lang="en-US" sz="1000" b="1"/>
                        <a:t>@FirstInsHI - 2020-04-03 21:22:35</a:t>
                      </a:r>
                      <a:r>
                        <a:rPr lang="en-US" sz="1000"/>
                        <a:t>
 On this #FlashbackFriday, we’re thinking about our friends at @SOHawaii. Here are our associates at a Play Day event in 2017. 
To find out how you can support  and their mission during this time, visit their website https://t.co/SghtxREVf7. 
#specialolympics https://t.co/bmiWbBHyHe</a:t>
                      </a:r>
                    </a:p>
                  </a:txBody>
                  <a:tcPr/>
                </a:tc>
                <a:tc>
                  <a:txBody>
                    <a:bodyPr/>
                    <a:lstStyle/>
                    <a:p>
                      <a:r>
                        <a:rPr lang="en-US" sz="1000"/>
                        <a:t>05/05/2020 02:08:39</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0.2469 %</a:t>
                      </a:r>
                    </a:p>
                  </a:txBody>
                  <a:tcPr/>
                </a:tc>
                <a:extLst>
                  <a:ext uri="{0D108BD9-81ED-4DB2-BD59-A6C34878D82A}">
                    <a16:rowId xmlns:a16="http://schemas.microsoft.com/office/drawing/2014/main" val="1151822792"/>
                  </a:ext>
                </a:extLst>
              </a:tr>
              <a:tr h="370840">
                <a:tc>
                  <a:txBody>
                    <a:bodyPr/>
                    <a:lstStyle/>
                    <a:p>
                      <a:r>
                        <a:rPr lang="en-US" sz="1000" b="1"/>
                        <a:t>@FirstInsHI - 2020-04-02 20:56:59</a:t>
                      </a:r>
                      <a:r>
                        <a:rPr lang="en-US" sz="1000"/>
                        <a:t>
 #TBT - Our associates can’t wait to be back on our regular delivery schedule for @HawaiiMOW!
Mahalo to our friends at Hawaii Meals on Wheels for continuing to provide for our kupuna during this difficult time. To find out how you can support, visit https://t.co/8jpN4OKzY1. https://t.co/tRl25AJS74</a:t>
                      </a:r>
                    </a:p>
                  </a:txBody>
                  <a:tcPr/>
                </a:tc>
                <a:tc>
                  <a:txBody>
                    <a:bodyPr/>
                    <a:lstStyle/>
                    <a:p>
                      <a:r>
                        <a:rPr lang="en-US" sz="1000"/>
                        <a:t>04/03/2020 02:10:31</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0.1649 %</a:t>
                      </a:r>
                    </a:p>
                  </a:txBody>
                  <a:tcPr/>
                </a:tc>
                <a:extLst>
                  <a:ext uri="{0D108BD9-81ED-4DB2-BD59-A6C34878D82A}">
                    <a16:rowId xmlns:a16="http://schemas.microsoft.com/office/drawing/2014/main" val="3290129625"/>
                  </a:ext>
                </a:extLst>
              </a:tr>
            </a:tbl>
          </a:graphicData>
        </a:graphic>
      </p:graphicFrame>
      <p:sp>
        <p:nvSpPr>
          <p:cNvPr id="4" name="Text Placeholder 3">
            <a:extLst>
              <a:ext uri="{FF2B5EF4-FFF2-40B4-BE49-F238E27FC236}">
                <a16:creationId xmlns:a16="http://schemas.microsoft.com/office/drawing/2014/main" id="{E1A1B0B7-D320-4B7E-98E9-A3EFBC6EAC8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893809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74AB-0981-414D-A35C-45CEFF33C3F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E7FF76A3-47AD-4B78-9607-35DFFAEBFBB3}"/>
              </a:ext>
            </a:extLst>
          </p:cNvPr>
          <p:cNvGraphicFramePr>
            <a:graphicFrameLocks noGrp="1"/>
          </p:cNvGraphicFramePr>
          <p:nvPr>
            <p:ph type="tbl" sz="quarter" idx="13"/>
            <p:extLst>
              <p:ext uri="{D42A27DB-BD31-4B8C-83A1-F6EECF244321}">
                <p14:modId xmlns:p14="http://schemas.microsoft.com/office/powerpoint/2010/main" val="200502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12222561"/>
                    </a:ext>
                  </a:extLst>
                </a:gridCol>
                <a:gridCol w="411480">
                  <a:extLst>
                    <a:ext uri="{9D8B030D-6E8A-4147-A177-3AD203B41FA5}">
                      <a16:colId xmlns:a16="http://schemas.microsoft.com/office/drawing/2014/main" val="253321062"/>
                    </a:ext>
                  </a:extLst>
                </a:gridCol>
                <a:gridCol w="411480">
                  <a:extLst>
                    <a:ext uri="{9D8B030D-6E8A-4147-A177-3AD203B41FA5}">
                      <a16:colId xmlns:a16="http://schemas.microsoft.com/office/drawing/2014/main" val="1557418418"/>
                    </a:ext>
                  </a:extLst>
                </a:gridCol>
                <a:gridCol w="411480">
                  <a:extLst>
                    <a:ext uri="{9D8B030D-6E8A-4147-A177-3AD203B41FA5}">
                      <a16:colId xmlns:a16="http://schemas.microsoft.com/office/drawing/2014/main" val="2961136792"/>
                    </a:ext>
                  </a:extLst>
                </a:gridCol>
                <a:gridCol w="411480">
                  <a:extLst>
                    <a:ext uri="{9D8B030D-6E8A-4147-A177-3AD203B41FA5}">
                      <a16:colId xmlns:a16="http://schemas.microsoft.com/office/drawing/2014/main" val="3169498326"/>
                    </a:ext>
                  </a:extLst>
                </a:gridCol>
                <a:gridCol w="411480">
                  <a:extLst>
                    <a:ext uri="{9D8B030D-6E8A-4147-A177-3AD203B41FA5}">
                      <a16:colId xmlns:a16="http://schemas.microsoft.com/office/drawing/2014/main" val="1942423690"/>
                    </a:ext>
                  </a:extLst>
                </a:gridCol>
                <a:gridCol w="411480">
                  <a:extLst>
                    <a:ext uri="{9D8B030D-6E8A-4147-A177-3AD203B41FA5}">
                      <a16:colId xmlns:a16="http://schemas.microsoft.com/office/drawing/2014/main" val="2659603587"/>
                    </a:ext>
                  </a:extLst>
                </a:gridCol>
                <a:gridCol w="411480">
                  <a:extLst>
                    <a:ext uri="{9D8B030D-6E8A-4147-A177-3AD203B41FA5}">
                      <a16:colId xmlns:a16="http://schemas.microsoft.com/office/drawing/2014/main" val="2714617679"/>
                    </a:ext>
                  </a:extLst>
                </a:gridCol>
                <a:gridCol w="411480">
                  <a:extLst>
                    <a:ext uri="{9D8B030D-6E8A-4147-A177-3AD203B41FA5}">
                      <a16:colId xmlns:a16="http://schemas.microsoft.com/office/drawing/2014/main" val="8929447"/>
                    </a:ext>
                  </a:extLst>
                </a:gridCol>
                <a:gridCol w="411480">
                  <a:extLst>
                    <a:ext uri="{9D8B030D-6E8A-4147-A177-3AD203B41FA5}">
                      <a16:colId xmlns:a16="http://schemas.microsoft.com/office/drawing/2014/main" val="3326342445"/>
                    </a:ext>
                  </a:extLst>
                </a:gridCol>
                <a:gridCol w="411480">
                  <a:extLst>
                    <a:ext uri="{9D8B030D-6E8A-4147-A177-3AD203B41FA5}">
                      <a16:colId xmlns:a16="http://schemas.microsoft.com/office/drawing/2014/main" val="3814868682"/>
                    </a:ext>
                  </a:extLst>
                </a:gridCol>
                <a:gridCol w="411480">
                  <a:extLst>
                    <a:ext uri="{9D8B030D-6E8A-4147-A177-3AD203B41FA5}">
                      <a16:colId xmlns:a16="http://schemas.microsoft.com/office/drawing/2014/main" val="3082617844"/>
                    </a:ext>
                  </a:extLst>
                </a:gridCol>
                <a:gridCol w="411480">
                  <a:extLst>
                    <a:ext uri="{9D8B030D-6E8A-4147-A177-3AD203B41FA5}">
                      <a16:colId xmlns:a16="http://schemas.microsoft.com/office/drawing/2014/main" val="2629875905"/>
                    </a:ext>
                  </a:extLst>
                </a:gridCol>
                <a:gridCol w="411480">
                  <a:extLst>
                    <a:ext uri="{9D8B030D-6E8A-4147-A177-3AD203B41FA5}">
                      <a16:colId xmlns:a16="http://schemas.microsoft.com/office/drawing/2014/main" val="2154228358"/>
                    </a:ext>
                  </a:extLst>
                </a:gridCol>
                <a:gridCol w="411480">
                  <a:extLst>
                    <a:ext uri="{9D8B030D-6E8A-4147-A177-3AD203B41FA5}">
                      <a16:colId xmlns:a16="http://schemas.microsoft.com/office/drawing/2014/main" val="574384553"/>
                    </a:ext>
                  </a:extLst>
                </a:gridCol>
                <a:gridCol w="411480">
                  <a:extLst>
                    <a:ext uri="{9D8B030D-6E8A-4147-A177-3AD203B41FA5}">
                      <a16:colId xmlns:a16="http://schemas.microsoft.com/office/drawing/2014/main" val="1073282014"/>
                    </a:ext>
                  </a:extLst>
                </a:gridCol>
                <a:gridCol w="411480">
                  <a:extLst>
                    <a:ext uri="{9D8B030D-6E8A-4147-A177-3AD203B41FA5}">
                      <a16:colId xmlns:a16="http://schemas.microsoft.com/office/drawing/2014/main" val="39272178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142971190"/>
                  </a:ext>
                </a:extLst>
              </a:tr>
              <a:tr h="370840">
                <a:tc>
                  <a:txBody>
                    <a:bodyPr/>
                    <a:lstStyle/>
                    <a:p>
                      <a:r>
                        <a:rPr lang="en-US" sz="1000"/>
                        <a:t>First Insurance Company of Hawaii</a:t>
                      </a:r>
                    </a:p>
                  </a:txBody>
                  <a:tcPr/>
                </a:tc>
                <a:tc>
                  <a:txBody>
                    <a:bodyPr/>
                    <a:lstStyle/>
                    <a:p>
                      <a:r>
                        <a:rPr lang="en-US" sz="1000"/>
                        <a:t>2430</a:t>
                      </a:r>
                    </a:p>
                  </a:txBody>
                  <a:tcPr/>
                </a:tc>
                <a:tc>
                  <a:txBody>
                    <a:bodyPr/>
                    <a:lstStyle/>
                    <a:p>
                      <a:r>
                        <a:rPr lang="en-US" sz="1000"/>
                        <a:t>198</a:t>
                      </a:r>
                    </a:p>
                  </a:txBody>
                  <a:tcPr/>
                </a:tc>
                <a:tc>
                  <a:txBody>
                    <a:bodyPr/>
                    <a:lstStyle/>
                    <a:p>
                      <a:r>
                        <a:rPr lang="en-US" sz="1000"/>
                        <a:t>2</a:t>
                      </a:r>
                    </a:p>
                  </a:txBody>
                  <a:tcPr/>
                </a:tc>
                <a:tc>
                  <a:txBody>
                    <a:bodyPr/>
                    <a:lstStyle/>
                    <a:p>
                      <a:r>
                        <a:rPr lang="en-US" sz="1000"/>
                        <a:t>63</a:t>
                      </a:r>
                    </a:p>
                  </a:txBody>
                  <a:tcPr/>
                </a:tc>
                <a:tc>
                  <a:txBody>
                    <a:bodyPr/>
                    <a:lstStyle/>
                    <a:p>
                      <a:r>
                        <a:rPr lang="en-US" sz="1000"/>
                        <a:t>31.5</a:t>
                      </a:r>
                    </a:p>
                  </a:txBody>
                  <a:tcPr/>
                </a:tc>
                <a:tc>
                  <a:txBody>
                    <a:bodyPr/>
                    <a:lstStyle/>
                    <a:p>
                      <a:r>
                        <a:rPr lang="en-US" sz="1000"/>
                        <a:t>1</a:t>
                      </a:r>
                    </a:p>
                  </a:txBody>
                  <a:tcPr/>
                </a:tc>
                <a:tc>
                  <a:txBody>
                    <a:bodyPr/>
                    <a:lstStyle/>
                    <a:p>
                      <a:r>
                        <a:rPr lang="en-US" sz="1000"/>
                        <a:t>0.5</a:t>
                      </a:r>
                    </a:p>
                  </a:txBody>
                  <a:tcPr/>
                </a:tc>
                <a:tc>
                  <a:txBody>
                    <a:bodyPr/>
                    <a:lstStyle/>
                    <a:p>
                      <a:r>
                        <a:rPr lang="en-US" sz="1000"/>
                        <a:t>0</a:t>
                      </a:r>
                    </a:p>
                  </a:txBody>
                  <a:tcPr/>
                </a:tc>
                <a:tc>
                  <a:txBody>
                    <a:bodyPr/>
                    <a:lstStyle/>
                    <a:p>
                      <a:r>
                        <a:rPr lang="en-US" sz="1000"/>
                        <a:t>0</a:t>
                      </a:r>
                    </a:p>
                  </a:txBody>
                  <a:tcPr/>
                </a:tc>
                <a:tc>
                  <a:txBody>
                    <a:bodyPr/>
                    <a:lstStyle/>
                    <a:p>
                      <a:r>
                        <a:rPr lang="en-US" sz="1000"/>
                        <a:t>197</a:t>
                      </a:r>
                    </a:p>
                  </a:txBody>
                  <a:tcPr/>
                </a:tc>
                <a:tc>
                  <a:txBody>
                    <a:bodyPr/>
                    <a:lstStyle/>
                    <a:p>
                      <a:r>
                        <a:rPr lang="en-US" sz="1000"/>
                        <a:t>98.5</a:t>
                      </a:r>
                    </a:p>
                  </a:txBody>
                  <a:tcPr/>
                </a:tc>
                <a:tc>
                  <a:txBody>
                    <a:bodyPr/>
                    <a:lstStyle/>
                    <a:p>
                      <a:r>
                        <a:rPr lang="en-US" sz="1000"/>
                        <a:t>1876</a:t>
                      </a:r>
                    </a:p>
                  </a:txBody>
                  <a:tcPr/>
                </a:tc>
                <a:tc>
                  <a:txBody>
                    <a:bodyPr/>
                    <a:lstStyle/>
                    <a:p>
                      <a:r>
                        <a:rPr lang="en-US" sz="1000"/>
                        <a:t>938</a:t>
                      </a:r>
                    </a:p>
                  </a:txBody>
                  <a:tcPr/>
                </a:tc>
                <a:tc>
                  <a:txBody>
                    <a:bodyPr/>
                    <a:lstStyle/>
                    <a:p>
                      <a:r>
                        <a:rPr lang="en-US" sz="1000"/>
                        <a:t>0.10102942682167 %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669243758"/>
                  </a:ext>
                </a:extLst>
              </a:tr>
            </a:tbl>
          </a:graphicData>
        </a:graphic>
      </p:graphicFrame>
      <p:sp>
        <p:nvSpPr>
          <p:cNvPr id="4" name="Text Placeholder 3">
            <a:extLst>
              <a:ext uri="{FF2B5EF4-FFF2-40B4-BE49-F238E27FC236}">
                <a16:creationId xmlns:a16="http://schemas.microsoft.com/office/drawing/2014/main" id="{3AFB98CB-4344-4D11-9B1A-09DBC09486E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79547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A7AF5-FFDF-4CAD-B592-F918CB0FE5DF}"/>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EBC8B46B-4148-44CB-9805-A7CD15C5A494}"/>
              </a:ext>
            </a:extLst>
          </p:cNvPr>
          <p:cNvGraphicFramePr>
            <a:graphicFrameLocks noGrp="1"/>
          </p:cNvGraphicFramePr>
          <p:nvPr>
            <p:ph type="chart" sz="quarter" idx="13"/>
            <p:extLst>
              <p:ext uri="{D42A27DB-BD31-4B8C-83A1-F6EECF244321}">
                <p14:modId xmlns:p14="http://schemas.microsoft.com/office/powerpoint/2010/main" val="1451203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D08935-66D0-41DA-ABE3-1527555AFF6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A568B20-DB29-4DF3-B0B7-2C8C1CB6B4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6020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CF14F-8A73-4183-B186-2EB1CBEFD33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ED4F4FCE-3F19-4351-8ADD-8E903BA743C1}"/>
              </a:ext>
            </a:extLst>
          </p:cNvPr>
          <p:cNvGraphicFramePr>
            <a:graphicFrameLocks noGrp="1"/>
          </p:cNvGraphicFramePr>
          <p:nvPr>
            <p:ph type="chart" sz="quarter" idx="13"/>
            <p:extLst>
              <p:ext uri="{D42A27DB-BD31-4B8C-83A1-F6EECF244321}">
                <p14:modId xmlns:p14="http://schemas.microsoft.com/office/powerpoint/2010/main" val="120285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849C3-9AEF-4BEF-9AEC-E6E46FFA8A7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D4BD4B0-24EA-4E3F-A661-637835AF98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4861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76FBF-0C26-4484-A114-33A3A92A8436}"/>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13C8E4B2-D719-49AC-A104-4438173FD42A}"/>
              </a:ext>
            </a:extLst>
          </p:cNvPr>
          <p:cNvGraphicFramePr>
            <a:graphicFrameLocks noGrp="1"/>
          </p:cNvGraphicFramePr>
          <p:nvPr>
            <p:ph type="chart" sz="quarter" idx="13"/>
            <p:extLst>
              <p:ext uri="{D42A27DB-BD31-4B8C-83A1-F6EECF244321}">
                <p14:modId xmlns:p14="http://schemas.microsoft.com/office/powerpoint/2010/main" val="2166986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0259E-F2F3-446D-BE89-702F3249890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1C83DE7-974D-47AE-B893-1E53F58FAD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931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81381-1435-4ADB-9D6F-56CA7514AB89}"/>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480C906C-E33A-4B9C-8B51-71ADE23A1AA4}"/>
              </a:ext>
            </a:extLst>
          </p:cNvPr>
          <p:cNvGraphicFramePr>
            <a:graphicFrameLocks noGrp="1"/>
          </p:cNvGraphicFramePr>
          <p:nvPr>
            <p:ph type="tbl" sz="quarter" idx="13"/>
            <p:extLst>
              <p:ext uri="{D42A27DB-BD31-4B8C-83A1-F6EECF244321}">
                <p14:modId xmlns:p14="http://schemas.microsoft.com/office/powerpoint/2010/main" val="1260954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24584381"/>
                    </a:ext>
                  </a:extLst>
                </a:gridCol>
                <a:gridCol w="1069847">
                  <a:extLst>
                    <a:ext uri="{9D8B030D-6E8A-4147-A177-3AD203B41FA5}">
                      <a16:colId xmlns:a16="http://schemas.microsoft.com/office/drawing/2014/main" val="3725701383"/>
                    </a:ext>
                  </a:extLst>
                </a:gridCol>
                <a:gridCol w="740664">
                  <a:extLst>
                    <a:ext uri="{9D8B030D-6E8A-4147-A177-3AD203B41FA5}">
                      <a16:colId xmlns:a16="http://schemas.microsoft.com/office/drawing/2014/main" val="1115008380"/>
                    </a:ext>
                  </a:extLst>
                </a:gridCol>
                <a:gridCol w="493776">
                  <a:extLst>
                    <a:ext uri="{9D8B030D-6E8A-4147-A177-3AD203B41FA5}">
                      <a16:colId xmlns:a16="http://schemas.microsoft.com/office/drawing/2014/main" val="2328839158"/>
                    </a:ext>
                  </a:extLst>
                </a:gridCol>
                <a:gridCol w="493776">
                  <a:extLst>
                    <a:ext uri="{9D8B030D-6E8A-4147-A177-3AD203B41FA5}">
                      <a16:colId xmlns:a16="http://schemas.microsoft.com/office/drawing/2014/main" val="2343344660"/>
                    </a:ext>
                  </a:extLst>
                </a:gridCol>
                <a:gridCol w="493776">
                  <a:extLst>
                    <a:ext uri="{9D8B030D-6E8A-4147-A177-3AD203B41FA5}">
                      <a16:colId xmlns:a16="http://schemas.microsoft.com/office/drawing/2014/main" val="585394019"/>
                    </a:ext>
                  </a:extLst>
                </a:gridCol>
                <a:gridCol w="493776">
                  <a:extLst>
                    <a:ext uri="{9D8B030D-6E8A-4147-A177-3AD203B41FA5}">
                      <a16:colId xmlns:a16="http://schemas.microsoft.com/office/drawing/2014/main" val="598123626"/>
                    </a:ext>
                  </a:extLst>
                </a:gridCol>
                <a:gridCol w="493776">
                  <a:extLst>
                    <a:ext uri="{9D8B030D-6E8A-4147-A177-3AD203B41FA5}">
                      <a16:colId xmlns:a16="http://schemas.microsoft.com/office/drawing/2014/main" val="245666873"/>
                    </a:ext>
                  </a:extLst>
                </a:gridCol>
                <a:gridCol w="493776">
                  <a:extLst>
                    <a:ext uri="{9D8B030D-6E8A-4147-A177-3AD203B41FA5}">
                      <a16:colId xmlns:a16="http://schemas.microsoft.com/office/drawing/2014/main" val="3114907199"/>
                    </a:ext>
                  </a:extLst>
                </a:gridCol>
                <a:gridCol w="493776">
                  <a:extLst>
                    <a:ext uri="{9D8B030D-6E8A-4147-A177-3AD203B41FA5}">
                      <a16:colId xmlns:a16="http://schemas.microsoft.com/office/drawing/2014/main" val="3526855914"/>
                    </a:ext>
                  </a:extLst>
                </a:gridCol>
                <a:gridCol w="493776">
                  <a:extLst>
                    <a:ext uri="{9D8B030D-6E8A-4147-A177-3AD203B41FA5}">
                      <a16:colId xmlns:a16="http://schemas.microsoft.com/office/drawing/2014/main" val="150097732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390515670"/>
                  </a:ext>
                </a:extLst>
              </a:tr>
              <a:tr h="370840">
                <a:tc>
                  <a:txBody>
                    <a:bodyPr/>
                    <a:lstStyle/>
                    <a:p>
                      <a:r>
                        <a:rPr lang="en-US" sz="1000" b="1"/>
                        <a:t>First Insurance Company of Hawaii - 2020-04-13 22:07:28</a:t>
                      </a:r>
                      <a:r>
                        <a:rPr lang="en-US" sz="1000"/>
                        <a:t>
  In honor of #NationalPetDay, here’s a collection of some of FICOH’s furry friends keeping us company. We miss seeing our coworkers in the office, but these pals make our workday better! #workingfromhome</a:t>
                      </a:r>
                    </a:p>
                  </a:txBody>
                  <a:tcPr/>
                </a:tc>
                <a:tc>
                  <a:txBody>
                    <a:bodyPr/>
                    <a:lstStyle/>
                    <a:p>
                      <a:r>
                        <a:rPr lang="en-US" sz="1000"/>
                        <a:t>n/a</a:t>
                      </a:r>
                    </a:p>
                  </a:txBody>
                  <a:tcPr/>
                </a:tc>
                <a:tc>
                  <a:txBody>
                    <a:bodyPr/>
                    <a:lstStyle/>
                    <a:p>
                      <a:r>
                        <a:rPr lang="en-US" sz="1000"/>
                        <a:t>05/06/2020 14:08:40</a:t>
                      </a:r>
                    </a:p>
                  </a:txBody>
                  <a:tcPr/>
                </a:tc>
                <a:tc>
                  <a:txBody>
                    <a:bodyPr/>
                    <a:lstStyle/>
                    <a:p>
                      <a:r>
                        <a:rPr lang="en-US" sz="1000"/>
                        <a:t>Image</a:t>
                      </a:r>
                    </a:p>
                  </a:txBody>
                  <a:tcPr/>
                </a:tc>
                <a:tc>
                  <a:txBody>
                    <a:bodyPr/>
                    <a:lstStyle/>
                    <a:p>
                      <a:r>
                        <a:rPr lang="en-US" sz="1000"/>
                        <a:t>54</a:t>
                      </a:r>
                    </a:p>
                  </a:txBody>
                  <a:tcPr/>
                </a:tc>
                <a:tc>
                  <a:txBody>
                    <a:bodyPr/>
                    <a:lstStyle/>
                    <a:p>
                      <a:r>
                        <a:rPr lang="en-US" sz="1000"/>
                        <a:t>1</a:t>
                      </a:r>
                    </a:p>
                  </a:txBody>
                  <a:tcPr/>
                </a:tc>
                <a:tc>
                  <a:txBody>
                    <a:bodyPr/>
                    <a:lstStyle/>
                    <a:p>
                      <a:r>
                        <a:rPr lang="en-US" sz="1000"/>
                        <a:t>0</a:t>
                      </a:r>
                    </a:p>
                  </a:txBody>
                  <a:tcPr/>
                </a:tc>
                <a:tc>
                  <a:txBody>
                    <a:bodyPr/>
                    <a:lstStyle/>
                    <a:p>
                      <a:r>
                        <a:rPr lang="en-US" sz="1000"/>
                        <a:t>192</a:t>
                      </a:r>
                    </a:p>
                  </a:txBody>
                  <a:tcPr/>
                </a:tc>
                <a:tc>
                  <a:txBody>
                    <a:bodyPr/>
                    <a:lstStyle/>
                    <a:p>
                      <a:r>
                        <a:rPr lang="en-US" sz="1000"/>
                        <a:t>0.16588314304903</a:t>
                      </a:r>
                    </a:p>
                  </a:txBody>
                  <a:tcPr/>
                </a:tc>
                <a:tc>
                  <a:txBody>
                    <a:bodyPr/>
                    <a:lstStyle/>
                    <a:p>
                      <a:r>
                        <a:rPr lang="en-US" sz="1000"/>
                        <a:t>1489</a:t>
                      </a:r>
                    </a:p>
                  </a:txBody>
                  <a:tcPr/>
                </a:tc>
                <a:tc>
                  <a:txBody>
                    <a:bodyPr/>
                    <a:lstStyle/>
                    <a:p>
                      <a:r>
                        <a:rPr lang="en-US" sz="1000"/>
                        <a:t>n/a</a:t>
                      </a:r>
                    </a:p>
                  </a:txBody>
                  <a:tcPr/>
                </a:tc>
                <a:extLst>
                  <a:ext uri="{0D108BD9-81ED-4DB2-BD59-A6C34878D82A}">
                    <a16:rowId xmlns:a16="http://schemas.microsoft.com/office/drawing/2014/main" val="1551002884"/>
                  </a:ext>
                </a:extLst>
              </a:tr>
              <a:tr h="370840">
                <a:tc>
                  <a:txBody>
                    <a:bodyPr/>
                    <a:lstStyle/>
                    <a:p>
                      <a:r>
                        <a:rPr lang="en-US" sz="1000" b="1"/>
                        <a:t>First Insurance Company of Hawaii - 2020-04-20 20:13:16</a:t>
                      </a:r>
                      <a:r>
                        <a:rPr lang="en-US" sz="1000"/>
                        <a:t>
  n/a</a:t>
                      </a:r>
                    </a:p>
                  </a:txBody>
                  <a:tcPr/>
                </a:tc>
                <a:tc>
                  <a:txBody>
                    <a:bodyPr/>
                    <a:lstStyle/>
                    <a:p>
                      <a:r>
                        <a:rPr lang="en-US" sz="1000"/>
                        <a:t>n/a</a:t>
                      </a:r>
                    </a:p>
                  </a:txBody>
                  <a:tcPr/>
                </a:tc>
                <a:tc>
                  <a:txBody>
                    <a:bodyPr/>
                    <a:lstStyle/>
                    <a:p>
                      <a:r>
                        <a:rPr lang="en-US" sz="1000"/>
                        <a:t>05/06/2020 14:08:40</a:t>
                      </a:r>
                    </a:p>
                  </a:txBody>
                  <a:tcPr/>
                </a:tc>
                <a:tc>
                  <a:txBody>
                    <a:bodyPr/>
                    <a:lstStyle/>
                    <a:p>
                      <a:r>
                        <a:rPr lang="en-US" sz="1000"/>
                        <a:t>Status</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0.036175710594315</a:t>
                      </a:r>
                    </a:p>
                  </a:txBody>
                  <a:tcPr/>
                </a:tc>
                <a:tc>
                  <a:txBody>
                    <a:bodyPr/>
                    <a:lstStyle/>
                    <a:p>
                      <a:r>
                        <a:rPr lang="en-US" sz="1000"/>
                        <a:t>387</a:t>
                      </a:r>
                    </a:p>
                  </a:txBody>
                  <a:tcPr/>
                </a:tc>
                <a:tc>
                  <a:txBody>
                    <a:bodyPr/>
                    <a:lstStyle/>
                    <a:p>
                      <a:r>
                        <a:rPr lang="en-US" sz="1000"/>
                        <a:t>n/a</a:t>
                      </a:r>
                    </a:p>
                  </a:txBody>
                  <a:tcPr/>
                </a:tc>
                <a:extLst>
                  <a:ext uri="{0D108BD9-81ED-4DB2-BD59-A6C34878D82A}">
                    <a16:rowId xmlns:a16="http://schemas.microsoft.com/office/drawing/2014/main" val="2886004358"/>
                  </a:ext>
                </a:extLst>
              </a:tr>
            </a:tbl>
          </a:graphicData>
        </a:graphic>
      </p:graphicFrame>
      <p:sp>
        <p:nvSpPr>
          <p:cNvPr id="4" name="Text Placeholder 3">
            <a:extLst>
              <a:ext uri="{FF2B5EF4-FFF2-40B4-BE49-F238E27FC236}">
                <a16:creationId xmlns:a16="http://schemas.microsoft.com/office/drawing/2014/main" id="{F171ABCE-CAE5-4C02-9DC0-9660984B962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73533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B7DA4-68A1-4E5E-86EB-3275CB692054}"/>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6F8227D-9C3A-405C-924A-6708F9785AB3}"/>
              </a:ext>
            </a:extLst>
          </p:cNvPr>
          <p:cNvGraphicFramePr>
            <a:graphicFrameLocks noGrp="1"/>
          </p:cNvGraphicFramePr>
          <p:nvPr>
            <p:ph type="tbl" sz="quarter" idx="13"/>
            <p:extLst>
              <p:ext uri="{D42A27DB-BD31-4B8C-83A1-F6EECF244321}">
                <p14:modId xmlns:p14="http://schemas.microsoft.com/office/powerpoint/2010/main" val="236862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0013445"/>
                    </a:ext>
                  </a:extLst>
                </a:gridCol>
                <a:gridCol w="658368">
                  <a:extLst>
                    <a:ext uri="{9D8B030D-6E8A-4147-A177-3AD203B41FA5}">
                      <a16:colId xmlns:a16="http://schemas.microsoft.com/office/drawing/2014/main" val="2709535102"/>
                    </a:ext>
                  </a:extLst>
                </a:gridCol>
                <a:gridCol w="658368">
                  <a:extLst>
                    <a:ext uri="{9D8B030D-6E8A-4147-A177-3AD203B41FA5}">
                      <a16:colId xmlns:a16="http://schemas.microsoft.com/office/drawing/2014/main" val="3139609068"/>
                    </a:ext>
                  </a:extLst>
                </a:gridCol>
                <a:gridCol w="658368">
                  <a:extLst>
                    <a:ext uri="{9D8B030D-6E8A-4147-A177-3AD203B41FA5}">
                      <a16:colId xmlns:a16="http://schemas.microsoft.com/office/drawing/2014/main" val="3803892007"/>
                    </a:ext>
                  </a:extLst>
                </a:gridCol>
                <a:gridCol w="658368">
                  <a:extLst>
                    <a:ext uri="{9D8B030D-6E8A-4147-A177-3AD203B41FA5}">
                      <a16:colId xmlns:a16="http://schemas.microsoft.com/office/drawing/2014/main" val="2279415547"/>
                    </a:ext>
                  </a:extLst>
                </a:gridCol>
                <a:gridCol w="658368">
                  <a:extLst>
                    <a:ext uri="{9D8B030D-6E8A-4147-A177-3AD203B41FA5}">
                      <a16:colId xmlns:a16="http://schemas.microsoft.com/office/drawing/2014/main" val="4131535980"/>
                    </a:ext>
                  </a:extLst>
                </a:gridCol>
                <a:gridCol w="658368">
                  <a:extLst>
                    <a:ext uri="{9D8B030D-6E8A-4147-A177-3AD203B41FA5}">
                      <a16:colId xmlns:a16="http://schemas.microsoft.com/office/drawing/2014/main" val="1192676093"/>
                    </a:ext>
                  </a:extLst>
                </a:gridCol>
                <a:gridCol w="658368">
                  <a:extLst>
                    <a:ext uri="{9D8B030D-6E8A-4147-A177-3AD203B41FA5}">
                      <a16:colId xmlns:a16="http://schemas.microsoft.com/office/drawing/2014/main" val="2113715430"/>
                    </a:ext>
                  </a:extLst>
                </a:gridCol>
                <a:gridCol w="658368">
                  <a:extLst>
                    <a:ext uri="{9D8B030D-6E8A-4147-A177-3AD203B41FA5}">
                      <a16:colId xmlns:a16="http://schemas.microsoft.com/office/drawing/2014/main" val="51438698"/>
                    </a:ext>
                  </a:extLst>
                </a:gridCol>
                <a:gridCol w="658368">
                  <a:extLst>
                    <a:ext uri="{9D8B030D-6E8A-4147-A177-3AD203B41FA5}">
                      <a16:colId xmlns:a16="http://schemas.microsoft.com/office/drawing/2014/main" val="25641000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93261421"/>
                  </a:ext>
                </a:extLst>
              </a:tr>
              <a:tr h="370840">
                <a:tc>
                  <a:txBody>
                    <a:bodyPr/>
                    <a:lstStyle/>
                    <a:p>
                      <a:r>
                        <a:rPr lang="en-US" sz="1000"/>
                        <a:t>firstinshi</a:t>
                      </a:r>
                    </a:p>
                  </a:txBody>
                  <a:tcPr/>
                </a:tc>
                <a:tc>
                  <a:txBody>
                    <a:bodyPr/>
                    <a:lstStyle/>
                    <a:p>
                      <a:r>
                        <a:rPr lang="en-US" sz="1000"/>
                        <a:t>2552</a:t>
                      </a:r>
                    </a:p>
                  </a:txBody>
                  <a:tcPr/>
                </a:tc>
                <a:tc>
                  <a:txBody>
                    <a:bodyPr/>
                    <a:lstStyle/>
                    <a:p>
                      <a:r>
                        <a:rPr lang="en-US" sz="1000"/>
                        <a:t>1</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8</a:t>
                      </a:r>
                    </a:p>
                  </a:txBody>
                  <a:tcPr/>
                </a:tc>
                <a:tc>
                  <a:txBody>
                    <a:bodyPr/>
                    <a:lstStyle/>
                    <a:p>
                      <a:r>
                        <a:rPr lang="en-US" sz="1000"/>
                        <a:t>277</a:t>
                      </a:r>
                    </a:p>
                  </a:txBody>
                  <a:tcPr/>
                </a:tc>
                <a:tc>
                  <a:txBody>
                    <a:bodyPr/>
                    <a:lstStyle/>
                    <a:p>
                      <a:r>
                        <a:rPr lang="en-US" sz="1000"/>
                        <a:t>5</a:t>
                      </a:r>
                    </a:p>
                  </a:txBody>
                  <a:tcPr/>
                </a:tc>
                <a:tc>
                  <a:txBody>
                    <a:bodyPr/>
                    <a:lstStyle/>
                    <a:p>
                      <a:r>
                        <a:rPr lang="en-US" sz="1000"/>
                        <a:t>1.3818 %</a:t>
                      </a:r>
                    </a:p>
                  </a:txBody>
                  <a:tcPr/>
                </a:tc>
                <a:extLst>
                  <a:ext uri="{0D108BD9-81ED-4DB2-BD59-A6C34878D82A}">
                    <a16:rowId xmlns:a16="http://schemas.microsoft.com/office/drawing/2014/main" val="2182934824"/>
                  </a:ext>
                </a:extLst>
              </a:tr>
            </a:tbl>
          </a:graphicData>
        </a:graphic>
      </p:graphicFrame>
      <p:sp>
        <p:nvSpPr>
          <p:cNvPr id="4" name="Text Placeholder 3">
            <a:extLst>
              <a:ext uri="{FF2B5EF4-FFF2-40B4-BE49-F238E27FC236}">
                <a16:creationId xmlns:a16="http://schemas.microsoft.com/office/drawing/2014/main" id="{DBB4F039-192D-46E5-8A24-180F475FCE9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11734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52981-E0AE-4F64-A634-081C0F97B55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7D343026-5DC7-4129-8FE4-BB45FA14B748}"/>
              </a:ext>
            </a:extLst>
          </p:cNvPr>
          <p:cNvGraphicFramePr>
            <a:graphicFrameLocks noGrp="1"/>
          </p:cNvGraphicFramePr>
          <p:nvPr>
            <p:ph type="chart" sz="quarter" idx="13"/>
            <p:extLst>
              <p:ext uri="{D42A27DB-BD31-4B8C-83A1-F6EECF244321}">
                <p14:modId xmlns:p14="http://schemas.microsoft.com/office/powerpoint/2010/main" val="254130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645922-566B-4481-9303-E423F77DDAF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71A4727-3FB2-4DDE-BB83-10AEED0FF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59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38B0-51B9-46F0-B67F-5C3DA669C681}"/>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E83CFB9-E33F-4CA9-8367-4BC8070C2F04}"/>
              </a:ext>
            </a:extLst>
          </p:cNvPr>
          <p:cNvGraphicFramePr>
            <a:graphicFrameLocks noGrp="1"/>
          </p:cNvGraphicFramePr>
          <p:nvPr>
            <p:ph type="chart" sz="quarter" idx="13"/>
            <p:extLst>
              <p:ext uri="{D42A27DB-BD31-4B8C-83A1-F6EECF244321}">
                <p14:modId xmlns:p14="http://schemas.microsoft.com/office/powerpoint/2010/main" val="3974769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CA5EA-53BC-4138-AC6A-4639F919F1E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ECC04CD-5148-4B64-8B85-7BBB64CEFD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633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8667-F556-4710-B0BC-B2984F187035}"/>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67335F4-510D-4828-89D2-028C2170F47F}"/>
              </a:ext>
            </a:extLst>
          </p:cNvPr>
          <p:cNvGraphicFramePr>
            <a:graphicFrameLocks noGrp="1"/>
          </p:cNvGraphicFramePr>
          <p:nvPr>
            <p:ph type="chart" sz="quarter" idx="13"/>
            <p:extLst>
              <p:ext uri="{D42A27DB-BD31-4B8C-83A1-F6EECF244321}">
                <p14:modId xmlns:p14="http://schemas.microsoft.com/office/powerpoint/2010/main" val="4061171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B3BAC0-4509-4B06-AF72-B137F683953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58D64F8-4495-487D-9C74-267DDB4D8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507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524F1-2B87-4E48-8D9F-7111635E7BCC}"/>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04A8CD3B-9C78-4D6E-AE1F-CC7A9E95E4BD}"/>
              </a:ext>
            </a:extLst>
          </p:cNvPr>
          <p:cNvGraphicFramePr>
            <a:graphicFrameLocks noGrp="1"/>
          </p:cNvGraphicFramePr>
          <p:nvPr>
            <p:ph type="tbl" sz="quarter" idx="13"/>
            <p:extLst>
              <p:ext uri="{D42A27DB-BD31-4B8C-83A1-F6EECF244321}">
                <p14:modId xmlns:p14="http://schemas.microsoft.com/office/powerpoint/2010/main" val="1872536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91085146"/>
                    </a:ext>
                  </a:extLst>
                </a:gridCol>
                <a:gridCol w="987552">
                  <a:extLst>
                    <a:ext uri="{9D8B030D-6E8A-4147-A177-3AD203B41FA5}">
                      <a16:colId xmlns:a16="http://schemas.microsoft.com/office/drawing/2014/main" val="2565232781"/>
                    </a:ext>
                  </a:extLst>
                </a:gridCol>
                <a:gridCol w="987552">
                  <a:extLst>
                    <a:ext uri="{9D8B030D-6E8A-4147-A177-3AD203B41FA5}">
                      <a16:colId xmlns:a16="http://schemas.microsoft.com/office/drawing/2014/main" val="3003522535"/>
                    </a:ext>
                  </a:extLst>
                </a:gridCol>
                <a:gridCol w="987552">
                  <a:extLst>
                    <a:ext uri="{9D8B030D-6E8A-4147-A177-3AD203B41FA5}">
                      <a16:colId xmlns:a16="http://schemas.microsoft.com/office/drawing/2014/main" val="2589137008"/>
                    </a:ext>
                  </a:extLst>
                </a:gridCol>
                <a:gridCol w="987552">
                  <a:extLst>
                    <a:ext uri="{9D8B030D-6E8A-4147-A177-3AD203B41FA5}">
                      <a16:colId xmlns:a16="http://schemas.microsoft.com/office/drawing/2014/main" val="327306685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866070968"/>
                  </a:ext>
                </a:extLst>
              </a:tr>
              <a:tr h="370840">
                <a:tc>
                  <a:txBody>
                    <a:bodyPr/>
                    <a:lstStyle/>
                    <a:p>
                      <a:r>
                        <a:rPr lang="en-US" sz="1000" b="1"/>
                        <a:t>firstinshi - 2020-04-13 21:45:54</a:t>
                      </a:r>
                      <a:r>
                        <a:rPr lang="en-US" sz="1000"/>
                        <a:t>
 In honor of #NationalPetDay, here’s a collection of some of FICOH’s furry (and winged) friends keeping us company. We miss seeing our coworkers in the office, but these pals make our workday better!
#workingfromhome #furryfriends</a:t>
                      </a:r>
                    </a:p>
                  </a:txBody>
                  <a:tcPr/>
                </a:tc>
                <a:tc>
                  <a:txBody>
                    <a:bodyPr/>
                    <a:lstStyle/>
                    <a:p>
                      <a:r>
                        <a:rPr lang="en-US" sz="1000"/>
                        <a:t>45</a:t>
                      </a:r>
                    </a:p>
                  </a:txBody>
                  <a:tcPr/>
                </a:tc>
                <a:tc>
                  <a:txBody>
                    <a:bodyPr/>
                    <a:lstStyle/>
                    <a:p>
                      <a:r>
                        <a:rPr lang="en-US" sz="1000"/>
                        <a:t>0</a:t>
                      </a:r>
                    </a:p>
                  </a:txBody>
                  <a:tcPr/>
                </a:tc>
                <a:tc>
                  <a:txBody>
                    <a:bodyPr/>
                    <a:lstStyle/>
                    <a:p>
                      <a:r>
                        <a:rPr lang="en-US" sz="1000"/>
                        <a:t>1.7640 %</a:t>
                      </a:r>
                    </a:p>
                  </a:txBody>
                  <a:tcPr/>
                </a:tc>
                <a:tc>
                  <a:txBody>
                    <a:bodyPr/>
                    <a:lstStyle/>
                    <a:p>
                      <a:r>
                        <a:rPr lang="en-US" sz="1000"/>
                        <a:t>Carousel</a:t>
                      </a:r>
                    </a:p>
                  </a:txBody>
                  <a:tcPr/>
                </a:tc>
                <a:extLst>
                  <a:ext uri="{0D108BD9-81ED-4DB2-BD59-A6C34878D82A}">
                    <a16:rowId xmlns:a16="http://schemas.microsoft.com/office/drawing/2014/main" val="4174253309"/>
                  </a:ext>
                </a:extLst>
              </a:tr>
              <a:tr h="370840">
                <a:tc>
                  <a:txBody>
                    <a:bodyPr/>
                    <a:lstStyle/>
                    <a:p>
                      <a:r>
                        <a:rPr lang="en-US" sz="1000" b="1"/>
                        <a:t>firstinshi - 2020-04-03 21:25:13</a:t>
                      </a:r>
                      <a:r>
                        <a:rPr lang="en-US" sz="1000"/>
                        <a:t>
 On this #FlashbackFriday, we’re thinking about our friends at Special Olympics Hawaii.
Here are our associates at a Play Day event in 2017. 
To find out how you can support sohawaii and their mission during this time, visit their website sohawaii.org.
#specialolympics #teamficoh</a:t>
                      </a:r>
                    </a:p>
                  </a:txBody>
                  <a:tcPr/>
                </a:tc>
                <a:tc>
                  <a:txBody>
                    <a:bodyPr/>
                    <a:lstStyle/>
                    <a:p>
                      <a:r>
                        <a:rPr lang="en-US" sz="1000"/>
                        <a:t>40</a:t>
                      </a:r>
                    </a:p>
                  </a:txBody>
                  <a:tcPr/>
                </a:tc>
                <a:tc>
                  <a:txBody>
                    <a:bodyPr/>
                    <a:lstStyle/>
                    <a:p>
                      <a:r>
                        <a:rPr lang="en-US" sz="1000"/>
                        <a:t>1</a:t>
                      </a:r>
                    </a:p>
                  </a:txBody>
                  <a:tcPr/>
                </a:tc>
                <a:tc>
                  <a:txBody>
                    <a:bodyPr/>
                    <a:lstStyle/>
                    <a:p>
                      <a:r>
                        <a:rPr lang="en-US" sz="1000"/>
                        <a:t>1.6066 %</a:t>
                      </a:r>
                    </a:p>
                  </a:txBody>
                  <a:tcPr/>
                </a:tc>
                <a:tc>
                  <a:txBody>
                    <a:bodyPr/>
                    <a:lstStyle/>
                    <a:p>
                      <a:r>
                        <a:rPr lang="en-US" sz="1000"/>
                        <a:t>Image</a:t>
                      </a:r>
                    </a:p>
                  </a:txBody>
                  <a:tcPr/>
                </a:tc>
                <a:extLst>
                  <a:ext uri="{0D108BD9-81ED-4DB2-BD59-A6C34878D82A}">
                    <a16:rowId xmlns:a16="http://schemas.microsoft.com/office/drawing/2014/main" val="2583593865"/>
                  </a:ext>
                </a:extLst>
              </a:tr>
              <a:tr h="370840">
                <a:tc>
                  <a:txBody>
                    <a:bodyPr/>
                    <a:lstStyle/>
                    <a:p>
                      <a:r>
                        <a:rPr lang="en-US" sz="1000" b="1"/>
                        <a:t>firstinshi - 2020-04-17 21:18:15</a:t>
                      </a:r>
                      <a:r>
                        <a:rPr lang="en-US" sz="1000"/>
                        <a:t>
 On this #FlashbackFriday we’re thinking about our friends at the Hawaiian Humane Society! Here are members of #FirstCAT at an #AdoptDontShop event a couple years ago.
During these trying times, the hawaiianhumane’s Pet Food Bank is still providing temporary assistance to those in need of food for their pets. This program runs solely on the support of our #community. To contribute, consider donating dog or cat food through their Amazon Smile Wish List. Visit their Instagram page to see how you can help!</a:t>
                      </a:r>
                    </a:p>
                  </a:txBody>
                  <a:tcPr/>
                </a:tc>
                <a:tc>
                  <a:txBody>
                    <a:bodyPr/>
                    <a:lstStyle/>
                    <a:p>
                      <a:r>
                        <a:rPr lang="en-US" sz="1000"/>
                        <a:t>37</a:t>
                      </a:r>
                    </a:p>
                  </a:txBody>
                  <a:tcPr/>
                </a:tc>
                <a:tc>
                  <a:txBody>
                    <a:bodyPr/>
                    <a:lstStyle/>
                    <a:p>
                      <a:r>
                        <a:rPr lang="en-US" sz="1000"/>
                        <a:t>1</a:t>
                      </a:r>
                    </a:p>
                  </a:txBody>
                  <a:tcPr/>
                </a:tc>
                <a:tc>
                  <a:txBody>
                    <a:bodyPr/>
                    <a:lstStyle/>
                    <a:p>
                      <a:r>
                        <a:rPr lang="en-US" sz="1000"/>
                        <a:t>1.4879 %</a:t>
                      </a:r>
                    </a:p>
                  </a:txBody>
                  <a:tcPr/>
                </a:tc>
                <a:tc>
                  <a:txBody>
                    <a:bodyPr/>
                    <a:lstStyle/>
                    <a:p>
                      <a:r>
                        <a:rPr lang="en-US" sz="1000"/>
                        <a:t>Carousel</a:t>
                      </a:r>
                    </a:p>
                  </a:txBody>
                  <a:tcPr/>
                </a:tc>
                <a:extLst>
                  <a:ext uri="{0D108BD9-81ED-4DB2-BD59-A6C34878D82A}">
                    <a16:rowId xmlns:a16="http://schemas.microsoft.com/office/drawing/2014/main" val="2136853822"/>
                  </a:ext>
                </a:extLst>
              </a:tr>
            </a:tbl>
          </a:graphicData>
        </a:graphic>
      </p:graphicFrame>
      <p:sp>
        <p:nvSpPr>
          <p:cNvPr id="4" name="Text Placeholder 3">
            <a:extLst>
              <a:ext uri="{FF2B5EF4-FFF2-40B4-BE49-F238E27FC236}">
                <a16:creationId xmlns:a16="http://schemas.microsoft.com/office/drawing/2014/main" id="{62EF04B0-2EAD-4CD2-9D72-740131CD1EE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578673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4233-90CA-4581-84D5-120DCA957E9B}"/>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A60E91DE-7319-4857-A67C-E162023FD214}"/>
              </a:ext>
            </a:extLst>
          </p:cNvPr>
          <p:cNvGraphicFramePr>
            <a:graphicFrameLocks noGrp="1"/>
          </p:cNvGraphicFramePr>
          <p:nvPr>
            <p:ph type="tbl" sz="quarter" idx="13"/>
            <p:extLst>
              <p:ext uri="{D42A27DB-BD31-4B8C-83A1-F6EECF244321}">
                <p14:modId xmlns:p14="http://schemas.microsoft.com/office/powerpoint/2010/main" val="289607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58648372"/>
                    </a:ext>
                  </a:extLst>
                </a:gridCol>
                <a:gridCol w="658368">
                  <a:extLst>
                    <a:ext uri="{9D8B030D-6E8A-4147-A177-3AD203B41FA5}">
                      <a16:colId xmlns:a16="http://schemas.microsoft.com/office/drawing/2014/main" val="157284570"/>
                    </a:ext>
                  </a:extLst>
                </a:gridCol>
                <a:gridCol w="658368">
                  <a:extLst>
                    <a:ext uri="{9D8B030D-6E8A-4147-A177-3AD203B41FA5}">
                      <a16:colId xmlns:a16="http://schemas.microsoft.com/office/drawing/2014/main" val="1679544646"/>
                    </a:ext>
                  </a:extLst>
                </a:gridCol>
                <a:gridCol w="329184">
                  <a:extLst>
                    <a:ext uri="{9D8B030D-6E8A-4147-A177-3AD203B41FA5}">
                      <a16:colId xmlns:a16="http://schemas.microsoft.com/office/drawing/2014/main" val="342206241"/>
                    </a:ext>
                  </a:extLst>
                </a:gridCol>
                <a:gridCol w="329184">
                  <a:extLst>
                    <a:ext uri="{9D8B030D-6E8A-4147-A177-3AD203B41FA5}">
                      <a16:colId xmlns:a16="http://schemas.microsoft.com/office/drawing/2014/main" val="547234546"/>
                    </a:ext>
                  </a:extLst>
                </a:gridCol>
                <a:gridCol w="658368">
                  <a:extLst>
                    <a:ext uri="{9D8B030D-6E8A-4147-A177-3AD203B41FA5}">
                      <a16:colId xmlns:a16="http://schemas.microsoft.com/office/drawing/2014/main" val="2171499381"/>
                    </a:ext>
                  </a:extLst>
                </a:gridCol>
                <a:gridCol w="658368">
                  <a:extLst>
                    <a:ext uri="{9D8B030D-6E8A-4147-A177-3AD203B41FA5}">
                      <a16:colId xmlns:a16="http://schemas.microsoft.com/office/drawing/2014/main" val="3921279928"/>
                    </a:ext>
                  </a:extLst>
                </a:gridCol>
                <a:gridCol w="658368">
                  <a:extLst>
                    <a:ext uri="{9D8B030D-6E8A-4147-A177-3AD203B41FA5}">
                      <a16:colId xmlns:a16="http://schemas.microsoft.com/office/drawing/2014/main" val="3066746832"/>
                    </a:ext>
                  </a:extLst>
                </a:gridCol>
                <a:gridCol w="658368">
                  <a:extLst>
                    <a:ext uri="{9D8B030D-6E8A-4147-A177-3AD203B41FA5}">
                      <a16:colId xmlns:a16="http://schemas.microsoft.com/office/drawing/2014/main" val="1397008514"/>
                    </a:ext>
                  </a:extLst>
                </a:gridCol>
                <a:gridCol w="658368">
                  <a:extLst>
                    <a:ext uri="{9D8B030D-6E8A-4147-A177-3AD203B41FA5}">
                      <a16:colId xmlns:a16="http://schemas.microsoft.com/office/drawing/2014/main" val="1603331811"/>
                    </a:ext>
                  </a:extLst>
                </a:gridCol>
                <a:gridCol w="658368">
                  <a:extLst>
                    <a:ext uri="{9D8B030D-6E8A-4147-A177-3AD203B41FA5}">
                      <a16:colId xmlns:a16="http://schemas.microsoft.com/office/drawing/2014/main" val="2211774145"/>
                    </a:ext>
                  </a:extLst>
                </a:gridCol>
                <a:gridCol w="658368">
                  <a:extLst>
                    <a:ext uri="{9D8B030D-6E8A-4147-A177-3AD203B41FA5}">
                      <a16:colId xmlns:a16="http://schemas.microsoft.com/office/drawing/2014/main" val="392308083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554455790"/>
                  </a:ext>
                </a:extLst>
              </a:tr>
              <a:tr h="370840">
                <a:tc>
                  <a:txBody>
                    <a:bodyPr/>
                    <a:lstStyle/>
                    <a:p>
                      <a:r>
                        <a:rPr lang="en-US" sz="1000"/>
                        <a:t>firstinshi</a:t>
                      </a:r>
                    </a:p>
                  </a:txBody>
                  <a:tcPr/>
                </a:tc>
                <a:tc>
                  <a:txBody>
                    <a:bodyPr/>
                    <a:lstStyle/>
                    <a:p>
                      <a:r>
                        <a:rPr lang="en-US" sz="1000"/>
                        <a:t>20</a:t>
                      </a:r>
                    </a:p>
                  </a:txBody>
                  <a:tcPr/>
                </a:tc>
                <a:tc>
                  <a:txBody>
                    <a:bodyPr/>
                    <a:lstStyle/>
                    <a:p>
                      <a:r>
                        <a:rPr lang="en-US" sz="1000"/>
                        <a:t>0.8236</a:t>
                      </a:r>
                    </a:p>
                  </a:txBody>
                  <a:tcPr/>
                </a:tc>
                <a:tc>
                  <a:txBody>
                    <a:bodyPr/>
                    <a:lstStyle/>
                    <a:p>
                      <a:r>
                        <a:rPr lang="en-US" sz="1000"/>
                        <a:t>6.80</a:t>
                      </a:r>
                    </a:p>
                  </a:txBody>
                  <a:tcPr/>
                </a:tc>
                <a:tc>
                  <a:txBody>
                    <a:bodyPr/>
                    <a:lstStyle/>
                    <a:p>
                      <a:r>
                        <a:rPr lang="en-US" sz="1000"/>
                        <a:t>0.15</a:t>
                      </a:r>
                    </a:p>
                  </a:txBody>
                  <a:tcPr/>
                </a:tc>
                <a:tc>
                  <a:txBody>
                    <a:bodyPr/>
                    <a:lstStyle/>
                    <a:p>
                      <a:r>
                        <a:rPr lang="en-US" sz="1000"/>
                        <a:t>90.35</a:t>
                      </a:r>
                    </a:p>
                  </a:txBody>
                  <a:tcPr/>
                </a:tc>
                <a:tc>
                  <a:txBody>
                    <a:bodyPr/>
                    <a:lstStyle/>
                    <a:p>
                      <a:r>
                        <a:rPr lang="en-US" sz="1000"/>
                        <a:t>76.95</a:t>
                      </a:r>
                    </a:p>
                  </a:txBody>
                  <a:tcPr/>
                </a:tc>
                <a:tc>
                  <a:txBody>
                    <a:bodyPr/>
                    <a:lstStyle/>
                    <a:p>
                      <a:r>
                        <a:rPr lang="en-US" sz="1000"/>
                        <a:t>63.30</a:t>
                      </a:r>
                    </a:p>
                  </a:txBody>
                  <a:tcPr/>
                </a:tc>
                <a:tc>
                  <a:txBody>
                    <a:bodyPr/>
                    <a:lstStyle/>
                    <a:p>
                      <a:r>
                        <a:rPr lang="en-US" sz="1000"/>
                        <a:t>63.15</a:t>
                      </a:r>
                    </a:p>
                  </a:txBody>
                  <a:tcPr/>
                </a:tc>
                <a:tc>
                  <a:txBody>
                    <a:bodyPr/>
                    <a:lstStyle/>
                    <a:p>
                      <a:r>
                        <a:rPr lang="en-US" sz="1000"/>
                        <a:t>1807</a:t>
                      </a:r>
                    </a:p>
                  </a:txBody>
                  <a:tcPr/>
                </a:tc>
                <a:tc>
                  <a:txBody>
                    <a:bodyPr/>
                    <a:lstStyle/>
                    <a:p>
                      <a:r>
                        <a:rPr lang="en-US" sz="1000"/>
                        <a:t>136</a:t>
                      </a:r>
                    </a:p>
                  </a:txBody>
                  <a:tcPr/>
                </a:tc>
                <a:tc>
                  <a:txBody>
                    <a:bodyPr/>
                    <a:lstStyle/>
                    <a:p>
                      <a:r>
                        <a:rPr lang="en-US" sz="1000"/>
                        <a:t>1266</a:t>
                      </a:r>
                    </a:p>
                  </a:txBody>
                  <a:tcPr/>
                </a:tc>
                <a:extLst>
                  <a:ext uri="{0D108BD9-81ED-4DB2-BD59-A6C34878D82A}">
                    <a16:rowId xmlns:a16="http://schemas.microsoft.com/office/drawing/2014/main" val="2496997370"/>
                  </a:ext>
                </a:extLst>
              </a:tr>
            </a:tbl>
          </a:graphicData>
        </a:graphic>
      </p:graphicFrame>
      <p:sp>
        <p:nvSpPr>
          <p:cNvPr id="4" name="Text Placeholder 3">
            <a:extLst>
              <a:ext uri="{FF2B5EF4-FFF2-40B4-BE49-F238E27FC236}">
                <a16:creationId xmlns:a16="http://schemas.microsoft.com/office/drawing/2014/main" id="{C0392BCD-2627-4659-8474-D6A140A5EFB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682120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55F71-68C4-40CB-9EDF-E8DF1B99B421}"/>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5D1E41B8-2A11-4D6B-A2B5-44FE33271D05}"/>
              </a:ext>
            </a:extLst>
          </p:cNvPr>
          <p:cNvGraphicFramePr>
            <a:graphicFrameLocks noGrp="1"/>
          </p:cNvGraphicFramePr>
          <p:nvPr>
            <p:ph type="tbl" sz="quarter" idx="13"/>
            <p:extLst>
              <p:ext uri="{D42A27DB-BD31-4B8C-83A1-F6EECF244321}">
                <p14:modId xmlns:p14="http://schemas.microsoft.com/office/powerpoint/2010/main" val="1257792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52249996"/>
                    </a:ext>
                  </a:extLst>
                </a:gridCol>
                <a:gridCol w="1316736">
                  <a:extLst>
                    <a:ext uri="{9D8B030D-6E8A-4147-A177-3AD203B41FA5}">
                      <a16:colId xmlns:a16="http://schemas.microsoft.com/office/drawing/2014/main" val="3038058629"/>
                    </a:ext>
                  </a:extLst>
                </a:gridCol>
                <a:gridCol w="658368">
                  <a:extLst>
                    <a:ext uri="{9D8B030D-6E8A-4147-A177-3AD203B41FA5}">
                      <a16:colId xmlns:a16="http://schemas.microsoft.com/office/drawing/2014/main" val="3038715960"/>
                    </a:ext>
                  </a:extLst>
                </a:gridCol>
                <a:gridCol w="658368">
                  <a:extLst>
                    <a:ext uri="{9D8B030D-6E8A-4147-A177-3AD203B41FA5}">
                      <a16:colId xmlns:a16="http://schemas.microsoft.com/office/drawing/2014/main" val="4170232208"/>
                    </a:ext>
                  </a:extLst>
                </a:gridCol>
                <a:gridCol w="658368">
                  <a:extLst>
                    <a:ext uri="{9D8B030D-6E8A-4147-A177-3AD203B41FA5}">
                      <a16:colId xmlns:a16="http://schemas.microsoft.com/office/drawing/2014/main" val="978157982"/>
                    </a:ext>
                  </a:extLst>
                </a:gridCol>
                <a:gridCol w="658368">
                  <a:extLst>
                    <a:ext uri="{9D8B030D-6E8A-4147-A177-3AD203B41FA5}">
                      <a16:colId xmlns:a16="http://schemas.microsoft.com/office/drawing/2014/main" val="2576424351"/>
                    </a:ext>
                  </a:extLst>
                </a:gridCol>
                <a:gridCol w="658368">
                  <a:extLst>
                    <a:ext uri="{9D8B030D-6E8A-4147-A177-3AD203B41FA5}">
                      <a16:colId xmlns:a16="http://schemas.microsoft.com/office/drawing/2014/main" val="2513311149"/>
                    </a:ext>
                  </a:extLst>
                </a:gridCol>
                <a:gridCol w="658368">
                  <a:extLst>
                    <a:ext uri="{9D8B030D-6E8A-4147-A177-3AD203B41FA5}">
                      <a16:colId xmlns:a16="http://schemas.microsoft.com/office/drawing/2014/main" val="3198421261"/>
                    </a:ext>
                  </a:extLst>
                </a:gridCol>
                <a:gridCol w="658368">
                  <a:extLst>
                    <a:ext uri="{9D8B030D-6E8A-4147-A177-3AD203B41FA5}">
                      <a16:colId xmlns:a16="http://schemas.microsoft.com/office/drawing/2014/main" val="3578068813"/>
                    </a:ext>
                  </a:extLst>
                </a:gridCol>
                <a:gridCol w="658368">
                  <a:extLst>
                    <a:ext uri="{9D8B030D-6E8A-4147-A177-3AD203B41FA5}">
                      <a16:colId xmlns:a16="http://schemas.microsoft.com/office/drawing/2014/main" val="1387162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5809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- 2020-04-17 21:25:46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https://scontent.fdsm1-1.fna.fbcdn.net/v/t51.12442-15/93382311_555465592048908_4991902448644511494_n.jpg?_nc_cat=106&amp;_nc_sid=8ae9d6&amp;_nc_ohc=vmn4wdVZWkYAX-ggeli&amp;_nc_ht=scontent.fdsm1-1.fna&amp;oh=ff8c23c58e70411f66c80e83956e349d&amp;oe=5EC1CEDC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21:11:19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35316652"/>
                  </a:ext>
                </a:extLst>
              </a:tr>
            </a:tbl>
          </a:graphicData>
        </a:graphic>
      </p:graphicFrame>
      <p:sp>
        <p:nvSpPr>
          <p:cNvPr id="4" name="Text Placeholder 3">
            <a:extLst>
              <a:ext uri="{FF2B5EF4-FFF2-40B4-BE49-F238E27FC236}">
                <a16:creationId xmlns:a16="http://schemas.microsoft.com/office/drawing/2014/main" id="{FEA54318-DFD3-4E9F-81E0-73CCFD09E4D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271769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BEBFA-9EF8-49E1-B28C-F1D0A63F8E27}"/>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448ED845-5A4F-4376-BFDB-E5FD4783B12D}"/>
              </a:ext>
            </a:extLst>
          </p:cNvPr>
          <p:cNvGraphicFramePr>
            <a:graphicFrameLocks noGrp="1"/>
          </p:cNvGraphicFramePr>
          <p:nvPr>
            <p:ph type="tbl" sz="quarter" idx="13"/>
            <p:extLst>
              <p:ext uri="{D42A27DB-BD31-4B8C-83A1-F6EECF244321}">
                <p14:modId xmlns:p14="http://schemas.microsoft.com/office/powerpoint/2010/main" val="2809209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33671725"/>
                    </a:ext>
                  </a:extLst>
                </a:gridCol>
                <a:gridCol w="1316736">
                  <a:extLst>
                    <a:ext uri="{9D8B030D-6E8A-4147-A177-3AD203B41FA5}">
                      <a16:colId xmlns:a16="http://schemas.microsoft.com/office/drawing/2014/main" val="828360433"/>
                    </a:ext>
                  </a:extLst>
                </a:gridCol>
                <a:gridCol w="658368">
                  <a:extLst>
                    <a:ext uri="{9D8B030D-6E8A-4147-A177-3AD203B41FA5}">
                      <a16:colId xmlns:a16="http://schemas.microsoft.com/office/drawing/2014/main" val="2007149469"/>
                    </a:ext>
                  </a:extLst>
                </a:gridCol>
                <a:gridCol w="658368">
                  <a:extLst>
                    <a:ext uri="{9D8B030D-6E8A-4147-A177-3AD203B41FA5}">
                      <a16:colId xmlns:a16="http://schemas.microsoft.com/office/drawing/2014/main" val="688013688"/>
                    </a:ext>
                  </a:extLst>
                </a:gridCol>
                <a:gridCol w="658368">
                  <a:extLst>
                    <a:ext uri="{9D8B030D-6E8A-4147-A177-3AD203B41FA5}">
                      <a16:colId xmlns:a16="http://schemas.microsoft.com/office/drawing/2014/main" val="2645431531"/>
                    </a:ext>
                  </a:extLst>
                </a:gridCol>
                <a:gridCol w="658368">
                  <a:extLst>
                    <a:ext uri="{9D8B030D-6E8A-4147-A177-3AD203B41FA5}">
                      <a16:colId xmlns:a16="http://schemas.microsoft.com/office/drawing/2014/main" val="1388902234"/>
                    </a:ext>
                  </a:extLst>
                </a:gridCol>
                <a:gridCol w="658368">
                  <a:extLst>
                    <a:ext uri="{9D8B030D-6E8A-4147-A177-3AD203B41FA5}">
                      <a16:colId xmlns:a16="http://schemas.microsoft.com/office/drawing/2014/main" val="3210450299"/>
                    </a:ext>
                  </a:extLst>
                </a:gridCol>
                <a:gridCol w="658368">
                  <a:extLst>
                    <a:ext uri="{9D8B030D-6E8A-4147-A177-3AD203B41FA5}">
                      <a16:colId xmlns:a16="http://schemas.microsoft.com/office/drawing/2014/main" val="3133512577"/>
                    </a:ext>
                  </a:extLst>
                </a:gridCol>
                <a:gridCol w="658368">
                  <a:extLst>
                    <a:ext uri="{9D8B030D-6E8A-4147-A177-3AD203B41FA5}">
                      <a16:colId xmlns:a16="http://schemas.microsoft.com/office/drawing/2014/main" val="1112948237"/>
                    </a:ext>
                  </a:extLst>
                </a:gridCol>
                <a:gridCol w="658368">
                  <a:extLst>
                    <a:ext uri="{9D8B030D-6E8A-4147-A177-3AD203B41FA5}">
                      <a16:colId xmlns:a16="http://schemas.microsoft.com/office/drawing/2014/main" val="403450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1558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- 2020-04-17 21:25:40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https://scontent.fdsm1-1.fna.fbcdn.net/v/t51.12442-15/93374121_1327076857497865_7232433247276183378_n.jpg?_nc_cat=103&amp;_nc_sid=8ae9d6&amp;_nc_ohc=79zjj6I37Q8AX--w7WN&amp;_nc_ht=scontent.fdsm1-1.fna&amp;oh=9e07d98f722744ef75c444d93a53a3c2&amp;oe=5EC0720A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21:11:19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31721486"/>
                  </a:ext>
                </a:extLst>
              </a:tr>
            </a:tbl>
          </a:graphicData>
        </a:graphic>
      </p:graphicFrame>
      <p:sp>
        <p:nvSpPr>
          <p:cNvPr id="4" name="Text Placeholder 3">
            <a:extLst>
              <a:ext uri="{FF2B5EF4-FFF2-40B4-BE49-F238E27FC236}">
                <a16:creationId xmlns:a16="http://schemas.microsoft.com/office/drawing/2014/main" id="{281F92E8-678A-434F-B64B-19C96EB2284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665530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0F122-013A-40B1-9762-9145DD0D49E6}"/>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55D6A7D9-E958-4800-ADE9-457EF20E80C5}"/>
              </a:ext>
            </a:extLst>
          </p:cNvPr>
          <p:cNvGraphicFramePr>
            <a:graphicFrameLocks noGrp="1"/>
          </p:cNvGraphicFramePr>
          <p:nvPr>
            <p:ph type="tbl" sz="quarter" idx="13"/>
            <p:extLst>
              <p:ext uri="{D42A27DB-BD31-4B8C-83A1-F6EECF244321}">
                <p14:modId xmlns:p14="http://schemas.microsoft.com/office/powerpoint/2010/main" val="417284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43247828"/>
                    </a:ext>
                  </a:extLst>
                </a:gridCol>
                <a:gridCol w="1316736">
                  <a:extLst>
                    <a:ext uri="{9D8B030D-6E8A-4147-A177-3AD203B41FA5}">
                      <a16:colId xmlns:a16="http://schemas.microsoft.com/office/drawing/2014/main" val="64500673"/>
                    </a:ext>
                  </a:extLst>
                </a:gridCol>
                <a:gridCol w="658368">
                  <a:extLst>
                    <a:ext uri="{9D8B030D-6E8A-4147-A177-3AD203B41FA5}">
                      <a16:colId xmlns:a16="http://schemas.microsoft.com/office/drawing/2014/main" val="3374035696"/>
                    </a:ext>
                  </a:extLst>
                </a:gridCol>
                <a:gridCol w="658368">
                  <a:extLst>
                    <a:ext uri="{9D8B030D-6E8A-4147-A177-3AD203B41FA5}">
                      <a16:colId xmlns:a16="http://schemas.microsoft.com/office/drawing/2014/main" val="2542406795"/>
                    </a:ext>
                  </a:extLst>
                </a:gridCol>
                <a:gridCol w="658368">
                  <a:extLst>
                    <a:ext uri="{9D8B030D-6E8A-4147-A177-3AD203B41FA5}">
                      <a16:colId xmlns:a16="http://schemas.microsoft.com/office/drawing/2014/main" val="1238090619"/>
                    </a:ext>
                  </a:extLst>
                </a:gridCol>
                <a:gridCol w="658368">
                  <a:extLst>
                    <a:ext uri="{9D8B030D-6E8A-4147-A177-3AD203B41FA5}">
                      <a16:colId xmlns:a16="http://schemas.microsoft.com/office/drawing/2014/main" val="2589959886"/>
                    </a:ext>
                  </a:extLst>
                </a:gridCol>
                <a:gridCol w="658368">
                  <a:extLst>
                    <a:ext uri="{9D8B030D-6E8A-4147-A177-3AD203B41FA5}">
                      <a16:colId xmlns:a16="http://schemas.microsoft.com/office/drawing/2014/main" val="4123178116"/>
                    </a:ext>
                  </a:extLst>
                </a:gridCol>
                <a:gridCol w="658368">
                  <a:extLst>
                    <a:ext uri="{9D8B030D-6E8A-4147-A177-3AD203B41FA5}">
                      <a16:colId xmlns:a16="http://schemas.microsoft.com/office/drawing/2014/main" val="2312541501"/>
                    </a:ext>
                  </a:extLst>
                </a:gridCol>
                <a:gridCol w="658368">
                  <a:extLst>
                    <a:ext uri="{9D8B030D-6E8A-4147-A177-3AD203B41FA5}">
                      <a16:colId xmlns:a16="http://schemas.microsoft.com/office/drawing/2014/main" val="4082860470"/>
                    </a:ext>
                  </a:extLst>
                </a:gridCol>
                <a:gridCol w="658368">
                  <a:extLst>
                    <a:ext uri="{9D8B030D-6E8A-4147-A177-3AD203B41FA5}">
                      <a16:colId xmlns:a16="http://schemas.microsoft.com/office/drawing/2014/main" val="981764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947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- 2020-04-14 21:35:23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https://scontent-iad3-1.xx.fbcdn.net/v/t51.12442-15/93225263_222881599062212_1549737481561272864_n.jpg?_nc_cat=103&amp;_nc_sid=8ae9d6&amp;_nc_ohc=apbQhqMyCCQAX-BdsuV&amp;_nc_ht=scontent-iad3-1.xx&amp;oh=e232224ede5dae0dd7e88e5c737334ff&amp;oe=5EBD4CFD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04/15/2020 21:30:27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64794969"/>
                  </a:ext>
                </a:extLst>
              </a:tr>
            </a:tbl>
          </a:graphicData>
        </a:graphic>
      </p:graphicFrame>
      <p:sp>
        <p:nvSpPr>
          <p:cNvPr id="4" name="Text Placeholder 3">
            <a:extLst>
              <a:ext uri="{FF2B5EF4-FFF2-40B4-BE49-F238E27FC236}">
                <a16:creationId xmlns:a16="http://schemas.microsoft.com/office/drawing/2014/main" id="{85A8D7D0-0C34-464C-A6C3-26426005F4E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73294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DBFED-FB8A-446F-A58E-15788836F12A}"/>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FC47EB6B-C0C2-4B37-A664-CEDCA528BFA0}"/>
              </a:ext>
            </a:extLst>
          </p:cNvPr>
          <p:cNvGraphicFramePr>
            <a:graphicFrameLocks noGrp="1"/>
          </p:cNvGraphicFramePr>
          <p:nvPr>
            <p:ph type="tbl" sz="quarter" idx="13"/>
            <p:extLst>
              <p:ext uri="{D42A27DB-BD31-4B8C-83A1-F6EECF244321}">
                <p14:modId xmlns:p14="http://schemas.microsoft.com/office/powerpoint/2010/main" val="3467235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28430677"/>
                    </a:ext>
                  </a:extLst>
                </a:gridCol>
                <a:gridCol w="1316736">
                  <a:extLst>
                    <a:ext uri="{9D8B030D-6E8A-4147-A177-3AD203B41FA5}">
                      <a16:colId xmlns:a16="http://schemas.microsoft.com/office/drawing/2014/main" val="2740924395"/>
                    </a:ext>
                  </a:extLst>
                </a:gridCol>
                <a:gridCol w="658368">
                  <a:extLst>
                    <a:ext uri="{9D8B030D-6E8A-4147-A177-3AD203B41FA5}">
                      <a16:colId xmlns:a16="http://schemas.microsoft.com/office/drawing/2014/main" val="2558503694"/>
                    </a:ext>
                  </a:extLst>
                </a:gridCol>
                <a:gridCol w="658368">
                  <a:extLst>
                    <a:ext uri="{9D8B030D-6E8A-4147-A177-3AD203B41FA5}">
                      <a16:colId xmlns:a16="http://schemas.microsoft.com/office/drawing/2014/main" val="1806592724"/>
                    </a:ext>
                  </a:extLst>
                </a:gridCol>
                <a:gridCol w="658368">
                  <a:extLst>
                    <a:ext uri="{9D8B030D-6E8A-4147-A177-3AD203B41FA5}">
                      <a16:colId xmlns:a16="http://schemas.microsoft.com/office/drawing/2014/main" val="4134119652"/>
                    </a:ext>
                  </a:extLst>
                </a:gridCol>
                <a:gridCol w="658368">
                  <a:extLst>
                    <a:ext uri="{9D8B030D-6E8A-4147-A177-3AD203B41FA5}">
                      <a16:colId xmlns:a16="http://schemas.microsoft.com/office/drawing/2014/main" val="64810287"/>
                    </a:ext>
                  </a:extLst>
                </a:gridCol>
                <a:gridCol w="658368">
                  <a:extLst>
                    <a:ext uri="{9D8B030D-6E8A-4147-A177-3AD203B41FA5}">
                      <a16:colId xmlns:a16="http://schemas.microsoft.com/office/drawing/2014/main" val="2710105633"/>
                    </a:ext>
                  </a:extLst>
                </a:gridCol>
                <a:gridCol w="658368">
                  <a:extLst>
                    <a:ext uri="{9D8B030D-6E8A-4147-A177-3AD203B41FA5}">
                      <a16:colId xmlns:a16="http://schemas.microsoft.com/office/drawing/2014/main" val="985991527"/>
                    </a:ext>
                  </a:extLst>
                </a:gridCol>
                <a:gridCol w="658368">
                  <a:extLst>
                    <a:ext uri="{9D8B030D-6E8A-4147-A177-3AD203B41FA5}">
                      <a16:colId xmlns:a16="http://schemas.microsoft.com/office/drawing/2014/main" val="2240436957"/>
                    </a:ext>
                  </a:extLst>
                </a:gridCol>
                <a:gridCol w="658368">
                  <a:extLst>
                    <a:ext uri="{9D8B030D-6E8A-4147-A177-3AD203B41FA5}">
                      <a16:colId xmlns:a16="http://schemas.microsoft.com/office/drawing/2014/main" val="196872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1796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- 2020-04-14 21:33:50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https://scontent-iad3-1.xx.fbcdn.net/v/t51.12442-15/93988769_527796044831609_2932487537208498465_n.jpg?_nc_cat=110&amp;_nc_sid=8ae9d6&amp;_nc_ohc=PtRyk8DyJgQAX9a5Lv6&amp;_nc_ht=scontent-iad3-1.xx&amp;oh=cf1e0fb8943a674890d69e134e58e89a&amp;oe=5EBDBAF8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04/15/2020 21:30:27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26848912"/>
                  </a:ext>
                </a:extLst>
              </a:tr>
            </a:tbl>
          </a:graphicData>
        </a:graphic>
      </p:graphicFrame>
      <p:sp>
        <p:nvSpPr>
          <p:cNvPr id="4" name="Text Placeholder 3">
            <a:extLst>
              <a:ext uri="{FF2B5EF4-FFF2-40B4-BE49-F238E27FC236}">
                <a16:creationId xmlns:a16="http://schemas.microsoft.com/office/drawing/2014/main" id="{4703481F-FC31-44ED-A170-D064160059C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74616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8A6A-90AC-4DDA-A929-7D8C3C485C3D}"/>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653CA579-7B3B-4133-AAA5-101CA85F39F9}"/>
              </a:ext>
            </a:extLst>
          </p:cNvPr>
          <p:cNvGraphicFramePr>
            <a:graphicFrameLocks noGrp="1"/>
          </p:cNvGraphicFramePr>
          <p:nvPr>
            <p:ph type="tbl" sz="quarter" idx="13"/>
            <p:extLst>
              <p:ext uri="{D42A27DB-BD31-4B8C-83A1-F6EECF244321}">
                <p14:modId xmlns:p14="http://schemas.microsoft.com/office/powerpoint/2010/main" val="1939018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631228"/>
                    </a:ext>
                  </a:extLst>
                </a:gridCol>
                <a:gridCol w="1316736">
                  <a:extLst>
                    <a:ext uri="{9D8B030D-6E8A-4147-A177-3AD203B41FA5}">
                      <a16:colId xmlns:a16="http://schemas.microsoft.com/office/drawing/2014/main" val="1950615928"/>
                    </a:ext>
                  </a:extLst>
                </a:gridCol>
                <a:gridCol w="658368">
                  <a:extLst>
                    <a:ext uri="{9D8B030D-6E8A-4147-A177-3AD203B41FA5}">
                      <a16:colId xmlns:a16="http://schemas.microsoft.com/office/drawing/2014/main" val="288417322"/>
                    </a:ext>
                  </a:extLst>
                </a:gridCol>
                <a:gridCol w="658368">
                  <a:extLst>
                    <a:ext uri="{9D8B030D-6E8A-4147-A177-3AD203B41FA5}">
                      <a16:colId xmlns:a16="http://schemas.microsoft.com/office/drawing/2014/main" val="3915668110"/>
                    </a:ext>
                  </a:extLst>
                </a:gridCol>
                <a:gridCol w="658368">
                  <a:extLst>
                    <a:ext uri="{9D8B030D-6E8A-4147-A177-3AD203B41FA5}">
                      <a16:colId xmlns:a16="http://schemas.microsoft.com/office/drawing/2014/main" val="390006648"/>
                    </a:ext>
                  </a:extLst>
                </a:gridCol>
                <a:gridCol w="658368">
                  <a:extLst>
                    <a:ext uri="{9D8B030D-6E8A-4147-A177-3AD203B41FA5}">
                      <a16:colId xmlns:a16="http://schemas.microsoft.com/office/drawing/2014/main" val="2082554019"/>
                    </a:ext>
                  </a:extLst>
                </a:gridCol>
                <a:gridCol w="658368">
                  <a:extLst>
                    <a:ext uri="{9D8B030D-6E8A-4147-A177-3AD203B41FA5}">
                      <a16:colId xmlns:a16="http://schemas.microsoft.com/office/drawing/2014/main" val="3240617588"/>
                    </a:ext>
                  </a:extLst>
                </a:gridCol>
                <a:gridCol w="658368">
                  <a:extLst>
                    <a:ext uri="{9D8B030D-6E8A-4147-A177-3AD203B41FA5}">
                      <a16:colId xmlns:a16="http://schemas.microsoft.com/office/drawing/2014/main" val="508276383"/>
                    </a:ext>
                  </a:extLst>
                </a:gridCol>
                <a:gridCol w="658368">
                  <a:extLst>
                    <a:ext uri="{9D8B030D-6E8A-4147-A177-3AD203B41FA5}">
                      <a16:colId xmlns:a16="http://schemas.microsoft.com/office/drawing/2014/main" val="3657026124"/>
                    </a:ext>
                  </a:extLst>
                </a:gridCol>
                <a:gridCol w="658368">
                  <a:extLst>
                    <a:ext uri="{9D8B030D-6E8A-4147-A177-3AD203B41FA5}">
                      <a16:colId xmlns:a16="http://schemas.microsoft.com/office/drawing/2014/main" val="40023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4742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- 2020-04-14 21:32:49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https://scontent-iad3-1.xx.fbcdn.net/v/t51.12442-15/93260808_1001688256900836_5644084156380217680_n.jpg?_nc_cat=100&amp;_nc_sid=8ae9d6&amp;_nc_ohc=KRBqcYFC5NoAX8tDbT0&amp;_nc_ht=scontent-iad3-1.xx&amp;oh=f19cde8175b5387abe880d9b1db97f25&amp;oe=5EBE6274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04/15/2020 21:30:27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3620495"/>
                  </a:ext>
                </a:extLst>
              </a:tr>
            </a:tbl>
          </a:graphicData>
        </a:graphic>
      </p:graphicFrame>
      <p:sp>
        <p:nvSpPr>
          <p:cNvPr id="4" name="Text Placeholder 3">
            <a:extLst>
              <a:ext uri="{FF2B5EF4-FFF2-40B4-BE49-F238E27FC236}">
                <a16:creationId xmlns:a16="http://schemas.microsoft.com/office/drawing/2014/main" id="{1A98EDEC-6289-40DA-B6E1-17F88984559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377888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1144</Words>
  <Application>Microsoft Office PowerPoint</Application>
  <PresentationFormat>On-screen Show (4:3)</PresentationFormat>
  <Paragraphs>411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2020-05-06T19:25:54Z</dcterms:created>
  <dcterms:modified xsi:type="dcterms:W3CDTF">2020-05-06T19:26:30Z</dcterms:modified>
</cp:coreProperties>
</file>