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43922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F-40DE-98A4-BACE6F4C75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43922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BF-40DE-98A4-BACE6F4C75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43922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15639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BF-40DE-98A4-BACE6F4C75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43922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BF-40DE-98A4-BACE6F4C7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412584"/>
        <c:axId val="305408976"/>
      </c:barChart>
      <c:dateAx>
        <c:axId val="30541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08976"/>
        <c:crosses val="autoZero"/>
        <c:auto val="1"/>
        <c:lblOffset val="100"/>
        <c:baseTimeUnit val="days"/>
      </c:dateAx>
      <c:valAx>
        <c:axId val="30540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1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5-4012-BD2A-3799F9FA2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845832"/>
        <c:axId val="307848456"/>
      </c:barChart>
      <c:dateAx>
        <c:axId val="30784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48456"/>
        <c:crosses val="autoZero"/>
        <c:auto val="1"/>
        <c:lblOffset val="100"/>
        <c:baseTimeUnit val="months"/>
      </c:dateAx>
      <c:valAx>
        <c:axId val="30784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4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6-4CF2-B057-088D47863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840232"/>
        <c:axId val="307841544"/>
      </c:barChart>
      <c:dateAx>
        <c:axId val="30784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41544"/>
        <c:crosses val="autoZero"/>
        <c:auto val="1"/>
        <c:lblOffset val="100"/>
        <c:baseTimeUnit val="months"/>
      </c:dateAx>
      <c:valAx>
        <c:axId val="30784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4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10-4F4B-B724-E6B26982D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837608"/>
        <c:axId val="307834656"/>
      </c:barChart>
      <c:catAx>
        <c:axId val="307837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34656"/>
        <c:crosses val="autoZero"/>
        <c:auto val="1"/>
        <c:lblAlgn val="ctr"/>
        <c:lblOffset val="100"/>
        <c:noMultiLvlLbl val="0"/>
      </c:catAx>
      <c:valAx>
        <c:axId val="30783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3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5-4ACE-B882-D4EB6CE0A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929552"/>
        <c:axId val="312933488"/>
      </c:barChart>
      <c:dateAx>
        <c:axId val="31292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33488"/>
        <c:crosses val="autoZero"/>
        <c:auto val="1"/>
        <c:lblOffset val="100"/>
        <c:baseTimeUnit val="months"/>
      </c:dateAx>
      <c:valAx>
        <c:axId val="31293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2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0-4559-8A8C-C0FB8ECB1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918728"/>
        <c:axId val="312919056"/>
      </c:barChart>
      <c:dateAx>
        <c:axId val="31291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19056"/>
        <c:crosses val="autoZero"/>
        <c:auto val="1"/>
        <c:lblOffset val="100"/>
        <c:baseTimeUnit val="months"/>
      </c:dateAx>
      <c:valAx>
        <c:axId val="31291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1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0C-49AC-87C9-08F38C5E3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925944"/>
        <c:axId val="312921024"/>
      </c:barChart>
      <c:catAx>
        <c:axId val="31292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21024"/>
        <c:crosses val="autoZero"/>
        <c:auto val="1"/>
        <c:lblAlgn val="ctr"/>
        <c:lblOffset val="100"/>
        <c:noMultiLvlLbl val="0"/>
      </c:catAx>
      <c:valAx>
        <c:axId val="31292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92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85-412B-9DAA-1B86E957A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467992"/>
        <c:axId val="318465040"/>
      </c:barChart>
      <c:dateAx>
        <c:axId val="318467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65040"/>
        <c:crosses val="autoZero"/>
        <c:auto val="1"/>
        <c:lblOffset val="100"/>
        <c:baseTimeUnit val="months"/>
      </c:dateAx>
      <c:valAx>
        <c:axId val="31846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6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</c:v>
                </c:pt>
                <c:pt idx="1">
                  <c:v>46</c:v>
                </c:pt>
                <c:pt idx="2">
                  <c:v>50</c:v>
                </c:pt>
                <c:pt idx="3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2-462D-AAC4-CB530A2E3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473568"/>
        <c:axId val="318473896"/>
      </c:barChart>
      <c:catAx>
        <c:axId val="31847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73896"/>
        <c:crosses val="autoZero"/>
        <c:auto val="1"/>
        <c:lblAlgn val="ctr"/>
        <c:lblOffset val="100"/>
        <c:noMultiLvlLbl val="0"/>
      </c:catAx>
      <c:valAx>
        <c:axId val="31847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7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761</c:v>
                </c:pt>
                <c:pt idx="1">
                  <c:v>610</c:v>
                </c:pt>
                <c:pt idx="2">
                  <c:v>752</c:v>
                </c:pt>
                <c:pt idx="3">
                  <c:v>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C-4933-8674-B18746A23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474880"/>
        <c:axId val="318478816"/>
      </c:barChart>
      <c:catAx>
        <c:axId val="31847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78816"/>
        <c:crosses val="autoZero"/>
        <c:auto val="1"/>
        <c:lblAlgn val="ctr"/>
        <c:lblOffset val="100"/>
        <c:noMultiLvlLbl val="0"/>
      </c:catAx>
      <c:valAx>
        <c:axId val="31847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7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9E-49D8-88F7-3DA144230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515056"/>
        <c:axId val="376519976"/>
      </c:barChart>
      <c:dateAx>
        <c:axId val="376515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19976"/>
        <c:crosses val="autoZero"/>
        <c:auto val="1"/>
        <c:lblOffset val="100"/>
        <c:baseTimeUnit val="months"/>
      </c:dateAx>
      <c:valAx>
        <c:axId val="37651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1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82-4E1E-A816-617E6D081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519320"/>
        <c:axId val="376521288"/>
      </c:barChart>
      <c:dateAx>
        <c:axId val="376519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21288"/>
        <c:crosses val="autoZero"/>
        <c:auto val="1"/>
        <c:lblOffset val="100"/>
        <c:baseTimeUnit val="months"/>
      </c:dateAx>
      <c:valAx>
        <c:axId val="37652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1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2-4502-A7E9-A3B312890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518664"/>
        <c:axId val="376518992"/>
      </c:barChart>
      <c:catAx>
        <c:axId val="37651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18992"/>
        <c:crosses val="autoZero"/>
        <c:auto val="1"/>
        <c:lblAlgn val="ctr"/>
        <c:lblOffset val="100"/>
        <c:noMultiLvlLbl val="0"/>
      </c:catAx>
      <c:valAx>
        <c:axId val="37651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1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8EF4E-3EF6-43E8-B7CB-51EBC35705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0A6142-44A1-41CB-A41F-99A4861AAD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58993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1DA6-6D76-407B-9DF4-4E2CC6B35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9B0F0E-91ED-409F-9C55-BDF66E9641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569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8CE2C-86E3-4054-B2EC-AE8260B9D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43FDF-AF63-4911-B4CC-3649E289B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27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A30C-8E87-4197-951B-A955ABCAF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DA175-7366-4758-A786-E48253AEC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0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90431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4213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501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0836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7857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5330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4213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669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4489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620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55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7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34E60-5519-436A-9DFB-DE379F91D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408126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74A05-9E52-4D3D-99B4-2708BB5B9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5CD784-4CE2-43AC-8D66-C29A88EF3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1980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DE82C-AB9E-4BC7-ADD5-7A015386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54648-25EA-48A6-B8C8-0522FC47D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37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2FAAA-D640-4C00-9839-5B488FADC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9B4010-7004-4324-B2D8-F8623E23EC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039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F2CB5-28FF-4B9A-9FBD-F01B953C4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AFE03-2488-40B9-AA03-30F65538B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2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77453-45FC-4E82-9F53-B4C4EE0B7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B11FC9-FA02-4236-8AAA-0DB89CFB83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6761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615A9-A481-4D00-8549-2C99BBEFB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11F28-C139-4144-8269-516C16A5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EACC4-8251-4581-ACF5-C0A13429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BEB6C-4164-4C90-8D73-F0152646A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060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83846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960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1506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052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0471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39465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649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9683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7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- 2020-04-15 19:31:00</a:t>
                      </a:r>
                      <a:r>
                        <a:rPr lang="en-US" sz="1000"/>
                        <a:t>
 #TeamTMA employee, Diana B., finished off her at-home workspace with a home-made Easter greeting from her grandson. How have you decorated your temporary work stations?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0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- 2020-04-22 20:14:18</a:t>
                      </a:r>
                      <a:r>
                        <a:rPr lang="en-US" sz="1000"/>
                        <a:t>
 Julie, one of our Ocean Marine Unit employees, set up her home office with a 🚦 “red dot/green dot” 🚦 system to let her family know when she is available and when she isn’t. What methods are you using to keep a sense of “work time/free time” at your home office?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8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- 2020-04-01 19:16:00</a:t>
                      </a:r>
                      <a:r>
                        <a:rPr lang="en-US" sz="1000"/>
                        <a:t>
 Each month, TMA highlights an employee that exemplifies our values. This month, we're pleased to feature Executive Underwriter and HPR Supervisor, Vinay 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26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FD592-302E-4BF4-BCAF-6A229991C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52205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5682-39BA-45C7-B825-9F1550B7D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6B082-452C-4DA3-9CEA-CEE00A8E9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112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68082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890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3838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599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3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501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747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751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9339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1515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187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5368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731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89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8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67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D1792-CBBA-422A-ADF7-F26358461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166602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D848-6817-40AE-B8A0-372517AD4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4EE6F-09C5-424C-913D-A01CCD65AB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892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77960-939C-4982-940A-14F56C1A3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E050E-73D3-4C72-AE3F-5E9E20DED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321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ABB70-E491-47D9-AA18-EAA322EA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7198F3-5B63-4395-A5F1-1F928F45D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998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DD148-C6CB-45AE-8DF2-17DDD3ED0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1BA26-F4A4-4B4E-9F4B-BC4864A8B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858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EA66-1A2A-4ECA-872B-1BB40C926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5FE918-8A5F-4ABD-92F1-C952ECE32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9648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3586E-E49F-40B7-8F26-C0AD73545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61EC5-415B-4031-9ACC-396DE01E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41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76B9-8226-40BF-930C-C908C618E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F78A5-BD60-4313-8A27-3E8A83CA4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625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725209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91666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999831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56503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726962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512192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3160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18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- 2020-04-09 16:35:11</a:t>
                      </a:r>
                      <a:r>
                        <a:rPr lang="en-US" sz="1000"/>
                        <a:t>
 In recognition of Good Friday, TMA will close early today, April 9th, at 3:00 p.m. and reopen Monday, April 13th. Our employees are available virtually as we practice social distancing and continue to work from home. https://t.co/BSGqLBXz80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04/11/2020 12:10:44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09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- 2020-04-15 19:25:05</a:t>
                      </a:r>
                      <a:r>
                        <a:rPr lang="en-US" sz="1000"/>
                        <a:t>
 Our work from home stations may be temporary, but it's still important to add a personal touch! TMA employee, Diana B., decorated her at-home workspace with a home-made Easter greeting from her grandson ❤️ https://t.co/eNphj7H3OD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04/17/2020 00:11:42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3.4483 %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2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- 2020-04-06 19:20:55</a:t>
                      </a:r>
                      <a:r>
                        <a:rPr lang="en-US" sz="1000"/>
                        <a:t>
 Tokio Marine America is proud to insure the transportation industry. Thank you to America’s truck drivers who are keeping our communities safe by transporting essential items! #ThankATrucker #InThisTogether https://t.co/m9O9GTDiUD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04/11/2020 12:10:44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2.8571 %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392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3223A-17ED-408C-BB8B-619A33185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15447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36F4-F539-4A69-BDBC-AC18C50D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E6927-933C-46FB-9C74-2F3D11E55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89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53875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8138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919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188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7745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4147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6942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513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2354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5890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54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6770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579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1842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1924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724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231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55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2036.9285714286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0.04993279484499 %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191.81876666667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8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875D0-313F-4BB6-905A-FB327ACBA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842704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378F3-1575-48C1-A2B2-C00E7741E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D8CD7-9079-4C7D-9C7C-68D0B4281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826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E4B44-7A77-4203-99AB-3C03FF88E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79DAA-F861-48C2-AC6F-AE50FA48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12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C38E-7361-4CCE-8435-888FF7EC6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8EC0A-06EC-4C08-94EA-32084D793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874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907FE-AE3B-4EF0-919F-5FCE665AD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C4A2F-E5C6-4260-9800-2D1D0715B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34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31DD9-DD2E-46FC-848E-316A60677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5E363-CE15-4A88-AAE5-DCC8326502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741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34ABC-7EFF-4698-9A7B-306060432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2F02-BC18-474A-B3F7-6613D0A1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385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B3D53-0949-44D3-8BA3-D95ED48AA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216ADF-5F2C-4F6E-A08E-D98777107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814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4958082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42246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3401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943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30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985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54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763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97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5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398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7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- 2020-04-17 18:09:19</a:t>
                      </a:r>
                      <a:r>
                        <a:rPr lang="en-US" sz="1000"/>
                        <a:t>
  TMA employees know that rescued animals can make great fur-ever friends. Join us this month in supporting the ASPCA as they help shelters cope with the negative impacts of COVID-19.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https://media-exp1.licdn.com/dms/image/C5622AQHoFSws0DvBTw/feedshare-shrink_800/0?e=1591833600&amp;v=beta&amp;t=CZG-11OpjhSWhQn6EVon4-hyu17t8GVEwZepesHIL_Q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0.058248299319728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0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- 2020-04-06 19:20:17</a:t>
                      </a:r>
                      <a:r>
                        <a:rPr lang="en-US" sz="1000"/>
                        <a:t>
  Tokio Marine America is proud to insure the transportation industry. Thank you to America’s truck drivers who are keeping our communities safe by transporting essential items! #ThankATrucker #InThisTogether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https://media-exp1.licdn.com/dms/image/C4D22AQHCHaHnUketfg/feedshare-shrink_1280/0?e=1591833600&amp;v=beta&amp;t=RwsJ-Yk3MHB9azTFbOCX0G1-m1cB3e4BFWPnw82j4Aw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0.055034129692833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4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- 2020-04-15 20:25:06</a:t>
                      </a:r>
                      <a:r>
                        <a:rPr lang="en-US" sz="1000"/>
                        <a:t>
  As we settle into our at-home work stations, we've been receiving photos of our #TeamTMA employee set-ups. Check out this workspace submitted by Diana B., complete with an adorable Easter greeting from her grandson.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https://media-exp1.licdn.com/dms/image/C5622AQEcD56FimuVTw/feedshare-shrink_800/0?e=1591833600&amp;v=beta&amp;t=ZGuKTLQoAZKQ74FyiyS3ZDaxgf5pPVR0q7lJrCCf_zg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12:09:31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0.058746163963174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03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47C1A-348A-4C20-BBD6-A01D2E7B3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085829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1107-7A55-4BE5-92F0-F4BD63B2C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A839EF-34FD-427B-9D14-DC2944D4A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9376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94384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40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133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564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746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23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009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318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27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64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451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3.6995 %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09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6223-3E25-4D23-9C5D-F9BBDE0CA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00503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5427-9F03-4C12-8691-6AD2D526D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C7E7D-5BB7-49B5-8152-8102DFBB91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329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D3BCB-812D-4C9F-8689-73C7A33FD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8DE10-CBB4-4D05-BBD1-47D84A79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569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FFA90-EA61-4480-8A1D-5BBF32C4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7977D8-2877-4724-8A57-9AFB566BE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1217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B0AD5-F00D-4B07-BE50-E3DC6C4F4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D53B6-396D-40AF-B2A1-B88E9631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557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E4AC-CFC8-44B5-9FB5-7F828991A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90D5C8-DC2A-4030-95EA-C9F15FF879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7450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88846-AEDA-486B-8023-AD35B7E12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B772E-6EE0-43D0-A6D9-E25C2B78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64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06C45-3AB1-48FF-9978-E187903B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AF6226-3EEF-4B03-8837-B5AB30873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557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575023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2349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48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2510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81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395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286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76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- 2020-04-06 19:19:42</a:t>
                      </a:r>
                      <a:r>
                        <a:rPr lang="en-US" sz="1000"/>
                        <a:t>
 Tokio Marine America is proud to insure the transportation industry. Thank you to America’s truck drivers who are keeping our communities safe by transporting essential items! #ThankATrucker #InThisTogether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https://www.instagram.com/p/B-pqII7nn7c/media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77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- 2020-04-09 16:35:16</a:t>
                      </a:r>
                      <a:r>
                        <a:rPr lang="en-US" sz="1000"/>
                        <a:t>
 In recognition of Good Friday, TMA will close early today, April 9th, at 3:00 p.m. and reopen Monday, April 13th. Our employees are available virtually as we practice social distancing and continue to work from home.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https://www.instagram.com/p/B-xFsbBn2LW/media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9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- 2020-04-01 19:10:15</a:t>
                      </a:r>
                      <a:r>
                        <a:rPr lang="en-US" sz="1000"/>
                        <a:t>
 Each month, TMA highlights an employee that exemplifies our values. This month, we're pleased to feature Executive Underwriter and HPR Supervisor, Vinay 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https://www.instagram.com/p/B-cxEceBr3Y/media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05/05/2020 12:10:16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94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200DF-56B4-4C98-82A8-0FC2D2CE3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17506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784</Words>
  <Application>Microsoft Office PowerPoint</Application>
  <PresentationFormat>On-screen Show (4:3)</PresentationFormat>
  <Paragraphs>291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2020-05-05T16:42:50Z</dcterms:created>
  <dcterms:modified xsi:type="dcterms:W3CDTF">2020-05-05T16:43:16Z</dcterms:modified>
</cp:coreProperties>
</file>