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78</c:v>
                </c:pt>
              </c:numCache>
            </c:numRef>
          </c:val>
          <c:extLst>
            <c:ext xmlns:c16="http://schemas.microsoft.com/office/drawing/2014/chart" uri="{C3380CC4-5D6E-409C-BE32-E72D297353CC}">
              <c16:uniqueId val="{00000000-75A4-423D-B09E-2267FFCE77F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43891</c:v>
                </c:pt>
              </c:numCache>
            </c:numRef>
          </c:cat>
          <c:val>
            <c:numRef>
              <c:f>Sheet1!$C$2</c:f>
              <c:numCache>
                <c:formatCode>General</c:formatCode>
                <c:ptCount val="1"/>
                <c:pt idx="0">
                  <c:v>431</c:v>
                </c:pt>
              </c:numCache>
            </c:numRef>
          </c:val>
          <c:extLst>
            <c:ext xmlns:c16="http://schemas.microsoft.com/office/drawing/2014/chart" uri="{C3380CC4-5D6E-409C-BE32-E72D297353CC}">
              <c16:uniqueId val="{00000001-75A4-423D-B09E-2267FFCE77F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43891</c:v>
                </c:pt>
              </c:numCache>
            </c:numRef>
          </c:cat>
          <c:val>
            <c:numRef>
              <c:f>Sheet1!$D$2</c:f>
              <c:numCache>
                <c:formatCode>General</c:formatCode>
                <c:ptCount val="1"/>
                <c:pt idx="0">
                  <c:v>5263</c:v>
                </c:pt>
              </c:numCache>
            </c:numRef>
          </c:val>
          <c:extLst>
            <c:ext xmlns:c16="http://schemas.microsoft.com/office/drawing/2014/chart" uri="{C3380CC4-5D6E-409C-BE32-E72D297353CC}">
              <c16:uniqueId val="{00000002-75A4-423D-B09E-2267FFCE77F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43891</c:v>
                </c:pt>
              </c:numCache>
            </c:numRef>
          </c:cat>
          <c:val>
            <c:numRef>
              <c:f>Sheet1!$E$2</c:f>
              <c:numCache>
                <c:formatCode>General</c:formatCode>
                <c:ptCount val="1"/>
                <c:pt idx="0">
                  <c:v>191</c:v>
                </c:pt>
              </c:numCache>
            </c:numRef>
          </c:val>
          <c:extLst>
            <c:ext xmlns:c16="http://schemas.microsoft.com/office/drawing/2014/chart" uri="{C3380CC4-5D6E-409C-BE32-E72D297353CC}">
              <c16:uniqueId val="{00000003-75A4-423D-B09E-2267FFCE77F4}"/>
            </c:ext>
          </c:extLst>
        </c:ser>
        <c:dLbls>
          <c:showLegendKey val="0"/>
          <c:showVal val="0"/>
          <c:showCatName val="0"/>
          <c:showSerName val="0"/>
          <c:showPercent val="0"/>
          <c:showBubbleSize val="0"/>
        </c:dLbls>
        <c:gapWidth val="219"/>
        <c:overlap val="-27"/>
        <c:axId val="296530224"/>
        <c:axId val="296527272"/>
      </c:barChart>
      <c:dateAx>
        <c:axId val="29653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27272"/>
        <c:crosses val="autoZero"/>
        <c:auto val="1"/>
        <c:lblOffset val="100"/>
        <c:baseTimeUnit val="days"/>
      </c:dateAx>
      <c:valAx>
        <c:axId val="29652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1</c:v>
                </c:pt>
                <c:pt idx="2">
                  <c:v>0</c:v>
                </c:pt>
                <c:pt idx="3">
                  <c:v>-1</c:v>
                </c:pt>
              </c:numCache>
            </c:numRef>
          </c:val>
          <c:extLst>
            <c:ext xmlns:c16="http://schemas.microsoft.com/office/drawing/2014/chart" uri="{C3380CC4-5D6E-409C-BE32-E72D297353CC}">
              <c16:uniqueId val="{00000000-3E17-47C8-86A4-97768A7E466C}"/>
            </c:ext>
          </c:extLst>
        </c:ser>
        <c:dLbls>
          <c:showLegendKey val="0"/>
          <c:showVal val="0"/>
          <c:showCatName val="0"/>
          <c:showSerName val="0"/>
          <c:showPercent val="0"/>
          <c:showBubbleSize val="0"/>
        </c:dLbls>
        <c:gapWidth val="219"/>
        <c:overlap val="-27"/>
        <c:axId val="302826480"/>
        <c:axId val="302820248"/>
      </c:barChart>
      <c:dateAx>
        <c:axId val="30282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20248"/>
        <c:crosses val="autoZero"/>
        <c:auto val="1"/>
        <c:lblOffset val="100"/>
        <c:baseTimeUnit val="months"/>
      </c:dateAx>
      <c:valAx>
        <c:axId val="30282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2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7B7-4342-9748-3C890784BED2}"/>
            </c:ext>
          </c:extLst>
        </c:ser>
        <c:dLbls>
          <c:showLegendKey val="0"/>
          <c:showVal val="0"/>
          <c:showCatName val="0"/>
          <c:showSerName val="0"/>
          <c:showPercent val="0"/>
          <c:showBubbleSize val="0"/>
        </c:dLbls>
        <c:gapWidth val="219"/>
        <c:overlap val="-27"/>
        <c:axId val="302820904"/>
        <c:axId val="302819920"/>
      </c:barChart>
      <c:dateAx>
        <c:axId val="30282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19920"/>
        <c:crosses val="autoZero"/>
        <c:auto val="1"/>
        <c:lblOffset val="100"/>
        <c:baseTimeUnit val="months"/>
      </c:dateAx>
      <c:valAx>
        <c:axId val="30281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2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08-4AB6-A3BA-F755891EBEFA}"/>
            </c:ext>
          </c:extLst>
        </c:ser>
        <c:dLbls>
          <c:showLegendKey val="0"/>
          <c:showVal val="0"/>
          <c:showCatName val="0"/>
          <c:showSerName val="0"/>
          <c:showPercent val="0"/>
          <c:showBubbleSize val="0"/>
        </c:dLbls>
        <c:gapWidth val="219"/>
        <c:overlap val="-27"/>
        <c:axId val="295359928"/>
        <c:axId val="295360256"/>
      </c:barChart>
      <c:catAx>
        <c:axId val="29535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0256"/>
        <c:crosses val="autoZero"/>
        <c:auto val="1"/>
        <c:lblAlgn val="ctr"/>
        <c:lblOffset val="100"/>
        <c:noMultiLvlLbl val="0"/>
      </c:catAx>
      <c:valAx>
        <c:axId val="29536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5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130</c:v>
                </c:pt>
                <c:pt idx="1">
                  <c:v>111</c:v>
                </c:pt>
                <c:pt idx="2">
                  <c:v>72</c:v>
                </c:pt>
                <c:pt idx="3">
                  <c:v>37</c:v>
                </c:pt>
              </c:numCache>
            </c:numRef>
          </c:val>
          <c:extLst>
            <c:ext xmlns:c16="http://schemas.microsoft.com/office/drawing/2014/chart" uri="{C3380CC4-5D6E-409C-BE32-E72D297353CC}">
              <c16:uniqueId val="{00000000-7B83-4497-9AB5-42640A6F4578}"/>
            </c:ext>
          </c:extLst>
        </c:ser>
        <c:dLbls>
          <c:showLegendKey val="0"/>
          <c:showVal val="0"/>
          <c:showCatName val="0"/>
          <c:showSerName val="0"/>
          <c:showPercent val="0"/>
          <c:showBubbleSize val="0"/>
        </c:dLbls>
        <c:gapWidth val="219"/>
        <c:overlap val="-27"/>
        <c:axId val="294663464"/>
        <c:axId val="294654936"/>
      </c:barChart>
      <c:dateAx>
        <c:axId val="29466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4936"/>
        <c:crosses val="autoZero"/>
        <c:auto val="1"/>
        <c:lblOffset val="100"/>
        <c:baseTimeUnit val="months"/>
      </c:dateAx>
      <c:valAx>
        <c:axId val="29465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6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31</c:v>
                </c:pt>
                <c:pt idx="1">
                  <c:v>59</c:v>
                </c:pt>
                <c:pt idx="2">
                  <c:v>14</c:v>
                </c:pt>
                <c:pt idx="3">
                  <c:v>38</c:v>
                </c:pt>
              </c:numCache>
            </c:numRef>
          </c:val>
          <c:extLst>
            <c:ext xmlns:c16="http://schemas.microsoft.com/office/drawing/2014/chart" uri="{C3380CC4-5D6E-409C-BE32-E72D297353CC}">
              <c16:uniqueId val="{00000000-10BE-48AE-B064-5700DA7CEAC0}"/>
            </c:ext>
          </c:extLst>
        </c:ser>
        <c:dLbls>
          <c:showLegendKey val="0"/>
          <c:showVal val="0"/>
          <c:showCatName val="0"/>
          <c:showSerName val="0"/>
          <c:showPercent val="0"/>
          <c:showBubbleSize val="0"/>
        </c:dLbls>
        <c:gapWidth val="219"/>
        <c:overlap val="-27"/>
        <c:axId val="294665760"/>
        <c:axId val="294670352"/>
      </c:barChart>
      <c:catAx>
        <c:axId val="29466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0352"/>
        <c:crosses val="autoZero"/>
        <c:auto val="1"/>
        <c:lblAlgn val="ctr"/>
        <c:lblOffset val="100"/>
        <c:noMultiLvlLbl val="0"/>
      </c:catAx>
      <c:valAx>
        <c:axId val="2946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6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Sheet1!$A$2:$A$5</c:f>
              <c:strCache>
                <c:ptCount val="4"/>
                <c:pt idx="0">
                  <c:v>2020-01</c:v>
                </c:pt>
                <c:pt idx="1">
                  <c:v>2020-02</c:v>
                </c:pt>
                <c:pt idx="2">
                  <c:v>2020-03</c:v>
                </c:pt>
                <c:pt idx="3">
                  <c:v>2020-04</c:v>
                </c:pt>
              </c:strCache>
            </c:strRef>
          </c:cat>
          <c:val>
            <c:numRef>
              <c:f>Sheet1!$B$2:$B$5</c:f>
              <c:numCache>
                <c:formatCode>General</c:formatCode>
                <c:ptCount val="4"/>
                <c:pt idx="0">
                  <c:v>93</c:v>
                </c:pt>
                <c:pt idx="1">
                  <c:v>239</c:v>
                </c:pt>
                <c:pt idx="2">
                  <c:v>29</c:v>
                </c:pt>
                <c:pt idx="3">
                  <c:v>114</c:v>
                </c:pt>
              </c:numCache>
            </c:numRef>
          </c:val>
          <c:extLst>
            <c:ext xmlns:c16="http://schemas.microsoft.com/office/drawing/2014/chart" uri="{C3380CC4-5D6E-409C-BE32-E72D297353CC}">
              <c16:uniqueId val="{00000000-D76F-4D96-B91B-D17FE4B1E722}"/>
            </c:ext>
          </c:extLst>
        </c:ser>
        <c:dLbls>
          <c:showLegendKey val="0"/>
          <c:showVal val="0"/>
          <c:showCatName val="0"/>
          <c:showSerName val="0"/>
          <c:showPercent val="0"/>
          <c:showBubbleSize val="0"/>
        </c:dLbls>
        <c:gapWidth val="219"/>
        <c:overlap val="-27"/>
        <c:axId val="306115896"/>
        <c:axId val="306110976"/>
      </c:barChart>
      <c:catAx>
        <c:axId val="30611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10976"/>
        <c:crosses val="autoZero"/>
        <c:auto val="1"/>
        <c:lblAlgn val="ctr"/>
        <c:lblOffset val="100"/>
        <c:noMultiLvlLbl val="0"/>
      </c:catAx>
      <c:valAx>
        <c:axId val="30611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1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pt idx="2">
                  <c:v>7</c:v>
                </c:pt>
                <c:pt idx="3">
                  <c:v>6</c:v>
                </c:pt>
              </c:numCache>
            </c:numRef>
          </c:val>
          <c:extLst>
            <c:ext xmlns:c16="http://schemas.microsoft.com/office/drawing/2014/chart" uri="{C3380CC4-5D6E-409C-BE32-E72D297353CC}">
              <c16:uniqueId val="{00000000-E0EB-41CC-9C8B-98D2E6051582}"/>
            </c:ext>
          </c:extLst>
        </c:ser>
        <c:dLbls>
          <c:showLegendKey val="0"/>
          <c:showVal val="0"/>
          <c:showCatName val="0"/>
          <c:showSerName val="0"/>
          <c:showPercent val="0"/>
          <c:showBubbleSize val="0"/>
        </c:dLbls>
        <c:gapWidth val="219"/>
        <c:overlap val="-27"/>
        <c:axId val="310100192"/>
        <c:axId val="310100848"/>
      </c:barChart>
      <c:dateAx>
        <c:axId val="31010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0848"/>
        <c:crosses val="autoZero"/>
        <c:auto val="1"/>
        <c:lblOffset val="100"/>
        <c:baseTimeUnit val="months"/>
      </c:dateAx>
      <c:valAx>
        <c:axId val="31010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29</c:v>
                </c:pt>
                <c:pt idx="1">
                  <c:v>37</c:v>
                </c:pt>
                <c:pt idx="2">
                  <c:v>23</c:v>
                </c:pt>
                <c:pt idx="3">
                  <c:v>43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CD4-4F79-8815-C42F93F7E402}"/>
            </c:ext>
          </c:extLst>
        </c:ser>
        <c:dLbls>
          <c:showLegendKey val="0"/>
          <c:showVal val="0"/>
          <c:showCatName val="0"/>
          <c:showSerName val="0"/>
          <c:showPercent val="0"/>
          <c:showBubbleSize val="0"/>
        </c:dLbls>
        <c:gapWidth val="219"/>
        <c:overlap val="-27"/>
        <c:axId val="310104456"/>
        <c:axId val="310096584"/>
      </c:barChart>
      <c:dateAx>
        <c:axId val="31010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96584"/>
        <c:crosses val="autoZero"/>
        <c:auto val="1"/>
        <c:lblOffset val="100"/>
        <c:baseTimeUnit val="months"/>
      </c:dateAx>
      <c:valAx>
        <c:axId val="31009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89</c:v>
                </c:pt>
                <c:pt idx="1">
                  <c:v>112</c:v>
                </c:pt>
                <c:pt idx="2">
                  <c:v>46</c:v>
                </c:pt>
                <c:pt idx="3">
                  <c:v>129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D81-4CEA-8932-09F6F718164C}"/>
            </c:ext>
          </c:extLst>
        </c:ser>
        <c:dLbls>
          <c:showLegendKey val="0"/>
          <c:showVal val="0"/>
          <c:showCatName val="0"/>
          <c:showSerName val="0"/>
          <c:showPercent val="0"/>
          <c:showBubbleSize val="0"/>
        </c:dLbls>
        <c:gapWidth val="219"/>
        <c:overlap val="-27"/>
        <c:axId val="310109376"/>
        <c:axId val="310111344"/>
      </c:barChart>
      <c:catAx>
        <c:axId val="31010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11344"/>
        <c:crosses val="autoZero"/>
        <c:auto val="1"/>
        <c:lblAlgn val="ctr"/>
        <c:lblOffset val="100"/>
        <c:noMultiLvlLbl val="0"/>
      </c:catAx>
      <c:valAx>
        <c:axId val="31011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8</c:v>
                </c:pt>
                <c:pt idx="2">
                  <c:v>1</c:v>
                </c:pt>
                <c:pt idx="3">
                  <c:v>0</c:v>
                </c:pt>
              </c:numCache>
            </c:numRef>
          </c:val>
          <c:extLst>
            <c:ext xmlns:c16="http://schemas.microsoft.com/office/drawing/2014/chart" uri="{C3380CC4-5D6E-409C-BE32-E72D297353CC}">
              <c16:uniqueId val="{00000000-2C4E-46E8-8800-E09ED923BC19}"/>
            </c:ext>
          </c:extLst>
        </c:ser>
        <c:dLbls>
          <c:showLegendKey val="0"/>
          <c:showVal val="0"/>
          <c:showCatName val="0"/>
          <c:showSerName val="0"/>
          <c:showPercent val="0"/>
          <c:showBubbleSize val="0"/>
        </c:dLbls>
        <c:gapWidth val="219"/>
        <c:overlap val="-27"/>
        <c:axId val="378114456"/>
        <c:axId val="378115440"/>
      </c:barChart>
      <c:dateAx>
        <c:axId val="37811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5440"/>
        <c:crosses val="autoZero"/>
        <c:auto val="1"/>
        <c:lblOffset val="100"/>
        <c:baseTimeUnit val="months"/>
      </c:dateAx>
      <c:valAx>
        <c:axId val="3781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0</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3A9-43EF-BA1B-2D5A451D0E1C}"/>
            </c:ext>
          </c:extLst>
        </c:ser>
        <c:dLbls>
          <c:showLegendKey val="0"/>
          <c:showVal val="0"/>
          <c:showCatName val="0"/>
          <c:showSerName val="0"/>
          <c:showPercent val="0"/>
          <c:showBubbleSize val="0"/>
        </c:dLbls>
        <c:gapWidth val="219"/>
        <c:overlap val="-27"/>
        <c:axId val="378120688"/>
        <c:axId val="378127576"/>
      </c:barChart>
      <c:dateAx>
        <c:axId val="37812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7576"/>
        <c:crosses val="autoZero"/>
        <c:auto val="1"/>
        <c:lblOffset val="100"/>
        <c:baseTimeUnit val="months"/>
      </c:dateAx>
      <c:valAx>
        <c:axId val="37812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c:v>
                </c:pt>
                <c:pt idx="1">
                  <c:v>15</c:v>
                </c:pt>
                <c:pt idx="2">
                  <c:v>0</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069-4F1E-BB93-9123A36A294A}"/>
            </c:ext>
          </c:extLst>
        </c:ser>
        <c:dLbls>
          <c:showLegendKey val="0"/>
          <c:showVal val="0"/>
          <c:showCatName val="0"/>
          <c:showSerName val="0"/>
          <c:showPercent val="0"/>
          <c:showBubbleSize val="0"/>
        </c:dLbls>
        <c:gapWidth val="219"/>
        <c:overlap val="-27"/>
        <c:axId val="378127248"/>
        <c:axId val="378128560"/>
      </c:barChart>
      <c:catAx>
        <c:axId val="37812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8560"/>
        <c:crosses val="autoZero"/>
        <c:auto val="1"/>
        <c:lblAlgn val="ctr"/>
        <c:lblOffset val="100"/>
        <c:noMultiLvlLbl val="0"/>
      </c:catAx>
      <c:valAx>
        <c:axId val="37812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3FC67-98C3-47BD-87E1-37637ECCDF34}"/>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50912C89-DE51-45D8-AADB-8A4E477F89C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84897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E20B6-AF00-4E7C-97D9-0ABA7A189F62}"/>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C7BD123A-E80D-4EE7-8322-D044A5BD425B}"/>
              </a:ext>
            </a:extLst>
          </p:cNvPr>
          <p:cNvGraphicFramePr>
            <a:graphicFrameLocks noGrp="1"/>
          </p:cNvGraphicFramePr>
          <p:nvPr>
            <p:ph type="chart" sz="quarter" idx="13"/>
            <p:extLst>
              <p:ext uri="{D42A27DB-BD31-4B8C-83A1-F6EECF244321}">
                <p14:modId xmlns:p14="http://schemas.microsoft.com/office/powerpoint/2010/main" val="226036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602FB-023F-4C7F-B97F-48B3B22327DA}"/>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E32A694F-9133-4641-9256-76F84B2B4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5516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07FE-0B16-4C61-B2C3-EA082E6259A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1D16E7CB-3FD6-4613-B5B7-20AB1902EAD5}"/>
              </a:ext>
            </a:extLst>
          </p:cNvPr>
          <p:cNvGraphicFramePr>
            <a:graphicFrameLocks noGrp="1"/>
          </p:cNvGraphicFramePr>
          <p:nvPr>
            <p:ph type="tbl" sz="quarter" idx="13"/>
            <p:extLst>
              <p:ext uri="{D42A27DB-BD31-4B8C-83A1-F6EECF244321}">
                <p14:modId xmlns:p14="http://schemas.microsoft.com/office/powerpoint/2010/main" val="292790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91055325"/>
                    </a:ext>
                  </a:extLst>
                </a:gridCol>
                <a:gridCol w="411480">
                  <a:extLst>
                    <a:ext uri="{9D8B030D-6E8A-4147-A177-3AD203B41FA5}">
                      <a16:colId xmlns:a16="http://schemas.microsoft.com/office/drawing/2014/main" val="3387461364"/>
                    </a:ext>
                  </a:extLst>
                </a:gridCol>
                <a:gridCol w="411480">
                  <a:extLst>
                    <a:ext uri="{9D8B030D-6E8A-4147-A177-3AD203B41FA5}">
                      <a16:colId xmlns:a16="http://schemas.microsoft.com/office/drawing/2014/main" val="3553335804"/>
                    </a:ext>
                  </a:extLst>
                </a:gridCol>
                <a:gridCol w="411480">
                  <a:extLst>
                    <a:ext uri="{9D8B030D-6E8A-4147-A177-3AD203B41FA5}">
                      <a16:colId xmlns:a16="http://schemas.microsoft.com/office/drawing/2014/main" val="1724516552"/>
                    </a:ext>
                  </a:extLst>
                </a:gridCol>
                <a:gridCol w="411480">
                  <a:extLst>
                    <a:ext uri="{9D8B030D-6E8A-4147-A177-3AD203B41FA5}">
                      <a16:colId xmlns:a16="http://schemas.microsoft.com/office/drawing/2014/main" val="3667387759"/>
                    </a:ext>
                  </a:extLst>
                </a:gridCol>
                <a:gridCol w="411480">
                  <a:extLst>
                    <a:ext uri="{9D8B030D-6E8A-4147-A177-3AD203B41FA5}">
                      <a16:colId xmlns:a16="http://schemas.microsoft.com/office/drawing/2014/main" val="4223531155"/>
                    </a:ext>
                  </a:extLst>
                </a:gridCol>
                <a:gridCol w="411480">
                  <a:extLst>
                    <a:ext uri="{9D8B030D-6E8A-4147-A177-3AD203B41FA5}">
                      <a16:colId xmlns:a16="http://schemas.microsoft.com/office/drawing/2014/main" val="1962596988"/>
                    </a:ext>
                  </a:extLst>
                </a:gridCol>
                <a:gridCol w="411480">
                  <a:extLst>
                    <a:ext uri="{9D8B030D-6E8A-4147-A177-3AD203B41FA5}">
                      <a16:colId xmlns:a16="http://schemas.microsoft.com/office/drawing/2014/main" val="555488297"/>
                    </a:ext>
                  </a:extLst>
                </a:gridCol>
                <a:gridCol w="411480">
                  <a:extLst>
                    <a:ext uri="{9D8B030D-6E8A-4147-A177-3AD203B41FA5}">
                      <a16:colId xmlns:a16="http://schemas.microsoft.com/office/drawing/2014/main" val="1651985763"/>
                    </a:ext>
                  </a:extLst>
                </a:gridCol>
                <a:gridCol w="411480">
                  <a:extLst>
                    <a:ext uri="{9D8B030D-6E8A-4147-A177-3AD203B41FA5}">
                      <a16:colId xmlns:a16="http://schemas.microsoft.com/office/drawing/2014/main" val="1880749305"/>
                    </a:ext>
                  </a:extLst>
                </a:gridCol>
                <a:gridCol w="411480">
                  <a:extLst>
                    <a:ext uri="{9D8B030D-6E8A-4147-A177-3AD203B41FA5}">
                      <a16:colId xmlns:a16="http://schemas.microsoft.com/office/drawing/2014/main" val="1500476200"/>
                    </a:ext>
                  </a:extLst>
                </a:gridCol>
                <a:gridCol w="411480">
                  <a:extLst>
                    <a:ext uri="{9D8B030D-6E8A-4147-A177-3AD203B41FA5}">
                      <a16:colId xmlns:a16="http://schemas.microsoft.com/office/drawing/2014/main" val="3767075356"/>
                    </a:ext>
                  </a:extLst>
                </a:gridCol>
                <a:gridCol w="411480">
                  <a:extLst>
                    <a:ext uri="{9D8B030D-6E8A-4147-A177-3AD203B41FA5}">
                      <a16:colId xmlns:a16="http://schemas.microsoft.com/office/drawing/2014/main" val="3532763267"/>
                    </a:ext>
                  </a:extLst>
                </a:gridCol>
                <a:gridCol w="411480">
                  <a:extLst>
                    <a:ext uri="{9D8B030D-6E8A-4147-A177-3AD203B41FA5}">
                      <a16:colId xmlns:a16="http://schemas.microsoft.com/office/drawing/2014/main" val="27301485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5445421"/>
                  </a:ext>
                </a:extLst>
              </a:tr>
              <a:tr h="370840">
                <a:tc>
                  <a:txBody>
                    <a:bodyPr/>
                    <a:lstStyle/>
                    <a:p>
                      <a:r>
                        <a:rPr lang="en-US" sz="1000"/>
                        <a:t>TMNA Services</a:t>
                      </a:r>
                    </a:p>
                  </a:txBody>
                  <a:tcPr/>
                </a:tc>
                <a:tc>
                  <a:txBody>
                    <a:bodyPr/>
                    <a:lstStyle/>
                    <a:p>
                      <a:r>
                        <a:rPr lang="en-US" sz="1000"/>
                        <a:t>191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65075541"/>
                  </a:ext>
                </a:extLst>
              </a:tr>
            </a:tbl>
          </a:graphicData>
        </a:graphic>
      </p:graphicFrame>
      <p:sp>
        <p:nvSpPr>
          <p:cNvPr id="4" name="Text Placeholder 3">
            <a:extLst>
              <a:ext uri="{FF2B5EF4-FFF2-40B4-BE49-F238E27FC236}">
                <a16:creationId xmlns:a16="http://schemas.microsoft.com/office/drawing/2014/main" id="{B6D36983-5A82-4BAD-8435-859B9D65A04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42250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2DF1-E72D-4878-AA92-186CED2DE672}"/>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9D1C8F17-5318-42EC-B039-9E76E98447F6}"/>
              </a:ext>
            </a:extLst>
          </p:cNvPr>
          <p:cNvGraphicFramePr>
            <a:graphicFrameLocks noGrp="1"/>
          </p:cNvGraphicFramePr>
          <p:nvPr>
            <p:ph type="chart" sz="quarter" idx="13"/>
            <p:extLst>
              <p:ext uri="{D42A27DB-BD31-4B8C-83A1-F6EECF244321}">
                <p14:modId xmlns:p14="http://schemas.microsoft.com/office/powerpoint/2010/main" val="550539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40BB0-9120-4A6B-B944-00688052272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CF556AA-C2A1-4D62-84D0-FA60B91C7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833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1123-F05D-4DAE-B911-1B9170E50A81}"/>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90C8E8C7-6EBA-494D-B176-83F9C1E553E7}"/>
              </a:ext>
            </a:extLst>
          </p:cNvPr>
          <p:cNvGraphicFramePr>
            <a:graphicFrameLocks noGrp="1"/>
          </p:cNvGraphicFramePr>
          <p:nvPr>
            <p:ph type="chart" sz="quarter" idx="13"/>
            <p:extLst>
              <p:ext uri="{D42A27DB-BD31-4B8C-83A1-F6EECF244321}">
                <p14:modId xmlns:p14="http://schemas.microsoft.com/office/powerpoint/2010/main" val="87684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7106B-B3C6-40B7-851D-0E14522338A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E31C48D-91E8-4163-86BB-00C06E728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909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9FF7B-C6DF-422B-A960-92F4815C3EE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0B9F8784-16C8-4D6C-B73C-5F296B6F3199}"/>
              </a:ext>
            </a:extLst>
          </p:cNvPr>
          <p:cNvGraphicFramePr>
            <a:graphicFrameLocks noGrp="1"/>
          </p:cNvGraphicFramePr>
          <p:nvPr>
            <p:ph type="chart" sz="quarter" idx="13"/>
            <p:extLst>
              <p:ext uri="{D42A27DB-BD31-4B8C-83A1-F6EECF244321}">
                <p14:modId xmlns:p14="http://schemas.microsoft.com/office/powerpoint/2010/main" val="2209635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337B2-9083-47E9-B595-C065287C189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E7E57DF-763A-41F1-B231-6478C6F9A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520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6D3A-0648-4C62-B982-629AB9456604}"/>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C58428D-1995-4D7F-9506-0F6662C3D005}"/>
              </a:ext>
            </a:extLst>
          </p:cNvPr>
          <p:cNvGraphicFramePr>
            <a:graphicFrameLocks noGrp="1"/>
          </p:cNvGraphicFramePr>
          <p:nvPr>
            <p:ph type="tbl" sz="quarter" idx="13"/>
            <p:extLst>
              <p:ext uri="{D42A27DB-BD31-4B8C-83A1-F6EECF244321}">
                <p14:modId xmlns:p14="http://schemas.microsoft.com/office/powerpoint/2010/main" val="386843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39626731"/>
                    </a:ext>
                  </a:extLst>
                </a:gridCol>
                <a:gridCol w="411480">
                  <a:extLst>
                    <a:ext uri="{9D8B030D-6E8A-4147-A177-3AD203B41FA5}">
                      <a16:colId xmlns:a16="http://schemas.microsoft.com/office/drawing/2014/main" val="342219923"/>
                    </a:ext>
                  </a:extLst>
                </a:gridCol>
                <a:gridCol w="411480">
                  <a:extLst>
                    <a:ext uri="{9D8B030D-6E8A-4147-A177-3AD203B41FA5}">
                      <a16:colId xmlns:a16="http://schemas.microsoft.com/office/drawing/2014/main" val="3661763022"/>
                    </a:ext>
                  </a:extLst>
                </a:gridCol>
                <a:gridCol w="411480">
                  <a:extLst>
                    <a:ext uri="{9D8B030D-6E8A-4147-A177-3AD203B41FA5}">
                      <a16:colId xmlns:a16="http://schemas.microsoft.com/office/drawing/2014/main" val="1606315607"/>
                    </a:ext>
                  </a:extLst>
                </a:gridCol>
                <a:gridCol w="411480">
                  <a:extLst>
                    <a:ext uri="{9D8B030D-6E8A-4147-A177-3AD203B41FA5}">
                      <a16:colId xmlns:a16="http://schemas.microsoft.com/office/drawing/2014/main" val="3898399400"/>
                    </a:ext>
                  </a:extLst>
                </a:gridCol>
                <a:gridCol w="411480">
                  <a:extLst>
                    <a:ext uri="{9D8B030D-6E8A-4147-A177-3AD203B41FA5}">
                      <a16:colId xmlns:a16="http://schemas.microsoft.com/office/drawing/2014/main" val="995180018"/>
                    </a:ext>
                  </a:extLst>
                </a:gridCol>
                <a:gridCol w="411480">
                  <a:extLst>
                    <a:ext uri="{9D8B030D-6E8A-4147-A177-3AD203B41FA5}">
                      <a16:colId xmlns:a16="http://schemas.microsoft.com/office/drawing/2014/main" val="556558415"/>
                    </a:ext>
                  </a:extLst>
                </a:gridCol>
                <a:gridCol w="411480">
                  <a:extLst>
                    <a:ext uri="{9D8B030D-6E8A-4147-A177-3AD203B41FA5}">
                      <a16:colId xmlns:a16="http://schemas.microsoft.com/office/drawing/2014/main" val="2384004942"/>
                    </a:ext>
                  </a:extLst>
                </a:gridCol>
                <a:gridCol w="411480">
                  <a:extLst>
                    <a:ext uri="{9D8B030D-6E8A-4147-A177-3AD203B41FA5}">
                      <a16:colId xmlns:a16="http://schemas.microsoft.com/office/drawing/2014/main" val="1649615308"/>
                    </a:ext>
                  </a:extLst>
                </a:gridCol>
                <a:gridCol w="411480">
                  <a:extLst>
                    <a:ext uri="{9D8B030D-6E8A-4147-A177-3AD203B41FA5}">
                      <a16:colId xmlns:a16="http://schemas.microsoft.com/office/drawing/2014/main" val="2815846415"/>
                    </a:ext>
                  </a:extLst>
                </a:gridCol>
                <a:gridCol w="411480">
                  <a:extLst>
                    <a:ext uri="{9D8B030D-6E8A-4147-A177-3AD203B41FA5}">
                      <a16:colId xmlns:a16="http://schemas.microsoft.com/office/drawing/2014/main" val="3100465698"/>
                    </a:ext>
                  </a:extLst>
                </a:gridCol>
                <a:gridCol w="411480">
                  <a:extLst>
                    <a:ext uri="{9D8B030D-6E8A-4147-A177-3AD203B41FA5}">
                      <a16:colId xmlns:a16="http://schemas.microsoft.com/office/drawing/2014/main" val="396128323"/>
                    </a:ext>
                  </a:extLst>
                </a:gridCol>
                <a:gridCol w="411480">
                  <a:extLst>
                    <a:ext uri="{9D8B030D-6E8A-4147-A177-3AD203B41FA5}">
                      <a16:colId xmlns:a16="http://schemas.microsoft.com/office/drawing/2014/main" val="4151378007"/>
                    </a:ext>
                  </a:extLst>
                </a:gridCol>
                <a:gridCol w="411480">
                  <a:extLst>
                    <a:ext uri="{9D8B030D-6E8A-4147-A177-3AD203B41FA5}">
                      <a16:colId xmlns:a16="http://schemas.microsoft.com/office/drawing/2014/main" val="2426282480"/>
                    </a:ext>
                  </a:extLst>
                </a:gridCol>
                <a:gridCol w="411480">
                  <a:extLst>
                    <a:ext uri="{9D8B030D-6E8A-4147-A177-3AD203B41FA5}">
                      <a16:colId xmlns:a16="http://schemas.microsoft.com/office/drawing/2014/main" val="3850589810"/>
                    </a:ext>
                  </a:extLst>
                </a:gridCol>
                <a:gridCol w="411480">
                  <a:extLst>
                    <a:ext uri="{9D8B030D-6E8A-4147-A177-3AD203B41FA5}">
                      <a16:colId xmlns:a16="http://schemas.microsoft.com/office/drawing/2014/main" val="1283559821"/>
                    </a:ext>
                  </a:extLst>
                </a:gridCol>
                <a:gridCol w="411480">
                  <a:extLst>
                    <a:ext uri="{9D8B030D-6E8A-4147-A177-3AD203B41FA5}">
                      <a16:colId xmlns:a16="http://schemas.microsoft.com/office/drawing/2014/main" val="41358219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509285724"/>
                  </a:ext>
                </a:extLst>
              </a:tr>
              <a:tr h="370840">
                <a:tc>
                  <a:txBody>
                    <a:bodyPr/>
                    <a:lstStyle/>
                    <a:p>
                      <a:r>
                        <a:rPr lang="en-US" sz="1000"/>
                        <a:t>TMNA Services</a:t>
                      </a:r>
                    </a:p>
                  </a:txBody>
                  <a:tcPr/>
                </a:tc>
                <a:tc>
                  <a:txBody>
                    <a:bodyPr/>
                    <a:lstStyle/>
                    <a:p>
                      <a:r>
                        <a:rPr lang="en-US" sz="1000"/>
                        <a:t>5263</a:t>
                      </a:r>
                    </a:p>
                  </a:txBody>
                  <a:tcPr/>
                </a:tc>
                <a:tc>
                  <a:txBody>
                    <a:bodyPr/>
                    <a:lstStyle/>
                    <a:p>
                      <a:r>
                        <a:rPr lang="en-US" sz="1000"/>
                        <a:t>72</a:t>
                      </a:r>
                    </a:p>
                  </a:txBody>
                  <a:tcPr/>
                </a:tc>
                <a:tc>
                  <a:txBody>
                    <a:bodyPr/>
                    <a:lstStyle/>
                    <a:p>
                      <a:r>
                        <a:rPr lang="en-US" sz="1000"/>
                        <a:t>2</a:t>
                      </a:r>
                    </a:p>
                  </a:txBody>
                  <a:tcPr/>
                </a:tc>
                <a:tc>
                  <a:txBody>
                    <a:bodyPr/>
                    <a:lstStyle/>
                    <a:p>
                      <a:r>
                        <a:rPr lang="en-US" sz="1000"/>
                        <a:t>29</a:t>
                      </a:r>
                    </a:p>
                  </a:txBody>
                  <a:tcPr/>
                </a:tc>
                <a:tc>
                  <a:txBody>
                    <a:bodyPr/>
                    <a:lstStyle/>
                    <a:p>
                      <a:r>
                        <a:rPr lang="en-US" sz="1000"/>
                        <a:t>14.5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7.5</a:t>
                      </a:r>
                    </a:p>
                  </a:txBody>
                  <a:tcPr/>
                </a:tc>
                <a:tc>
                  <a:txBody>
                    <a:bodyPr/>
                    <a:lstStyle/>
                    <a:p>
                      <a:r>
                        <a:rPr lang="en-US" sz="1000"/>
                        <a:t>1880</a:t>
                      </a:r>
                    </a:p>
                  </a:txBody>
                  <a:tcPr/>
                </a:tc>
                <a:tc>
                  <a:txBody>
                    <a:bodyPr/>
                    <a:lstStyle/>
                    <a:p>
                      <a:r>
                        <a:rPr lang="en-US" sz="1000"/>
                        <a:t>940</a:t>
                      </a:r>
                    </a:p>
                  </a:txBody>
                  <a:tcPr/>
                </a:tc>
                <a:tc>
                  <a:txBody>
                    <a:bodyPr/>
                    <a:lstStyle/>
                    <a:p>
                      <a:r>
                        <a:rPr lang="en-US" sz="1000"/>
                        <a:t>0.021866433195069 %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03600667"/>
                  </a:ext>
                </a:extLst>
              </a:tr>
            </a:tbl>
          </a:graphicData>
        </a:graphic>
      </p:graphicFrame>
      <p:sp>
        <p:nvSpPr>
          <p:cNvPr id="4" name="Text Placeholder 3">
            <a:extLst>
              <a:ext uri="{FF2B5EF4-FFF2-40B4-BE49-F238E27FC236}">
                <a16:creationId xmlns:a16="http://schemas.microsoft.com/office/drawing/2014/main" id="{A4A85738-9BD7-496D-8D46-4D7A1DCB545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16600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B1993-F96D-40AA-829D-F39D7A6CDA45}"/>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2A72DADF-32C7-4B1A-B3D7-8290AD34FF32}"/>
              </a:ext>
            </a:extLst>
          </p:cNvPr>
          <p:cNvGraphicFramePr>
            <a:graphicFrameLocks noGrp="1"/>
          </p:cNvGraphicFramePr>
          <p:nvPr>
            <p:ph type="chart" sz="quarter" idx="13"/>
            <p:extLst>
              <p:ext uri="{D42A27DB-BD31-4B8C-83A1-F6EECF244321}">
                <p14:modId xmlns:p14="http://schemas.microsoft.com/office/powerpoint/2010/main" val="4164182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37DCD-2735-4863-B5F7-3420EBB7042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7E4B12F-04F4-48D7-9A81-810C7B0DF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32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3B27-ADF7-46D1-9D29-518E1C93534D}"/>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D183824-A47F-4014-A617-E95309C53867}"/>
              </a:ext>
            </a:extLst>
          </p:cNvPr>
          <p:cNvGraphicFramePr>
            <a:graphicFrameLocks noGrp="1"/>
          </p:cNvGraphicFramePr>
          <p:nvPr>
            <p:ph type="chart" sz="quarter" idx="13"/>
            <p:extLst>
              <p:ext uri="{D42A27DB-BD31-4B8C-83A1-F6EECF244321}">
                <p14:modId xmlns:p14="http://schemas.microsoft.com/office/powerpoint/2010/main" val="1085675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DC98F-79D4-4F3A-A3C4-D8F909F9B1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F53DFD0-AB10-4AC4-AC3F-58A003590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485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A977-B92C-47EC-A3A9-7B00A6B94543}"/>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EC702D1E-B858-4369-9DBB-A9BA7AB56423}"/>
              </a:ext>
            </a:extLst>
          </p:cNvPr>
          <p:cNvGraphicFramePr>
            <a:graphicFrameLocks noGrp="1"/>
          </p:cNvGraphicFramePr>
          <p:nvPr>
            <p:ph type="chart" sz="quarter" idx="13"/>
            <p:extLst>
              <p:ext uri="{D42A27DB-BD31-4B8C-83A1-F6EECF244321}">
                <p14:modId xmlns:p14="http://schemas.microsoft.com/office/powerpoint/2010/main" val="326252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26BB5-C0EB-4AAC-B1FC-138EB85354D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9E62375-44A0-4081-B336-D65729B728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7155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40025-94A0-41DC-8A89-8718C50A4096}"/>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79751575-F871-4C20-95AE-EECB787CFD14}"/>
              </a:ext>
            </a:extLst>
          </p:cNvPr>
          <p:cNvGraphicFramePr>
            <a:graphicFrameLocks noGrp="1"/>
          </p:cNvGraphicFramePr>
          <p:nvPr>
            <p:ph type="tbl" sz="quarter" idx="13"/>
            <p:extLst>
              <p:ext uri="{D42A27DB-BD31-4B8C-83A1-F6EECF244321}">
                <p14:modId xmlns:p14="http://schemas.microsoft.com/office/powerpoint/2010/main" val="271405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72595953"/>
                    </a:ext>
                  </a:extLst>
                </a:gridCol>
                <a:gridCol w="1069847">
                  <a:extLst>
                    <a:ext uri="{9D8B030D-6E8A-4147-A177-3AD203B41FA5}">
                      <a16:colId xmlns:a16="http://schemas.microsoft.com/office/drawing/2014/main" val="1827411017"/>
                    </a:ext>
                  </a:extLst>
                </a:gridCol>
                <a:gridCol w="740664">
                  <a:extLst>
                    <a:ext uri="{9D8B030D-6E8A-4147-A177-3AD203B41FA5}">
                      <a16:colId xmlns:a16="http://schemas.microsoft.com/office/drawing/2014/main" val="1228450702"/>
                    </a:ext>
                  </a:extLst>
                </a:gridCol>
                <a:gridCol w="493776">
                  <a:extLst>
                    <a:ext uri="{9D8B030D-6E8A-4147-A177-3AD203B41FA5}">
                      <a16:colId xmlns:a16="http://schemas.microsoft.com/office/drawing/2014/main" val="2074484557"/>
                    </a:ext>
                  </a:extLst>
                </a:gridCol>
                <a:gridCol w="493776">
                  <a:extLst>
                    <a:ext uri="{9D8B030D-6E8A-4147-A177-3AD203B41FA5}">
                      <a16:colId xmlns:a16="http://schemas.microsoft.com/office/drawing/2014/main" val="3741188558"/>
                    </a:ext>
                  </a:extLst>
                </a:gridCol>
                <a:gridCol w="493776">
                  <a:extLst>
                    <a:ext uri="{9D8B030D-6E8A-4147-A177-3AD203B41FA5}">
                      <a16:colId xmlns:a16="http://schemas.microsoft.com/office/drawing/2014/main" val="3935923035"/>
                    </a:ext>
                  </a:extLst>
                </a:gridCol>
                <a:gridCol w="493776">
                  <a:extLst>
                    <a:ext uri="{9D8B030D-6E8A-4147-A177-3AD203B41FA5}">
                      <a16:colId xmlns:a16="http://schemas.microsoft.com/office/drawing/2014/main" val="35915958"/>
                    </a:ext>
                  </a:extLst>
                </a:gridCol>
                <a:gridCol w="493776">
                  <a:extLst>
                    <a:ext uri="{9D8B030D-6E8A-4147-A177-3AD203B41FA5}">
                      <a16:colId xmlns:a16="http://schemas.microsoft.com/office/drawing/2014/main" val="1416747980"/>
                    </a:ext>
                  </a:extLst>
                </a:gridCol>
                <a:gridCol w="493776">
                  <a:extLst>
                    <a:ext uri="{9D8B030D-6E8A-4147-A177-3AD203B41FA5}">
                      <a16:colId xmlns:a16="http://schemas.microsoft.com/office/drawing/2014/main" val="1458188744"/>
                    </a:ext>
                  </a:extLst>
                </a:gridCol>
                <a:gridCol w="493776">
                  <a:extLst>
                    <a:ext uri="{9D8B030D-6E8A-4147-A177-3AD203B41FA5}">
                      <a16:colId xmlns:a16="http://schemas.microsoft.com/office/drawing/2014/main" val="3316353823"/>
                    </a:ext>
                  </a:extLst>
                </a:gridCol>
                <a:gridCol w="493776">
                  <a:extLst>
                    <a:ext uri="{9D8B030D-6E8A-4147-A177-3AD203B41FA5}">
                      <a16:colId xmlns:a16="http://schemas.microsoft.com/office/drawing/2014/main" val="352985717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256116578"/>
                  </a:ext>
                </a:extLst>
              </a:tr>
              <a:tr h="370840">
                <a:tc>
                  <a:txBody>
                    <a:bodyPr/>
                    <a:lstStyle/>
                    <a:p>
                      <a:r>
                        <a:rPr lang="en-US" sz="1000" b="1"/>
                        <a:t>TMNA Services - 2020-03-09 16:07:07</a:t>
                      </a:r>
                      <a:r>
                        <a:rPr lang="en-US" sz="1000"/>
                        <a:t>
  Beautiful afternoon at Temple University speaking to students at Fox IB regarding employment opportunities here at TMNAS.  #experiencetmnas</a:t>
                      </a:r>
                    </a:p>
                  </a:txBody>
                  <a:tcPr/>
                </a:tc>
                <a:tc>
                  <a:txBody>
                    <a:bodyPr/>
                    <a:lstStyle/>
                    <a:p>
                      <a:r>
                        <a:rPr lang="en-US" sz="1000"/>
                        <a:t>https://media-exp1.licdn.com/dms/image/C4E22AQE_x9HxQVLkqA/feedshare-shrink_800/0?e=1590624000&amp;v=beta&amp;t=mk3fI8YJyGHa0Tp1Rk_nV2ibCBT_BxQyOAG1aqpSLqs</a:t>
                      </a:r>
                    </a:p>
                  </a:txBody>
                  <a:tcPr/>
                </a:tc>
                <a:tc>
                  <a:txBody>
                    <a:bodyPr/>
                    <a:lstStyle/>
                    <a:p>
                      <a:r>
                        <a:rPr lang="en-US" sz="1000"/>
                        <a:t>04/23/2020 14:12:44</a:t>
                      </a:r>
                    </a:p>
                  </a:txBody>
                  <a:tcPr/>
                </a:tc>
                <a:tc>
                  <a:txBody>
                    <a:bodyPr/>
                    <a:lstStyle/>
                    <a:p>
                      <a:r>
                        <a:rPr lang="en-US" sz="1000"/>
                        <a:t>Image</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0.028497409326425</a:t>
                      </a:r>
                    </a:p>
                  </a:txBody>
                  <a:tcPr/>
                </a:tc>
                <a:tc>
                  <a:txBody>
                    <a:bodyPr/>
                    <a:lstStyle/>
                    <a:p>
                      <a:r>
                        <a:rPr lang="en-US" sz="1000"/>
                        <a:t>1158</a:t>
                      </a:r>
                    </a:p>
                  </a:txBody>
                  <a:tcPr/>
                </a:tc>
                <a:tc>
                  <a:txBody>
                    <a:bodyPr/>
                    <a:lstStyle/>
                    <a:p>
                      <a:r>
                        <a:rPr lang="en-US" sz="1000"/>
                        <a:t>n/a</a:t>
                      </a:r>
                    </a:p>
                  </a:txBody>
                  <a:tcPr/>
                </a:tc>
                <a:extLst>
                  <a:ext uri="{0D108BD9-81ED-4DB2-BD59-A6C34878D82A}">
                    <a16:rowId xmlns:a16="http://schemas.microsoft.com/office/drawing/2014/main" val="1809931317"/>
                  </a:ext>
                </a:extLst>
              </a:tr>
              <a:tr h="370840">
                <a:tc>
                  <a:txBody>
                    <a:bodyPr/>
                    <a:lstStyle/>
                    <a:p>
                      <a:r>
                        <a:rPr lang="en-US" sz="1000" b="1"/>
                        <a:t>TMNA Services - 2020-03-30 14:19:53</a:t>
                      </a:r>
                      <a:r>
                        <a:rPr lang="en-US" sz="1000"/>
                        <a:t>
  TMNAS’ CSR Charity for March is March of Dimes
March of Dimes was originally known as the National Foundation for Infantile Paralysis, founded by Franklin D. Roosevelt to combat polio, but has since expanded its focus to the prevention of birth defects and infant mortality. March of Dimes advocates for policies that prioritize the health of all moms and babies, no matter their age, socio-economic background or demographics. https://lnkd.in/f9g7Ehh</a:t>
                      </a:r>
                    </a:p>
                  </a:txBody>
                  <a:tcPr/>
                </a:tc>
                <a:tc>
                  <a:txBody>
                    <a:bodyPr/>
                    <a:lstStyle/>
                    <a:p>
                      <a:r>
                        <a:rPr lang="en-US" sz="1000"/>
                        <a:t>https://www.marchofdimes.org/opengraph/og-img-1200x630.jpg</a:t>
                      </a:r>
                    </a:p>
                  </a:txBody>
                  <a:tcPr/>
                </a:tc>
                <a:tc>
                  <a:txBody>
                    <a:bodyPr/>
                    <a:lstStyle/>
                    <a:p>
                      <a:r>
                        <a:rPr lang="en-US" sz="1000"/>
                        <a:t>04/23/2020 14:12:44</a:t>
                      </a:r>
                    </a:p>
                  </a:txBody>
                  <a:tcPr/>
                </a:tc>
                <a:tc>
                  <a:txBody>
                    <a:bodyPr/>
                    <a:lstStyle/>
                    <a:p>
                      <a:r>
                        <a:rPr lang="en-US" sz="1000"/>
                        <a:t>Link</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0.015235457063712</a:t>
                      </a:r>
                    </a:p>
                  </a:txBody>
                  <a:tcPr/>
                </a:tc>
                <a:tc>
                  <a:txBody>
                    <a:bodyPr/>
                    <a:lstStyle/>
                    <a:p>
                      <a:r>
                        <a:rPr lang="en-US" sz="1000"/>
                        <a:t>722</a:t>
                      </a:r>
                    </a:p>
                  </a:txBody>
                  <a:tcPr/>
                </a:tc>
                <a:tc>
                  <a:txBody>
                    <a:bodyPr/>
                    <a:lstStyle/>
                    <a:p>
                      <a:r>
                        <a:rPr lang="en-US" sz="1000"/>
                        <a:t>n/a</a:t>
                      </a:r>
                    </a:p>
                  </a:txBody>
                  <a:tcPr/>
                </a:tc>
                <a:extLst>
                  <a:ext uri="{0D108BD9-81ED-4DB2-BD59-A6C34878D82A}">
                    <a16:rowId xmlns:a16="http://schemas.microsoft.com/office/drawing/2014/main" val="119659376"/>
                  </a:ext>
                </a:extLst>
              </a:tr>
            </a:tbl>
          </a:graphicData>
        </a:graphic>
      </p:graphicFrame>
      <p:sp>
        <p:nvSpPr>
          <p:cNvPr id="4" name="Text Placeholder 3">
            <a:extLst>
              <a:ext uri="{FF2B5EF4-FFF2-40B4-BE49-F238E27FC236}">
                <a16:creationId xmlns:a16="http://schemas.microsoft.com/office/drawing/2014/main" id="{DAE26991-95B1-4C28-9F7A-DC4565C5D13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57529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5C0D-60D4-4E1A-8B4B-8763F584DDE8}"/>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775D615F-8E6E-44BF-B4BB-CEC68524B935}"/>
              </a:ext>
            </a:extLst>
          </p:cNvPr>
          <p:cNvGraphicFramePr>
            <a:graphicFrameLocks noGrp="1"/>
          </p:cNvGraphicFramePr>
          <p:nvPr>
            <p:ph type="tbl" sz="quarter" idx="13"/>
            <p:extLst>
              <p:ext uri="{D42A27DB-BD31-4B8C-83A1-F6EECF244321}">
                <p14:modId xmlns:p14="http://schemas.microsoft.com/office/powerpoint/2010/main" val="239370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3685204"/>
                    </a:ext>
                  </a:extLst>
                </a:gridCol>
                <a:gridCol w="658368">
                  <a:extLst>
                    <a:ext uri="{9D8B030D-6E8A-4147-A177-3AD203B41FA5}">
                      <a16:colId xmlns:a16="http://schemas.microsoft.com/office/drawing/2014/main" val="1703919934"/>
                    </a:ext>
                  </a:extLst>
                </a:gridCol>
                <a:gridCol w="658368">
                  <a:extLst>
                    <a:ext uri="{9D8B030D-6E8A-4147-A177-3AD203B41FA5}">
                      <a16:colId xmlns:a16="http://schemas.microsoft.com/office/drawing/2014/main" val="4026884820"/>
                    </a:ext>
                  </a:extLst>
                </a:gridCol>
                <a:gridCol w="658368">
                  <a:extLst>
                    <a:ext uri="{9D8B030D-6E8A-4147-A177-3AD203B41FA5}">
                      <a16:colId xmlns:a16="http://schemas.microsoft.com/office/drawing/2014/main" val="2731338265"/>
                    </a:ext>
                  </a:extLst>
                </a:gridCol>
                <a:gridCol w="658368">
                  <a:extLst>
                    <a:ext uri="{9D8B030D-6E8A-4147-A177-3AD203B41FA5}">
                      <a16:colId xmlns:a16="http://schemas.microsoft.com/office/drawing/2014/main" val="2264506562"/>
                    </a:ext>
                  </a:extLst>
                </a:gridCol>
                <a:gridCol w="658368">
                  <a:extLst>
                    <a:ext uri="{9D8B030D-6E8A-4147-A177-3AD203B41FA5}">
                      <a16:colId xmlns:a16="http://schemas.microsoft.com/office/drawing/2014/main" val="2455519449"/>
                    </a:ext>
                  </a:extLst>
                </a:gridCol>
                <a:gridCol w="658368">
                  <a:extLst>
                    <a:ext uri="{9D8B030D-6E8A-4147-A177-3AD203B41FA5}">
                      <a16:colId xmlns:a16="http://schemas.microsoft.com/office/drawing/2014/main" val="3897419615"/>
                    </a:ext>
                  </a:extLst>
                </a:gridCol>
                <a:gridCol w="658368">
                  <a:extLst>
                    <a:ext uri="{9D8B030D-6E8A-4147-A177-3AD203B41FA5}">
                      <a16:colId xmlns:a16="http://schemas.microsoft.com/office/drawing/2014/main" val="1304711314"/>
                    </a:ext>
                  </a:extLst>
                </a:gridCol>
                <a:gridCol w="658368">
                  <a:extLst>
                    <a:ext uri="{9D8B030D-6E8A-4147-A177-3AD203B41FA5}">
                      <a16:colId xmlns:a16="http://schemas.microsoft.com/office/drawing/2014/main" val="1789911551"/>
                    </a:ext>
                  </a:extLst>
                </a:gridCol>
                <a:gridCol w="658368">
                  <a:extLst>
                    <a:ext uri="{9D8B030D-6E8A-4147-A177-3AD203B41FA5}">
                      <a16:colId xmlns:a16="http://schemas.microsoft.com/office/drawing/2014/main" val="2171342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11507526"/>
                  </a:ext>
                </a:extLst>
              </a:tr>
              <a:tr h="370840">
                <a:tc>
                  <a:txBody>
                    <a:bodyPr/>
                    <a:lstStyle/>
                    <a:p>
                      <a:r>
                        <a:rPr lang="en-US" sz="1000"/>
                        <a:t>tmna_services</a:t>
                      </a:r>
                    </a:p>
                  </a:txBody>
                  <a:tcPr/>
                </a:tc>
                <a:tc>
                  <a:txBody>
                    <a:bodyPr/>
                    <a:lstStyle/>
                    <a:p>
                      <a:r>
                        <a:rPr lang="en-US" sz="1000"/>
                        <a:t>431</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45</a:t>
                      </a:r>
                    </a:p>
                  </a:txBody>
                  <a:tcPr/>
                </a:tc>
                <a:tc>
                  <a:txBody>
                    <a:bodyPr/>
                    <a:lstStyle/>
                    <a:p>
                      <a:r>
                        <a:rPr lang="en-US" sz="1000"/>
                        <a:t>1</a:t>
                      </a:r>
                    </a:p>
                  </a:txBody>
                  <a:tcPr/>
                </a:tc>
                <a:tc>
                  <a:txBody>
                    <a:bodyPr/>
                    <a:lstStyle/>
                    <a:p>
                      <a:r>
                        <a:rPr lang="en-US" sz="1000"/>
                        <a:t>5.3864 %</a:t>
                      </a:r>
                    </a:p>
                  </a:txBody>
                  <a:tcPr/>
                </a:tc>
                <a:extLst>
                  <a:ext uri="{0D108BD9-81ED-4DB2-BD59-A6C34878D82A}">
                    <a16:rowId xmlns:a16="http://schemas.microsoft.com/office/drawing/2014/main" val="2181262364"/>
                  </a:ext>
                </a:extLst>
              </a:tr>
            </a:tbl>
          </a:graphicData>
        </a:graphic>
      </p:graphicFrame>
      <p:sp>
        <p:nvSpPr>
          <p:cNvPr id="4" name="Text Placeholder 3">
            <a:extLst>
              <a:ext uri="{FF2B5EF4-FFF2-40B4-BE49-F238E27FC236}">
                <a16:creationId xmlns:a16="http://schemas.microsoft.com/office/drawing/2014/main" id="{744F8929-4F9D-41E3-B76E-DAC2117561D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68091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B4DA-05E6-4011-A81B-67ACAAA2AFE0}"/>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18F8EA13-DEEF-4637-833E-74539984F4EC}"/>
              </a:ext>
            </a:extLst>
          </p:cNvPr>
          <p:cNvGraphicFramePr>
            <a:graphicFrameLocks noGrp="1"/>
          </p:cNvGraphicFramePr>
          <p:nvPr>
            <p:ph type="chart" sz="quarter" idx="13"/>
            <p:extLst>
              <p:ext uri="{D42A27DB-BD31-4B8C-83A1-F6EECF244321}">
                <p14:modId xmlns:p14="http://schemas.microsoft.com/office/powerpoint/2010/main" val="3899834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D6915A-0FF0-4842-82BF-6FC23F86A81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B5BCFC9-829B-4E3A-8FEF-F58966FBB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489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70C5-4A77-4E72-A5E9-A53684D70911}"/>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DD60EEE5-C1D6-4118-90FA-C8C837DF37A6}"/>
              </a:ext>
            </a:extLst>
          </p:cNvPr>
          <p:cNvGraphicFramePr>
            <a:graphicFrameLocks noGrp="1"/>
          </p:cNvGraphicFramePr>
          <p:nvPr>
            <p:ph type="chart" sz="quarter" idx="13"/>
            <p:extLst>
              <p:ext uri="{D42A27DB-BD31-4B8C-83A1-F6EECF244321}">
                <p14:modId xmlns:p14="http://schemas.microsoft.com/office/powerpoint/2010/main" val="3668809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117FBB-16A7-4BBE-B484-8D399DADBD3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FB92407-77B1-43E8-ACE5-F6208A66F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45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9328-C07C-4333-8F1D-9EC6323C0B09}"/>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1ADC8D28-6807-4AB1-B325-754638A19CD7}"/>
              </a:ext>
            </a:extLst>
          </p:cNvPr>
          <p:cNvGraphicFramePr>
            <a:graphicFrameLocks noGrp="1"/>
          </p:cNvGraphicFramePr>
          <p:nvPr>
            <p:ph type="chart" sz="quarter" idx="13"/>
            <p:extLst>
              <p:ext uri="{D42A27DB-BD31-4B8C-83A1-F6EECF244321}">
                <p14:modId xmlns:p14="http://schemas.microsoft.com/office/powerpoint/2010/main" val="805441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3FFBE-0603-4F92-A0CB-F695ABF0466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9C7A6CA-3FEC-4C16-8439-00AED709C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803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9684-372D-44A4-870C-C2D6926C81E1}"/>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72F92AC0-1FC1-47B2-9B01-8D644591E162}"/>
              </a:ext>
            </a:extLst>
          </p:cNvPr>
          <p:cNvGraphicFramePr>
            <a:graphicFrameLocks noGrp="1"/>
          </p:cNvGraphicFramePr>
          <p:nvPr>
            <p:ph type="tbl" sz="quarter" idx="13"/>
            <p:extLst>
              <p:ext uri="{D42A27DB-BD31-4B8C-83A1-F6EECF244321}">
                <p14:modId xmlns:p14="http://schemas.microsoft.com/office/powerpoint/2010/main" val="221930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4909932"/>
                    </a:ext>
                  </a:extLst>
                </a:gridCol>
                <a:gridCol w="987552">
                  <a:extLst>
                    <a:ext uri="{9D8B030D-6E8A-4147-A177-3AD203B41FA5}">
                      <a16:colId xmlns:a16="http://schemas.microsoft.com/office/drawing/2014/main" val="3805503413"/>
                    </a:ext>
                  </a:extLst>
                </a:gridCol>
                <a:gridCol w="987552">
                  <a:extLst>
                    <a:ext uri="{9D8B030D-6E8A-4147-A177-3AD203B41FA5}">
                      <a16:colId xmlns:a16="http://schemas.microsoft.com/office/drawing/2014/main" val="802543141"/>
                    </a:ext>
                  </a:extLst>
                </a:gridCol>
                <a:gridCol w="987552">
                  <a:extLst>
                    <a:ext uri="{9D8B030D-6E8A-4147-A177-3AD203B41FA5}">
                      <a16:colId xmlns:a16="http://schemas.microsoft.com/office/drawing/2014/main" val="2123205734"/>
                    </a:ext>
                  </a:extLst>
                </a:gridCol>
                <a:gridCol w="987552">
                  <a:extLst>
                    <a:ext uri="{9D8B030D-6E8A-4147-A177-3AD203B41FA5}">
                      <a16:colId xmlns:a16="http://schemas.microsoft.com/office/drawing/2014/main" val="31940828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43630079"/>
                  </a:ext>
                </a:extLst>
              </a:tr>
              <a:tr h="370840">
                <a:tc>
                  <a:txBody>
                    <a:bodyPr/>
                    <a:lstStyle/>
                    <a:p>
                      <a:r>
                        <a:rPr lang="en-US" sz="1000" b="1"/>
                        <a:t>tmna_services - 2020-03-20 16:20:45</a:t>
                      </a:r>
                      <a:r>
                        <a:rPr lang="en-US" sz="1000"/>
                        <a:t>
 In response to the coronavirus pandemic, TMNAS has implemented contingency plans for all of our employees and many employees are working from home. We remain dedicated to supporting our customers during this time. Thank you to all the healthcare professionals, emergency responders, and many others that are serving our communities. #inthistogether</a:t>
                      </a:r>
                    </a:p>
                  </a:txBody>
                  <a:tcPr/>
                </a:tc>
                <a:tc>
                  <a:txBody>
                    <a:bodyPr/>
                    <a:lstStyle/>
                    <a:p>
                      <a:r>
                        <a:rPr lang="en-US" sz="1000"/>
                        <a:t>41</a:t>
                      </a:r>
                    </a:p>
                  </a:txBody>
                  <a:tcPr/>
                </a:tc>
                <a:tc>
                  <a:txBody>
                    <a:bodyPr/>
                    <a:lstStyle/>
                    <a:p>
                      <a:r>
                        <a:rPr lang="en-US" sz="1000"/>
                        <a:t>1</a:t>
                      </a:r>
                    </a:p>
                  </a:txBody>
                  <a:tcPr/>
                </a:tc>
                <a:tc>
                  <a:txBody>
                    <a:bodyPr/>
                    <a:lstStyle/>
                    <a:p>
                      <a:r>
                        <a:rPr lang="en-US" sz="1000"/>
                        <a:t>9.7674 %</a:t>
                      </a:r>
                    </a:p>
                  </a:txBody>
                  <a:tcPr/>
                </a:tc>
                <a:tc>
                  <a:txBody>
                    <a:bodyPr/>
                    <a:lstStyle/>
                    <a:p>
                      <a:r>
                        <a:rPr lang="en-US" sz="1000"/>
                        <a:t>Image</a:t>
                      </a:r>
                    </a:p>
                  </a:txBody>
                  <a:tcPr/>
                </a:tc>
                <a:extLst>
                  <a:ext uri="{0D108BD9-81ED-4DB2-BD59-A6C34878D82A}">
                    <a16:rowId xmlns:a16="http://schemas.microsoft.com/office/drawing/2014/main" val="2931118494"/>
                  </a:ext>
                </a:extLst>
              </a:tr>
              <a:tr h="370840">
                <a:tc>
                  <a:txBody>
                    <a:bodyPr/>
                    <a:lstStyle/>
                    <a:p>
                      <a:r>
                        <a:rPr lang="en-US" sz="1000" b="1"/>
                        <a:t>tmna_services - 2020-03-30 14:47:33</a:t>
                      </a:r>
                      <a:r>
                        <a:rPr lang="en-US" sz="1000"/>
                        <a:t>
 TMNAS’ CSR Charity for March is marchofdimes 
March of Dimes was originally known as the National Foundation for Infantile Paralysis, founded by Franklin D. Roosevelt to combat polio, but has since expanded its focus to the prevention of birth defects and infant mortality. March of Dimes advocates for policies that prioritize the health of all moms and babies, no matter their age, socio-economic background or demographics</a:t>
                      </a:r>
                    </a:p>
                  </a:txBody>
                  <a:tcPr/>
                </a:tc>
                <a:tc>
                  <a:txBody>
                    <a:bodyPr/>
                    <a:lstStyle/>
                    <a:p>
                      <a:r>
                        <a:rPr lang="en-US" sz="1000"/>
                        <a:t>4</a:t>
                      </a:r>
                    </a:p>
                  </a:txBody>
                  <a:tcPr/>
                </a:tc>
                <a:tc>
                  <a:txBody>
                    <a:bodyPr/>
                    <a:lstStyle/>
                    <a:p>
                      <a:r>
                        <a:rPr lang="en-US" sz="1000"/>
                        <a:t>0</a:t>
                      </a:r>
                    </a:p>
                  </a:txBody>
                  <a:tcPr/>
                </a:tc>
                <a:tc>
                  <a:txBody>
                    <a:bodyPr/>
                    <a:lstStyle/>
                    <a:p>
                      <a:r>
                        <a:rPr lang="en-US" sz="1000"/>
                        <a:t>0.9281 %</a:t>
                      </a:r>
                    </a:p>
                  </a:txBody>
                  <a:tcPr/>
                </a:tc>
                <a:tc>
                  <a:txBody>
                    <a:bodyPr/>
                    <a:lstStyle/>
                    <a:p>
                      <a:r>
                        <a:rPr lang="en-US" sz="1000"/>
                        <a:t>Image</a:t>
                      </a:r>
                    </a:p>
                  </a:txBody>
                  <a:tcPr/>
                </a:tc>
                <a:extLst>
                  <a:ext uri="{0D108BD9-81ED-4DB2-BD59-A6C34878D82A}">
                    <a16:rowId xmlns:a16="http://schemas.microsoft.com/office/drawing/2014/main" val="3781314819"/>
                  </a:ext>
                </a:extLst>
              </a:tr>
            </a:tbl>
          </a:graphicData>
        </a:graphic>
      </p:graphicFrame>
      <p:sp>
        <p:nvSpPr>
          <p:cNvPr id="4" name="Text Placeholder 3">
            <a:extLst>
              <a:ext uri="{FF2B5EF4-FFF2-40B4-BE49-F238E27FC236}">
                <a16:creationId xmlns:a16="http://schemas.microsoft.com/office/drawing/2014/main" id="{D05225DC-3CD8-4EED-B3DA-ED93E4B12BD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694481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4B65A-34D8-4C16-84FE-7E59442CE77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24B1FBED-323D-4671-9B76-34A38B34228E}"/>
              </a:ext>
            </a:extLst>
          </p:cNvPr>
          <p:cNvGraphicFramePr>
            <a:graphicFrameLocks noGrp="1"/>
          </p:cNvGraphicFramePr>
          <p:nvPr>
            <p:ph type="tbl" sz="quarter" idx="13"/>
            <p:extLst>
              <p:ext uri="{D42A27DB-BD31-4B8C-83A1-F6EECF244321}">
                <p14:modId xmlns:p14="http://schemas.microsoft.com/office/powerpoint/2010/main" val="198936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021227803"/>
                    </a:ext>
                  </a:extLst>
                </a:gridCol>
                <a:gridCol w="493776">
                  <a:extLst>
                    <a:ext uri="{9D8B030D-6E8A-4147-A177-3AD203B41FA5}">
                      <a16:colId xmlns:a16="http://schemas.microsoft.com/office/drawing/2014/main" val="759518127"/>
                    </a:ext>
                  </a:extLst>
                </a:gridCol>
                <a:gridCol w="246888">
                  <a:extLst>
                    <a:ext uri="{9D8B030D-6E8A-4147-A177-3AD203B41FA5}">
                      <a16:colId xmlns:a16="http://schemas.microsoft.com/office/drawing/2014/main" val="1058404628"/>
                    </a:ext>
                  </a:extLst>
                </a:gridCol>
                <a:gridCol w="246888">
                  <a:extLst>
                    <a:ext uri="{9D8B030D-6E8A-4147-A177-3AD203B41FA5}">
                      <a16:colId xmlns:a16="http://schemas.microsoft.com/office/drawing/2014/main" val="4042050964"/>
                    </a:ext>
                  </a:extLst>
                </a:gridCol>
                <a:gridCol w="246888">
                  <a:extLst>
                    <a:ext uri="{9D8B030D-6E8A-4147-A177-3AD203B41FA5}">
                      <a16:colId xmlns:a16="http://schemas.microsoft.com/office/drawing/2014/main" val="596940911"/>
                    </a:ext>
                  </a:extLst>
                </a:gridCol>
                <a:gridCol w="246888">
                  <a:extLst>
                    <a:ext uri="{9D8B030D-6E8A-4147-A177-3AD203B41FA5}">
                      <a16:colId xmlns:a16="http://schemas.microsoft.com/office/drawing/2014/main" val="3250811155"/>
                    </a:ext>
                  </a:extLst>
                </a:gridCol>
                <a:gridCol w="246888">
                  <a:extLst>
                    <a:ext uri="{9D8B030D-6E8A-4147-A177-3AD203B41FA5}">
                      <a16:colId xmlns:a16="http://schemas.microsoft.com/office/drawing/2014/main" val="1291095262"/>
                    </a:ext>
                  </a:extLst>
                </a:gridCol>
                <a:gridCol w="246888">
                  <a:extLst>
                    <a:ext uri="{9D8B030D-6E8A-4147-A177-3AD203B41FA5}">
                      <a16:colId xmlns:a16="http://schemas.microsoft.com/office/drawing/2014/main" val="167949980"/>
                    </a:ext>
                  </a:extLst>
                </a:gridCol>
                <a:gridCol w="246888">
                  <a:extLst>
                    <a:ext uri="{9D8B030D-6E8A-4147-A177-3AD203B41FA5}">
                      <a16:colId xmlns:a16="http://schemas.microsoft.com/office/drawing/2014/main" val="708022547"/>
                    </a:ext>
                  </a:extLst>
                </a:gridCol>
                <a:gridCol w="246888">
                  <a:extLst>
                    <a:ext uri="{9D8B030D-6E8A-4147-A177-3AD203B41FA5}">
                      <a16:colId xmlns:a16="http://schemas.microsoft.com/office/drawing/2014/main" val="2942905702"/>
                    </a:ext>
                  </a:extLst>
                </a:gridCol>
                <a:gridCol w="246888">
                  <a:extLst>
                    <a:ext uri="{9D8B030D-6E8A-4147-A177-3AD203B41FA5}">
                      <a16:colId xmlns:a16="http://schemas.microsoft.com/office/drawing/2014/main" val="1523549377"/>
                    </a:ext>
                  </a:extLst>
                </a:gridCol>
                <a:gridCol w="246888">
                  <a:extLst>
                    <a:ext uri="{9D8B030D-6E8A-4147-A177-3AD203B41FA5}">
                      <a16:colId xmlns:a16="http://schemas.microsoft.com/office/drawing/2014/main" val="1486268204"/>
                    </a:ext>
                  </a:extLst>
                </a:gridCol>
                <a:gridCol w="246888">
                  <a:extLst>
                    <a:ext uri="{9D8B030D-6E8A-4147-A177-3AD203B41FA5}">
                      <a16:colId xmlns:a16="http://schemas.microsoft.com/office/drawing/2014/main" val="3729501902"/>
                    </a:ext>
                  </a:extLst>
                </a:gridCol>
                <a:gridCol w="246888">
                  <a:extLst>
                    <a:ext uri="{9D8B030D-6E8A-4147-A177-3AD203B41FA5}">
                      <a16:colId xmlns:a16="http://schemas.microsoft.com/office/drawing/2014/main" val="1176847522"/>
                    </a:ext>
                  </a:extLst>
                </a:gridCol>
                <a:gridCol w="246888">
                  <a:extLst>
                    <a:ext uri="{9D8B030D-6E8A-4147-A177-3AD203B41FA5}">
                      <a16:colId xmlns:a16="http://schemas.microsoft.com/office/drawing/2014/main" val="391509166"/>
                    </a:ext>
                  </a:extLst>
                </a:gridCol>
                <a:gridCol w="246888">
                  <a:extLst>
                    <a:ext uri="{9D8B030D-6E8A-4147-A177-3AD203B41FA5}">
                      <a16:colId xmlns:a16="http://schemas.microsoft.com/office/drawing/2014/main" val="1510521993"/>
                    </a:ext>
                  </a:extLst>
                </a:gridCol>
                <a:gridCol w="246888">
                  <a:extLst>
                    <a:ext uri="{9D8B030D-6E8A-4147-A177-3AD203B41FA5}">
                      <a16:colId xmlns:a16="http://schemas.microsoft.com/office/drawing/2014/main" val="3711353750"/>
                    </a:ext>
                  </a:extLst>
                </a:gridCol>
                <a:gridCol w="246888">
                  <a:extLst>
                    <a:ext uri="{9D8B030D-6E8A-4147-A177-3AD203B41FA5}">
                      <a16:colId xmlns:a16="http://schemas.microsoft.com/office/drawing/2014/main" val="3363674534"/>
                    </a:ext>
                  </a:extLst>
                </a:gridCol>
                <a:gridCol w="246888">
                  <a:extLst>
                    <a:ext uri="{9D8B030D-6E8A-4147-A177-3AD203B41FA5}">
                      <a16:colId xmlns:a16="http://schemas.microsoft.com/office/drawing/2014/main" val="664117928"/>
                    </a:ext>
                  </a:extLst>
                </a:gridCol>
                <a:gridCol w="246888">
                  <a:extLst>
                    <a:ext uri="{9D8B030D-6E8A-4147-A177-3AD203B41FA5}">
                      <a16:colId xmlns:a16="http://schemas.microsoft.com/office/drawing/2014/main" val="2589623175"/>
                    </a:ext>
                  </a:extLst>
                </a:gridCol>
                <a:gridCol w="246888">
                  <a:extLst>
                    <a:ext uri="{9D8B030D-6E8A-4147-A177-3AD203B41FA5}">
                      <a16:colId xmlns:a16="http://schemas.microsoft.com/office/drawing/2014/main" val="2385539840"/>
                    </a:ext>
                  </a:extLst>
                </a:gridCol>
                <a:gridCol w="246888">
                  <a:extLst>
                    <a:ext uri="{9D8B030D-6E8A-4147-A177-3AD203B41FA5}">
                      <a16:colId xmlns:a16="http://schemas.microsoft.com/office/drawing/2014/main" val="4087008849"/>
                    </a:ext>
                  </a:extLst>
                </a:gridCol>
                <a:gridCol w="246888">
                  <a:extLst>
                    <a:ext uri="{9D8B030D-6E8A-4147-A177-3AD203B41FA5}">
                      <a16:colId xmlns:a16="http://schemas.microsoft.com/office/drawing/2014/main" val="31812707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02009011"/>
                  </a:ext>
                </a:extLst>
              </a:tr>
              <a:tr h="370840">
                <a:tc>
                  <a:txBody>
                    <a:bodyPr/>
                    <a:lstStyle/>
                    <a:p>
                      <a:r>
                        <a:rPr lang="en-US" sz="1000"/>
                        <a:t>TMNAS</a:t>
                      </a:r>
                    </a:p>
                  </a:txBody>
                  <a:tcPr/>
                </a:tc>
                <a:tc>
                  <a:txBody>
                    <a:bodyPr/>
                    <a:lstStyle/>
                    <a:p>
                      <a:r>
                        <a:rPr lang="en-US" sz="1000"/>
                        <a:t>78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986693197"/>
                  </a:ext>
                </a:extLst>
              </a:tr>
            </a:tbl>
          </a:graphicData>
        </a:graphic>
      </p:graphicFrame>
      <p:sp>
        <p:nvSpPr>
          <p:cNvPr id="4" name="Text Placeholder 3">
            <a:extLst>
              <a:ext uri="{FF2B5EF4-FFF2-40B4-BE49-F238E27FC236}">
                <a16:creationId xmlns:a16="http://schemas.microsoft.com/office/drawing/2014/main" id="{E1D3BED9-56CE-4BA7-9FF5-3F3F1EE16C7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685696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50D3-0104-48F4-83CA-2F1C46BC42CB}"/>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9F573091-9B1F-4784-9AD6-D37ACBCD2B89}"/>
              </a:ext>
            </a:extLst>
          </p:cNvPr>
          <p:cNvGraphicFramePr>
            <a:graphicFrameLocks noGrp="1"/>
          </p:cNvGraphicFramePr>
          <p:nvPr>
            <p:ph type="tbl" sz="quarter" idx="13"/>
            <p:extLst>
              <p:ext uri="{D42A27DB-BD31-4B8C-83A1-F6EECF244321}">
                <p14:modId xmlns:p14="http://schemas.microsoft.com/office/powerpoint/2010/main" val="66246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4457367"/>
                    </a:ext>
                  </a:extLst>
                </a:gridCol>
                <a:gridCol w="905256">
                  <a:extLst>
                    <a:ext uri="{9D8B030D-6E8A-4147-A177-3AD203B41FA5}">
                      <a16:colId xmlns:a16="http://schemas.microsoft.com/office/drawing/2014/main" val="872903146"/>
                    </a:ext>
                  </a:extLst>
                </a:gridCol>
                <a:gridCol w="658368">
                  <a:extLst>
                    <a:ext uri="{9D8B030D-6E8A-4147-A177-3AD203B41FA5}">
                      <a16:colId xmlns:a16="http://schemas.microsoft.com/office/drawing/2014/main" val="759063062"/>
                    </a:ext>
                  </a:extLst>
                </a:gridCol>
                <a:gridCol w="329184">
                  <a:extLst>
                    <a:ext uri="{9D8B030D-6E8A-4147-A177-3AD203B41FA5}">
                      <a16:colId xmlns:a16="http://schemas.microsoft.com/office/drawing/2014/main" val="1147069028"/>
                    </a:ext>
                  </a:extLst>
                </a:gridCol>
                <a:gridCol w="329184">
                  <a:extLst>
                    <a:ext uri="{9D8B030D-6E8A-4147-A177-3AD203B41FA5}">
                      <a16:colId xmlns:a16="http://schemas.microsoft.com/office/drawing/2014/main" val="4149368455"/>
                    </a:ext>
                  </a:extLst>
                </a:gridCol>
                <a:gridCol w="329184">
                  <a:extLst>
                    <a:ext uri="{9D8B030D-6E8A-4147-A177-3AD203B41FA5}">
                      <a16:colId xmlns:a16="http://schemas.microsoft.com/office/drawing/2014/main" val="3975089901"/>
                    </a:ext>
                  </a:extLst>
                </a:gridCol>
                <a:gridCol w="329184">
                  <a:extLst>
                    <a:ext uri="{9D8B030D-6E8A-4147-A177-3AD203B41FA5}">
                      <a16:colId xmlns:a16="http://schemas.microsoft.com/office/drawing/2014/main" val="741742787"/>
                    </a:ext>
                  </a:extLst>
                </a:gridCol>
                <a:gridCol w="329184">
                  <a:extLst>
                    <a:ext uri="{9D8B030D-6E8A-4147-A177-3AD203B41FA5}">
                      <a16:colId xmlns:a16="http://schemas.microsoft.com/office/drawing/2014/main" val="3771376653"/>
                    </a:ext>
                  </a:extLst>
                </a:gridCol>
                <a:gridCol w="329184">
                  <a:extLst>
                    <a:ext uri="{9D8B030D-6E8A-4147-A177-3AD203B41FA5}">
                      <a16:colId xmlns:a16="http://schemas.microsoft.com/office/drawing/2014/main" val="210158200"/>
                    </a:ext>
                  </a:extLst>
                </a:gridCol>
                <a:gridCol w="329184">
                  <a:extLst>
                    <a:ext uri="{9D8B030D-6E8A-4147-A177-3AD203B41FA5}">
                      <a16:colId xmlns:a16="http://schemas.microsoft.com/office/drawing/2014/main" val="2641213195"/>
                    </a:ext>
                  </a:extLst>
                </a:gridCol>
                <a:gridCol w="329184">
                  <a:extLst>
                    <a:ext uri="{9D8B030D-6E8A-4147-A177-3AD203B41FA5}">
                      <a16:colId xmlns:a16="http://schemas.microsoft.com/office/drawing/2014/main" val="913741341"/>
                    </a:ext>
                  </a:extLst>
                </a:gridCol>
                <a:gridCol w="329184">
                  <a:extLst>
                    <a:ext uri="{9D8B030D-6E8A-4147-A177-3AD203B41FA5}">
                      <a16:colId xmlns:a16="http://schemas.microsoft.com/office/drawing/2014/main" val="4235182285"/>
                    </a:ext>
                  </a:extLst>
                </a:gridCol>
                <a:gridCol w="329184">
                  <a:extLst>
                    <a:ext uri="{9D8B030D-6E8A-4147-A177-3AD203B41FA5}">
                      <a16:colId xmlns:a16="http://schemas.microsoft.com/office/drawing/2014/main" val="1669047586"/>
                    </a:ext>
                  </a:extLst>
                </a:gridCol>
                <a:gridCol w="329184">
                  <a:extLst>
                    <a:ext uri="{9D8B030D-6E8A-4147-A177-3AD203B41FA5}">
                      <a16:colId xmlns:a16="http://schemas.microsoft.com/office/drawing/2014/main" val="347207048"/>
                    </a:ext>
                  </a:extLst>
                </a:gridCol>
                <a:gridCol w="329184">
                  <a:extLst>
                    <a:ext uri="{9D8B030D-6E8A-4147-A177-3AD203B41FA5}">
                      <a16:colId xmlns:a16="http://schemas.microsoft.com/office/drawing/2014/main" val="4021530205"/>
                    </a:ext>
                  </a:extLst>
                </a:gridCol>
                <a:gridCol w="329184">
                  <a:extLst>
                    <a:ext uri="{9D8B030D-6E8A-4147-A177-3AD203B41FA5}">
                      <a16:colId xmlns:a16="http://schemas.microsoft.com/office/drawing/2014/main" val="58756950"/>
                    </a:ext>
                  </a:extLst>
                </a:gridCol>
                <a:gridCol w="329184">
                  <a:extLst>
                    <a:ext uri="{9D8B030D-6E8A-4147-A177-3AD203B41FA5}">
                      <a16:colId xmlns:a16="http://schemas.microsoft.com/office/drawing/2014/main" val="2780533499"/>
                    </a:ext>
                  </a:extLst>
                </a:gridCol>
                <a:gridCol w="329184">
                  <a:extLst>
                    <a:ext uri="{9D8B030D-6E8A-4147-A177-3AD203B41FA5}">
                      <a16:colId xmlns:a16="http://schemas.microsoft.com/office/drawing/2014/main" val="321677710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tc>
                  <a:txBody>
                    <a:bodyPr/>
                    <a:lstStyle/>
                    <a:p>
                      <a:r>
                        <a:rPr lang="en-US" sz="1000"/>
                        <a:t>Sponsored?</a:t>
                      </a:r>
                    </a:p>
                  </a:txBody>
                  <a:tcPr/>
                </a:tc>
                <a:extLst>
                  <a:ext uri="{0D108BD9-81ED-4DB2-BD59-A6C34878D82A}">
                    <a16:rowId xmlns:a16="http://schemas.microsoft.com/office/drawing/2014/main" val="2368633223"/>
                  </a:ext>
                </a:extLst>
              </a:tr>
              <a:tr h="370840">
                <a:tc>
                  <a:txBody>
                    <a:bodyPr/>
                    <a:lstStyle/>
                    <a:p>
                      <a:r>
                        <a:rPr lang="en-US" sz="1000" b="1"/>
                        <a:t>TMNAS - 2020-03-30 14:57:00</a:t>
                      </a:r>
                      <a:r>
                        <a:rPr lang="en-US" sz="1000"/>
                        <a:t>
 TMNAS’ CSR Charity for March is March of Dimes.
March of Dimes was originally known as the National Foundation for Infantile Paralysis, founded by Franklin D. Roosevelt to combat polio, but has since expanded its focus to the prevention of birth defects and infant mortality. March of Dimes advocates for policies that prioritize the health of all moms and babies, no matter their age, socio-economic background or demographics.</a:t>
                      </a:r>
                    </a:p>
                  </a:txBody>
                  <a:tcPr/>
                </a:tc>
                <a:tc>
                  <a:txBody>
                    <a:bodyPr/>
                    <a:lstStyle/>
                    <a:p>
                      <a:r>
                        <a:rPr lang="en-US" sz="1000"/>
                        <a:t>https://scontent-iad3-1.xx.fbcdn.net/v/t1.0-9/90977612_1417682641769500_6458128489458434048_n.jpg?_nc_cat=109&amp;_nc_sid=110474&amp;_nc_oc=AQlj5DP0lJOB2O8x2S2TPFcdHMQRl_AdhQ2iFhyLzhk2be8ltmVbhbk6j6NndDdvdVc&amp;_nc_ht=scontent-iad3-1.xx&amp;oh=5cbab3a03ab8bdbc91736de176cd7c70&amp;oe=5EC736FA</a:t>
                      </a:r>
                    </a:p>
                  </a:txBody>
                  <a:tcPr/>
                </a:tc>
                <a:tc>
                  <a:txBody>
                    <a:bodyPr/>
                    <a:lstStyle/>
                    <a:p>
                      <a:r>
                        <a:rPr lang="en-US" sz="1000"/>
                        <a:t>04/23/2020 15:21:52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Photo</a:t>
                      </a:r>
                    </a:p>
                  </a:txBody>
                  <a:tcPr/>
                </a:tc>
                <a:tc>
                  <a:txBody>
                    <a:bodyPr/>
                    <a:lstStyle/>
                    <a:p>
                      <a:r>
                        <a:rPr lang="en-US" sz="1000"/>
                        <a:t>No</a:t>
                      </a:r>
                    </a:p>
                  </a:txBody>
                  <a:tcPr/>
                </a:tc>
                <a:tc>
                  <a:txBody>
                    <a:bodyPr/>
                    <a:lstStyle/>
                    <a:p>
                      <a:r>
                        <a:rPr lang="en-US" sz="1000"/>
                        <a:t>Highly Unlikely</a:t>
                      </a:r>
                    </a:p>
                  </a:txBody>
                  <a:tcPr/>
                </a:tc>
                <a:extLst>
                  <a:ext uri="{0D108BD9-81ED-4DB2-BD59-A6C34878D82A}">
                    <a16:rowId xmlns:a16="http://schemas.microsoft.com/office/drawing/2014/main" val="1360641619"/>
                  </a:ext>
                </a:extLst>
              </a:tr>
            </a:tbl>
          </a:graphicData>
        </a:graphic>
      </p:graphicFrame>
      <p:sp>
        <p:nvSpPr>
          <p:cNvPr id="4" name="Text Placeholder 3">
            <a:extLst>
              <a:ext uri="{FF2B5EF4-FFF2-40B4-BE49-F238E27FC236}">
                <a16:creationId xmlns:a16="http://schemas.microsoft.com/office/drawing/2014/main" id="{9EB914F5-4BE3-4601-AB2F-D726AEF241E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71612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F2E2-CFEE-4CF0-A4F5-26B6EF731D37}"/>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952AF371-F5CD-42B3-B60B-F004FA1CDEA1}"/>
              </a:ext>
            </a:extLst>
          </p:cNvPr>
          <p:cNvGraphicFramePr>
            <a:graphicFrameLocks noGrp="1"/>
          </p:cNvGraphicFramePr>
          <p:nvPr>
            <p:ph type="chart" sz="quarter" idx="13"/>
            <p:extLst>
              <p:ext uri="{D42A27DB-BD31-4B8C-83A1-F6EECF244321}">
                <p14:modId xmlns:p14="http://schemas.microsoft.com/office/powerpoint/2010/main" val="3206018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81874-0B8C-4ADF-9BB5-02216513266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D0D4F04-1C2F-47B7-8260-4D73B3ACF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999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055C6-F83B-47CE-A6DD-40D54ECE2D3D}"/>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18A99A5F-0A81-4C96-97D2-AA171E0610CC}"/>
              </a:ext>
            </a:extLst>
          </p:cNvPr>
          <p:cNvGraphicFramePr>
            <a:graphicFrameLocks noGrp="1"/>
          </p:cNvGraphicFramePr>
          <p:nvPr>
            <p:ph type="chart" sz="quarter" idx="13"/>
            <p:extLst>
              <p:ext uri="{D42A27DB-BD31-4B8C-83A1-F6EECF244321}">
                <p14:modId xmlns:p14="http://schemas.microsoft.com/office/powerpoint/2010/main" val="261329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7A698-1859-491D-A48C-CA8374BE70D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5C747B5-6E12-49B9-AEBD-960E42710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313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09712-456E-4B3F-AF51-F8FC74B3B1E4}"/>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284EB0D7-904E-443C-A757-72F3C446A5FA}"/>
              </a:ext>
            </a:extLst>
          </p:cNvPr>
          <p:cNvGraphicFramePr>
            <a:graphicFrameLocks noGrp="1"/>
          </p:cNvGraphicFramePr>
          <p:nvPr>
            <p:ph type="chart" sz="quarter" idx="13"/>
            <p:extLst>
              <p:ext uri="{D42A27DB-BD31-4B8C-83A1-F6EECF244321}">
                <p14:modId xmlns:p14="http://schemas.microsoft.com/office/powerpoint/2010/main" val="209465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B7A1A-8961-4C1B-9ECF-5F3F0C437FB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70D4FDA-3121-4F1E-95AB-88677E775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986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643</Words>
  <Application>Microsoft Office PowerPoint</Application>
  <PresentationFormat>On-screen Show (4:3)</PresentationFormat>
  <Paragraphs>267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LinkedIn Key Metrics Table | TMNAS</vt:lpstr>
      <vt:lpstr>LinkedIn LinkedIn Followers Change | TMNAS</vt:lpstr>
      <vt:lpstr>LinkedIn Average Interactions Per LinkedIn Update | TMNAS</vt:lpstr>
      <vt:lpstr>LinkedIn Total Interactions Per Month | TMNAS</vt:lpstr>
      <vt:lpstr>LinkedIn Posts Table | TMNAS</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2020-04-23T21:11:12Z</dcterms:created>
  <dcterms:modified xsi:type="dcterms:W3CDTF">2020-04-23T21:11:41Z</dcterms:modified>
</cp:coreProperties>
</file>