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43891</c:v>
                </c:pt>
              </c:numCache>
            </c:numRef>
          </c:cat>
          <c:val>
            <c:numRef>
              <c:f>Sheet1!$B$2</c:f>
              <c:numCache>
                <c:formatCode>General</c:formatCode>
                <c:ptCount val="1"/>
                <c:pt idx="0">
                  <c:v>332</c:v>
                </c:pt>
              </c:numCache>
            </c:numRef>
          </c:val>
          <c:extLst>
            <c:ext xmlns:c16="http://schemas.microsoft.com/office/drawing/2014/chart" uri="{C3380CC4-5D6E-409C-BE32-E72D297353CC}">
              <c16:uniqueId val="{00000000-C758-4EB3-9F7C-8148B61C64DB}"/>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43891</c:v>
                </c:pt>
              </c:numCache>
            </c:numRef>
          </c:cat>
          <c:val>
            <c:numRef>
              <c:f>Sheet1!$C$2</c:f>
              <c:numCache>
                <c:formatCode>General</c:formatCode>
                <c:ptCount val="1"/>
                <c:pt idx="0">
                  <c:v>317</c:v>
                </c:pt>
              </c:numCache>
            </c:numRef>
          </c:val>
          <c:extLst>
            <c:ext xmlns:c16="http://schemas.microsoft.com/office/drawing/2014/chart" uri="{C3380CC4-5D6E-409C-BE32-E72D297353CC}">
              <c16:uniqueId val="{00000001-C758-4EB3-9F7C-8148B61C64DB}"/>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43891</c:v>
                </c:pt>
              </c:numCache>
            </c:numRef>
          </c:cat>
          <c:val>
            <c:numRef>
              <c:f>Sheet1!$D$2</c:f>
              <c:numCache>
                <c:formatCode>General</c:formatCode>
                <c:ptCount val="1"/>
                <c:pt idx="0">
                  <c:v>15030</c:v>
                </c:pt>
              </c:numCache>
            </c:numRef>
          </c:val>
          <c:extLst>
            <c:ext xmlns:c16="http://schemas.microsoft.com/office/drawing/2014/chart" uri="{C3380CC4-5D6E-409C-BE32-E72D297353CC}">
              <c16:uniqueId val="{00000002-C758-4EB3-9F7C-8148B61C64DB}"/>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43891</c:v>
                </c:pt>
              </c:numCache>
            </c:numRef>
          </c:cat>
          <c:val>
            <c:numRef>
              <c:f>Sheet1!$E$2</c:f>
              <c:numCache>
                <c:formatCode>General</c:formatCode>
                <c:ptCount val="1"/>
                <c:pt idx="0">
                  <c:v>174</c:v>
                </c:pt>
              </c:numCache>
            </c:numRef>
          </c:val>
          <c:extLst>
            <c:ext xmlns:c16="http://schemas.microsoft.com/office/drawing/2014/chart" uri="{C3380CC4-5D6E-409C-BE32-E72D297353CC}">
              <c16:uniqueId val="{00000003-C758-4EB3-9F7C-8148B61C64DB}"/>
            </c:ext>
          </c:extLst>
        </c:ser>
        <c:dLbls>
          <c:showLegendKey val="0"/>
          <c:showVal val="0"/>
          <c:showCatName val="0"/>
          <c:showSerName val="0"/>
          <c:showPercent val="0"/>
          <c:showBubbleSize val="0"/>
        </c:dLbls>
        <c:gapWidth val="219"/>
        <c:overlap val="-27"/>
        <c:axId val="305535304"/>
        <c:axId val="305529400"/>
      </c:barChart>
      <c:dateAx>
        <c:axId val="30553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29400"/>
        <c:crosses val="autoZero"/>
        <c:auto val="1"/>
        <c:lblOffset val="100"/>
        <c:baseTimeUnit val="days"/>
      </c:dateAx>
      <c:valAx>
        <c:axId val="305529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53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43831</c:v>
                </c:pt>
                <c:pt idx="1">
                  <c:v>43862</c:v>
                </c:pt>
                <c:pt idx="2">
                  <c:v>43891</c:v>
                </c:pt>
              </c:numCache>
            </c:numRef>
          </c:cat>
          <c:val>
            <c:numRef>
              <c:f>Sheet1!$B$2:$B$4</c:f>
              <c:numCache>
                <c:formatCode>General</c:formatCode>
                <c:ptCount val="3"/>
                <c:pt idx="0">
                  <c:v>2</c:v>
                </c:pt>
                <c:pt idx="1">
                  <c:v>3</c:v>
                </c:pt>
                <c:pt idx="2">
                  <c:v>2</c:v>
                </c:pt>
              </c:numCache>
            </c:numRef>
          </c:val>
          <c:extLst>
            <c:ext xmlns:c16="http://schemas.microsoft.com/office/drawing/2014/chart" uri="{C3380CC4-5D6E-409C-BE32-E72D297353CC}">
              <c16:uniqueId val="{00000000-85EB-4CB2-806C-B67855796578}"/>
            </c:ext>
          </c:extLst>
        </c:ser>
        <c:dLbls>
          <c:showLegendKey val="0"/>
          <c:showVal val="0"/>
          <c:showCatName val="0"/>
          <c:showSerName val="0"/>
          <c:showPercent val="0"/>
          <c:showBubbleSize val="0"/>
        </c:dLbls>
        <c:gapWidth val="219"/>
        <c:overlap val="-27"/>
        <c:axId val="309717104"/>
        <c:axId val="257865416"/>
      </c:barChart>
      <c:dateAx>
        <c:axId val="309717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7865416"/>
        <c:crosses val="autoZero"/>
        <c:auto val="1"/>
        <c:lblOffset val="100"/>
        <c:baseTimeUnit val="months"/>
      </c:dateAx>
      <c:valAx>
        <c:axId val="257865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1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43831</c:v>
                </c:pt>
                <c:pt idx="1">
                  <c:v>43862</c:v>
                </c:pt>
                <c:pt idx="2">
                  <c:v>43891</c:v>
                </c:pt>
              </c:numCache>
            </c:numRef>
          </c:cat>
          <c:val>
            <c:numRef>
              <c:f>Sheet1!$B$2:$B$4</c:f>
              <c:numCache>
                <c:formatCode>General</c:formatCode>
                <c:ptCount val="3"/>
                <c:pt idx="0">
                  <c:v>6</c:v>
                </c:pt>
                <c:pt idx="1">
                  <c:v>7</c:v>
                </c:pt>
                <c:pt idx="2">
                  <c:v>9</c:v>
                </c:pt>
              </c:numCache>
            </c:numRef>
          </c:val>
          <c:extLst>
            <c:ext xmlns:c16="http://schemas.microsoft.com/office/drawing/2014/chart" uri="{C3380CC4-5D6E-409C-BE32-E72D297353CC}">
              <c16:uniqueId val="{00000000-108F-45DF-81B0-FAB44004D1C0}"/>
            </c:ext>
          </c:extLst>
        </c:ser>
        <c:dLbls>
          <c:showLegendKey val="0"/>
          <c:showVal val="0"/>
          <c:showCatName val="0"/>
          <c:showSerName val="0"/>
          <c:showPercent val="0"/>
          <c:showBubbleSize val="0"/>
        </c:dLbls>
        <c:gapWidth val="219"/>
        <c:overlap val="-27"/>
        <c:axId val="52125792"/>
        <c:axId val="52127104"/>
      </c:barChart>
      <c:dateAx>
        <c:axId val="521257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27104"/>
        <c:crosses val="autoZero"/>
        <c:auto val="1"/>
        <c:lblOffset val="100"/>
        <c:baseTimeUnit val="months"/>
      </c:dateAx>
      <c:valAx>
        <c:axId val="5212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2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80</c:v>
                </c:pt>
                <c:pt idx="1">
                  <c:v>104</c:v>
                </c:pt>
                <c:pt idx="2">
                  <c:v>138</c:v>
                </c:pt>
              </c:numCache>
            </c:numRef>
          </c:val>
          <c:extLst>
            <c:ext xmlns:c16="http://schemas.microsoft.com/office/drawing/2014/chart" uri="{C3380CC4-5D6E-409C-BE32-E72D297353CC}">
              <c16:uniqueId val="{00000000-AB00-4510-9233-0CE2F628D439}"/>
            </c:ext>
          </c:extLst>
        </c:ser>
        <c:dLbls>
          <c:showLegendKey val="0"/>
          <c:showVal val="0"/>
          <c:showCatName val="0"/>
          <c:showSerName val="0"/>
          <c:showPercent val="0"/>
          <c:showBubbleSize val="0"/>
        </c:dLbls>
        <c:gapWidth val="219"/>
        <c:overlap val="-27"/>
        <c:axId val="52127432"/>
        <c:axId val="52126448"/>
      </c:barChart>
      <c:catAx>
        <c:axId val="5212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26448"/>
        <c:crosses val="autoZero"/>
        <c:auto val="1"/>
        <c:lblAlgn val="ctr"/>
        <c:lblOffset val="100"/>
        <c:noMultiLvlLbl val="0"/>
      </c:catAx>
      <c:valAx>
        <c:axId val="52126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12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43831</c:v>
                </c:pt>
                <c:pt idx="1">
                  <c:v>43862</c:v>
                </c:pt>
                <c:pt idx="2">
                  <c:v>43891</c:v>
                </c:pt>
              </c:numCache>
            </c:numRef>
          </c:cat>
          <c:val>
            <c:numRef>
              <c:f>Sheet1!$B$2:$B$4</c:f>
              <c:numCache>
                <c:formatCode>General</c:formatCode>
                <c:ptCount val="3"/>
                <c:pt idx="0">
                  <c:v>1436</c:v>
                </c:pt>
                <c:pt idx="1">
                  <c:v>3469</c:v>
                </c:pt>
                <c:pt idx="2">
                  <c:v>4650</c:v>
                </c:pt>
              </c:numCache>
            </c:numRef>
          </c:val>
          <c:extLst>
            <c:ext xmlns:c16="http://schemas.microsoft.com/office/drawing/2014/chart" uri="{C3380CC4-5D6E-409C-BE32-E72D297353CC}">
              <c16:uniqueId val="{00000000-DB72-41C4-B4AD-BCD843955C19}"/>
            </c:ext>
          </c:extLst>
        </c:ser>
        <c:dLbls>
          <c:showLegendKey val="0"/>
          <c:showVal val="0"/>
          <c:showCatName val="0"/>
          <c:showSerName val="0"/>
          <c:showPercent val="0"/>
          <c:showBubbleSize val="0"/>
        </c:dLbls>
        <c:gapWidth val="219"/>
        <c:overlap val="-27"/>
        <c:axId val="57393272"/>
        <c:axId val="57398848"/>
      </c:barChart>
      <c:dateAx>
        <c:axId val="57393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398848"/>
        <c:crosses val="autoZero"/>
        <c:auto val="1"/>
        <c:lblOffset val="100"/>
        <c:baseTimeUnit val="months"/>
      </c:dateAx>
      <c:valAx>
        <c:axId val="57398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393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43831</c:v>
                </c:pt>
                <c:pt idx="1">
                  <c:v>43862</c:v>
                </c:pt>
                <c:pt idx="2">
                  <c:v>43891</c:v>
                </c:pt>
              </c:numCache>
            </c:numRef>
          </c:cat>
          <c:val>
            <c:numRef>
              <c:f>Sheet1!$B$2:$B$4</c:f>
              <c:numCache>
                <c:formatCode>General</c:formatCode>
                <c:ptCount val="3"/>
                <c:pt idx="0">
                  <c:v>1</c:v>
                </c:pt>
                <c:pt idx="1">
                  <c:v>5</c:v>
                </c:pt>
                <c:pt idx="2">
                  <c:v>4</c:v>
                </c:pt>
              </c:numCache>
            </c:numRef>
          </c:val>
          <c:extLst>
            <c:ext xmlns:c16="http://schemas.microsoft.com/office/drawing/2014/chart" uri="{C3380CC4-5D6E-409C-BE32-E72D297353CC}">
              <c16:uniqueId val="{00000000-4745-4FDF-B25D-7013447FAF2B}"/>
            </c:ext>
          </c:extLst>
        </c:ser>
        <c:dLbls>
          <c:showLegendKey val="0"/>
          <c:showVal val="0"/>
          <c:showCatName val="0"/>
          <c:showSerName val="0"/>
          <c:showPercent val="0"/>
          <c:showBubbleSize val="0"/>
        </c:dLbls>
        <c:gapWidth val="219"/>
        <c:overlap val="-27"/>
        <c:axId val="313408848"/>
        <c:axId val="313413440"/>
      </c:barChart>
      <c:dateAx>
        <c:axId val="313408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13440"/>
        <c:crosses val="autoZero"/>
        <c:auto val="1"/>
        <c:lblOffset val="100"/>
        <c:baseTimeUnit val="months"/>
      </c:dateAx>
      <c:valAx>
        <c:axId val="313413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08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43831</c:v>
                </c:pt>
                <c:pt idx="1">
                  <c:v>43862</c:v>
                </c:pt>
                <c:pt idx="2">
                  <c:v>43891</c:v>
                </c:pt>
              </c:numCache>
            </c:numRef>
          </c:cat>
          <c:val>
            <c:numRef>
              <c:f>Sheet1!$B$2:$B$4</c:f>
              <c:numCache>
                <c:formatCode>General</c:formatCode>
                <c:ptCount val="3"/>
                <c:pt idx="0">
                  <c:v>3</c:v>
                </c:pt>
                <c:pt idx="1">
                  <c:v>6</c:v>
                </c:pt>
                <c:pt idx="2">
                  <c:v>3</c:v>
                </c:pt>
              </c:numCache>
            </c:numRef>
          </c:val>
          <c:extLst>
            <c:ext xmlns:c16="http://schemas.microsoft.com/office/drawing/2014/chart" uri="{C3380CC4-5D6E-409C-BE32-E72D297353CC}">
              <c16:uniqueId val="{00000000-6AAB-46C8-B522-E28D13E6AD17}"/>
            </c:ext>
          </c:extLst>
        </c:ser>
        <c:dLbls>
          <c:showLegendKey val="0"/>
          <c:showVal val="0"/>
          <c:showCatName val="0"/>
          <c:showSerName val="0"/>
          <c:showPercent val="0"/>
          <c:showBubbleSize val="0"/>
        </c:dLbls>
        <c:gapWidth val="219"/>
        <c:overlap val="-27"/>
        <c:axId val="313413112"/>
        <c:axId val="313414752"/>
      </c:barChart>
      <c:dateAx>
        <c:axId val="313413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14752"/>
        <c:crosses val="autoZero"/>
        <c:auto val="1"/>
        <c:lblOffset val="100"/>
        <c:baseTimeUnit val="months"/>
      </c:dateAx>
      <c:valAx>
        <c:axId val="31341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13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38</c:v>
                </c:pt>
                <c:pt idx="1">
                  <c:v>80</c:v>
                </c:pt>
                <c:pt idx="2">
                  <c:v>59</c:v>
                </c:pt>
              </c:numCache>
            </c:numRef>
          </c:val>
          <c:extLst>
            <c:ext xmlns:c16="http://schemas.microsoft.com/office/drawing/2014/chart" uri="{C3380CC4-5D6E-409C-BE32-E72D297353CC}">
              <c16:uniqueId val="{00000000-398D-4F0E-B5ED-F42C10BB68EB}"/>
            </c:ext>
          </c:extLst>
        </c:ser>
        <c:dLbls>
          <c:showLegendKey val="0"/>
          <c:showVal val="0"/>
          <c:showCatName val="0"/>
          <c:showSerName val="0"/>
          <c:showPercent val="0"/>
          <c:showBubbleSize val="0"/>
        </c:dLbls>
        <c:gapWidth val="219"/>
        <c:overlap val="-27"/>
        <c:axId val="313419344"/>
        <c:axId val="313415736"/>
      </c:barChart>
      <c:catAx>
        <c:axId val="313419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15736"/>
        <c:crosses val="autoZero"/>
        <c:auto val="1"/>
        <c:lblAlgn val="ctr"/>
        <c:lblOffset val="100"/>
        <c:noMultiLvlLbl val="0"/>
      </c:catAx>
      <c:valAx>
        <c:axId val="31341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41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Sheet1!$A$2:$A$4</c:f>
              <c:numCache>
                <c:formatCode>m/d/yyyy</c:formatCode>
                <c:ptCount val="3"/>
                <c:pt idx="0">
                  <c:v>43831</c:v>
                </c:pt>
                <c:pt idx="1">
                  <c:v>43862</c:v>
                </c:pt>
                <c:pt idx="2">
                  <c:v>43891</c:v>
                </c:pt>
              </c:numCache>
            </c:numRef>
          </c:cat>
          <c:val>
            <c:numRef>
              <c:f>Sheet1!$B$2:$B$4</c:f>
              <c:numCache>
                <c:formatCode>General</c:formatCode>
                <c:ptCount val="3"/>
                <c:pt idx="0">
                  <c:v>193</c:v>
                </c:pt>
                <c:pt idx="1">
                  <c:v>326</c:v>
                </c:pt>
                <c:pt idx="2">
                  <c:v>351</c:v>
                </c:pt>
              </c:numCache>
            </c:numRef>
          </c:val>
          <c:extLst>
            <c:ext xmlns:c16="http://schemas.microsoft.com/office/drawing/2014/chart" uri="{C3380CC4-5D6E-409C-BE32-E72D297353CC}">
              <c16:uniqueId val="{00000000-E246-4382-BF47-0FAAD7905CCC}"/>
            </c:ext>
          </c:extLst>
        </c:ser>
        <c:dLbls>
          <c:showLegendKey val="0"/>
          <c:showVal val="0"/>
          <c:showCatName val="0"/>
          <c:showSerName val="0"/>
          <c:showPercent val="0"/>
          <c:showBubbleSize val="0"/>
        </c:dLbls>
        <c:gapWidth val="219"/>
        <c:overlap val="-27"/>
        <c:axId val="318529600"/>
        <c:axId val="318521400"/>
      </c:barChart>
      <c:dateAx>
        <c:axId val="318529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21400"/>
        <c:crosses val="autoZero"/>
        <c:auto val="1"/>
        <c:lblOffset val="100"/>
        <c:baseTimeUnit val="months"/>
      </c:dateAx>
      <c:valAx>
        <c:axId val="31852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2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65</c:v>
                </c:pt>
                <c:pt idx="1">
                  <c:v>46</c:v>
                </c:pt>
                <c:pt idx="2">
                  <c:v>48</c:v>
                </c:pt>
              </c:numCache>
            </c:numRef>
          </c:val>
          <c:extLst>
            <c:ext xmlns:c16="http://schemas.microsoft.com/office/drawing/2014/chart" uri="{C3380CC4-5D6E-409C-BE32-E72D297353CC}">
              <c16:uniqueId val="{00000000-09B3-481F-8249-B8394BF3222F}"/>
            </c:ext>
          </c:extLst>
        </c:ser>
        <c:dLbls>
          <c:showLegendKey val="0"/>
          <c:showVal val="0"/>
          <c:showCatName val="0"/>
          <c:showSerName val="0"/>
          <c:showPercent val="0"/>
          <c:showBubbleSize val="0"/>
        </c:dLbls>
        <c:gapWidth val="219"/>
        <c:overlap val="-27"/>
        <c:axId val="318528944"/>
        <c:axId val="318530256"/>
      </c:barChart>
      <c:catAx>
        <c:axId val="318528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30256"/>
        <c:crosses val="autoZero"/>
        <c:auto val="1"/>
        <c:lblAlgn val="ctr"/>
        <c:lblOffset val="100"/>
        <c:noMultiLvlLbl val="0"/>
      </c:catAx>
      <c:valAx>
        <c:axId val="31853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28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786</c:v>
                </c:pt>
                <c:pt idx="1">
                  <c:v>610</c:v>
                </c:pt>
                <c:pt idx="2">
                  <c:v>734</c:v>
                </c:pt>
              </c:numCache>
            </c:numRef>
          </c:val>
          <c:extLst>
            <c:ext xmlns:c16="http://schemas.microsoft.com/office/drawing/2014/chart" uri="{C3380CC4-5D6E-409C-BE32-E72D297353CC}">
              <c16:uniqueId val="{00000000-AFE8-422E-9C22-A99104004B77}"/>
            </c:ext>
          </c:extLst>
        </c:ser>
        <c:dLbls>
          <c:showLegendKey val="0"/>
          <c:showVal val="0"/>
          <c:showCatName val="0"/>
          <c:showSerName val="0"/>
          <c:showPercent val="0"/>
          <c:showBubbleSize val="0"/>
        </c:dLbls>
        <c:gapWidth val="219"/>
        <c:overlap val="-27"/>
        <c:axId val="318532224"/>
        <c:axId val="318532880"/>
      </c:barChart>
      <c:catAx>
        <c:axId val="31853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32880"/>
        <c:crosses val="autoZero"/>
        <c:auto val="1"/>
        <c:lblAlgn val="ctr"/>
        <c:lblOffset val="100"/>
        <c:noMultiLvlLbl val="0"/>
      </c:catAx>
      <c:valAx>
        <c:axId val="318532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53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43831</c:v>
                </c:pt>
                <c:pt idx="1">
                  <c:v>43862</c:v>
                </c:pt>
                <c:pt idx="2">
                  <c:v>43891</c:v>
                </c:pt>
              </c:numCache>
            </c:numRef>
          </c:cat>
          <c:val>
            <c:numRef>
              <c:f>Sheet1!$B$2:$B$4</c:f>
              <c:numCache>
                <c:formatCode>General</c:formatCode>
                <c:ptCount val="3"/>
                <c:pt idx="0">
                  <c:v>5</c:v>
                </c:pt>
                <c:pt idx="1">
                  <c:v>9</c:v>
                </c:pt>
                <c:pt idx="2">
                  <c:v>11</c:v>
                </c:pt>
              </c:numCache>
            </c:numRef>
          </c:val>
          <c:extLst>
            <c:ext xmlns:c16="http://schemas.microsoft.com/office/drawing/2014/chart" uri="{C3380CC4-5D6E-409C-BE32-E72D297353CC}">
              <c16:uniqueId val="{00000000-72F4-4915-9D90-3FEDE435AB9A}"/>
            </c:ext>
          </c:extLst>
        </c:ser>
        <c:dLbls>
          <c:showLegendKey val="0"/>
          <c:showVal val="0"/>
          <c:showCatName val="0"/>
          <c:showSerName val="0"/>
          <c:showPercent val="0"/>
          <c:showBubbleSize val="0"/>
        </c:dLbls>
        <c:gapWidth val="219"/>
        <c:overlap val="-27"/>
        <c:axId val="394120120"/>
        <c:axId val="394120448"/>
      </c:barChart>
      <c:dateAx>
        <c:axId val="394120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20448"/>
        <c:crosses val="autoZero"/>
        <c:auto val="1"/>
        <c:lblOffset val="100"/>
        <c:baseTimeUnit val="months"/>
      </c:dateAx>
      <c:valAx>
        <c:axId val="394120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2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Sheet1!$A$2:$A$4</c:f>
              <c:numCache>
                <c:formatCode>m/d/yyyy</c:formatCode>
                <c:ptCount val="3"/>
                <c:pt idx="0">
                  <c:v>43831</c:v>
                </c:pt>
                <c:pt idx="1">
                  <c:v>43862</c:v>
                </c:pt>
                <c:pt idx="2">
                  <c:v>43891</c:v>
                </c:pt>
              </c:numCache>
            </c:numRef>
          </c:cat>
          <c:val>
            <c:numRef>
              <c:f>Sheet1!$B$2:$B$4</c:f>
              <c:numCache>
                <c:formatCode>General</c:formatCode>
                <c:ptCount val="3"/>
                <c:pt idx="0">
                  <c:v>11</c:v>
                </c:pt>
                <c:pt idx="1">
                  <c:v>12</c:v>
                </c:pt>
                <c:pt idx="2">
                  <c:v>11</c:v>
                </c:pt>
              </c:numCache>
            </c:numRef>
          </c:val>
          <c:extLst>
            <c:ext xmlns:c16="http://schemas.microsoft.com/office/drawing/2014/chart" uri="{C3380CC4-5D6E-409C-BE32-E72D297353CC}">
              <c16:uniqueId val="{00000000-E506-47FD-A759-185179242D18}"/>
            </c:ext>
          </c:extLst>
        </c:ser>
        <c:dLbls>
          <c:showLegendKey val="0"/>
          <c:showVal val="0"/>
          <c:showCatName val="0"/>
          <c:showSerName val="0"/>
          <c:showPercent val="0"/>
          <c:showBubbleSize val="0"/>
        </c:dLbls>
        <c:gapWidth val="219"/>
        <c:overlap val="-27"/>
        <c:axId val="394120776"/>
        <c:axId val="394112904"/>
      </c:barChart>
      <c:dateAx>
        <c:axId val="394120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12904"/>
        <c:crosses val="autoZero"/>
        <c:auto val="1"/>
        <c:lblOffset val="100"/>
        <c:baseTimeUnit val="months"/>
      </c:dateAx>
      <c:valAx>
        <c:axId val="394112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2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Sheet1!$A$2:$A$4</c:f>
              <c:strCache>
                <c:ptCount val="3"/>
                <c:pt idx="0">
                  <c:v>2020-01</c:v>
                </c:pt>
                <c:pt idx="1">
                  <c:v>2020-02</c:v>
                </c:pt>
                <c:pt idx="2">
                  <c:v>2020-03</c:v>
                </c:pt>
              </c:strCache>
            </c:strRef>
          </c:cat>
          <c:val>
            <c:numRef>
              <c:f>Sheet1!$B$2:$B$4</c:f>
              <c:numCache>
                <c:formatCode>General</c:formatCode>
                <c:ptCount val="3"/>
                <c:pt idx="0">
                  <c:v>133</c:v>
                </c:pt>
                <c:pt idx="1">
                  <c:v>156</c:v>
                </c:pt>
                <c:pt idx="2">
                  <c:v>141</c:v>
                </c:pt>
              </c:numCache>
            </c:numRef>
          </c:val>
          <c:extLst>
            <c:ext xmlns:c16="http://schemas.microsoft.com/office/drawing/2014/chart" uri="{C3380CC4-5D6E-409C-BE32-E72D297353CC}">
              <c16:uniqueId val="{00000000-0236-4F60-B0D5-2A8CF9EE4102}"/>
            </c:ext>
          </c:extLst>
        </c:ser>
        <c:dLbls>
          <c:showLegendKey val="0"/>
          <c:showVal val="0"/>
          <c:showCatName val="0"/>
          <c:showSerName val="0"/>
          <c:showPercent val="0"/>
          <c:showBubbleSize val="0"/>
        </c:dLbls>
        <c:gapWidth val="219"/>
        <c:overlap val="-27"/>
        <c:axId val="394117168"/>
        <c:axId val="394115200"/>
      </c:barChart>
      <c:catAx>
        <c:axId val="394117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15200"/>
        <c:crosses val="autoZero"/>
        <c:auto val="1"/>
        <c:lblAlgn val="ctr"/>
        <c:lblOffset val="100"/>
        <c:noMultiLvlLbl val="0"/>
      </c:catAx>
      <c:valAx>
        <c:axId val="394115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11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AA355-4F87-48D5-B20E-86CFA1124A61}"/>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B47F1D22-C2A7-4A83-B9F3-45491379806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301261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CD76B-7BB1-4214-B405-3DCEC0C807E4}"/>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25753710-1311-4EAB-BE93-B68012A575F6}"/>
              </a:ext>
            </a:extLst>
          </p:cNvPr>
          <p:cNvGraphicFramePr>
            <a:graphicFrameLocks noGrp="1"/>
          </p:cNvGraphicFramePr>
          <p:nvPr>
            <p:ph type="chart" sz="quarter" idx="13"/>
            <p:extLst>
              <p:ext uri="{D42A27DB-BD31-4B8C-83A1-F6EECF244321}">
                <p14:modId xmlns:p14="http://schemas.microsoft.com/office/powerpoint/2010/main" val="27942155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1B8782-CF6B-4AB7-AD2D-5B0C0407D327}"/>
              </a:ext>
            </a:extLst>
          </p:cNvPr>
          <p:cNvSpPr>
            <a:spLocks noGrp="1"/>
          </p:cNvSpPr>
          <p:nvPr>
            <p:ph type="body" sz="quarter" idx="14"/>
          </p:nvPr>
        </p:nvSpPr>
        <p:spPr/>
        <p:txBody>
          <a:bodyPr/>
          <a:lstStyle/>
          <a:p>
            <a:r>
              <a:rPr lang="en-US"/>
              <a:t>03/01/2020 - 03/31/2020</a:t>
            </a:r>
          </a:p>
        </p:txBody>
      </p:sp>
      <p:sp>
        <p:nvSpPr>
          <p:cNvPr id="5" name="Footer Placeholder 4">
            <a:extLst>
              <a:ext uri="{FF2B5EF4-FFF2-40B4-BE49-F238E27FC236}">
                <a16:creationId xmlns:a16="http://schemas.microsoft.com/office/drawing/2014/main" id="{D8888602-013B-4943-8250-06B35C185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4675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F32EF-EABE-4EC8-9F3A-98544B1581ED}"/>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094233DC-8EFE-4DEE-A9FB-FBE96301D6ED}"/>
              </a:ext>
            </a:extLst>
          </p:cNvPr>
          <p:cNvGraphicFramePr>
            <a:graphicFrameLocks noGrp="1"/>
          </p:cNvGraphicFramePr>
          <p:nvPr>
            <p:ph type="tbl" sz="quarter" idx="13"/>
            <p:extLst>
              <p:ext uri="{D42A27DB-BD31-4B8C-83A1-F6EECF244321}">
                <p14:modId xmlns:p14="http://schemas.microsoft.com/office/powerpoint/2010/main" val="662026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2269430"/>
                    </a:ext>
                  </a:extLst>
                </a:gridCol>
                <a:gridCol w="740664">
                  <a:extLst>
                    <a:ext uri="{9D8B030D-6E8A-4147-A177-3AD203B41FA5}">
                      <a16:colId xmlns:a16="http://schemas.microsoft.com/office/drawing/2014/main" val="2445778118"/>
                    </a:ext>
                  </a:extLst>
                </a:gridCol>
                <a:gridCol w="740664">
                  <a:extLst>
                    <a:ext uri="{9D8B030D-6E8A-4147-A177-3AD203B41FA5}">
                      <a16:colId xmlns:a16="http://schemas.microsoft.com/office/drawing/2014/main" val="3642538122"/>
                    </a:ext>
                  </a:extLst>
                </a:gridCol>
                <a:gridCol w="740664">
                  <a:extLst>
                    <a:ext uri="{9D8B030D-6E8A-4147-A177-3AD203B41FA5}">
                      <a16:colId xmlns:a16="http://schemas.microsoft.com/office/drawing/2014/main" val="1261252328"/>
                    </a:ext>
                  </a:extLst>
                </a:gridCol>
                <a:gridCol w="740664">
                  <a:extLst>
                    <a:ext uri="{9D8B030D-6E8A-4147-A177-3AD203B41FA5}">
                      <a16:colId xmlns:a16="http://schemas.microsoft.com/office/drawing/2014/main" val="3590096072"/>
                    </a:ext>
                  </a:extLst>
                </a:gridCol>
                <a:gridCol w="740664">
                  <a:extLst>
                    <a:ext uri="{9D8B030D-6E8A-4147-A177-3AD203B41FA5}">
                      <a16:colId xmlns:a16="http://schemas.microsoft.com/office/drawing/2014/main" val="2179664744"/>
                    </a:ext>
                  </a:extLst>
                </a:gridCol>
                <a:gridCol w="740664">
                  <a:extLst>
                    <a:ext uri="{9D8B030D-6E8A-4147-A177-3AD203B41FA5}">
                      <a16:colId xmlns:a16="http://schemas.microsoft.com/office/drawing/2014/main" val="2820935432"/>
                    </a:ext>
                  </a:extLst>
                </a:gridCol>
                <a:gridCol w="740664">
                  <a:extLst>
                    <a:ext uri="{9D8B030D-6E8A-4147-A177-3AD203B41FA5}">
                      <a16:colId xmlns:a16="http://schemas.microsoft.com/office/drawing/2014/main" val="459751408"/>
                    </a:ext>
                  </a:extLst>
                </a:gridCol>
                <a:gridCol w="740664">
                  <a:extLst>
                    <a:ext uri="{9D8B030D-6E8A-4147-A177-3AD203B41FA5}">
                      <a16:colId xmlns:a16="http://schemas.microsoft.com/office/drawing/2014/main" val="36764183"/>
                    </a:ext>
                  </a:extLst>
                </a:gridCol>
                <a:gridCol w="740664">
                  <a:extLst>
                    <a:ext uri="{9D8B030D-6E8A-4147-A177-3AD203B41FA5}">
                      <a16:colId xmlns:a16="http://schemas.microsoft.com/office/drawing/2014/main" val="23876814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10675797"/>
                  </a:ext>
                </a:extLst>
              </a:tr>
              <a:tr h="370840">
                <a:tc>
                  <a:txBody>
                    <a:bodyPr/>
                    <a:lstStyle/>
                    <a:p>
                      <a:r>
                        <a:rPr lang="en-US" sz="1000"/>
                        <a:t>Tokio Marine America</a:t>
                      </a:r>
                    </a:p>
                  </a:txBody>
                  <a:tcPr/>
                </a:tc>
                <a:tc>
                  <a:txBody>
                    <a:bodyPr/>
                    <a:lstStyle/>
                    <a:p>
                      <a:r>
                        <a:rPr lang="en-US" sz="1000"/>
                        <a:t>332</a:t>
                      </a:r>
                    </a:p>
                  </a:txBody>
                  <a:tcPr/>
                </a:tc>
                <a:tc>
                  <a:txBody>
                    <a:bodyPr/>
                    <a:lstStyle/>
                    <a:p>
                      <a:r>
                        <a:rPr lang="en-US" sz="1000"/>
                        <a:t>2</a:t>
                      </a:r>
                    </a:p>
                  </a:txBody>
                  <a:tcPr/>
                </a:tc>
                <a:tc>
                  <a:txBody>
                    <a:bodyPr/>
                    <a:lstStyle/>
                    <a:p>
                      <a:r>
                        <a:rPr lang="en-US" sz="1000"/>
                        <a:t>14</a:t>
                      </a:r>
                    </a:p>
                  </a:txBody>
                  <a:tcPr/>
                </a:tc>
                <a:tc>
                  <a:txBody>
                    <a:bodyPr/>
                    <a:lstStyle/>
                    <a:p>
                      <a:r>
                        <a:rPr lang="en-US" sz="1000"/>
                        <a:t>114</a:t>
                      </a:r>
                    </a:p>
                  </a:txBody>
                  <a:tcPr/>
                </a:tc>
                <a:tc>
                  <a:txBody>
                    <a:bodyPr/>
                    <a:lstStyle/>
                    <a:p>
                      <a:r>
                        <a:rPr lang="en-US" sz="1000"/>
                        <a:t>1</a:t>
                      </a:r>
                    </a:p>
                  </a:txBody>
                  <a:tcPr/>
                </a:tc>
                <a:tc>
                  <a:txBody>
                    <a:bodyPr/>
                    <a:lstStyle/>
                    <a:p>
                      <a:r>
                        <a:rPr lang="en-US" sz="1000"/>
                        <a:t>23</a:t>
                      </a:r>
                    </a:p>
                  </a:txBody>
                  <a:tcPr/>
                </a:tc>
                <a:tc>
                  <a:txBody>
                    <a:bodyPr/>
                    <a:lstStyle/>
                    <a:p>
                      <a:r>
                        <a:rPr lang="en-US" sz="1000"/>
                        <a:t>1</a:t>
                      </a:r>
                    </a:p>
                  </a:txBody>
                  <a:tcPr/>
                </a:tc>
                <a:tc>
                  <a:txBody>
                    <a:bodyPr/>
                    <a:lstStyle/>
                    <a:p>
                      <a:r>
                        <a:rPr lang="en-US" sz="1000"/>
                        <a:t>2.9780 %</a:t>
                      </a:r>
                    </a:p>
                  </a:txBody>
                  <a:tcPr/>
                </a:tc>
                <a:tc>
                  <a:txBody>
                    <a:bodyPr/>
                    <a:lstStyle/>
                    <a:p>
                      <a:r>
                        <a:rPr lang="en-US" sz="1000"/>
                        <a:t>0.0 %</a:t>
                      </a:r>
                    </a:p>
                  </a:txBody>
                  <a:tcPr/>
                </a:tc>
                <a:extLst>
                  <a:ext uri="{0D108BD9-81ED-4DB2-BD59-A6C34878D82A}">
                    <a16:rowId xmlns:a16="http://schemas.microsoft.com/office/drawing/2014/main" val="1957771490"/>
                  </a:ext>
                </a:extLst>
              </a:tr>
            </a:tbl>
          </a:graphicData>
        </a:graphic>
      </p:graphicFrame>
      <p:sp>
        <p:nvSpPr>
          <p:cNvPr id="4" name="Text Placeholder 3">
            <a:extLst>
              <a:ext uri="{FF2B5EF4-FFF2-40B4-BE49-F238E27FC236}">
                <a16:creationId xmlns:a16="http://schemas.microsoft.com/office/drawing/2014/main" id="{8176734A-2ED7-4EDD-B353-8C1AB0361A8D}"/>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394379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A4A47-4CF8-4457-B81F-71621FC38692}"/>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D81B8021-BD20-479D-84D0-A0273B92DBC9}"/>
              </a:ext>
            </a:extLst>
          </p:cNvPr>
          <p:cNvGraphicFramePr>
            <a:graphicFrameLocks noGrp="1"/>
          </p:cNvGraphicFramePr>
          <p:nvPr>
            <p:ph type="chart" sz="quarter" idx="13"/>
            <p:extLst>
              <p:ext uri="{D42A27DB-BD31-4B8C-83A1-F6EECF244321}">
                <p14:modId xmlns:p14="http://schemas.microsoft.com/office/powerpoint/2010/main" val="43808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43BC7-BBC9-421B-B25F-B401C992A410}"/>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8971F72D-DE41-4BB7-A32A-121BBD3E42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0632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06BC8-5525-40B1-89FA-64782A16BAD4}"/>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C2550321-35DB-4EA9-A353-B62F81D0E821}"/>
              </a:ext>
            </a:extLst>
          </p:cNvPr>
          <p:cNvGraphicFramePr>
            <a:graphicFrameLocks noGrp="1"/>
          </p:cNvGraphicFramePr>
          <p:nvPr>
            <p:ph type="chart" sz="quarter" idx="13"/>
            <p:extLst>
              <p:ext uri="{D42A27DB-BD31-4B8C-83A1-F6EECF244321}">
                <p14:modId xmlns:p14="http://schemas.microsoft.com/office/powerpoint/2010/main" val="2894369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B0837E-4309-4063-A619-74043E9F97D7}"/>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CFD17493-41A5-4553-A3B2-D32C4D39F9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91626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BDB80-B201-4FCA-A93D-FC5C8A803057}"/>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D82E8FD1-28A4-498B-8595-8098A7BA86C9}"/>
              </a:ext>
            </a:extLst>
          </p:cNvPr>
          <p:cNvGraphicFramePr>
            <a:graphicFrameLocks noGrp="1"/>
          </p:cNvGraphicFramePr>
          <p:nvPr>
            <p:ph type="chart" sz="quarter" idx="13"/>
            <p:extLst>
              <p:ext uri="{D42A27DB-BD31-4B8C-83A1-F6EECF244321}">
                <p14:modId xmlns:p14="http://schemas.microsoft.com/office/powerpoint/2010/main" val="330177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247DB6-AF29-4D76-8448-3CC14AD2BD10}"/>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FC290D36-9A5E-4198-94BD-8CE5E9F3B3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72755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6ED31-F760-41EC-828D-5A9FE39D43EB}"/>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896CA2C8-D3F4-449B-B51B-DEE420EA8297}"/>
              </a:ext>
            </a:extLst>
          </p:cNvPr>
          <p:cNvGraphicFramePr>
            <a:graphicFrameLocks noGrp="1"/>
          </p:cNvGraphicFramePr>
          <p:nvPr>
            <p:ph type="chart" sz="quarter" idx="13"/>
            <p:extLst>
              <p:ext uri="{D42A27DB-BD31-4B8C-83A1-F6EECF244321}">
                <p14:modId xmlns:p14="http://schemas.microsoft.com/office/powerpoint/2010/main" val="1699144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F929C2-F5AE-4C7A-AA29-968F8B828F65}"/>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76937D30-E42E-4258-93AF-A6C3091943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9262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67839-8CB5-47CB-9E8D-BFE88E0F7C93}"/>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0947572F-974E-426F-BF3F-1C3C862C12A0}"/>
              </a:ext>
            </a:extLst>
          </p:cNvPr>
          <p:cNvGraphicFramePr>
            <a:graphicFrameLocks noGrp="1"/>
          </p:cNvGraphicFramePr>
          <p:nvPr>
            <p:ph type="tbl" sz="quarter" idx="13"/>
            <p:extLst>
              <p:ext uri="{D42A27DB-BD31-4B8C-83A1-F6EECF244321}">
                <p14:modId xmlns:p14="http://schemas.microsoft.com/office/powerpoint/2010/main" val="4139246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582497419"/>
                    </a:ext>
                  </a:extLst>
                </a:gridCol>
                <a:gridCol w="740664">
                  <a:extLst>
                    <a:ext uri="{9D8B030D-6E8A-4147-A177-3AD203B41FA5}">
                      <a16:colId xmlns:a16="http://schemas.microsoft.com/office/drawing/2014/main" val="3626289464"/>
                    </a:ext>
                  </a:extLst>
                </a:gridCol>
                <a:gridCol w="740664">
                  <a:extLst>
                    <a:ext uri="{9D8B030D-6E8A-4147-A177-3AD203B41FA5}">
                      <a16:colId xmlns:a16="http://schemas.microsoft.com/office/drawing/2014/main" val="2095286878"/>
                    </a:ext>
                  </a:extLst>
                </a:gridCol>
                <a:gridCol w="740664">
                  <a:extLst>
                    <a:ext uri="{9D8B030D-6E8A-4147-A177-3AD203B41FA5}">
                      <a16:colId xmlns:a16="http://schemas.microsoft.com/office/drawing/2014/main" val="1232571960"/>
                    </a:ext>
                  </a:extLst>
                </a:gridCol>
                <a:gridCol w="740664">
                  <a:extLst>
                    <a:ext uri="{9D8B030D-6E8A-4147-A177-3AD203B41FA5}">
                      <a16:colId xmlns:a16="http://schemas.microsoft.com/office/drawing/2014/main" val="643188775"/>
                    </a:ext>
                  </a:extLst>
                </a:gridCol>
                <a:gridCol w="740664">
                  <a:extLst>
                    <a:ext uri="{9D8B030D-6E8A-4147-A177-3AD203B41FA5}">
                      <a16:colId xmlns:a16="http://schemas.microsoft.com/office/drawing/2014/main" val="1355504247"/>
                    </a:ext>
                  </a:extLst>
                </a:gridCol>
                <a:gridCol w="740664">
                  <a:extLst>
                    <a:ext uri="{9D8B030D-6E8A-4147-A177-3AD203B41FA5}">
                      <a16:colId xmlns:a16="http://schemas.microsoft.com/office/drawing/2014/main" val="2207320507"/>
                    </a:ext>
                  </a:extLst>
                </a:gridCol>
                <a:gridCol w="740664">
                  <a:extLst>
                    <a:ext uri="{9D8B030D-6E8A-4147-A177-3AD203B41FA5}">
                      <a16:colId xmlns:a16="http://schemas.microsoft.com/office/drawing/2014/main" val="424441999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2052521390"/>
                  </a:ext>
                </a:extLst>
              </a:tr>
              <a:tr h="370840">
                <a:tc>
                  <a:txBody>
                    <a:bodyPr/>
                    <a:lstStyle/>
                    <a:p>
                      <a:r>
                        <a:rPr lang="en-US" sz="1000" b="1"/>
                        <a:t>Tokio Marine America - 2020-03-26 15:24:00</a:t>
                      </a:r>
                      <a:r>
                        <a:rPr lang="en-US" sz="1000"/>
                        <a:t>
 During times of change and transition, self-care is critical. As we face the coronavirus pandemic together, these self-care tips our employees shared in support of our American Foundation for Suicide Prevention fundraiser seem especially relevant. Remember to take care of yourself today. #TBT</a:t>
                      </a:r>
                    </a:p>
                  </a:txBody>
                  <a:tcPr/>
                </a:tc>
                <a:tc>
                  <a:txBody>
                    <a:bodyPr/>
                    <a:lstStyle/>
                    <a:p>
                      <a:r>
                        <a:rPr lang="en-US" sz="1000"/>
                        <a:t>50</a:t>
                      </a:r>
                    </a:p>
                  </a:txBody>
                  <a:tcPr/>
                </a:tc>
                <a:tc>
                  <a:txBody>
                    <a:bodyPr/>
                    <a:lstStyle/>
                    <a:p>
                      <a:r>
                        <a:rPr lang="en-US" sz="1000"/>
                        <a:t>42</a:t>
                      </a:r>
                    </a:p>
                  </a:txBody>
                  <a:tcPr/>
                </a:tc>
                <a:tc>
                  <a:txBody>
                    <a:bodyPr/>
                    <a:lstStyle/>
                    <a:p>
                      <a:r>
                        <a:rPr lang="en-US" sz="1000"/>
                        <a:t>0</a:t>
                      </a:r>
                    </a:p>
                  </a:txBody>
                  <a:tcPr/>
                </a:tc>
                <a:tc>
                  <a:txBody>
                    <a:bodyPr/>
                    <a:lstStyle/>
                    <a:p>
                      <a:r>
                        <a:rPr lang="en-US" sz="1000"/>
                        <a:t>8</a:t>
                      </a:r>
                    </a:p>
                  </a:txBody>
                  <a:tcPr/>
                </a:tc>
                <a:tc>
                  <a:txBody>
                    <a:bodyPr/>
                    <a:lstStyle/>
                    <a:p>
                      <a:r>
                        <a:rPr lang="en-US" sz="1000"/>
                        <a:t>15.0602 %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4045544266"/>
                  </a:ext>
                </a:extLst>
              </a:tr>
              <a:tr h="370840">
                <a:tc>
                  <a:txBody>
                    <a:bodyPr/>
                    <a:lstStyle/>
                    <a:p>
                      <a:r>
                        <a:rPr lang="en-US" sz="1000" b="1"/>
                        <a:t>Tokio Marine America - 2020-03-09 19:22:09</a:t>
                      </a:r>
                      <a:r>
                        <a:rPr lang="en-US" sz="1000"/>
                        <a:t>
 Happy Women's History Month! To celebrate, we're sharing career advice from one of the many integral, successful women at TMA - AVP of Agency Accounting, Pauline B.</a:t>
                      </a:r>
                    </a:p>
                  </a:txBody>
                  <a:tcPr/>
                </a:tc>
                <a:tc>
                  <a:txBody>
                    <a:bodyPr/>
                    <a:lstStyle/>
                    <a:p>
                      <a:r>
                        <a:rPr lang="en-US" sz="1000"/>
                        <a:t>11</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tc>
                  <a:txBody>
                    <a:bodyPr/>
                    <a:lstStyle/>
                    <a:p>
                      <a:r>
                        <a:rPr lang="en-US" sz="1000"/>
                        <a:t>3.3233 %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691148726"/>
                  </a:ext>
                </a:extLst>
              </a:tr>
              <a:tr h="370840">
                <a:tc>
                  <a:txBody>
                    <a:bodyPr/>
                    <a:lstStyle/>
                    <a:p>
                      <a:r>
                        <a:rPr lang="en-US" sz="1000" b="1"/>
                        <a:t>Tokio Marine America - 2020-03-18 15:57:56</a:t>
                      </a:r>
                      <a:r>
                        <a:rPr lang="en-US" sz="1000"/>
                        <a:t>
 In response to the coronavirus pandemic, we enacted appropriate contingency plans for all TMA employees. Many employees are working from home and continue to be available to service the needs of our agents and customers. We are committed to delivering high-quality service. Please note that like other companies and industries, there may be temporary disruptions during this time. We appreciate your patience and understanding. #InThisTogether #TeamTMA</a:t>
                      </a:r>
                    </a:p>
                  </a:txBody>
                  <a:tcPr/>
                </a:tc>
                <a:tc>
                  <a:txBody>
                    <a:bodyPr/>
                    <a:lstStyle/>
                    <a:p>
                      <a:r>
                        <a:rPr lang="en-US" sz="1000"/>
                        <a:t>11</a:t>
                      </a:r>
                    </a:p>
                  </a:txBody>
                  <a:tcPr/>
                </a:tc>
                <a:tc>
                  <a:txBody>
                    <a:bodyPr/>
                    <a:lstStyle/>
                    <a:p>
                      <a:r>
                        <a:rPr lang="en-US" sz="1000"/>
                        <a:t>9</a:t>
                      </a:r>
                    </a:p>
                  </a:txBody>
                  <a:tcPr/>
                </a:tc>
                <a:tc>
                  <a:txBody>
                    <a:bodyPr/>
                    <a:lstStyle/>
                    <a:p>
                      <a:r>
                        <a:rPr lang="en-US" sz="1000"/>
                        <a:t>0</a:t>
                      </a:r>
                    </a:p>
                  </a:txBody>
                  <a:tcPr/>
                </a:tc>
                <a:tc>
                  <a:txBody>
                    <a:bodyPr/>
                    <a:lstStyle/>
                    <a:p>
                      <a:r>
                        <a:rPr lang="en-US" sz="1000"/>
                        <a:t>2</a:t>
                      </a:r>
                    </a:p>
                  </a:txBody>
                  <a:tcPr/>
                </a:tc>
                <a:tc>
                  <a:txBody>
                    <a:bodyPr/>
                    <a:lstStyle/>
                    <a:p>
                      <a:r>
                        <a:rPr lang="en-US" sz="1000"/>
                        <a:t>3.3133 %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580442560"/>
                  </a:ext>
                </a:extLst>
              </a:tr>
            </a:tbl>
          </a:graphicData>
        </a:graphic>
      </p:graphicFrame>
      <p:sp>
        <p:nvSpPr>
          <p:cNvPr id="4" name="Text Placeholder 3">
            <a:extLst>
              <a:ext uri="{FF2B5EF4-FFF2-40B4-BE49-F238E27FC236}">
                <a16:creationId xmlns:a16="http://schemas.microsoft.com/office/drawing/2014/main" id="{E97A2F9C-A785-4CC7-92A9-36288DD099F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4565876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98935-FF1C-4255-BD62-E75F36434463}"/>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96F4ADF-A923-4230-AF13-9E1DE74F60C9}"/>
              </a:ext>
            </a:extLst>
          </p:cNvPr>
          <p:cNvGraphicFramePr>
            <a:graphicFrameLocks noGrp="1"/>
          </p:cNvGraphicFramePr>
          <p:nvPr>
            <p:ph type="tbl" sz="quarter" idx="13"/>
            <p:extLst>
              <p:ext uri="{D42A27DB-BD31-4B8C-83A1-F6EECF244321}">
                <p14:modId xmlns:p14="http://schemas.microsoft.com/office/powerpoint/2010/main" val="4102397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5447079"/>
                    </a:ext>
                  </a:extLst>
                </a:gridCol>
                <a:gridCol w="411480">
                  <a:extLst>
                    <a:ext uri="{9D8B030D-6E8A-4147-A177-3AD203B41FA5}">
                      <a16:colId xmlns:a16="http://schemas.microsoft.com/office/drawing/2014/main" val="1964379255"/>
                    </a:ext>
                  </a:extLst>
                </a:gridCol>
                <a:gridCol w="411480">
                  <a:extLst>
                    <a:ext uri="{9D8B030D-6E8A-4147-A177-3AD203B41FA5}">
                      <a16:colId xmlns:a16="http://schemas.microsoft.com/office/drawing/2014/main" val="432532373"/>
                    </a:ext>
                  </a:extLst>
                </a:gridCol>
                <a:gridCol w="411480">
                  <a:extLst>
                    <a:ext uri="{9D8B030D-6E8A-4147-A177-3AD203B41FA5}">
                      <a16:colId xmlns:a16="http://schemas.microsoft.com/office/drawing/2014/main" val="1269636878"/>
                    </a:ext>
                  </a:extLst>
                </a:gridCol>
                <a:gridCol w="411480">
                  <a:extLst>
                    <a:ext uri="{9D8B030D-6E8A-4147-A177-3AD203B41FA5}">
                      <a16:colId xmlns:a16="http://schemas.microsoft.com/office/drawing/2014/main" val="4184055760"/>
                    </a:ext>
                  </a:extLst>
                </a:gridCol>
                <a:gridCol w="411480">
                  <a:extLst>
                    <a:ext uri="{9D8B030D-6E8A-4147-A177-3AD203B41FA5}">
                      <a16:colId xmlns:a16="http://schemas.microsoft.com/office/drawing/2014/main" val="334925555"/>
                    </a:ext>
                  </a:extLst>
                </a:gridCol>
                <a:gridCol w="411480">
                  <a:extLst>
                    <a:ext uri="{9D8B030D-6E8A-4147-A177-3AD203B41FA5}">
                      <a16:colId xmlns:a16="http://schemas.microsoft.com/office/drawing/2014/main" val="1827571413"/>
                    </a:ext>
                  </a:extLst>
                </a:gridCol>
                <a:gridCol w="411480">
                  <a:extLst>
                    <a:ext uri="{9D8B030D-6E8A-4147-A177-3AD203B41FA5}">
                      <a16:colId xmlns:a16="http://schemas.microsoft.com/office/drawing/2014/main" val="2494405750"/>
                    </a:ext>
                  </a:extLst>
                </a:gridCol>
                <a:gridCol w="411480">
                  <a:extLst>
                    <a:ext uri="{9D8B030D-6E8A-4147-A177-3AD203B41FA5}">
                      <a16:colId xmlns:a16="http://schemas.microsoft.com/office/drawing/2014/main" val="3594070444"/>
                    </a:ext>
                  </a:extLst>
                </a:gridCol>
                <a:gridCol w="411480">
                  <a:extLst>
                    <a:ext uri="{9D8B030D-6E8A-4147-A177-3AD203B41FA5}">
                      <a16:colId xmlns:a16="http://schemas.microsoft.com/office/drawing/2014/main" val="3973675056"/>
                    </a:ext>
                  </a:extLst>
                </a:gridCol>
                <a:gridCol w="411480">
                  <a:extLst>
                    <a:ext uri="{9D8B030D-6E8A-4147-A177-3AD203B41FA5}">
                      <a16:colId xmlns:a16="http://schemas.microsoft.com/office/drawing/2014/main" val="3638501990"/>
                    </a:ext>
                  </a:extLst>
                </a:gridCol>
                <a:gridCol w="411480">
                  <a:extLst>
                    <a:ext uri="{9D8B030D-6E8A-4147-A177-3AD203B41FA5}">
                      <a16:colId xmlns:a16="http://schemas.microsoft.com/office/drawing/2014/main" val="3366860626"/>
                    </a:ext>
                  </a:extLst>
                </a:gridCol>
                <a:gridCol w="411480">
                  <a:extLst>
                    <a:ext uri="{9D8B030D-6E8A-4147-A177-3AD203B41FA5}">
                      <a16:colId xmlns:a16="http://schemas.microsoft.com/office/drawing/2014/main" val="3344258044"/>
                    </a:ext>
                  </a:extLst>
                </a:gridCol>
                <a:gridCol w="411480">
                  <a:extLst>
                    <a:ext uri="{9D8B030D-6E8A-4147-A177-3AD203B41FA5}">
                      <a16:colId xmlns:a16="http://schemas.microsoft.com/office/drawing/2014/main" val="52375776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29306430"/>
                  </a:ext>
                </a:extLst>
              </a:tr>
              <a:tr h="370840">
                <a:tc>
                  <a:txBody>
                    <a:bodyPr/>
                    <a:lstStyle/>
                    <a:p>
                      <a:r>
                        <a:rPr lang="en-US" sz="1000"/>
                        <a:t>TMAmerica</a:t>
                      </a:r>
                    </a:p>
                  </a:txBody>
                  <a:tcPr/>
                </a:tc>
                <a:tc>
                  <a:txBody>
                    <a:bodyPr/>
                    <a:lstStyle/>
                    <a:p>
                      <a:r>
                        <a:rPr lang="en-US" sz="1000"/>
                        <a:t>174</a:t>
                      </a:r>
                    </a:p>
                  </a:txBody>
                  <a:tcPr/>
                </a:tc>
                <a:tc>
                  <a:txBody>
                    <a:bodyPr/>
                    <a:lstStyle/>
                    <a:p>
                      <a:r>
                        <a:rPr lang="en-US" sz="1000"/>
                        <a:t>4</a:t>
                      </a:r>
                    </a:p>
                  </a:txBody>
                  <a:tcPr/>
                </a:tc>
                <a:tc>
                  <a:txBody>
                    <a:bodyPr/>
                    <a:lstStyle/>
                    <a:p>
                      <a:r>
                        <a:rPr lang="en-US" sz="1000"/>
                        <a:t>16</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15</a:t>
                      </a:r>
                    </a:p>
                  </a:txBody>
                  <a:tcPr/>
                </a:tc>
                <a:tc>
                  <a:txBody>
                    <a:bodyPr/>
                    <a:lstStyle/>
                    <a:p>
                      <a:r>
                        <a:rPr lang="en-US" sz="1000"/>
                        <a:t>44</a:t>
                      </a:r>
                    </a:p>
                  </a:txBody>
                  <a:tcPr/>
                </a:tc>
                <a:tc>
                  <a:txBody>
                    <a:bodyPr/>
                    <a:lstStyle/>
                    <a:p>
                      <a:r>
                        <a:rPr lang="en-US" sz="1000"/>
                        <a:t>0</a:t>
                      </a:r>
                    </a:p>
                  </a:txBody>
                  <a:tcPr/>
                </a:tc>
                <a:tc>
                  <a:txBody>
                    <a:bodyPr/>
                    <a:lstStyle/>
                    <a:p>
                      <a:r>
                        <a:rPr lang="en-US" sz="1000"/>
                        <a:t>3</a:t>
                      </a:r>
                    </a:p>
                  </a:txBody>
                  <a:tcPr/>
                </a:tc>
                <a:tc>
                  <a:txBody>
                    <a:bodyPr/>
                    <a:lstStyle/>
                    <a:p>
                      <a:r>
                        <a:rPr lang="en-US" sz="1000"/>
                        <a:t>2.1439 %</a:t>
                      </a:r>
                    </a:p>
                  </a:txBody>
                  <a:tcPr/>
                </a:tc>
                <a:tc>
                  <a:txBody>
                    <a:bodyPr/>
                    <a:lstStyle/>
                    <a:p>
                      <a:r>
                        <a:rPr lang="en-US" sz="1000"/>
                        <a:t>0.0 %</a:t>
                      </a:r>
                    </a:p>
                  </a:txBody>
                  <a:tcPr/>
                </a:tc>
                <a:extLst>
                  <a:ext uri="{0D108BD9-81ED-4DB2-BD59-A6C34878D82A}">
                    <a16:rowId xmlns:a16="http://schemas.microsoft.com/office/drawing/2014/main" val="305726024"/>
                  </a:ext>
                </a:extLst>
              </a:tr>
            </a:tbl>
          </a:graphicData>
        </a:graphic>
      </p:graphicFrame>
      <p:sp>
        <p:nvSpPr>
          <p:cNvPr id="4" name="Text Placeholder 3">
            <a:extLst>
              <a:ext uri="{FF2B5EF4-FFF2-40B4-BE49-F238E27FC236}">
                <a16:creationId xmlns:a16="http://schemas.microsoft.com/office/drawing/2014/main" id="{07C39E92-B3A9-4796-A7E4-41F8579AA353}"/>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367082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5AC0B-0EC8-4AA9-84FA-9C80D0194584}"/>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908BF6D6-FEC4-48F8-A22A-6C3712F38918}"/>
              </a:ext>
            </a:extLst>
          </p:cNvPr>
          <p:cNvGraphicFramePr>
            <a:graphicFrameLocks noGrp="1"/>
          </p:cNvGraphicFramePr>
          <p:nvPr>
            <p:ph type="chart" sz="quarter" idx="13"/>
            <p:extLst>
              <p:ext uri="{D42A27DB-BD31-4B8C-83A1-F6EECF244321}">
                <p14:modId xmlns:p14="http://schemas.microsoft.com/office/powerpoint/2010/main" val="32822455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E1AE6-D3EF-4FEA-9FC4-5B5D8B0C3727}"/>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09036D36-FC18-4707-88EE-3843091B2B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16501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55AED-706D-44DB-9B03-0C6E85CC50CE}"/>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CCD4288E-9767-40E8-A501-B080A5909C12}"/>
              </a:ext>
            </a:extLst>
          </p:cNvPr>
          <p:cNvGraphicFramePr>
            <a:graphicFrameLocks noGrp="1"/>
          </p:cNvGraphicFramePr>
          <p:nvPr>
            <p:ph type="chart" sz="quarter" idx="13"/>
            <p:extLst>
              <p:ext uri="{D42A27DB-BD31-4B8C-83A1-F6EECF244321}">
                <p14:modId xmlns:p14="http://schemas.microsoft.com/office/powerpoint/2010/main" val="29733459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38FF48-3D5F-4B32-AC6B-84FB541B03B1}"/>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058E09AF-D97A-4A29-A7D9-76CE0572BE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661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97855-4129-46AF-89B5-7CC7C79104FF}"/>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4A08DA0B-6DD1-49FA-B264-0029214BEE79}"/>
              </a:ext>
            </a:extLst>
          </p:cNvPr>
          <p:cNvGraphicFramePr>
            <a:graphicFrameLocks noGrp="1"/>
          </p:cNvGraphicFramePr>
          <p:nvPr>
            <p:ph type="chart" sz="quarter" idx="13"/>
            <p:extLst>
              <p:ext uri="{D42A27DB-BD31-4B8C-83A1-F6EECF244321}">
                <p14:modId xmlns:p14="http://schemas.microsoft.com/office/powerpoint/2010/main" val="1973120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7B7E56-67D3-4FEA-B65C-F57C1A775871}"/>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0F28F9B7-1CFF-4F67-A99C-38533B3C10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017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E687A-BB42-41A8-BF37-15750127D16D}"/>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10604CF-F93A-463A-8B69-51E0197208E6}"/>
              </a:ext>
            </a:extLst>
          </p:cNvPr>
          <p:cNvGraphicFramePr>
            <a:graphicFrameLocks noGrp="1"/>
          </p:cNvGraphicFramePr>
          <p:nvPr>
            <p:ph type="tbl" sz="quarter" idx="13"/>
            <p:extLst>
              <p:ext uri="{D42A27DB-BD31-4B8C-83A1-F6EECF244321}">
                <p14:modId xmlns:p14="http://schemas.microsoft.com/office/powerpoint/2010/main" val="288026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14923449"/>
                    </a:ext>
                  </a:extLst>
                </a:gridCol>
                <a:gridCol w="493776">
                  <a:extLst>
                    <a:ext uri="{9D8B030D-6E8A-4147-A177-3AD203B41FA5}">
                      <a16:colId xmlns:a16="http://schemas.microsoft.com/office/drawing/2014/main" val="254385532"/>
                    </a:ext>
                  </a:extLst>
                </a:gridCol>
                <a:gridCol w="1069848">
                  <a:extLst>
                    <a:ext uri="{9D8B030D-6E8A-4147-A177-3AD203B41FA5}">
                      <a16:colId xmlns:a16="http://schemas.microsoft.com/office/drawing/2014/main" val="2707600134"/>
                    </a:ext>
                  </a:extLst>
                </a:gridCol>
                <a:gridCol w="1069848">
                  <a:extLst>
                    <a:ext uri="{9D8B030D-6E8A-4147-A177-3AD203B41FA5}">
                      <a16:colId xmlns:a16="http://schemas.microsoft.com/office/drawing/2014/main" val="489148833"/>
                    </a:ext>
                  </a:extLst>
                </a:gridCol>
                <a:gridCol w="1069848">
                  <a:extLst>
                    <a:ext uri="{9D8B030D-6E8A-4147-A177-3AD203B41FA5}">
                      <a16:colId xmlns:a16="http://schemas.microsoft.com/office/drawing/2014/main" val="2616634204"/>
                    </a:ext>
                  </a:extLst>
                </a:gridCol>
                <a:gridCol w="1069848">
                  <a:extLst>
                    <a:ext uri="{9D8B030D-6E8A-4147-A177-3AD203B41FA5}">
                      <a16:colId xmlns:a16="http://schemas.microsoft.com/office/drawing/2014/main" val="1309341234"/>
                    </a:ext>
                  </a:extLst>
                </a:gridCol>
                <a:gridCol w="1069848">
                  <a:extLst>
                    <a:ext uri="{9D8B030D-6E8A-4147-A177-3AD203B41FA5}">
                      <a16:colId xmlns:a16="http://schemas.microsoft.com/office/drawing/2014/main" val="4187939760"/>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075136995"/>
                  </a:ext>
                </a:extLst>
              </a:tr>
              <a:tr h="370840">
                <a:tc>
                  <a:txBody>
                    <a:bodyPr/>
                    <a:lstStyle/>
                    <a:p>
                      <a:r>
                        <a:rPr lang="en-US" sz="1000" b="1"/>
                        <a:t>@TokioMAmerica - 2020-03-23 19:45:55</a:t>
                      </a:r>
                      <a:r>
                        <a:rPr lang="en-US" sz="1000"/>
                        <a:t>
 As it is still Women's History Month, we would like to honor another talented female employee at Tokio Marine America. Thank you, Patti-Ann F., for your continued hard work and integral contribution to #TeamTMA. https://t.co/VzUHsFQOYT</a:t>
                      </a:r>
                    </a:p>
                  </a:txBody>
                  <a:tcPr/>
                </a:tc>
                <a:tc>
                  <a:txBody>
                    <a:bodyPr/>
                    <a:lstStyle/>
                    <a:p>
                      <a:r>
                        <a:rPr lang="en-US" sz="1000"/>
                        <a:t>03/25/2020 18:11:43</a:t>
                      </a:r>
                    </a:p>
                  </a:txBody>
                  <a:tcPr/>
                </a:tc>
                <a:tc>
                  <a:txBody>
                    <a:bodyPr/>
                    <a:lstStyle/>
                    <a:p>
                      <a:r>
                        <a:rPr lang="en-US" sz="1000"/>
                        <a:t>No</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5.1429 %</a:t>
                      </a:r>
                    </a:p>
                  </a:txBody>
                  <a:tcPr/>
                </a:tc>
                <a:extLst>
                  <a:ext uri="{0D108BD9-81ED-4DB2-BD59-A6C34878D82A}">
                    <a16:rowId xmlns:a16="http://schemas.microsoft.com/office/drawing/2014/main" val="3213712366"/>
                  </a:ext>
                </a:extLst>
              </a:tr>
              <a:tr h="370840">
                <a:tc>
                  <a:txBody>
                    <a:bodyPr/>
                    <a:lstStyle/>
                    <a:p>
                      <a:r>
                        <a:rPr lang="en-US" sz="1000" b="1"/>
                        <a:t>@TokioMAmerica - 2020-03-09 19:21:01</a:t>
                      </a:r>
                      <a:r>
                        <a:rPr lang="en-US" sz="1000"/>
                        <a:t>
 Happy Women's History Month! To celebrate, we're sharing career advice from one of the many integral, successful women at TMA - AVP of Agency Accounting, Pauline B. https://t.co/mMPhctPta7</a:t>
                      </a:r>
                    </a:p>
                  </a:txBody>
                  <a:tcPr/>
                </a:tc>
                <a:tc>
                  <a:txBody>
                    <a:bodyPr/>
                    <a:lstStyle/>
                    <a:p>
                      <a:r>
                        <a:rPr lang="en-US" sz="1000"/>
                        <a:t>03/12/2020 00:10:53</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4.0462 %</a:t>
                      </a:r>
                    </a:p>
                  </a:txBody>
                  <a:tcPr/>
                </a:tc>
                <a:extLst>
                  <a:ext uri="{0D108BD9-81ED-4DB2-BD59-A6C34878D82A}">
                    <a16:rowId xmlns:a16="http://schemas.microsoft.com/office/drawing/2014/main" val="1571639952"/>
                  </a:ext>
                </a:extLst>
              </a:tr>
              <a:tr h="370840">
                <a:tc>
                  <a:txBody>
                    <a:bodyPr/>
                    <a:lstStyle/>
                    <a:p>
                      <a:r>
                        <a:rPr lang="en-US" sz="1000" b="1"/>
                        <a:t>@TokioMAmerica - 2020-03-02 20:46:16</a:t>
                      </a:r>
                      <a:r>
                        <a:rPr lang="en-US" sz="1000"/>
                        <a:t>
 This week, our Jersey City office celebrated Hollywood stars and service stars with a Oscar's themed luncheon to raise money for the Gary Sinise Foundation ⭐⭐⭐ The @GarySiniseFoundation serves our nation's veterans and their families. https://t.co/siJyhz7kUM</a:t>
                      </a:r>
                    </a:p>
                  </a:txBody>
                  <a:tcPr/>
                </a:tc>
                <a:tc>
                  <a:txBody>
                    <a:bodyPr/>
                    <a:lstStyle/>
                    <a:p>
                      <a:r>
                        <a:rPr lang="en-US" sz="1000"/>
                        <a:t>03/11/2020 00:07:37</a:t>
                      </a:r>
                    </a:p>
                  </a:txBody>
                  <a:tcPr/>
                </a:tc>
                <a:tc>
                  <a:txBody>
                    <a:bodyPr/>
                    <a:lstStyle/>
                    <a:p>
                      <a:r>
                        <a:rPr lang="en-US" sz="1000"/>
                        <a:t>No</a:t>
                      </a:r>
                    </a:p>
                  </a:txBody>
                  <a:tcPr/>
                </a:tc>
                <a:tc>
                  <a:txBody>
                    <a:bodyPr/>
                    <a:lstStyle/>
                    <a:p>
                      <a:r>
                        <a:rPr lang="en-US" sz="1000"/>
                        <a:t>2</a:t>
                      </a:r>
                    </a:p>
                  </a:txBody>
                  <a:tcPr/>
                </a:tc>
                <a:tc>
                  <a:txBody>
                    <a:bodyPr/>
                    <a:lstStyle/>
                    <a:p>
                      <a:r>
                        <a:rPr lang="en-US" sz="1000"/>
                        <a:t>4</a:t>
                      </a:r>
                    </a:p>
                  </a:txBody>
                  <a:tcPr/>
                </a:tc>
                <a:tc>
                  <a:txBody>
                    <a:bodyPr/>
                    <a:lstStyle/>
                    <a:p>
                      <a:r>
                        <a:rPr lang="en-US" sz="1000"/>
                        <a:t>0</a:t>
                      </a:r>
                    </a:p>
                  </a:txBody>
                  <a:tcPr/>
                </a:tc>
                <a:tc>
                  <a:txBody>
                    <a:bodyPr/>
                    <a:lstStyle/>
                    <a:p>
                      <a:r>
                        <a:rPr lang="en-US" sz="1000"/>
                        <a:t>3.5294 %</a:t>
                      </a:r>
                    </a:p>
                  </a:txBody>
                  <a:tcPr/>
                </a:tc>
                <a:extLst>
                  <a:ext uri="{0D108BD9-81ED-4DB2-BD59-A6C34878D82A}">
                    <a16:rowId xmlns:a16="http://schemas.microsoft.com/office/drawing/2014/main" val="2903991917"/>
                  </a:ext>
                </a:extLst>
              </a:tr>
            </a:tbl>
          </a:graphicData>
        </a:graphic>
      </p:graphicFrame>
      <p:sp>
        <p:nvSpPr>
          <p:cNvPr id="4" name="Text Placeholder 3">
            <a:extLst>
              <a:ext uri="{FF2B5EF4-FFF2-40B4-BE49-F238E27FC236}">
                <a16:creationId xmlns:a16="http://schemas.microsoft.com/office/drawing/2014/main" id="{BDC08F0B-ACE7-4D44-9131-2335C3471B5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254351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A5806-5078-479F-83EA-3A16AC0B18A2}"/>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07D38C98-0C7A-46EB-8BC0-6638A7F071FD}"/>
              </a:ext>
            </a:extLst>
          </p:cNvPr>
          <p:cNvGraphicFramePr>
            <a:graphicFrameLocks noGrp="1"/>
          </p:cNvGraphicFramePr>
          <p:nvPr>
            <p:ph type="tbl" sz="quarter" idx="13"/>
            <p:extLst>
              <p:ext uri="{D42A27DB-BD31-4B8C-83A1-F6EECF244321}">
                <p14:modId xmlns:p14="http://schemas.microsoft.com/office/powerpoint/2010/main" val="3210702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451830724"/>
                    </a:ext>
                  </a:extLst>
                </a:gridCol>
                <a:gridCol w="411480">
                  <a:extLst>
                    <a:ext uri="{9D8B030D-6E8A-4147-A177-3AD203B41FA5}">
                      <a16:colId xmlns:a16="http://schemas.microsoft.com/office/drawing/2014/main" val="1667074867"/>
                    </a:ext>
                  </a:extLst>
                </a:gridCol>
                <a:gridCol w="411480">
                  <a:extLst>
                    <a:ext uri="{9D8B030D-6E8A-4147-A177-3AD203B41FA5}">
                      <a16:colId xmlns:a16="http://schemas.microsoft.com/office/drawing/2014/main" val="1525333089"/>
                    </a:ext>
                  </a:extLst>
                </a:gridCol>
                <a:gridCol w="411480">
                  <a:extLst>
                    <a:ext uri="{9D8B030D-6E8A-4147-A177-3AD203B41FA5}">
                      <a16:colId xmlns:a16="http://schemas.microsoft.com/office/drawing/2014/main" val="2315384931"/>
                    </a:ext>
                  </a:extLst>
                </a:gridCol>
                <a:gridCol w="411480">
                  <a:extLst>
                    <a:ext uri="{9D8B030D-6E8A-4147-A177-3AD203B41FA5}">
                      <a16:colId xmlns:a16="http://schemas.microsoft.com/office/drawing/2014/main" val="2172176735"/>
                    </a:ext>
                  </a:extLst>
                </a:gridCol>
                <a:gridCol w="411480">
                  <a:extLst>
                    <a:ext uri="{9D8B030D-6E8A-4147-A177-3AD203B41FA5}">
                      <a16:colId xmlns:a16="http://schemas.microsoft.com/office/drawing/2014/main" val="3784045905"/>
                    </a:ext>
                  </a:extLst>
                </a:gridCol>
                <a:gridCol w="411480">
                  <a:extLst>
                    <a:ext uri="{9D8B030D-6E8A-4147-A177-3AD203B41FA5}">
                      <a16:colId xmlns:a16="http://schemas.microsoft.com/office/drawing/2014/main" val="1196468188"/>
                    </a:ext>
                  </a:extLst>
                </a:gridCol>
                <a:gridCol w="411480">
                  <a:extLst>
                    <a:ext uri="{9D8B030D-6E8A-4147-A177-3AD203B41FA5}">
                      <a16:colId xmlns:a16="http://schemas.microsoft.com/office/drawing/2014/main" val="1012355133"/>
                    </a:ext>
                  </a:extLst>
                </a:gridCol>
                <a:gridCol w="411480">
                  <a:extLst>
                    <a:ext uri="{9D8B030D-6E8A-4147-A177-3AD203B41FA5}">
                      <a16:colId xmlns:a16="http://schemas.microsoft.com/office/drawing/2014/main" val="3383566756"/>
                    </a:ext>
                  </a:extLst>
                </a:gridCol>
                <a:gridCol w="411480">
                  <a:extLst>
                    <a:ext uri="{9D8B030D-6E8A-4147-A177-3AD203B41FA5}">
                      <a16:colId xmlns:a16="http://schemas.microsoft.com/office/drawing/2014/main" val="4291139762"/>
                    </a:ext>
                  </a:extLst>
                </a:gridCol>
                <a:gridCol w="411480">
                  <a:extLst>
                    <a:ext uri="{9D8B030D-6E8A-4147-A177-3AD203B41FA5}">
                      <a16:colId xmlns:a16="http://schemas.microsoft.com/office/drawing/2014/main" val="1264688000"/>
                    </a:ext>
                  </a:extLst>
                </a:gridCol>
                <a:gridCol w="411480">
                  <a:extLst>
                    <a:ext uri="{9D8B030D-6E8A-4147-A177-3AD203B41FA5}">
                      <a16:colId xmlns:a16="http://schemas.microsoft.com/office/drawing/2014/main" val="35232249"/>
                    </a:ext>
                  </a:extLst>
                </a:gridCol>
                <a:gridCol w="411480">
                  <a:extLst>
                    <a:ext uri="{9D8B030D-6E8A-4147-A177-3AD203B41FA5}">
                      <a16:colId xmlns:a16="http://schemas.microsoft.com/office/drawing/2014/main" val="2912187578"/>
                    </a:ext>
                  </a:extLst>
                </a:gridCol>
                <a:gridCol w="411480">
                  <a:extLst>
                    <a:ext uri="{9D8B030D-6E8A-4147-A177-3AD203B41FA5}">
                      <a16:colId xmlns:a16="http://schemas.microsoft.com/office/drawing/2014/main" val="3037643186"/>
                    </a:ext>
                  </a:extLst>
                </a:gridCol>
                <a:gridCol w="411480">
                  <a:extLst>
                    <a:ext uri="{9D8B030D-6E8A-4147-A177-3AD203B41FA5}">
                      <a16:colId xmlns:a16="http://schemas.microsoft.com/office/drawing/2014/main" val="3773509834"/>
                    </a:ext>
                  </a:extLst>
                </a:gridCol>
                <a:gridCol w="411480">
                  <a:extLst>
                    <a:ext uri="{9D8B030D-6E8A-4147-A177-3AD203B41FA5}">
                      <a16:colId xmlns:a16="http://schemas.microsoft.com/office/drawing/2014/main" val="2790530303"/>
                    </a:ext>
                  </a:extLst>
                </a:gridCol>
                <a:gridCol w="411480">
                  <a:extLst>
                    <a:ext uri="{9D8B030D-6E8A-4147-A177-3AD203B41FA5}">
                      <a16:colId xmlns:a16="http://schemas.microsoft.com/office/drawing/2014/main" val="390418473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512771054"/>
                  </a:ext>
                </a:extLst>
              </a:tr>
              <a:tr h="370840">
                <a:tc>
                  <a:txBody>
                    <a:bodyPr/>
                    <a:lstStyle/>
                    <a:p>
                      <a:r>
                        <a:rPr lang="en-US" sz="1000"/>
                        <a:t>Tokio Marine America</a:t>
                      </a:r>
                    </a:p>
                  </a:txBody>
                  <a:tcPr/>
                </a:tc>
                <a:tc>
                  <a:txBody>
                    <a:bodyPr/>
                    <a:lstStyle/>
                    <a:p>
                      <a:r>
                        <a:rPr lang="en-US" sz="1000"/>
                        <a:t>15030</a:t>
                      </a:r>
                    </a:p>
                  </a:txBody>
                  <a:tcPr/>
                </a:tc>
                <a:tc>
                  <a:txBody>
                    <a:bodyPr/>
                    <a:lstStyle/>
                    <a:p>
                      <a:r>
                        <a:rPr lang="en-US" sz="1000"/>
                        <a:t>351</a:t>
                      </a:r>
                    </a:p>
                  </a:txBody>
                  <a:tcPr/>
                </a:tc>
                <a:tc>
                  <a:txBody>
                    <a:bodyPr/>
                    <a:lstStyle/>
                    <a:p>
                      <a:r>
                        <a:rPr lang="en-US" sz="1000"/>
                        <a:t>15</a:t>
                      </a:r>
                    </a:p>
                  </a:txBody>
                  <a:tcPr/>
                </a:tc>
                <a:tc>
                  <a:txBody>
                    <a:bodyPr/>
                    <a:lstStyle/>
                    <a:p>
                      <a:r>
                        <a:rPr lang="en-US" sz="1000"/>
                        <a:t>644</a:t>
                      </a:r>
                    </a:p>
                  </a:txBody>
                  <a:tcPr/>
                </a:tc>
                <a:tc>
                  <a:txBody>
                    <a:bodyPr/>
                    <a:lstStyle/>
                    <a:p>
                      <a:r>
                        <a:rPr lang="en-US" sz="1000"/>
                        <a:t>42.933333333333</a:t>
                      </a:r>
                    </a:p>
                  </a:txBody>
                  <a:tcPr/>
                </a:tc>
                <a:tc>
                  <a:txBody>
                    <a:bodyPr/>
                    <a:lstStyle/>
                    <a:p>
                      <a:r>
                        <a:rPr lang="en-US" sz="1000"/>
                        <a:t>37</a:t>
                      </a:r>
                    </a:p>
                  </a:txBody>
                  <a:tcPr/>
                </a:tc>
                <a:tc>
                  <a:txBody>
                    <a:bodyPr/>
                    <a:lstStyle/>
                    <a:p>
                      <a:r>
                        <a:rPr lang="en-US" sz="1000"/>
                        <a:t>2.4666666666667</a:t>
                      </a:r>
                    </a:p>
                  </a:txBody>
                  <a:tcPr/>
                </a:tc>
                <a:tc>
                  <a:txBody>
                    <a:bodyPr/>
                    <a:lstStyle/>
                    <a:p>
                      <a:r>
                        <a:rPr lang="en-US" sz="1000"/>
                        <a:t>53</a:t>
                      </a:r>
                    </a:p>
                  </a:txBody>
                  <a:tcPr/>
                </a:tc>
                <a:tc>
                  <a:txBody>
                    <a:bodyPr/>
                    <a:lstStyle/>
                    <a:p>
                      <a:r>
                        <a:rPr lang="en-US" sz="1000"/>
                        <a:t>3.5333333333333</a:t>
                      </a:r>
                    </a:p>
                  </a:txBody>
                  <a:tcPr/>
                </a:tc>
                <a:tc>
                  <a:txBody>
                    <a:bodyPr/>
                    <a:lstStyle/>
                    <a:p>
                      <a:r>
                        <a:rPr lang="en-US" sz="1000"/>
                        <a:t>442</a:t>
                      </a:r>
                    </a:p>
                  </a:txBody>
                  <a:tcPr/>
                </a:tc>
                <a:tc>
                  <a:txBody>
                    <a:bodyPr/>
                    <a:lstStyle/>
                    <a:p>
                      <a:r>
                        <a:rPr lang="en-US" sz="1000"/>
                        <a:t>29.466666666667</a:t>
                      </a:r>
                    </a:p>
                  </a:txBody>
                  <a:tcPr/>
                </a:tc>
                <a:tc>
                  <a:txBody>
                    <a:bodyPr/>
                    <a:lstStyle/>
                    <a:p>
                      <a:r>
                        <a:rPr lang="en-US" sz="1000"/>
                        <a:t>25781</a:t>
                      </a:r>
                    </a:p>
                  </a:txBody>
                  <a:tcPr/>
                </a:tc>
                <a:tc>
                  <a:txBody>
                    <a:bodyPr/>
                    <a:lstStyle/>
                    <a:p>
                      <a:r>
                        <a:rPr lang="en-US" sz="1000"/>
                        <a:t>1718.7333333333</a:t>
                      </a:r>
                    </a:p>
                  </a:txBody>
                  <a:tcPr/>
                </a:tc>
                <a:tc>
                  <a:txBody>
                    <a:bodyPr/>
                    <a:lstStyle/>
                    <a:p>
                      <a:r>
                        <a:rPr lang="en-US" sz="1000"/>
                        <a:t>0.039989683374778 %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1121368442"/>
                  </a:ext>
                </a:extLst>
              </a:tr>
            </a:tbl>
          </a:graphicData>
        </a:graphic>
      </p:graphicFrame>
      <p:sp>
        <p:nvSpPr>
          <p:cNvPr id="4" name="Text Placeholder 3">
            <a:extLst>
              <a:ext uri="{FF2B5EF4-FFF2-40B4-BE49-F238E27FC236}">
                <a16:creationId xmlns:a16="http://schemas.microsoft.com/office/drawing/2014/main" id="{F964A5E2-C282-42FF-8DB8-BBC69E26601C}"/>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139313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69176-0DBB-4A72-8274-5C2393128FB2}"/>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4F48D9C9-9B2E-4352-9393-62C0112E6C51}"/>
              </a:ext>
            </a:extLst>
          </p:cNvPr>
          <p:cNvGraphicFramePr>
            <a:graphicFrameLocks noGrp="1"/>
          </p:cNvGraphicFramePr>
          <p:nvPr>
            <p:ph type="chart" sz="quarter" idx="13"/>
            <p:extLst>
              <p:ext uri="{D42A27DB-BD31-4B8C-83A1-F6EECF244321}">
                <p14:modId xmlns:p14="http://schemas.microsoft.com/office/powerpoint/2010/main" val="15665315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1D6957-798B-4AD2-9C5F-495595659E17}"/>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77BAF0D9-4EF4-4E11-8881-0E232E17DC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9912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CE345-5C20-4DC0-9B47-F91B6369AEFB}"/>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8025EEAB-D841-453E-A988-695E36CEFE51}"/>
              </a:ext>
            </a:extLst>
          </p:cNvPr>
          <p:cNvGraphicFramePr>
            <a:graphicFrameLocks noGrp="1"/>
          </p:cNvGraphicFramePr>
          <p:nvPr>
            <p:ph type="chart" sz="quarter" idx="13"/>
            <p:extLst>
              <p:ext uri="{D42A27DB-BD31-4B8C-83A1-F6EECF244321}">
                <p14:modId xmlns:p14="http://schemas.microsoft.com/office/powerpoint/2010/main" val="1206375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43EAD0-7615-484A-B0EE-B16C9C3A5993}"/>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93C14B00-C0BD-4F8A-BCDA-8EF168D7F4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9690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0E818-473E-4A2F-98E1-3037D6F8F7D4}"/>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82313D43-3C6A-469A-AFCD-E808A3A64B36}"/>
              </a:ext>
            </a:extLst>
          </p:cNvPr>
          <p:cNvGraphicFramePr>
            <a:graphicFrameLocks noGrp="1"/>
          </p:cNvGraphicFramePr>
          <p:nvPr>
            <p:ph type="chart" sz="quarter" idx="13"/>
            <p:extLst>
              <p:ext uri="{D42A27DB-BD31-4B8C-83A1-F6EECF244321}">
                <p14:modId xmlns:p14="http://schemas.microsoft.com/office/powerpoint/2010/main" val="1958101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72DAB1-BEFE-4CD8-861B-98D867BB1780}"/>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A2910E47-9850-46C6-9FE9-1E453FFE3B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1216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0BCD2-F6D4-4C9D-82AD-346580301808}"/>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2E15E3AC-B9FB-475D-A50C-290AA3682E15}"/>
              </a:ext>
            </a:extLst>
          </p:cNvPr>
          <p:cNvGraphicFramePr>
            <a:graphicFrameLocks noGrp="1"/>
          </p:cNvGraphicFramePr>
          <p:nvPr>
            <p:ph type="tbl" sz="quarter" idx="13"/>
            <p:extLst>
              <p:ext uri="{D42A27DB-BD31-4B8C-83A1-F6EECF244321}">
                <p14:modId xmlns:p14="http://schemas.microsoft.com/office/powerpoint/2010/main" val="3288392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63859118"/>
                    </a:ext>
                  </a:extLst>
                </a:gridCol>
                <a:gridCol w="1069847">
                  <a:extLst>
                    <a:ext uri="{9D8B030D-6E8A-4147-A177-3AD203B41FA5}">
                      <a16:colId xmlns:a16="http://schemas.microsoft.com/office/drawing/2014/main" val="4007163819"/>
                    </a:ext>
                  </a:extLst>
                </a:gridCol>
                <a:gridCol w="740664">
                  <a:extLst>
                    <a:ext uri="{9D8B030D-6E8A-4147-A177-3AD203B41FA5}">
                      <a16:colId xmlns:a16="http://schemas.microsoft.com/office/drawing/2014/main" val="87327241"/>
                    </a:ext>
                  </a:extLst>
                </a:gridCol>
                <a:gridCol w="493776">
                  <a:extLst>
                    <a:ext uri="{9D8B030D-6E8A-4147-A177-3AD203B41FA5}">
                      <a16:colId xmlns:a16="http://schemas.microsoft.com/office/drawing/2014/main" val="3661337200"/>
                    </a:ext>
                  </a:extLst>
                </a:gridCol>
                <a:gridCol w="493776">
                  <a:extLst>
                    <a:ext uri="{9D8B030D-6E8A-4147-A177-3AD203B41FA5}">
                      <a16:colId xmlns:a16="http://schemas.microsoft.com/office/drawing/2014/main" val="338858010"/>
                    </a:ext>
                  </a:extLst>
                </a:gridCol>
                <a:gridCol w="493776">
                  <a:extLst>
                    <a:ext uri="{9D8B030D-6E8A-4147-A177-3AD203B41FA5}">
                      <a16:colId xmlns:a16="http://schemas.microsoft.com/office/drawing/2014/main" val="1520685887"/>
                    </a:ext>
                  </a:extLst>
                </a:gridCol>
                <a:gridCol w="493776">
                  <a:extLst>
                    <a:ext uri="{9D8B030D-6E8A-4147-A177-3AD203B41FA5}">
                      <a16:colId xmlns:a16="http://schemas.microsoft.com/office/drawing/2014/main" val="3281400884"/>
                    </a:ext>
                  </a:extLst>
                </a:gridCol>
                <a:gridCol w="493776">
                  <a:extLst>
                    <a:ext uri="{9D8B030D-6E8A-4147-A177-3AD203B41FA5}">
                      <a16:colId xmlns:a16="http://schemas.microsoft.com/office/drawing/2014/main" val="1604322824"/>
                    </a:ext>
                  </a:extLst>
                </a:gridCol>
                <a:gridCol w="493776">
                  <a:extLst>
                    <a:ext uri="{9D8B030D-6E8A-4147-A177-3AD203B41FA5}">
                      <a16:colId xmlns:a16="http://schemas.microsoft.com/office/drawing/2014/main" val="3310681470"/>
                    </a:ext>
                  </a:extLst>
                </a:gridCol>
                <a:gridCol w="493776">
                  <a:extLst>
                    <a:ext uri="{9D8B030D-6E8A-4147-A177-3AD203B41FA5}">
                      <a16:colId xmlns:a16="http://schemas.microsoft.com/office/drawing/2014/main" val="2905160354"/>
                    </a:ext>
                  </a:extLst>
                </a:gridCol>
                <a:gridCol w="493776">
                  <a:extLst>
                    <a:ext uri="{9D8B030D-6E8A-4147-A177-3AD203B41FA5}">
                      <a16:colId xmlns:a16="http://schemas.microsoft.com/office/drawing/2014/main" val="26738791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3492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- 2020-03-23 19:44:52</a:t>
                      </a:r>
                      <a:r>
                        <a:rPr kumimoji="0" lang="en-US" sz="1000" b="0" i="0" u="none" strike="noStrike" kern="1200" cap="none" spc="0" normalizeH="0" baseline="0" noProof="0">
                          <a:ln>
                            <a:noFill/>
                          </a:ln>
                          <a:solidFill>
                            <a:prstClr val="black"/>
                          </a:solidFill>
                          <a:effectLst/>
                          <a:uLnTx/>
                          <a:uFillTx/>
                          <a:latin typeface="+mn-lt"/>
                          <a:ea typeface="+mn-ea"/>
                          <a:cs typeface="+mn-cs"/>
                        </a:rPr>
                        <a:t>
  As it is still Women's History Month, we would like to honor another talented female employee at Tokio Marine America. Thank you, Patti-Ann F., for your continued hard work and integral contribution to #TeamTMA.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https://media-exp1.licdn.com/dms/image/C5622AQGOq6irihBRpg/feedshare-shrink_1280/0?e=1590019200&amp;v=beta&amp;t=bBzYLRVT7CdfkbSPjky7B7MRI6rTqdXhaH1Qec1LJoU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18:12:33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0.065837937384899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2304348"/>
                  </a:ext>
                </a:extLst>
              </a:tr>
            </a:tbl>
          </a:graphicData>
        </a:graphic>
      </p:graphicFrame>
      <p:sp>
        <p:nvSpPr>
          <p:cNvPr id="4" name="Text Placeholder 3">
            <a:extLst>
              <a:ext uri="{FF2B5EF4-FFF2-40B4-BE49-F238E27FC236}">
                <a16:creationId xmlns:a16="http://schemas.microsoft.com/office/drawing/2014/main" id="{035C0AAD-AAB7-417C-B70B-E4E2F531EFC1}"/>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21442418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79D72-6DF7-4E75-8DC8-1B708C70CF49}"/>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51F125F9-AF7C-4E47-B8E1-479697CF5759}"/>
              </a:ext>
            </a:extLst>
          </p:cNvPr>
          <p:cNvGraphicFramePr>
            <a:graphicFrameLocks noGrp="1"/>
          </p:cNvGraphicFramePr>
          <p:nvPr>
            <p:ph type="tbl" sz="quarter" idx="13"/>
            <p:extLst>
              <p:ext uri="{D42A27DB-BD31-4B8C-83A1-F6EECF244321}">
                <p14:modId xmlns:p14="http://schemas.microsoft.com/office/powerpoint/2010/main" val="4004835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38959258"/>
                    </a:ext>
                  </a:extLst>
                </a:gridCol>
                <a:gridCol w="1069847">
                  <a:extLst>
                    <a:ext uri="{9D8B030D-6E8A-4147-A177-3AD203B41FA5}">
                      <a16:colId xmlns:a16="http://schemas.microsoft.com/office/drawing/2014/main" val="1743169964"/>
                    </a:ext>
                  </a:extLst>
                </a:gridCol>
                <a:gridCol w="740664">
                  <a:extLst>
                    <a:ext uri="{9D8B030D-6E8A-4147-A177-3AD203B41FA5}">
                      <a16:colId xmlns:a16="http://schemas.microsoft.com/office/drawing/2014/main" val="3081692534"/>
                    </a:ext>
                  </a:extLst>
                </a:gridCol>
                <a:gridCol w="493776">
                  <a:extLst>
                    <a:ext uri="{9D8B030D-6E8A-4147-A177-3AD203B41FA5}">
                      <a16:colId xmlns:a16="http://schemas.microsoft.com/office/drawing/2014/main" val="2562533602"/>
                    </a:ext>
                  </a:extLst>
                </a:gridCol>
                <a:gridCol w="493776">
                  <a:extLst>
                    <a:ext uri="{9D8B030D-6E8A-4147-A177-3AD203B41FA5}">
                      <a16:colId xmlns:a16="http://schemas.microsoft.com/office/drawing/2014/main" val="1006480746"/>
                    </a:ext>
                  </a:extLst>
                </a:gridCol>
                <a:gridCol w="493776">
                  <a:extLst>
                    <a:ext uri="{9D8B030D-6E8A-4147-A177-3AD203B41FA5}">
                      <a16:colId xmlns:a16="http://schemas.microsoft.com/office/drawing/2014/main" val="1342032692"/>
                    </a:ext>
                  </a:extLst>
                </a:gridCol>
                <a:gridCol w="493776">
                  <a:extLst>
                    <a:ext uri="{9D8B030D-6E8A-4147-A177-3AD203B41FA5}">
                      <a16:colId xmlns:a16="http://schemas.microsoft.com/office/drawing/2014/main" val="2209671006"/>
                    </a:ext>
                  </a:extLst>
                </a:gridCol>
                <a:gridCol w="493776">
                  <a:extLst>
                    <a:ext uri="{9D8B030D-6E8A-4147-A177-3AD203B41FA5}">
                      <a16:colId xmlns:a16="http://schemas.microsoft.com/office/drawing/2014/main" val="516026639"/>
                    </a:ext>
                  </a:extLst>
                </a:gridCol>
                <a:gridCol w="493776">
                  <a:extLst>
                    <a:ext uri="{9D8B030D-6E8A-4147-A177-3AD203B41FA5}">
                      <a16:colId xmlns:a16="http://schemas.microsoft.com/office/drawing/2014/main" val="2717519384"/>
                    </a:ext>
                  </a:extLst>
                </a:gridCol>
                <a:gridCol w="493776">
                  <a:extLst>
                    <a:ext uri="{9D8B030D-6E8A-4147-A177-3AD203B41FA5}">
                      <a16:colId xmlns:a16="http://schemas.microsoft.com/office/drawing/2014/main" val="3519444453"/>
                    </a:ext>
                  </a:extLst>
                </a:gridCol>
                <a:gridCol w="493776">
                  <a:extLst>
                    <a:ext uri="{9D8B030D-6E8A-4147-A177-3AD203B41FA5}">
                      <a16:colId xmlns:a16="http://schemas.microsoft.com/office/drawing/2014/main" val="1898507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110606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- 2020-03-18 15:56:40</a:t>
                      </a:r>
                      <a:r>
                        <a:rPr kumimoji="0" lang="en-US" sz="1000" b="0" i="0" u="none" strike="noStrike" kern="1200" cap="none" spc="0" normalizeH="0" baseline="0" noProof="0">
                          <a:ln>
                            <a:noFill/>
                          </a:ln>
                          <a:solidFill>
                            <a:prstClr val="black"/>
                          </a:solidFill>
                          <a:effectLst/>
                          <a:uLnTx/>
                          <a:uFillTx/>
                          <a:latin typeface="+mn-lt"/>
                          <a:ea typeface="+mn-ea"/>
                          <a:cs typeface="+mn-cs"/>
                        </a:rPr>
                        <a:t>
  In response to the coronavirus pandemic, we enacted appropriate contingency plans for all TMA employees. Many employees are working from home and continue to be available to service the needs of our agents and customers. We are committed to delivering high-quality service. Please note that like other companies and industries, there may be temporary disruptions during this time. We appreciate your patience and understanding. #InThisTogether #TeamTMA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https://media-exp1.licdn.com/dms/image/C5622AQGlJQlaibzxKw/feedshare-shrink_1280/0?e=1590019200&amp;v=beta&amp;t=wnMjztiGOo_j5Zw1eKE_c1u8NRofQt_Eu1IHw71Q-Fg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18:12:33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0.058592570220477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1129210"/>
                  </a:ext>
                </a:extLst>
              </a:tr>
            </a:tbl>
          </a:graphicData>
        </a:graphic>
      </p:graphicFrame>
      <p:sp>
        <p:nvSpPr>
          <p:cNvPr id="4" name="Text Placeholder 3">
            <a:extLst>
              <a:ext uri="{FF2B5EF4-FFF2-40B4-BE49-F238E27FC236}">
                <a16:creationId xmlns:a16="http://schemas.microsoft.com/office/drawing/2014/main" id="{23773CBC-979A-43A2-991E-2BA86BFF8369}"/>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96397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BD6B5-B131-443A-8060-31261F605730}"/>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8821448E-29E1-422A-B1B5-04821E1C0C9F}"/>
              </a:ext>
            </a:extLst>
          </p:cNvPr>
          <p:cNvGraphicFramePr>
            <a:graphicFrameLocks noGrp="1"/>
          </p:cNvGraphicFramePr>
          <p:nvPr>
            <p:ph type="tbl" sz="quarter" idx="13"/>
            <p:extLst>
              <p:ext uri="{D42A27DB-BD31-4B8C-83A1-F6EECF244321}">
                <p14:modId xmlns:p14="http://schemas.microsoft.com/office/powerpoint/2010/main" val="3895340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81968394"/>
                    </a:ext>
                  </a:extLst>
                </a:gridCol>
                <a:gridCol w="1069847">
                  <a:extLst>
                    <a:ext uri="{9D8B030D-6E8A-4147-A177-3AD203B41FA5}">
                      <a16:colId xmlns:a16="http://schemas.microsoft.com/office/drawing/2014/main" val="1234616088"/>
                    </a:ext>
                  </a:extLst>
                </a:gridCol>
                <a:gridCol w="740664">
                  <a:extLst>
                    <a:ext uri="{9D8B030D-6E8A-4147-A177-3AD203B41FA5}">
                      <a16:colId xmlns:a16="http://schemas.microsoft.com/office/drawing/2014/main" val="3430842690"/>
                    </a:ext>
                  </a:extLst>
                </a:gridCol>
                <a:gridCol w="493776">
                  <a:extLst>
                    <a:ext uri="{9D8B030D-6E8A-4147-A177-3AD203B41FA5}">
                      <a16:colId xmlns:a16="http://schemas.microsoft.com/office/drawing/2014/main" val="354086919"/>
                    </a:ext>
                  </a:extLst>
                </a:gridCol>
                <a:gridCol w="493776">
                  <a:extLst>
                    <a:ext uri="{9D8B030D-6E8A-4147-A177-3AD203B41FA5}">
                      <a16:colId xmlns:a16="http://schemas.microsoft.com/office/drawing/2014/main" val="4038418948"/>
                    </a:ext>
                  </a:extLst>
                </a:gridCol>
                <a:gridCol w="493776">
                  <a:extLst>
                    <a:ext uri="{9D8B030D-6E8A-4147-A177-3AD203B41FA5}">
                      <a16:colId xmlns:a16="http://schemas.microsoft.com/office/drawing/2014/main" val="1635632287"/>
                    </a:ext>
                  </a:extLst>
                </a:gridCol>
                <a:gridCol w="493776">
                  <a:extLst>
                    <a:ext uri="{9D8B030D-6E8A-4147-A177-3AD203B41FA5}">
                      <a16:colId xmlns:a16="http://schemas.microsoft.com/office/drawing/2014/main" val="32293255"/>
                    </a:ext>
                  </a:extLst>
                </a:gridCol>
                <a:gridCol w="493776">
                  <a:extLst>
                    <a:ext uri="{9D8B030D-6E8A-4147-A177-3AD203B41FA5}">
                      <a16:colId xmlns:a16="http://schemas.microsoft.com/office/drawing/2014/main" val="4136310074"/>
                    </a:ext>
                  </a:extLst>
                </a:gridCol>
                <a:gridCol w="493776">
                  <a:extLst>
                    <a:ext uri="{9D8B030D-6E8A-4147-A177-3AD203B41FA5}">
                      <a16:colId xmlns:a16="http://schemas.microsoft.com/office/drawing/2014/main" val="3172664597"/>
                    </a:ext>
                  </a:extLst>
                </a:gridCol>
                <a:gridCol w="493776">
                  <a:extLst>
                    <a:ext uri="{9D8B030D-6E8A-4147-A177-3AD203B41FA5}">
                      <a16:colId xmlns:a16="http://schemas.microsoft.com/office/drawing/2014/main" val="2447792740"/>
                    </a:ext>
                  </a:extLst>
                </a:gridCol>
                <a:gridCol w="493776">
                  <a:extLst>
                    <a:ext uri="{9D8B030D-6E8A-4147-A177-3AD203B41FA5}">
                      <a16:colId xmlns:a16="http://schemas.microsoft.com/office/drawing/2014/main" val="3684818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65347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Tokio Marine America - 2020-03-26 17:01:42</a:t>
                      </a:r>
                      <a:r>
                        <a:rPr kumimoji="0" lang="en-US" sz="1000" b="0" i="0" u="none" strike="noStrike" kern="1200" cap="none" spc="0" normalizeH="0" baseline="0" noProof="0">
                          <a:ln>
                            <a:noFill/>
                          </a:ln>
                          <a:solidFill>
                            <a:prstClr val="black"/>
                          </a:solidFill>
                          <a:effectLst/>
                          <a:uLnTx/>
                          <a:uFillTx/>
                          <a:latin typeface="+mn-lt"/>
                          <a:ea typeface="+mn-ea"/>
                          <a:cs typeface="+mn-cs"/>
                        </a:rPr>
                        <a:t>
  As we face the COVID-19 pandemic, self-care is more important than ever. Check out some of the ways #TeamTMA employees practice self-care. To our employees, insureds, and agents, remember to find time to take care of yourselves.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https://media-exp1.licdn.com/dms/image/C5622AQECioZ3_YdYeA/feedshare-shrink_800/0?e=1590019200&amp;v=beta&amp;t=WKwaMx4wWFpn_X7Qc7-wQxDm8yo5sHSHiiO2jG20QQs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04/16/2020 18:12:33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0.045754509458865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61646462"/>
                  </a:ext>
                </a:extLst>
              </a:tr>
            </a:tbl>
          </a:graphicData>
        </a:graphic>
      </p:graphicFrame>
      <p:sp>
        <p:nvSpPr>
          <p:cNvPr id="4" name="Text Placeholder 3">
            <a:extLst>
              <a:ext uri="{FF2B5EF4-FFF2-40B4-BE49-F238E27FC236}">
                <a16:creationId xmlns:a16="http://schemas.microsoft.com/office/drawing/2014/main" id="{2CBDE8C2-1698-416D-AA7B-9B9AD2A090B4}"/>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922861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B4911-7CA5-434D-A418-7FCBC29D6E58}"/>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A1357182-DADF-496E-B8A7-3ED6CA8CF4C8}"/>
              </a:ext>
            </a:extLst>
          </p:cNvPr>
          <p:cNvGraphicFramePr>
            <a:graphicFrameLocks noGrp="1"/>
          </p:cNvGraphicFramePr>
          <p:nvPr>
            <p:ph type="tbl" sz="quarter" idx="13"/>
            <p:extLst>
              <p:ext uri="{D42A27DB-BD31-4B8C-83A1-F6EECF244321}">
                <p14:modId xmlns:p14="http://schemas.microsoft.com/office/powerpoint/2010/main" val="238338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1072986"/>
                    </a:ext>
                  </a:extLst>
                </a:gridCol>
                <a:gridCol w="658368">
                  <a:extLst>
                    <a:ext uri="{9D8B030D-6E8A-4147-A177-3AD203B41FA5}">
                      <a16:colId xmlns:a16="http://schemas.microsoft.com/office/drawing/2014/main" val="1595780409"/>
                    </a:ext>
                  </a:extLst>
                </a:gridCol>
                <a:gridCol w="658368">
                  <a:extLst>
                    <a:ext uri="{9D8B030D-6E8A-4147-A177-3AD203B41FA5}">
                      <a16:colId xmlns:a16="http://schemas.microsoft.com/office/drawing/2014/main" val="4115555535"/>
                    </a:ext>
                  </a:extLst>
                </a:gridCol>
                <a:gridCol w="658368">
                  <a:extLst>
                    <a:ext uri="{9D8B030D-6E8A-4147-A177-3AD203B41FA5}">
                      <a16:colId xmlns:a16="http://schemas.microsoft.com/office/drawing/2014/main" val="499560570"/>
                    </a:ext>
                  </a:extLst>
                </a:gridCol>
                <a:gridCol w="658368">
                  <a:extLst>
                    <a:ext uri="{9D8B030D-6E8A-4147-A177-3AD203B41FA5}">
                      <a16:colId xmlns:a16="http://schemas.microsoft.com/office/drawing/2014/main" val="1067825038"/>
                    </a:ext>
                  </a:extLst>
                </a:gridCol>
                <a:gridCol w="658368">
                  <a:extLst>
                    <a:ext uri="{9D8B030D-6E8A-4147-A177-3AD203B41FA5}">
                      <a16:colId xmlns:a16="http://schemas.microsoft.com/office/drawing/2014/main" val="1048575028"/>
                    </a:ext>
                  </a:extLst>
                </a:gridCol>
                <a:gridCol w="658368">
                  <a:extLst>
                    <a:ext uri="{9D8B030D-6E8A-4147-A177-3AD203B41FA5}">
                      <a16:colId xmlns:a16="http://schemas.microsoft.com/office/drawing/2014/main" val="1139676519"/>
                    </a:ext>
                  </a:extLst>
                </a:gridCol>
                <a:gridCol w="658368">
                  <a:extLst>
                    <a:ext uri="{9D8B030D-6E8A-4147-A177-3AD203B41FA5}">
                      <a16:colId xmlns:a16="http://schemas.microsoft.com/office/drawing/2014/main" val="2364900952"/>
                    </a:ext>
                  </a:extLst>
                </a:gridCol>
                <a:gridCol w="658368">
                  <a:extLst>
                    <a:ext uri="{9D8B030D-6E8A-4147-A177-3AD203B41FA5}">
                      <a16:colId xmlns:a16="http://schemas.microsoft.com/office/drawing/2014/main" val="787626215"/>
                    </a:ext>
                  </a:extLst>
                </a:gridCol>
                <a:gridCol w="658368">
                  <a:extLst>
                    <a:ext uri="{9D8B030D-6E8A-4147-A177-3AD203B41FA5}">
                      <a16:colId xmlns:a16="http://schemas.microsoft.com/office/drawing/2014/main" val="322691539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84702034"/>
                  </a:ext>
                </a:extLst>
              </a:tr>
              <a:tr h="370840">
                <a:tc>
                  <a:txBody>
                    <a:bodyPr/>
                    <a:lstStyle/>
                    <a:p>
                      <a:r>
                        <a:rPr lang="en-US" sz="1000"/>
                        <a:t>tmamerica</a:t>
                      </a:r>
                    </a:p>
                  </a:txBody>
                  <a:tcPr/>
                </a:tc>
                <a:tc>
                  <a:txBody>
                    <a:bodyPr/>
                    <a:lstStyle/>
                    <a:p>
                      <a:r>
                        <a:rPr lang="en-US" sz="1000"/>
                        <a:t>317</a:t>
                      </a:r>
                    </a:p>
                  </a:txBody>
                  <a:tcPr/>
                </a:tc>
                <a:tc>
                  <a:txBody>
                    <a:bodyPr/>
                    <a:lstStyle/>
                    <a:p>
                      <a:r>
                        <a:rPr lang="en-US" sz="1000"/>
                        <a:t>11</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138</a:t>
                      </a:r>
                    </a:p>
                  </a:txBody>
                  <a:tcPr/>
                </a:tc>
                <a:tc>
                  <a:txBody>
                    <a:bodyPr/>
                    <a:lstStyle/>
                    <a:p>
                      <a:r>
                        <a:rPr lang="en-US" sz="1000"/>
                        <a:t>3</a:t>
                      </a:r>
                    </a:p>
                  </a:txBody>
                  <a:tcPr/>
                </a:tc>
                <a:tc>
                  <a:txBody>
                    <a:bodyPr/>
                    <a:lstStyle/>
                    <a:p>
                      <a:r>
                        <a:rPr lang="en-US" sz="1000"/>
                        <a:t>3.7781 %</a:t>
                      </a:r>
                    </a:p>
                  </a:txBody>
                  <a:tcPr/>
                </a:tc>
                <a:extLst>
                  <a:ext uri="{0D108BD9-81ED-4DB2-BD59-A6C34878D82A}">
                    <a16:rowId xmlns:a16="http://schemas.microsoft.com/office/drawing/2014/main" val="1498166518"/>
                  </a:ext>
                </a:extLst>
              </a:tr>
            </a:tbl>
          </a:graphicData>
        </a:graphic>
      </p:graphicFrame>
      <p:sp>
        <p:nvSpPr>
          <p:cNvPr id="4" name="Text Placeholder 3">
            <a:extLst>
              <a:ext uri="{FF2B5EF4-FFF2-40B4-BE49-F238E27FC236}">
                <a16:creationId xmlns:a16="http://schemas.microsoft.com/office/drawing/2014/main" id="{8CF246E7-DDC4-4C5A-911F-C86B1B380AFF}"/>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6744561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45F6A6-9DA0-4082-AB23-AA9B45C5B26D}"/>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7A73BF95-F68C-4B0D-B4D3-3EC18018A38B}"/>
              </a:ext>
            </a:extLst>
          </p:cNvPr>
          <p:cNvGraphicFramePr>
            <a:graphicFrameLocks noGrp="1"/>
          </p:cNvGraphicFramePr>
          <p:nvPr>
            <p:ph type="chart" sz="quarter" idx="13"/>
            <p:extLst>
              <p:ext uri="{D42A27DB-BD31-4B8C-83A1-F6EECF244321}">
                <p14:modId xmlns:p14="http://schemas.microsoft.com/office/powerpoint/2010/main" val="282038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3D184F-A3C3-475A-962E-F4AF7978C7BB}"/>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45284072-45A7-4C67-9576-0C265E8B26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65045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61426-96C9-47C9-837C-547EC272ADA7}"/>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2929AAC7-223C-4671-8223-07F9079BFBE7}"/>
              </a:ext>
            </a:extLst>
          </p:cNvPr>
          <p:cNvGraphicFramePr>
            <a:graphicFrameLocks noGrp="1"/>
          </p:cNvGraphicFramePr>
          <p:nvPr>
            <p:ph type="chart" sz="quarter" idx="13"/>
            <p:extLst>
              <p:ext uri="{D42A27DB-BD31-4B8C-83A1-F6EECF244321}">
                <p14:modId xmlns:p14="http://schemas.microsoft.com/office/powerpoint/2010/main" val="2998732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91D8E0-0C7E-4C1F-937D-EE877C883249}"/>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DC2FFC42-39DD-40EC-BE81-84E33570C8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7970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D3865-9EA1-4252-A5E2-3BD950A16372}"/>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AE9E814D-3B12-439F-AFC3-D023D7F9CBEB}"/>
              </a:ext>
            </a:extLst>
          </p:cNvPr>
          <p:cNvGraphicFramePr>
            <a:graphicFrameLocks noGrp="1"/>
          </p:cNvGraphicFramePr>
          <p:nvPr>
            <p:ph type="chart" sz="quarter" idx="13"/>
            <p:extLst>
              <p:ext uri="{D42A27DB-BD31-4B8C-83A1-F6EECF244321}">
                <p14:modId xmlns:p14="http://schemas.microsoft.com/office/powerpoint/2010/main" val="1602478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1BBFB3-AD85-4324-AEC0-0F016158DF5A}"/>
              </a:ext>
            </a:extLst>
          </p:cNvPr>
          <p:cNvSpPr>
            <a:spLocks noGrp="1"/>
          </p:cNvSpPr>
          <p:nvPr>
            <p:ph type="body" sz="quarter" idx="14"/>
          </p:nvPr>
        </p:nvSpPr>
        <p:spPr/>
        <p:txBody>
          <a:bodyPr/>
          <a:lstStyle/>
          <a:p>
            <a:r>
              <a:rPr lang="en-US"/>
              <a:t>01/01/2020 - 03/31/2020</a:t>
            </a:r>
          </a:p>
        </p:txBody>
      </p:sp>
      <p:sp>
        <p:nvSpPr>
          <p:cNvPr id="5" name="Footer Placeholder 4">
            <a:extLst>
              <a:ext uri="{FF2B5EF4-FFF2-40B4-BE49-F238E27FC236}">
                <a16:creationId xmlns:a16="http://schemas.microsoft.com/office/drawing/2014/main" id="{1B27BCCB-6838-42AE-B92C-7171F3369B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49588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9769C-48A1-40CC-80D3-3F4A218A2D08}"/>
              </a:ext>
            </a:extLst>
          </p:cNvPr>
          <p:cNvSpPr>
            <a:spLocks noGrp="1"/>
          </p:cNvSpPr>
          <p:nvPr>
            <p:ph type="title"/>
          </p:nvPr>
        </p:nvSpPr>
        <p:spPr/>
        <p:txBody>
          <a:bodyPr/>
          <a:lstStyle/>
          <a:p>
            <a:r>
              <a:rPr lang="en-US"/>
              <a:t>Instagram Instagram Top Posts | Tokio Marine America</a:t>
            </a:r>
          </a:p>
        </p:txBody>
      </p:sp>
      <p:graphicFrame>
        <p:nvGraphicFramePr>
          <p:cNvPr id="5" name="Table Placeholder 4">
            <a:extLst>
              <a:ext uri="{FF2B5EF4-FFF2-40B4-BE49-F238E27FC236}">
                <a16:creationId xmlns:a16="http://schemas.microsoft.com/office/drawing/2014/main" id="{A6B8BB5C-2F90-41BD-BA6B-4BF4F186AC9B}"/>
              </a:ext>
            </a:extLst>
          </p:cNvPr>
          <p:cNvGraphicFramePr>
            <a:graphicFrameLocks noGrp="1"/>
          </p:cNvGraphicFramePr>
          <p:nvPr>
            <p:ph type="tbl" sz="quarter" idx="13"/>
            <p:extLst>
              <p:ext uri="{D42A27DB-BD31-4B8C-83A1-F6EECF244321}">
                <p14:modId xmlns:p14="http://schemas.microsoft.com/office/powerpoint/2010/main" val="1402278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19944841"/>
                    </a:ext>
                  </a:extLst>
                </a:gridCol>
                <a:gridCol w="1810512">
                  <a:extLst>
                    <a:ext uri="{9D8B030D-6E8A-4147-A177-3AD203B41FA5}">
                      <a16:colId xmlns:a16="http://schemas.microsoft.com/office/drawing/2014/main" val="374211339"/>
                    </a:ext>
                  </a:extLst>
                </a:gridCol>
                <a:gridCol w="822960">
                  <a:extLst>
                    <a:ext uri="{9D8B030D-6E8A-4147-A177-3AD203B41FA5}">
                      <a16:colId xmlns:a16="http://schemas.microsoft.com/office/drawing/2014/main" val="1128596348"/>
                    </a:ext>
                  </a:extLst>
                </a:gridCol>
                <a:gridCol w="822960">
                  <a:extLst>
                    <a:ext uri="{9D8B030D-6E8A-4147-A177-3AD203B41FA5}">
                      <a16:colId xmlns:a16="http://schemas.microsoft.com/office/drawing/2014/main" val="3815359688"/>
                    </a:ext>
                  </a:extLst>
                </a:gridCol>
                <a:gridCol w="822960">
                  <a:extLst>
                    <a:ext uri="{9D8B030D-6E8A-4147-A177-3AD203B41FA5}">
                      <a16:colId xmlns:a16="http://schemas.microsoft.com/office/drawing/2014/main" val="2707604373"/>
                    </a:ext>
                  </a:extLst>
                </a:gridCol>
                <a:gridCol w="822960">
                  <a:extLst>
                    <a:ext uri="{9D8B030D-6E8A-4147-A177-3AD203B41FA5}">
                      <a16:colId xmlns:a16="http://schemas.microsoft.com/office/drawing/2014/main" val="450397024"/>
                    </a:ext>
                  </a:extLst>
                </a:gridCol>
                <a:gridCol w="822960">
                  <a:extLst>
                    <a:ext uri="{9D8B030D-6E8A-4147-A177-3AD203B41FA5}">
                      <a16:colId xmlns:a16="http://schemas.microsoft.com/office/drawing/2014/main" val="2660515819"/>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Last Updated</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I-Rate (Organic)</a:t>
                      </a:r>
                    </a:p>
                  </a:txBody>
                  <a:tcPr/>
                </a:tc>
                <a:tc>
                  <a:txBody>
                    <a:bodyPr/>
                    <a:lstStyle/>
                    <a:p>
                      <a:r>
                        <a:rPr lang="en-US" sz="1000"/>
                        <a:t>Type</a:t>
                      </a:r>
                    </a:p>
                  </a:txBody>
                  <a:tcPr/>
                </a:tc>
                <a:extLst>
                  <a:ext uri="{0D108BD9-81ED-4DB2-BD59-A6C34878D82A}">
                    <a16:rowId xmlns:a16="http://schemas.microsoft.com/office/drawing/2014/main" val="3725718340"/>
                  </a:ext>
                </a:extLst>
              </a:tr>
              <a:tr h="370840">
                <a:tc>
                  <a:txBody>
                    <a:bodyPr/>
                    <a:lstStyle/>
                    <a:p>
                      <a:r>
                        <a:rPr lang="en-US" sz="1000" b="1"/>
                        <a:t>tmamerica - 2020-03-23 19:42:25</a:t>
                      </a:r>
                      <a:r>
                        <a:rPr lang="en-US" sz="1000"/>
                        <a:t>
 As it is still Women's History Month, we would like to honor another talented female employee at Tokio Marine America. Thank you, Patti-Ann F., for your continued hard work and integral contribution to #TeamTMA.</a:t>
                      </a:r>
                    </a:p>
                  </a:txBody>
                  <a:tcPr/>
                </a:tc>
                <a:tc>
                  <a:txBody>
                    <a:bodyPr/>
                    <a:lstStyle/>
                    <a:p>
                      <a:r>
                        <a:rPr lang="en-US" sz="1000"/>
                        <a:t>https://www.instagram.com/p/B-FpmVugk51/media</a:t>
                      </a:r>
                    </a:p>
                  </a:txBody>
                  <a:tcPr/>
                </a:tc>
                <a:tc>
                  <a:txBody>
                    <a:bodyPr/>
                    <a:lstStyle/>
                    <a:p>
                      <a:r>
                        <a:rPr lang="en-US" sz="1000"/>
                        <a:t>04/16/2020 18:10:54</a:t>
                      </a:r>
                    </a:p>
                  </a:txBody>
                  <a:tcPr/>
                </a:tc>
                <a:tc>
                  <a:txBody>
                    <a:bodyPr/>
                    <a:lstStyle/>
                    <a:p>
                      <a:r>
                        <a:rPr lang="en-US" sz="1000"/>
                        <a:t>18</a:t>
                      </a:r>
                    </a:p>
                  </a:txBody>
                  <a:tcPr/>
                </a:tc>
                <a:tc>
                  <a:txBody>
                    <a:bodyPr/>
                    <a:lstStyle/>
                    <a:p>
                      <a:r>
                        <a:rPr lang="en-US" sz="1000"/>
                        <a:t>0</a:t>
                      </a:r>
                    </a:p>
                  </a:txBody>
                  <a:tcPr/>
                </a:tc>
                <a:tc>
                  <a:txBody>
                    <a:bodyPr/>
                    <a:lstStyle/>
                    <a:p>
                      <a:r>
                        <a:rPr lang="en-US" sz="1000"/>
                        <a:t>5.7692 %</a:t>
                      </a:r>
                    </a:p>
                  </a:txBody>
                  <a:tcPr/>
                </a:tc>
                <a:tc>
                  <a:txBody>
                    <a:bodyPr/>
                    <a:lstStyle/>
                    <a:p>
                      <a:r>
                        <a:rPr lang="en-US" sz="1000"/>
                        <a:t>Image</a:t>
                      </a:r>
                    </a:p>
                  </a:txBody>
                  <a:tcPr/>
                </a:tc>
                <a:extLst>
                  <a:ext uri="{0D108BD9-81ED-4DB2-BD59-A6C34878D82A}">
                    <a16:rowId xmlns:a16="http://schemas.microsoft.com/office/drawing/2014/main" val="141096123"/>
                  </a:ext>
                </a:extLst>
              </a:tr>
              <a:tr h="370840">
                <a:tc>
                  <a:txBody>
                    <a:bodyPr/>
                    <a:lstStyle/>
                    <a:p>
                      <a:r>
                        <a:rPr lang="en-US" sz="1000" b="1"/>
                        <a:t>tmamerica - 2020-03-02 20:37:08</a:t>
                      </a:r>
                      <a:r>
                        <a:rPr lang="en-US" sz="1000"/>
                        <a:t>
 We're rolling out the red carpet for the garysinisefoundation. Our Jersey City office held an #Oscars themed party to raise donations for our nation's heroes. The Gary Sinise Foundation supports our veterans and their families by providing meals, home modifications, and mobility devices. The foundation also supports first responders, such as firemen, police, and EMTs.</a:t>
                      </a:r>
                    </a:p>
                  </a:txBody>
                  <a:tcPr/>
                </a:tc>
                <a:tc>
                  <a:txBody>
                    <a:bodyPr/>
                    <a:lstStyle/>
                    <a:p>
                      <a:r>
                        <a:rPr lang="en-US" sz="1000"/>
                        <a:t>https://www.instagram.com/p/B9PrKnGFnoH/media</a:t>
                      </a:r>
                    </a:p>
                  </a:txBody>
                  <a:tcPr/>
                </a:tc>
                <a:tc>
                  <a:txBody>
                    <a:bodyPr/>
                    <a:lstStyle/>
                    <a:p>
                      <a:r>
                        <a:rPr lang="en-US" sz="1000"/>
                        <a:t>04/16/2020 18:10:54</a:t>
                      </a:r>
                    </a:p>
                  </a:txBody>
                  <a:tcPr/>
                </a:tc>
                <a:tc>
                  <a:txBody>
                    <a:bodyPr/>
                    <a:lstStyle/>
                    <a:p>
                      <a:r>
                        <a:rPr lang="en-US" sz="1000"/>
                        <a:t>16</a:t>
                      </a:r>
                    </a:p>
                  </a:txBody>
                  <a:tcPr/>
                </a:tc>
                <a:tc>
                  <a:txBody>
                    <a:bodyPr/>
                    <a:lstStyle/>
                    <a:p>
                      <a:r>
                        <a:rPr lang="en-US" sz="1000"/>
                        <a:t>0</a:t>
                      </a:r>
                    </a:p>
                  </a:txBody>
                  <a:tcPr/>
                </a:tc>
                <a:tc>
                  <a:txBody>
                    <a:bodyPr/>
                    <a:lstStyle/>
                    <a:p>
                      <a:r>
                        <a:rPr lang="en-US" sz="1000"/>
                        <a:t>5.2459 %</a:t>
                      </a:r>
                    </a:p>
                  </a:txBody>
                  <a:tcPr/>
                </a:tc>
                <a:tc>
                  <a:txBody>
                    <a:bodyPr/>
                    <a:lstStyle/>
                    <a:p>
                      <a:r>
                        <a:rPr lang="en-US" sz="1000"/>
                        <a:t>Image</a:t>
                      </a:r>
                    </a:p>
                  </a:txBody>
                  <a:tcPr/>
                </a:tc>
                <a:extLst>
                  <a:ext uri="{0D108BD9-81ED-4DB2-BD59-A6C34878D82A}">
                    <a16:rowId xmlns:a16="http://schemas.microsoft.com/office/drawing/2014/main" val="1595301260"/>
                  </a:ext>
                </a:extLst>
              </a:tr>
              <a:tr h="370840">
                <a:tc>
                  <a:txBody>
                    <a:bodyPr/>
                    <a:lstStyle/>
                    <a:p>
                      <a:r>
                        <a:rPr lang="en-US" sz="1000" b="1"/>
                        <a:t>tmamerica - 2020-03-18 15:57:11</a:t>
                      </a:r>
                      <a:r>
                        <a:rPr lang="en-US" sz="1000"/>
                        <a:t>
 In response to the coronavirus pandemic, we enacted appropriate contingency plans for all TMA employees. Many employees are working from home and continue to be available to service the needs of our agents and customers. We are committed to delivering high-quality service. Please note that like other companies and industries, there may be temporary disruptions during this time. We appreciate your patience and understanding. #InThisTogether #TeamTMA</a:t>
                      </a:r>
                    </a:p>
                  </a:txBody>
                  <a:tcPr/>
                </a:tc>
                <a:tc>
                  <a:txBody>
                    <a:bodyPr/>
                    <a:lstStyle/>
                    <a:p>
                      <a:r>
                        <a:rPr lang="en-US" sz="1000"/>
                        <a:t>https://www.instagram.com/p/B94X2N1AC4W/media</a:t>
                      </a:r>
                    </a:p>
                  </a:txBody>
                  <a:tcPr/>
                </a:tc>
                <a:tc>
                  <a:txBody>
                    <a:bodyPr/>
                    <a:lstStyle/>
                    <a:p>
                      <a:r>
                        <a:rPr lang="en-US" sz="1000"/>
                        <a:t>04/16/2020 18:10:54</a:t>
                      </a:r>
                    </a:p>
                  </a:txBody>
                  <a:tcPr/>
                </a:tc>
                <a:tc>
                  <a:txBody>
                    <a:bodyPr/>
                    <a:lstStyle/>
                    <a:p>
                      <a:r>
                        <a:rPr lang="en-US" sz="1000"/>
                        <a:t>16</a:t>
                      </a:r>
                    </a:p>
                  </a:txBody>
                  <a:tcPr/>
                </a:tc>
                <a:tc>
                  <a:txBody>
                    <a:bodyPr/>
                    <a:lstStyle/>
                    <a:p>
                      <a:r>
                        <a:rPr lang="en-US" sz="1000"/>
                        <a:t>0</a:t>
                      </a:r>
                    </a:p>
                  </a:txBody>
                  <a:tcPr/>
                </a:tc>
                <a:tc>
                  <a:txBody>
                    <a:bodyPr/>
                    <a:lstStyle/>
                    <a:p>
                      <a:r>
                        <a:rPr lang="en-US" sz="1000"/>
                        <a:t>5.1780 %</a:t>
                      </a:r>
                    </a:p>
                  </a:txBody>
                  <a:tcPr/>
                </a:tc>
                <a:tc>
                  <a:txBody>
                    <a:bodyPr/>
                    <a:lstStyle/>
                    <a:p>
                      <a:r>
                        <a:rPr lang="en-US" sz="1000"/>
                        <a:t>Image</a:t>
                      </a:r>
                    </a:p>
                  </a:txBody>
                  <a:tcPr/>
                </a:tc>
                <a:extLst>
                  <a:ext uri="{0D108BD9-81ED-4DB2-BD59-A6C34878D82A}">
                    <a16:rowId xmlns:a16="http://schemas.microsoft.com/office/drawing/2014/main" val="37887702"/>
                  </a:ext>
                </a:extLst>
              </a:tr>
            </a:tbl>
          </a:graphicData>
        </a:graphic>
      </p:graphicFrame>
      <p:sp>
        <p:nvSpPr>
          <p:cNvPr id="4" name="Text Placeholder 3">
            <a:extLst>
              <a:ext uri="{FF2B5EF4-FFF2-40B4-BE49-F238E27FC236}">
                <a16:creationId xmlns:a16="http://schemas.microsoft.com/office/drawing/2014/main" id="{F2DE931D-F01C-44C2-9240-E125D537B7CC}"/>
              </a:ext>
            </a:extLst>
          </p:cNvPr>
          <p:cNvSpPr>
            <a:spLocks noGrp="1"/>
          </p:cNvSpPr>
          <p:nvPr>
            <p:ph type="body" sz="quarter" idx="14"/>
          </p:nvPr>
        </p:nvSpPr>
        <p:spPr/>
        <p:txBody>
          <a:bodyPr/>
          <a:lstStyle/>
          <a:p>
            <a:r>
              <a:rPr lang="en-US"/>
              <a:t>03/01/2020 - 03/31/2020</a:t>
            </a:r>
          </a:p>
        </p:txBody>
      </p:sp>
    </p:spTree>
    <p:extLst>
      <p:ext uri="{BB962C8B-B14F-4D97-AF65-F5344CB8AC3E}">
        <p14:creationId xmlns:p14="http://schemas.microsoft.com/office/powerpoint/2010/main" val="16264894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865</Words>
  <Application>Microsoft Office PowerPoint</Application>
  <PresentationFormat>On-screen Show (4:3)</PresentationFormat>
  <Paragraphs>320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2020-04-16T17:49:18Z</dcterms:created>
  <dcterms:modified xsi:type="dcterms:W3CDTF">2020-04-16T17:49:51Z</dcterms:modified>
</cp:coreProperties>
</file>