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43891</c:v>
                </c:pt>
              </c:numCache>
            </c:numRef>
          </c:cat>
          <c:val>
            <c:numRef>
              <c:f>Sheet1!$B$2</c:f>
              <c:numCache>
                <c:formatCode>General</c:formatCode>
                <c:ptCount val="1"/>
                <c:pt idx="0">
                  <c:v>332</c:v>
                </c:pt>
              </c:numCache>
            </c:numRef>
          </c:val>
          <c:extLst>
            <c:ext xmlns:c16="http://schemas.microsoft.com/office/drawing/2014/chart" uri="{C3380CC4-5D6E-409C-BE32-E72D297353CC}">
              <c16:uniqueId val="{00000000-24A3-4E17-A730-E24BBFEAEF8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43891</c:v>
                </c:pt>
              </c:numCache>
            </c:numRef>
          </c:cat>
          <c:val>
            <c:numRef>
              <c:f>Sheet1!$C$2</c:f>
              <c:numCache>
                <c:formatCode>General</c:formatCode>
                <c:ptCount val="1"/>
                <c:pt idx="0">
                  <c:v>317</c:v>
                </c:pt>
              </c:numCache>
            </c:numRef>
          </c:val>
          <c:extLst>
            <c:ext xmlns:c16="http://schemas.microsoft.com/office/drawing/2014/chart" uri="{C3380CC4-5D6E-409C-BE32-E72D297353CC}">
              <c16:uniqueId val="{00000001-24A3-4E17-A730-E24BBFEAEF8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43891</c:v>
                </c:pt>
              </c:numCache>
            </c:numRef>
          </c:cat>
          <c:val>
            <c:numRef>
              <c:f>Sheet1!$D$2</c:f>
              <c:numCache>
                <c:formatCode>General</c:formatCode>
                <c:ptCount val="1"/>
                <c:pt idx="0">
                  <c:v>15030</c:v>
                </c:pt>
              </c:numCache>
            </c:numRef>
          </c:val>
          <c:extLst>
            <c:ext xmlns:c16="http://schemas.microsoft.com/office/drawing/2014/chart" uri="{C3380CC4-5D6E-409C-BE32-E72D297353CC}">
              <c16:uniqueId val="{00000002-24A3-4E17-A730-E24BBFEAEF8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43891</c:v>
                </c:pt>
              </c:numCache>
            </c:numRef>
          </c:cat>
          <c:val>
            <c:numRef>
              <c:f>Sheet1!$E$2</c:f>
              <c:numCache>
                <c:formatCode>General</c:formatCode>
                <c:ptCount val="1"/>
                <c:pt idx="0">
                  <c:v>174</c:v>
                </c:pt>
              </c:numCache>
            </c:numRef>
          </c:val>
          <c:extLst>
            <c:ext xmlns:c16="http://schemas.microsoft.com/office/drawing/2014/chart" uri="{C3380CC4-5D6E-409C-BE32-E72D297353CC}">
              <c16:uniqueId val="{00000003-24A3-4E17-A730-E24BBFEAEF80}"/>
            </c:ext>
          </c:extLst>
        </c:ser>
        <c:dLbls>
          <c:showLegendKey val="0"/>
          <c:showVal val="0"/>
          <c:showCatName val="0"/>
          <c:showSerName val="0"/>
          <c:showPercent val="0"/>
          <c:showBubbleSize val="0"/>
        </c:dLbls>
        <c:gapWidth val="219"/>
        <c:overlap val="-27"/>
        <c:axId val="244734464"/>
        <c:axId val="244733152"/>
      </c:barChart>
      <c:dateAx>
        <c:axId val="244734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33152"/>
        <c:crosses val="autoZero"/>
        <c:auto val="1"/>
        <c:lblOffset val="100"/>
        <c:baseTimeUnit val="days"/>
      </c:dateAx>
      <c:valAx>
        <c:axId val="24473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34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c:f>
              <c:numCache>
                <c:formatCode>m/d/yyyy</c:formatCode>
                <c:ptCount val="1"/>
                <c:pt idx="0">
                  <c:v>43891</c:v>
                </c:pt>
              </c:numCache>
            </c:numRef>
          </c:cat>
          <c:val>
            <c:numRef>
              <c:f>Sheet1!$B$2</c:f>
              <c:numCache>
                <c:formatCode>General</c:formatCode>
                <c:ptCount val="1"/>
                <c:pt idx="0">
                  <c:v>2</c:v>
                </c:pt>
              </c:numCache>
            </c:numRef>
          </c:val>
          <c:extLst>
            <c:ext xmlns:c16="http://schemas.microsoft.com/office/drawing/2014/chart" uri="{C3380CC4-5D6E-409C-BE32-E72D297353CC}">
              <c16:uniqueId val="{00000000-BE18-449D-B538-FDF59E4F8BA0}"/>
            </c:ext>
          </c:extLst>
        </c:ser>
        <c:dLbls>
          <c:showLegendKey val="0"/>
          <c:showVal val="0"/>
          <c:showCatName val="0"/>
          <c:showSerName val="0"/>
          <c:showPercent val="0"/>
          <c:showBubbleSize val="0"/>
        </c:dLbls>
        <c:gapWidth val="219"/>
        <c:overlap val="-27"/>
        <c:axId val="296704624"/>
        <c:axId val="296702984"/>
      </c:barChart>
      <c:dateAx>
        <c:axId val="296704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02984"/>
        <c:crosses val="autoZero"/>
        <c:auto val="1"/>
        <c:lblOffset val="100"/>
        <c:baseTimeUnit val="days"/>
      </c:dateAx>
      <c:valAx>
        <c:axId val="296702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0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c:f>
              <c:numCache>
                <c:formatCode>m/d/yyyy</c:formatCode>
                <c:ptCount val="1"/>
                <c:pt idx="0">
                  <c:v>43891</c:v>
                </c:pt>
              </c:numCache>
            </c:numRef>
          </c:cat>
          <c:val>
            <c:numRef>
              <c:f>Sheet1!$B$2</c:f>
              <c:numCache>
                <c:formatCode>General</c:formatCode>
                <c:ptCount val="1"/>
                <c:pt idx="0">
                  <c:v>9</c:v>
                </c:pt>
              </c:numCache>
            </c:numRef>
          </c:val>
          <c:extLst>
            <c:ext xmlns:c16="http://schemas.microsoft.com/office/drawing/2014/chart" uri="{C3380CC4-5D6E-409C-BE32-E72D297353CC}">
              <c16:uniqueId val="{00000000-A7D9-4C60-9296-40B676A627F0}"/>
            </c:ext>
          </c:extLst>
        </c:ser>
        <c:dLbls>
          <c:showLegendKey val="0"/>
          <c:showVal val="0"/>
          <c:showCatName val="0"/>
          <c:showSerName val="0"/>
          <c:showPercent val="0"/>
          <c:showBubbleSize val="0"/>
        </c:dLbls>
        <c:gapWidth val="219"/>
        <c:overlap val="-27"/>
        <c:axId val="297878488"/>
        <c:axId val="297878816"/>
      </c:barChart>
      <c:dateAx>
        <c:axId val="297878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78816"/>
        <c:crosses val="autoZero"/>
        <c:auto val="1"/>
        <c:lblOffset val="100"/>
        <c:baseTimeUnit val="days"/>
      </c:dateAx>
      <c:valAx>
        <c:axId val="29787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7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c:f>
              <c:strCache>
                <c:ptCount val="1"/>
                <c:pt idx="0">
                  <c:v>2020-03</c:v>
                </c:pt>
              </c:strCache>
            </c:strRef>
          </c:cat>
          <c:val>
            <c:numRef>
              <c:f>Sheet1!$B$2</c:f>
              <c:numCache>
                <c:formatCode>General</c:formatCode>
                <c:ptCount val="1"/>
                <c:pt idx="0">
                  <c:v>138</c:v>
                </c:pt>
              </c:numCache>
            </c:numRef>
          </c:val>
          <c:extLst>
            <c:ext xmlns:c16="http://schemas.microsoft.com/office/drawing/2014/chart" uri="{C3380CC4-5D6E-409C-BE32-E72D297353CC}">
              <c16:uniqueId val="{00000000-BE94-42B4-85F0-B78E6598583D}"/>
            </c:ext>
          </c:extLst>
        </c:ser>
        <c:dLbls>
          <c:showLegendKey val="0"/>
          <c:showVal val="0"/>
          <c:showCatName val="0"/>
          <c:showSerName val="0"/>
          <c:showPercent val="0"/>
          <c:showBubbleSize val="0"/>
        </c:dLbls>
        <c:gapWidth val="219"/>
        <c:overlap val="-27"/>
        <c:axId val="14969352"/>
        <c:axId val="14966728"/>
      </c:barChart>
      <c:catAx>
        <c:axId val="14969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66728"/>
        <c:crosses val="autoZero"/>
        <c:auto val="1"/>
        <c:lblAlgn val="ctr"/>
        <c:lblOffset val="100"/>
        <c:noMultiLvlLbl val="0"/>
      </c:catAx>
      <c:valAx>
        <c:axId val="14966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6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c:f>
              <c:numCache>
                <c:formatCode>m/d/yyyy</c:formatCode>
                <c:ptCount val="1"/>
                <c:pt idx="0">
                  <c:v>43891</c:v>
                </c:pt>
              </c:numCache>
            </c:numRef>
          </c:cat>
          <c:val>
            <c:numRef>
              <c:f>Sheet1!$B$2</c:f>
              <c:numCache>
                <c:formatCode>General</c:formatCode>
                <c:ptCount val="1"/>
                <c:pt idx="0">
                  <c:v>4650</c:v>
                </c:pt>
              </c:numCache>
            </c:numRef>
          </c:val>
          <c:extLst>
            <c:ext xmlns:c16="http://schemas.microsoft.com/office/drawing/2014/chart" uri="{C3380CC4-5D6E-409C-BE32-E72D297353CC}">
              <c16:uniqueId val="{00000000-1366-4BB2-8239-2E0B824921F7}"/>
            </c:ext>
          </c:extLst>
        </c:ser>
        <c:dLbls>
          <c:showLegendKey val="0"/>
          <c:showVal val="0"/>
          <c:showCatName val="0"/>
          <c:showSerName val="0"/>
          <c:showPercent val="0"/>
          <c:showBubbleSize val="0"/>
        </c:dLbls>
        <c:gapWidth val="219"/>
        <c:overlap val="-27"/>
        <c:axId val="14970992"/>
        <c:axId val="14968368"/>
      </c:barChart>
      <c:dateAx>
        <c:axId val="14970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68368"/>
        <c:crosses val="autoZero"/>
        <c:auto val="1"/>
        <c:lblOffset val="100"/>
        <c:baseTimeUnit val="days"/>
      </c:dateAx>
      <c:valAx>
        <c:axId val="1496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70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c:f>
              <c:numCache>
                <c:formatCode>m/d/yyyy</c:formatCode>
                <c:ptCount val="1"/>
                <c:pt idx="0">
                  <c:v>43891</c:v>
                </c:pt>
              </c:numCache>
            </c:numRef>
          </c:cat>
          <c:val>
            <c:numRef>
              <c:f>Sheet1!$B$2</c:f>
              <c:numCache>
                <c:formatCode>General</c:formatCode>
                <c:ptCount val="1"/>
                <c:pt idx="0">
                  <c:v>4</c:v>
                </c:pt>
              </c:numCache>
            </c:numRef>
          </c:val>
          <c:extLst>
            <c:ext xmlns:c16="http://schemas.microsoft.com/office/drawing/2014/chart" uri="{C3380CC4-5D6E-409C-BE32-E72D297353CC}">
              <c16:uniqueId val="{00000000-AF73-4DD8-8B8D-E833E6EBAD34}"/>
            </c:ext>
          </c:extLst>
        </c:ser>
        <c:dLbls>
          <c:showLegendKey val="0"/>
          <c:showVal val="0"/>
          <c:showCatName val="0"/>
          <c:showSerName val="0"/>
          <c:showPercent val="0"/>
          <c:showBubbleSize val="0"/>
        </c:dLbls>
        <c:gapWidth val="219"/>
        <c:overlap val="-27"/>
        <c:axId val="301867176"/>
        <c:axId val="301873736"/>
      </c:barChart>
      <c:dateAx>
        <c:axId val="301867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73736"/>
        <c:crosses val="autoZero"/>
        <c:auto val="1"/>
        <c:lblOffset val="100"/>
        <c:baseTimeUnit val="days"/>
      </c:dateAx>
      <c:valAx>
        <c:axId val="301873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6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c:f>
              <c:numCache>
                <c:formatCode>m/d/yyyy</c:formatCode>
                <c:ptCount val="1"/>
                <c:pt idx="0">
                  <c:v>43891</c:v>
                </c:pt>
              </c:numCache>
            </c:numRef>
          </c:cat>
          <c:val>
            <c:numRef>
              <c:f>Sheet1!$B$2</c:f>
              <c:numCache>
                <c:formatCode>General</c:formatCode>
                <c:ptCount val="1"/>
                <c:pt idx="0">
                  <c:v>3</c:v>
                </c:pt>
              </c:numCache>
            </c:numRef>
          </c:val>
          <c:extLst>
            <c:ext xmlns:c16="http://schemas.microsoft.com/office/drawing/2014/chart" uri="{C3380CC4-5D6E-409C-BE32-E72D297353CC}">
              <c16:uniqueId val="{00000000-5AA1-4660-8F06-1624EFF234C2}"/>
            </c:ext>
          </c:extLst>
        </c:ser>
        <c:dLbls>
          <c:showLegendKey val="0"/>
          <c:showVal val="0"/>
          <c:showCatName val="0"/>
          <c:showSerName val="0"/>
          <c:showPercent val="0"/>
          <c:showBubbleSize val="0"/>
        </c:dLbls>
        <c:gapWidth val="219"/>
        <c:overlap val="-27"/>
        <c:axId val="301870784"/>
        <c:axId val="301875704"/>
      </c:barChart>
      <c:dateAx>
        <c:axId val="301870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75704"/>
        <c:crosses val="autoZero"/>
        <c:auto val="1"/>
        <c:lblOffset val="100"/>
        <c:baseTimeUnit val="days"/>
      </c:dateAx>
      <c:valAx>
        <c:axId val="30187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70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c:f>
              <c:strCache>
                <c:ptCount val="1"/>
                <c:pt idx="0">
                  <c:v>2020-03</c:v>
                </c:pt>
              </c:strCache>
            </c:strRef>
          </c:cat>
          <c:val>
            <c:numRef>
              <c:f>Sheet1!$B$2</c:f>
              <c:numCache>
                <c:formatCode>General</c:formatCode>
                <c:ptCount val="1"/>
                <c:pt idx="0">
                  <c:v>59</c:v>
                </c:pt>
              </c:numCache>
            </c:numRef>
          </c:val>
          <c:extLst>
            <c:ext xmlns:c16="http://schemas.microsoft.com/office/drawing/2014/chart" uri="{C3380CC4-5D6E-409C-BE32-E72D297353CC}">
              <c16:uniqueId val="{00000000-1F17-4520-8022-DBDF29E692F0}"/>
            </c:ext>
          </c:extLst>
        </c:ser>
        <c:dLbls>
          <c:showLegendKey val="0"/>
          <c:showVal val="0"/>
          <c:showCatName val="0"/>
          <c:showSerName val="0"/>
          <c:showPercent val="0"/>
          <c:showBubbleSize val="0"/>
        </c:dLbls>
        <c:gapWidth val="219"/>
        <c:overlap val="-27"/>
        <c:axId val="301874064"/>
        <c:axId val="240923800"/>
      </c:barChart>
      <c:catAx>
        <c:axId val="301874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923800"/>
        <c:crosses val="autoZero"/>
        <c:auto val="1"/>
        <c:lblAlgn val="ctr"/>
        <c:lblOffset val="100"/>
        <c:noMultiLvlLbl val="0"/>
      </c:catAx>
      <c:valAx>
        <c:axId val="24092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7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c:f>
              <c:numCache>
                <c:formatCode>m/d/yyyy</c:formatCode>
                <c:ptCount val="1"/>
                <c:pt idx="0">
                  <c:v>43891</c:v>
                </c:pt>
              </c:numCache>
            </c:numRef>
          </c:cat>
          <c:val>
            <c:numRef>
              <c:f>Sheet1!$B$2</c:f>
              <c:numCache>
                <c:formatCode>General</c:formatCode>
                <c:ptCount val="1"/>
                <c:pt idx="0">
                  <c:v>351</c:v>
                </c:pt>
              </c:numCache>
            </c:numRef>
          </c:val>
          <c:extLst>
            <c:ext xmlns:c16="http://schemas.microsoft.com/office/drawing/2014/chart" uri="{C3380CC4-5D6E-409C-BE32-E72D297353CC}">
              <c16:uniqueId val="{00000000-7AEE-47AD-8816-05F8E9B7A284}"/>
            </c:ext>
          </c:extLst>
        </c:ser>
        <c:dLbls>
          <c:showLegendKey val="0"/>
          <c:showVal val="0"/>
          <c:showCatName val="0"/>
          <c:showSerName val="0"/>
          <c:showPercent val="0"/>
          <c:showBubbleSize val="0"/>
        </c:dLbls>
        <c:gapWidth val="219"/>
        <c:overlap val="-27"/>
        <c:axId val="368137960"/>
        <c:axId val="368142224"/>
      </c:barChart>
      <c:dateAx>
        <c:axId val="368137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142224"/>
        <c:crosses val="autoZero"/>
        <c:auto val="1"/>
        <c:lblOffset val="100"/>
        <c:baseTimeUnit val="days"/>
      </c:dateAx>
      <c:valAx>
        <c:axId val="368142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13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c:f>
              <c:strCache>
                <c:ptCount val="1"/>
                <c:pt idx="0">
                  <c:v>2020-03</c:v>
                </c:pt>
              </c:strCache>
            </c:strRef>
          </c:cat>
          <c:val>
            <c:numRef>
              <c:f>Sheet1!$B$2</c:f>
              <c:numCache>
                <c:formatCode>General</c:formatCode>
                <c:ptCount val="1"/>
                <c:pt idx="0">
                  <c:v>48</c:v>
                </c:pt>
              </c:numCache>
            </c:numRef>
          </c:val>
          <c:extLst>
            <c:ext xmlns:c16="http://schemas.microsoft.com/office/drawing/2014/chart" uri="{C3380CC4-5D6E-409C-BE32-E72D297353CC}">
              <c16:uniqueId val="{00000000-7AE6-4ED9-A52D-523AB18271A0}"/>
            </c:ext>
          </c:extLst>
        </c:ser>
        <c:dLbls>
          <c:showLegendKey val="0"/>
          <c:showVal val="0"/>
          <c:showCatName val="0"/>
          <c:showSerName val="0"/>
          <c:showPercent val="0"/>
          <c:showBubbleSize val="0"/>
        </c:dLbls>
        <c:gapWidth val="219"/>
        <c:overlap val="-27"/>
        <c:axId val="368144192"/>
        <c:axId val="368138616"/>
      </c:barChart>
      <c:catAx>
        <c:axId val="368144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138616"/>
        <c:crosses val="autoZero"/>
        <c:auto val="1"/>
        <c:lblAlgn val="ctr"/>
        <c:lblOffset val="100"/>
        <c:noMultiLvlLbl val="0"/>
      </c:catAx>
      <c:valAx>
        <c:axId val="36813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144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c:f>
              <c:strCache>
                <c:ptCount val="1"/>
                <c:pt idx="0">
                  <c:v>2020-03</c:v>
                </c:pt>
              </c:strCache>
            </c:strRef>
          </c:cat>
          <c:val>
            <c:numRef>
              <c:f>Sheet1!$B$2</c:f>
              <c:numCache>
                <c:formatCode>General</c:formatCode>
                <c:ptCount val="1"/>
                <c:pt idx="0">
                  <c:v>734</c:v>
                </c:pt>
              </c:numCache>
            </c:numRef>
          </c:val>
          <c:extLst>
            <c:ext xmlns:c16="http://schemas.microsoft.com/office/drawing/2014/chart" uri="{C3380CC4-5D6E-409C-BE32-E72D297353CC}">
              <c16:uniqueId val="{00000000-342B-4D8D-B79F-06E53F8FB834}"/>
            </c:ext>
          </c:extLst>
        </c:ser>
        <c:dLbls>
          <c:showLegendKey val="0"/>
          <c:showVal val="0"/>
          <c:showCatName val="0"/>
          <c:showSerName val="0"/>
          <c:showPercent val="0"/>
          <c:showBubbleSize val="0"/>
        </c:dLbls>
        <c:gapWidth val="219"/>
        <c:overlap val="-27"/>
        <c:axId val="297880128"/>
        <c:axId val="297881112"/>
      </c:barChart>
      <c:catAx>
        <c:axId val="297880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81112"/>
        <c:crosses val="autoZero"/>
        <c:auto val="1"/>
        <c:lblAlgn val="ctr"/>
        <c:lblOffset val="100"/>
        <c:noMultiLvlLbl val="0"/>
      </c:catAx>
      <c:valAx>
        <c:axId val="297881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8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c:f>
              <c:numCache>
                <c:formatCode>m/d/yyyy</c:formatCode>
                <c:ptCount val="1"/>
                <c:pt idx="0">
                  <c:v>43891</c:v>
                </c:pt>
              </c:numCache>
            </c:numRef>
          </c:cat>
          <c:val>
            <c:numRef>
              <c:f>Sheet1!$B$2</c:f>
              <c:numCache>
                <c:formatCode>General</c:formatCode>
                <c:ptCount val="1"/>
                <c:pt idx="0">
                  <c:v>11</c:v>
                </c:pt>
              </c:numCache>
            </c:numRef>
          </c:val>
          <c:extLst>
            <c:ext xmlns:c16="http://schemas.microsoft.com/office/drawing/2014/chart" uri="{C3380CC4-5D6E-409C-BE32-E72D297353CC}">
              <c16:uniqueId val="{00000000-10EA-41AA-ABB7-A73870BE6C51}"/>
            </c:ext>
          </c:extLst>
        </c:ser>
        <c:dLbls>
          <c:showLegendKey val="0"/>
          <c:showVal val="0"/>
          <c:showCatName val="0"/>
          <c:showSerName val="0"/>
          <c:showPercent val="0"/>
          <c:showBubbleSize val="0"/>
        </c:dLbls>
        <c:gapWidth val="219"/>
        <c:overlap val="-27"/>
        <c:axId val="380518160"/>
        <c:axId val="380519472"/>
      </c:barChart>
      <c:dateAx>
        <c:axId val="380518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519472"/>
        <c:crosses val="autoZero"/>
        <c:auto val="1"/>
        <c:lblOffset val="100"/>
        <c:baseTimeUnit val="days"/>
      </c:dateAx>
      <c:valAx>
        <c:axId val="380519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51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c:f>
              <c:numCache>
                <c:formatCode>m/d/yyyy</c:formatCode>
                <c:ptCount val="1"/>
                <c:pt idx="0">
                  <c:v>43891</c:v>
                </c:pt>
              </c:numCache>
            </c:numRef>
          </c:cat>
          <c:val>
            <c:numRef>
              <c:f>Sheet1!$B$2</c:f>
              <c:numCache>
                <c:formatCode>General</c:formatCode>
                <c:ptCount val="1"/>
                <c:pt idx="0">
                  <c:v>11</c:v>
                </c:pt>
              </c:numCache>
            </c:numRef>
          </c:val>
          <c:extLst>
            <c:ext xmlns:c16="http://schemas.microsoft.com/office/drawing/2014/chart" uri="{C3380CC4-5D6E-409C-BE32-E72D297353CC}">
              <c16:uniqueId val="{00000000-8BE8-4D94-A6E5-CEA2305163F6}"/>
            </c:ext>
          </c:extLst>
        </c:ser>
        <c:dLbls>
          <c:showLegendKey val="0"/>
          <c:showVal val="0"/>
          <c:showCatName val="0"/>
          <c:showSerName val="0"/>
          <c:showPercent val="0"/>
          <c:showBubbleSize val="0"/>
        </c:dLbls>
        <c:gapWidth val="219"/>
        <c:overlap val="-27"/>
        <c:axId val="380524392"/>
        <c:axId val="380524720"/>
      </c:barChart>
      <c:dateAx>
        <c:axId val="380524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524720"/>
        <c:crosses val="autoZero"/>
        <c:auto val="1"/>
        <c:lblOffset val="100"/>
        <c:baseTimeUnit val="days"/>
      </c:dateAx>
      <c:valAx>
        <c:axId val="38052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52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c:f>
              <c:strCache>
                <c:ptCount val="1"/>
                <c:pt idx="0">
                  <c:v>2020-03</c:v>
                </c:pt>
              </c:strCache>
            </c:strRef>
          </c:cat>
          <c:val>
            <c:numRef>
              <c:f>Sheet1!$B$2</c:f>
              <c:numCache>
                <c:formatCode>General</c:formatCode>
                <c:ptCount val="1"/>
                <c:pt idx="0">
                  <c:v>141</c:v>
                </c:pt>
              </c:numCache>
            </c:numRef>
          </c:val>
          <c:extLst>
            <c:ext xmlns:c16="http://schemas.microsoft.com/office/drawing/2014/chart" uri="{C3380CC4-5D6E-409C-BE32-E72D297353CC}">
              <c16:uniqueId val="{00000000-B1F2-4093-841D-FB81EF4F87B0}"/>
            </c:ext>
          </c:extLst>
        </c:ser>
        <c:dLbls>
          <c:showLegendKey val="0"/>
          <c:showVal val="0"/>
          <c:showCatName val="0"/>
          <c:showSerName val="0"/>
          <c:showPercent val="0"/>
          <c:showBubbleSize val="0"/>
        </c:dLbls>
        <c:gapWidth val="219"/>
        <c:overlap val="-27"/>
        <c:axId val="380497496"/>
        <c:axId val="380496840"/>
      </c:barChart>
      <c:catAx>
        <c:axId val="380497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496840"/>
        <c:crosses val="autoZero"/>
        <c:auto val="1"/>
        <c:lblAlgn val="ctr"/>
        <c:lblOffset val="100"/>
        <c:noMultiLvlLbl val="0"/>
      </c:catAx>
      <c:valAx>
        <c:axId val="380496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49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34A5A-9CC4-43A6-AA2E-8E738C939EB3}"/>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14092D53-F14B-4033-9F1A-48B1BEC5098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21741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B7D7A-29CC-4AB4-9720-C8E48547795F}"/>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502AE2E5-0BEC-42E8-B853-E9DD9B3A546F}"/>
              </a:ext>
            </a:extLst>
          </p:cNvPr>
          <p:cNvGraphicFramePr>
            <a:graphicFrameLocks noGrp="1"/>
          </p:cNvGraphicFramePr>
          <p:nvPr>
            <p:ph type="chart" sz="quarter" idx="13"/>
            <p:extLst>
              <p:ext uri="{D42A27DB-BD31-4B8C-83A1-F6EECF244321}">
                <p14:modId xmlns:p14="http://schemas.microsoft.com/office/powerpoint/2010/main" val="764549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EB2FAC-7EA4-4B16-A22D-E8DB2E6D31F4}"/>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094D44BE-4ED1-422B-9EBF-476882D9B4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6973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5547B-8C42-4B7B-B5A2-2F08C7CB4F3B}"/>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0D5F449B-99C3-47B7-838D-44769913AB14}"/>
              </a:ext>
            </a:extLst>
          </p:cNvPr>
          <p:cNvGraphicFramePr>
            <a:graphicFrameLocks noGrp="1"/>
          </p:cNvGraphicFramePr>
          <p:nvPr>
            <p:ph type="tbl" sz="quarter" idx="13"/>
            <p:extLst>
              <p:ext uri="{D42A27DB-BD31-4B8C-83A1-F6EECF244321}">
                <p14:modId xmlns:p14="http://schemas.microsoft.com/office/powerpoint/2010/main" val="1806088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8422933"/>
                    </a:ext>
                  </a:extLst>
                </a:gridCol>
                <a:gridCol w="740664">
                  <a:extLst>
                    <a:ext uri="{9D8B030D-6E8A-4147-A177-3AD203B41FA5}">
                      <a16:colId xmlns:a16="http://schemas.microsoft.com/office/drawing/2014/main" val="851985233"/>
                    </a:ext>
                  </a:extLst>
                </a:gridCol>
                <a:gridCol w="740664">
                  <a:extLst>
                    <a:ext uri="{9D8B030D-6E8A-4147-A177-3AD203B41FA5}">
                      <a16:colId xmlns:a16="http://schemas.microsoft.com/office/drawing/2014/main" val="3937855651"/>
                    </a:ext>
                  </a:extLst>
                </a:gridCol>
                <a:gridCol w="740664">
                  <a:extLst>
                    <a:ext uri="{9D8B030D-6E8A-4147-A177-3AD203B41FA5}">
                      <a16:colId xmlns:a16="http://schemas.microsoft.com/office/drawing/2014/main" val="1341373557"/>
                    </a:ext>
                  </a:extLst>
                </a:gridCol>
                <a:gridCol w="740664">
                  <a:extLst>
                    <a:ext uri="{9D8B030D-6E8A-4147-A177-3AD203B41FA5}">
                      <a16:colId xmlns:a16="http://schemas.microsoft.com/office/drawing/2014/main" val="3108072262"/>
                    </a:ext>
                  </a:extLst>
                </a:gridCol>
                <a:gridCol w="740664">
                  <a:extLst>
                    <a:ext uri="{9D8B030D-6E8A-4147-A177-3AD203B41FA5}">
                      <a16:colId xmlns:a16="http://schemas.microsoft.com/office/drawing/2014/main" val="1230326817"/>
                    </a:ext>
                  </a:extLst>
                </a:gridCol>
                <a:gridCol w="740664">
                  <a:extLst>
                    <a:ext uri="{9D8B030D-6E8A-4147-A177-3AD203B41FA5}">
                      <a16:colId xmlns:a16="http://schemas.microsoft.com/office/drawing/2014/main" val="2583683674"/>
                    </a:ext>
                  </a:extLst>
                </a:gridCol>
                <a:gridCol w="740664">
                  <a:extLst>
                    <a:ext uri="{9D8B030D-6E8A-4147-A177-3AD203B41FA5}">
                      <a16:colId xmlns:a16="http://schemas.microsoft.com/office/drawing/2014/main" val="1257871741"/>
                    </a:ext>
                  </a:extLst>
                </a:gridCol>
                <a:gridCol w="740664">
                  <a:extLst>
                    <a:ext uri="{9D8B030D-6E8A-4147-A177-3AD203B41FA5}">
                      <a16:colId xmlns:a16="http://schemas.microsoft.com/office/drawing/2014/main" val="4041894902"/>
                    </a:ext>
                  </a:extLst>
                </a:gridCol>
                <a:gridCol w="740664">
                  <a:extLst>
                    <a:ext uri="{9D8B030D-6E8A-4147-A177-3AD203B41FA5}">
                      <a16:colId xmlns:a16="http://schemas.microsoft.com/office/drawing/2014/main" val="24450635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97728919"/>
                  </a:ext>
                </a:extLst>
              </a:tr>
              <a:tr h="370840">
                <a:tc>
                  <a:txBody>
                    <a:bodyPr/>
                    <a:lstStyle/>
                    <a:p>
                      <a:r>
                        <a:rPr lang="en-US" sz="1000"/>
                        <a:t>Tokio Marine America</a:t>
                      </a:r>
                    </a:p>
                  </a:txBody>
                  <a:tcPr/>
                </a:tc>
                <a:tc>
                  <a:txBody>
                    <a:bodyPr/>
                    <a:lstStyle/>
                    <a:p>
                      <a:r>
                        <a:rPr lang="en-US" sz="1000"/>
                        <a:t>332</a:t>
                      </a:r>
                    </a:p>
                  </a:txBody>
                  <a:tcPr/>
                </a:tc>
                <a:tc>
                  <a:txBody>
                    <a:bodyPr/>
                    <a:lstStyle/>
                    <a:p>
                      <a:r>
                        <a:rPr lang="en-US" sz="1000"/>
                        <a:t>2</a:t>
                      </a:r>
                    </a:p>
                  </a:txBody>
                  <a:tcPr/>
                </a:tc>
                <a:tc>
                  <a:txBody>
                    <a:bodyPr/>
                    <a:lstStyle/>
                    <a:p>
                      <a:r>
                        <a:rPr lang="en-US" sz="1000"/>
                        <a:t>14</a:t>
                      </a:r>
                    </a:p>
                  </a:txBody>
                  <a:tcPr/>
                </a:tc>
                <a:tc>
                  <a:txBody>
                    <a:bodyPr/>
                    <a:lstStyle/>
                    <a:p>
                      <a:r>
                        <a:rPr lang="en-US" sz="1000"/>
                        <a:t>114</a:t>
                      </a:r>
                    </a:p>
                  </a:txBody>
                  <a:tcPr/>
                </a:tc>
                <a:tc>
                  <a:txBody>
                    <a:bodyPr/>
                    <a:lstStyle/>
                    <a:p>
                      <a:r>
                        <a:rPr lang="en-US" sz="1000"/>
                        <a:t>1</a:t>
                      </a:r>
                    </a:p>
                  </a:txBody>
                  <a:tcPr/>
                </a:tc>
                <a:tc>
                  <a:txBody>
                    <a:bodyPr/>
                    <a:lstStyle/>
                    <a:p>
                      <a:r>
                        <a:rPr lang="en-US" sz="1000"/>
                        <a:t>23</a:t>
                      </a:r>
                    </a:p>
                  </a:txBody>
                  <a:tcPr/>
                </a:tc>
                <a:tc>
                  <a:txBody>
                    <a:bodyPr/>
                    <a:lstStyle/>
                    <a:p>
                      <a:r>
                        <a:rPr lang="en-US" sz="1000"/>
                        <a:t>1</a:t>
                      </a:r>
                    </a:p>
                  </a:txBody>
                  <a:tcPr/>
                </a:tc>
                <a:tc>
                  <a:txBody>
                    <a:bodyPr/>
                    <a:lstStyle/>
                    <a:p>
                      <a:r>
                        <a:rPr lang="en-US" sz="1000"/>
                        <a:t>2.9780 %</a:t>
                      </a:r>
                    </a:p>
                  </a:txBody>
                  <a:tcPr/>
                </a:tc>
                <a:tc>
                  <a:txBody>
                    <a:bodyPr/>
                    <a:lstStyle/>
                    <a:p>
                      <a:r>
                        <a:rPr lang="en-US" sz="1000"/>
                        <a:t>0.0 %</a:t>
                      </a:r>
                    </a:p>
                  </a:txBody>
                  <a:tcPr/>
                </a:tc>
                <a:extLst>
                  <a:ext uri="{0D108BD9-81ED-4DB2-BD59-A6C34878D82A}">
                    <a16:rowId xmlns:a16="http://schemas.microsoft.com/office/drawing/2014/main" val="4225178150"/>
                  </a:ext>
                </a:extLst>
              </a:tr>
            </a:tbl>
          </a:graphicData>
        </a:graphic>
      </p:graphicFrame>
      <p:sp>
        <p:nvSpPr>
          <p:cNvPr id="4" name="Text Placeholder 3">
            <a:extLst>
              <a:ext uri="{FF2B5EF4-FFF2-40B4-BE49-F238E27FC236}">
                <a16:creationId xmlns:a16="http://schemas.microsoft.com/office/drawing/2014/main" id="{909B6E88-A206-4909-9F7E-1C3361159590}"/>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4116027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0EF4B-C329-4B9B-813B-5BA6516A18BF}"/>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D32ACEEC-1D79-4BCB-B612-71D5024FF805}"/>
              </a:ext>
            </a:extLst>
          </p:cNvPr>
          <p:cNvGraphicFramePr>
            <a:graphicFrameLocks noGrp="1"/>
          </p:cNvGraphicFramePr>
          <p:nvPr>
            <p:ph type="chart" sz="quarter" idx="13"/>
            <p:extLst>
              <p:ext uri="{D42A27DB-BD31-4B8C-83A1-F6EECF244321}">
                <p14:modId xmlns:p14="http://schemas.microsoft.com/office/powerpoint/2010/main" val="607715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956E05-DB12-4B24-8140-AA8398BF5D17}"/>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154D9F35-82E4-4460-9E38-42274658A9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5746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C50F7-5929-4119-A2FB-0EABBD1646C3}"/>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F91CD67E-3D7C-4418-AF4B-D80713CA3C3F}"/>
              </a:ext>
            </a:extLst>
          </p:cNvPr>
          <p:cNvGraphicFramePr>
            <a:graphicFrameLocks noGrp="1"/>
          </p:cNvGraphicFramePr>
          <p:nvPr>
            <p:ph type="chart" sz="quarter" idx="13"/>
            <p:extLst>
              <p:ext uri="{D42A27DB-BD31-4B8C-83A1-F6EECF244321}">
                <p14:modId xmlns:p14="http://schemas.microsoft.com/office/powerpoint/2010/main" val="2378873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A475C7-FA4A-4523-B8C3-F8075FAC5445}"/>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5ADD1CDE-02AA-43C9-AEEA-566D001E1F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6794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673C9-9832-4672-B9B4-70F8A23A594C}"/>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F751D62D-1682-4543-8EE3-BC41BFD0307B}"/>
              </a:ext>
            </a:extLst>
          </p:cNvPr>
          <p:cNvGraphicFramePr>
            <a:graphicFrameLocks noGrp="1"/>
          </p:cNvGraphicFramePr>
          <p:nvPr>
            <p:ph type="chart" sz="quarter" idx="13"/>
            <p:extLst>
              <p:ext uri="{D42A27DB-BD31-4B8C-83A1-F6EECF244321}">
                <p14:modId xmlns:p14="http://schemas.microsoft.com/office/powerpoint/2010/main" val="1587747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B023CD-8566-4CF9-AF33-50FAF7D4F0AC}"/>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7DC0277A-C48E-4E65-BBAC-29B1F4F700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9482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96898-79AA-4BDE-9D9A-ADD6EBFA726F}"/>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F5B6FEE1-6ED0-486B-9F1F-7C7F5104D0BB}"/>
              </a:ext>
            </a:extLst>
          </p:cNvPr>
          <p:cNvGraphicFramePr>
            <a:graphicFrameLocks noGrp="1"/>
          </p:cNvGraphicFramePr>
          <p:nvPr>
            <p:ph type="chart" sz="quarter" idx="13"/>
            <p:extLst>
              <p:ext uri="{D42A27DB-BD31-4B8C-83A1-F6EECF244321}">
                <p14:modId xmlns:p14="http://schemas.microsoft.com/office/powerpoint/2010/main" val="729722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4896EC-709C-479C-B2D0-D6BB44855495}"/>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BC0805A4-02EB-44E1-A760-BFBB7E378B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7125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82EAD-D7FF-4CAE-809C-F0B059B8839E}"/>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40095A14-91FD-4199-BDF7-A326FD706B1F}"/>
              </a:ext>
            </a:extLst>
          </p:cNvPr>
          <p:cNvGraphicFramePr>
            <a:graphicFrameLocks noGrp="1"/>
          </p:cNvGraphicFramePr>
          <p:nvPr>
            <p:ph type="tbl" sz="quarter" idx="13"/>
            <p:extLst>
              <p:ext uri="{D42A27DB-BD31-4B8C-83A1-F6EECF244321}">
                <p14:modId xmlns:p14="http://schemas.microsoft.com/office/powerpoint/2010/main" val="2720018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41917415"/>
                    </a:ext>
                  </a:extLst>
                </a:gridCol>
                <a:gridCol w="740664">
                  <a:extLst>
                    <a:ext uri="{9D8B030D-6E8A-4147-A177-3AD203B41FA5}">
                      <a16:colId xmlns:a16="http://schemas.microsoft.com/office/drawing/2014/main" val="2443500150"/>
                    </a:ext>
                  </a:extLst>
                </a:gridCol>
                <a:gridCol w="740664">
                  <a:extLst>
                    <a:ext uri="{9D8B030D-6E8A-4147-A177-3AD203B41FA5}">
                      <a16:colId xmlns:a16="http://schemas.microsoft.com/office/drawing/2014/main" val="574852638"/>
                    </a:ext>
                  </a:extLst>
                </a:gridCol>
                <a:gridCol w="740664">
                  <a:extLst>
                    <a:ext uri="{9D8B030D-6E8A-4147-A177-3AD203B41FA5}">
                      <a16:colId xmlns:a16="http://schemas.microsoft.com/office/drawing/2014/main" val="2989827798"/>
                    </a:ext>
                  </a:extLst>
                </a:gridCol>
                <a:gridCol w="740664">
                  <a:extLst>
                    <a:ext uri="{9D8B030D-6E8A-4147-A177-3AD203B41FA5}">
                      <a16:colId xmlns:a16="http://schemas.microsoft.com/office/drawing/2014/main" val="1030995505"/>
                    </a:ext>
                  </a:extLst>
                </a:gridCol>
                <a:gridCol w="740664">
                  <a:extLst>
                    <a:ext uri="{9D8B030D-6E8A-4147-A177-3AD203B41FA5}">
                      <a16:colId xmlns:a16="http://schemas.microsoft.com/office/drawing/2014/main" val="1742715490"/>
                    </a:ext>
                  </a:extLst>
                </a:gridCol>
                <a:gridCol w="740664">
                  <a:extLst>
                    <a:ext uri="{9D8B030D-6E8A-4147-A177-3AD203B41FA5}">
                      <a16:colId xmlns:a16="http://schemas.microsoft.com/office/drawing/2014/main" val="723312994"/>
                    </a:ext>
                  </a:extLst>
                </a:gridCol>
                <a:gridCol w="740664">
                  <a:extLst>
                    <a:ext uri="{9D8B030D-6E8A-4147-A177-3AD203B41FA5}">
                      <a16:colId xmlns:a16="http://schemas.microsoft.com/office/drawing/2014/main" val="3872043024"/>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827210297"/>
                  </a:ext>
                </a:extLst>
              </a:tr>
              <a:tr h="370840">
                <a:tc>
                  <a:txBody>
                    <a:bodyPr/>
                    <a:lstStyle/>
                    <a:p>
                      <a:r>
                        <a:rPr lang="en-US" sz="1000" b="1"/>
                        <a:t>Tokio Marine America - 2020-03-26 15:24:00</a:t>
                      </a:r>
                      <a:r>
                        <a:rPr lang="en-US" sz="1000"/>
                        <a:t>
 During times of change and transition, self-care is critical. As we face the coronavirus pandemic together, these self-care tips our employees shared in support of our American Foundation for Suicide Prevention fundraiser seem especially relevant. Remember to take care of yourself today. #TBT</a:t>
                      </a:r>
                    </a:p>
                  </a:txBody>
                  <a:tcPr/>
                </a:tc>
                <a:tc>
                  <a:txBody>
                    <a:bodyPr/>
                    <a:lstStyle/>
                    <a:p>
                      <a:r>
                        <a:rPr lang="en-US" sz="1000"/>
                        <a:t>50</a:t>
                      </a:r>
                    </a:p>
                  </a:txBody>
                  <a:tcPr/>
                </a:tc>
                <a:tc>
                  <a:txBody>
                    <a:bodyPr/>
                    <a:lstStyle/>
                    <a:p>
                      <a:r>
                        <a:rPr lang="en-US" sz="1000"/>
                        <a:t>42</a:t>
                      </a:r>
                    </a:p>
                  </a:txBody>
                  <a:tcPr/>
                </a:tc>
                <a:tc>
                  <a:txBody>
                    <a:bodyPr/>
                    <a:lstStyle/>
                    <a:p>
                      <a:r>
                        <a:rPr lang="en-US" sz="1000"/>
                        <a:t>0</a:t>
                      </a:r>
                    </a:p>
                  </a:txBody>
                  <a:tcPr/>
                </a:tc>
                <a:tc>
                  <a:txBody>
                    <a:bodyPr/>
                    <a:lstStyle/>
                    <a:p>
                      <a:r>
                        <a:rPr lang="en-US" sz="1000"/>
                        <a:t>8</a:t>
                      </a:r>
                    </a:p>
                  </a:txBody>
                  <a:tcPr/>
                </a:tc>
                <a:tc>
                  <a:txBody>
                    <a:bodyPr/>
                    <a:lstStyle/>
                    <a:p>
                      <a:r>
                        <a:rPr lang="en-US" sz="1000"/>
                        <a:t>15.0602 %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718359170"/>
                  </a:ext>
                </a:extLst>
              </a:tr>
              <a:tr h="370840">
                <a:tc>
                  <a:txBody>
                    <a:bodyPr/>
                    <a:lstStyle/>
                    <a:p>
                      <a:r>
                        <a:rPr lang="en-US" sz="1000" b="1"/>
                        <a:t>Tokio Marine America - 2020-03-09 19:22:09</a:t>
                      </a:r>
                      <a:r>
                        <a:rPr lang="en-US" sz="1000"/>
                        <a:t>
 Happy Women's History Month! To celebrate, we're sharing career advice from one of the many integral, successful women at TMA - AVP of Agency Accounting, Pauline B.</a:t>
                      </a:r>
                    </a:p>
                  </a:txBody>
                  <a:tcPr/>
                </a:tc>
                <a:tc>
                  <a:txBody>
                    <a:bodyPr/>
                    <a:lstStyle/>
                    <a:p>
                      <a:r>
                        <a:rPr lang="en-US" sz="1000"/>
                        <a:t>11</a:t>
                      </a:r>
                    </a:p>
                  </a:txBody>
                  <a:tcPr/>
                </a:tc>
                <a:tc>
                  <a:txBody>
                    <a:bodyPr/>
                    <a:lstStyle/>
                    <a:p>
                      <a:r>
                        <a:rPr lang="en-US" sz="1000"/>
                        <a:t>10</a:t>
                      </a:r>
                    </a:p>
                  </a:txBody>
                  <a:tcPr/>
                </a:tc>
                <a:tc>
                  <a:txBody>
                    <a:bodyPr/>
                    <a:lstStyle/>
                    <a:p>
                      <a:r>
                        <a:rPr lang="en-US" sz="1000"/>
                        <a:t>0</a:t>
                      </a:r>
                    </a:p>
                  </a:txBody>
                  <a:tcPr/>
                </a:tc>
                <a:tc>
                  <a:txBody>
                    <a:bodyPr/>
                    <a:lstStyle/>
                    <a:p>
                      <a:r>
                        <a:rPr lang="en-US" sz="1000"/>
                        <a:t>1</a:t>
                      </a:r>
                    </a:p>
                  </a:txBody>
                  <a:tcPr/>
                </a:tc>
                <a:tc>
                  <a:txBody>
                    <a:bodyPr/>
                    <a:lstStyle/>
                    <a:p>
                      <a:r>
                        <a:rPr lang="en-US" sz="1000"/>
                        <a:t>3.3233 %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929258855"/>
                  </a:ext>
                </a:extLst>
              </a:tr>
              <a:tr h="370840">
                <a:tc>
                  <a:txBody>
                    <a:bodyPr/>
                    <a:lstStyle/>
                    <a:p>
                      <a:r>
                        <a:rPr lang="en-US" sz="1000" b="1"/>
                        <a:t>Tokio Marine America - 2020-03-18 15:57:56</a:t>
                      </a:r>
                      <a:r>
                        <a:rPr lang="en-US" sz="1000"/>
                        <a:t>
 In response to the coronavirus pandemic, we enacted appropriate contingency plans for all TMA employees. Many employees are working from home and continue to be available to service the needs of our agents and customers. We are committed to delivering high-quality service. Please note that like other companies and industries, there may be temporary disruptions during this time. We appreciate your patience and understanding. #InThisTogether #TeamTMA</a:t>
                      </a:r>
                    </a:p>
                  </a:txBody>
                  <a:tcPr/>
                </a:tc>
                <a:tc>
                  <a:txBody>
                    <a:bodyPr/>
                    <a:lstStyle/>
                    <a:p>
                      <a:r>
                        <a:rPr lang="en-US" sz="1000"/>
                        <a:t>11</a:t>
                      </a:r>
                    </a:p>
                  </a:txBody>
                  <a:tcPr/>
                </a:tc>
                <a:tc>
                  <a:txBody>
                    <a:bodyPr/>
                    <a:lstStyle/>
                    <a:p>
                      <a:r>
                        <a:rPr lang="en-US" sz="1000"/>
                        <a:t>9</a:t>
                      </a:r>
                    </a:p>
                  </a:txBody>
                  <a:tcPr/>
                </a:tc>
                <a:tc>
                  <a:txBody>
                    <a:bodyPr/>
                    <a:lstStyle/>
                    <a:p>
                      <a:r>
                        <a:rPr lang="en-US" sz="1000"/>
                        <a:t>0</a:t>
                      </a:r>
                    </a:p>
                  </a:txBody>
                  <a:tcPr/>
                </a:tc>
                <a:tc>
                  <a:txBody>
                    <a:bodyPr/>
                    <a:lstStyle/>
                    <a:p>
                      <a:r>
                        <a:rPr lang="en-US" sz="1000"/>
                        <a:t>2</a:t>
                      </a:r>
                    </a:p>
                  </a:txBody>
                  <a:tcPr/>
                </a:tc>
                <a:tc>
                  <a:txBody>
                    <a:bodyPr/>
                    <a:lstStyle/>
                    <a:p>
                      <a:r>
                        <a:rPr lang="en-US" sz="1000"/>
                        <a:t>3.3133 %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636038864"/>
                  </a:ext>
                </a:extLst>
              </a:tr>
            </a:tbl>
          </a:graphicData>
        </a:graphic>
      </p:graphicFrame>
      <p:sp>
        <p:nvSpPr>
          <p:cNvPr id="4" name="Text Placeholder 3">
            <a:extLst>
              <a:ext uri="{FF2B5EF4-FFF2-40B4-BE49-F238E27FC236}">
                <a16:creationId xmlns:a16="http://schemas.microsoft.com/office/drawing/2014/main" id="{4E0C1777-0E51-4FC5-B726-EE01E8D04F9E}"/>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004224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2289E-823B-45AF-AE88-4AB3E419BDBA}"/>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0A74E0C5-FECA-48E9-9F11-47D10D69CD19}"/>
              </a:ext>
            </a:extLst>
          </p:cNvPr>
          <p:cNvGraphicFramePr>
            <a:graphicFrameLocks noGrp="1"/>
          </p:cNvGraphicFramePr>
          <p:nvPr>
            <p:ph type="tbl" sz="quarter" idx="13"/>
            <p:extLst>
              <p:ext uri="{D42A27DB-BD31-4B8C-83A1-F6EECF244321}">
                <p14:modId xmlns:p14="http://schemas.microsoft.com/office/powerpoint/2010/main" val="2514864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679889786"/>
                    </a:ext>
                  </a:extLst>
                </a:gridCol>
                <a:gridCol w="411480">
                  <a:extLst>
                    <a:ext uri="{9D8B030D-6E8A-4147-A177-3AD203B41FA5}">
                      <a16:colId xmlns:a16="http://schemas.microsoft.com/office/drawing/2014/main" val="4153389208"/>
                    </a:ext>
                  </a:extLst>
                </a:gridCol>
                <a:gridCol w="411480">
                  <a:extLst>
                    <a:ext uri="{9D8B030D-6E8A-4147-A177-3AD203B41FA5}">
                      <a16:colId xmlns:a16="http://schemas.microsoft.com/office/drawing/2014/main" val="352324105"/>
                    </a:ext>
                  </a:extLst>
                </a:gridCol>
                <a:gridCol w="411480">
                  <a:extLst>
                    <a:ext uri="{9D8B030D-6E8A-4147-A177-3AD203B41FA5}">
                      <a16:colId xmlns:a16="http://schemas.microsoft.com/office/drawing/2014/main" val="4025118726"/>
                    </a:ext>
                  </a:extLst>
                </a:gridCol>
                <a:gridCol w="411480">
                  <a:extLst>
                    <a:ext uri="{9D8B030D-6E8A-4147-A177-3AD203B41FA5}">
                      <a16:colId xmlns:a16="http://schemas.microsoft.com/office/drawing/2014/main" val="2523418849"/>
                    </a:ext>
                  </a:extLst>
                </a:gridCol>
                <a:gridCol w="411480">
                  <a:extLst>
                    <a:ext uri="{9D8B030D-6E8A-4147-A177-3AD203B41FA5}">
                      <a16:colId xmlns:a16="http://schemas.microsoft.com/office/drawing/2014/main" val="2284812941"/>
                    </a:ext>
                  </a:extLst>
                </a:gridCol>
                <a:gridCol w="411480">
                  <a:extLst>
                    <a:ext uri="{9D8B030D-6E8A-4147-A177-3AD203B41FA5}">
                      <a16:colId xmlns:a16="http://schemas.microsoft.com/office/drawing/2014/main" val="2706996261"/>
                    </a:ext>
                  </a:extLst>
                </a:gridCol>
                <a:gridCol w="411480">
                  <a:extLst>
                    <a:ext uri="{9D8B030D-6E8A-4147-A177-3AD203B41FA5}">
                      <a16:colId xmlns:a16="http://schemas.microsoft.com/office/drawing/2014/main" val="2828767298"/>
                    </a:ext>
                  </a:extLst>
                </a:gridCol>
                <a:gridCol w="411480">
                  <a:extLst>
                    <a:ext uri="{9D8B030D-6E8A-4147-A177-3AD203B41FA5}">
                      <a16:colId xmlns:a16="http://schemas.microsoft.com/office/drawing/2014/main" val="2126572300"/>
                    </a:ext>
                  </a:extLst>
                </a:gridCol>
                <a:gridCol w="411480">
                  <a:extLst>
                    <a:ext uri="{9D8B030D-6E8A-4147-A177-3AD203B41FA5}">
                      <a16:colId xmlns:a16="http://schemas.microsoft.com/office/drawing/2014/main" val="3070640162"/>
                    </a:ext>
                  </a:extLst>
                </a:gridCol>
                <a:gridCol w="411480">
                  <a:extLst>
                    <a:ext uri="{9D8B030D-6E8A-4147-A177-3AD203B41FA5}">
                      <a16:colId xmlns:a16="http://schemas.microsoft.com/office/drawing/2014/main" val="2396849669"/>
                    </a:ext>
                  </a:extLst>
                </a:gridCol>
                <a:gridCol w="411480">
                  <a:extLst>
                    <a:ext uri="{9D8B030D-6E8A-4147-A177-3AD203B41FA5}">
                      <a16:colId xmlns:a16="http://schemas.microsoft.com/office/drawing/2014/main" val="1782642"/>
                    </a:ext>
                  </a:extLst>
                </a:gridCol>
                <a:gridCol w="411480">
                  <a:extLst>
                    <a:ext uri="{9D8B030D-6E8A-4147-A177-3AD203B41FA5}">
                      <a16:colId xmlns:a16="http://schemas.microsoft.com/office/drawing/2014/main" val="2328589583"/>
                    </a:ext>
                  </a:extLst>
                </a:gridCol>
                <a:gridCol w="411480">
                  <a:extLst>
                    <a:ext uri="{9D8B030D-6E8A-4147-A177-3AD203B41FA5}">
                      <a16:colId xmlns:a16="http://schemas.microsoft.com/office/drawing/2014/main" val="77727963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14237754"/>
                  </a:ext>
                </a:extLst>
              </a:tr>
              <a:tr h="370840">
                <a:tc>
                  <a:txBody>
                    <a:bodyPr/>
                    <a:lstStyle/>
                    <a:p>
                      <a:r>
                        <a:rPr lang="en-US" sz="1000"/>
                        <a:t>TMAmerica</a:t>
                      </a:r>
                    </a:p>
                  </a:txBody>
                  <a:tcPr/>
                </a:tc>
                <a:tc>
                  <a:txBody>
                    <a:bodyPr/>
                    <a:lstStyle/>
                    <a:p>
                      <a:r>
                        <a:rPr lang="en-US" sz="1000"/>
                        <a:t>174</a:t>
                      </a:r>
                    </a:p>
                  </a:txBody>
                  <a:tcPr/>
                </a:tc>
                <a:tc>
                  <a:txBody>
                    <a:bodyPr/>
                    <a:lstStyle/>
                    <a:p>
                      <a:r>
                        <a:rPr lang="en-US" sz="1000"/>
                        <a:t>4</a:t>
                      </a:r>
                    </a:p>
                  </a:txBody>
                  <a:tcPr/>
                </a:tc>
                <a:tc>
                  <a:txBody>
                    <a:bodyPr/>
                    <a:lstStyle/>
                    <a:p>
                      <a:r>
                        <a:rPr lang="en-US" sz="1000"/>
                        <a:t>16</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15</a:t>
                      </a:r>
                    </a:p>
                  </a:txBody>
                  <a:tcPr/>
                </a:tc>
                <a:tc>
                  <a:txBody>
                    <a:bodyPr/>
                    <a:lstStyle/>
                    <a:p>
                      <a:r>
                        <a:rPr lang="en-US" sz="1000"/>
                        <a:t>44</a:t>
                      </a:r>
                    </a:p>
                  </a:txBody>
                  <a:tcPr/>
                </a:tc>
                <a:tc>
                  <a:txBody>
                    <a:bodyPr/>
                    <a:lstStyle/>
                    <a:p>
                      <a:r>
                        <a:rPr lang="en-US" sz="1000"/>
                        <a:t>0</a:t>
                      </a:r>
                    </a:p>
                  </a:txBody>
                  <a:tcPr/>
                </a:tc>
                <a:tc>
                  <a:txBody>
                    <a:bodyPr/>
                    <a:lstStyle/>
                    <a:p>
                      <a:r>
                        <a:rPr lang="en-US" sz="1000"/>
                        <a:t>3</a:t>
                      </a:r>
                    </a:p>
                  </a:txBody>
                  <a:tcPr/>
                </a:tc>
                <a:tc>
                  <a:txBody>
                    <a:bodyPr/>
                    <a:lstStyle/>
                    <a:p>
                      <a:r>
                        <a:rPr lang="en-US" sz="1000"/>
                        <a:t>2.1439 %</a:t>
                      </a:r>
                    </a:p>
                  </a:txBody>
                  <a:tcPr/>
                </a:tc>
                <a:tc>
                  <a:txBody>
                    <a:bodyPr/>
                    <a:lstStyle/>
                    <a:p>
                      <a:r>
                        <a:rPr lang="en-US" sz="1000"/>
                        <a:t>0.0 %</a:t>
                      </a:r>
                    </a:p>
                  </a:txBody>
                  <a:tcPr/>
                </a:tc>
                <a:extLst>
                  <a:ext uri="{0D108BD9-81ED-4DB2-BD59-A6C34878D82A}">
                    <a16:rowId xmlns:a16="http://schemas.microsoft.com/office/drawing/2014/main" val="2316747524"/>
                  </a:ext>
                </a:extLst>
              </a:tr>
            </a:tbl>
          </a:graphicData>
        </a:graphic>
      </p:graphicFrame>
      <p:sp>
        <p:nvSpPr>
          <p:cNvPr id="4" name="Text Placeholder 3">
            <a:extLst>
              <a:ext uri="{FF2B5EF4-FFF2-40B4-BE49-F238E27FC236}">
                <a16:creationId xmlns:a16="http://schemas.microsoft.com/office/drawing/2014/main" id="{3262711E-28C9-463F-A9DC-EAF0616ABFB7}"/>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442543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9AFE0-1D63-47FE-82E2-77375916A421}"/>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D84A5DD8-E725-4E21-8304-F7BAC1E1D626}"/>
              </a:ext>
            </a:extLst>
          </p:cNvPr>
          <p:cNvGraphicFramePr>
            <a:graphicFrameLocks noGrp="1"/>
          </p:cNvGraphicFramePr>
          <p:nvPr>
            <p:ph type="chart" sz="quarter" idx="13"/>
            <p:extLst>
              <p:ext uri="{D42A27DB-BD31-4B8C-83A1-F6EECF244321}">
                <p14:modId xmlns:p14="http://schemas.microsoft.com/office/powerpoint/2010/main" val="3911031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5801D5-BFBA-451F-89F1-FC940680029A}"/>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3EB6B5BD-318E-4EFE-A427-EF8D8E1C8F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6538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BC901-10ED-4862-9556-7D2497AB6C88}"/>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3932B2C6-B6C8-4C88-86DC-A104A27C5073}"/>
              </a:ext>
            </a:extLst>
          </p:cNvPr>
          <p:cNvGraphicFramePr>
            <a:graphicFrameLocks noGrp="1"/>
          </p:cNvGraphicFramePr>
          <p:nvPr>
            <p:ph type="chart" sz="quarter" idx="13"/>
            <p:extLst>
              <p:ext uri="{D42A27DB-BD31-4B8C-83A1-F6EECF244321}">
                <p14:modId xmlns:p14="http://schemas.microsoft.com/office/powerpoint/2010/main" val="3470630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3544B9-6D9E-41ED-ADF3-0759FAAD4EAD}"/>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6E173B7E-8C78-4B8E-A54A-75E583E4DB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6923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C8103-E83B-484F-A2DF-E7BD02A8F038}"/>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15559232-85B6-406A-B234-2AA9CC77782F}"/>
              </a:ext>
            </a:extLst>
          </p:cNvPr>
          <p:cNvGraphicFramePr>
            <a:graphicFrameLocks noGrp="1"/>
          </p:cNvGraphicFramePr>
          <p:nvPr>
            <p:ph type="chart" sz="quarter" idx="13"/>
            <p:extLst>
              <p:ext uri="{D42A27DB-BD31-4B8C-83A1-F6EECF244321}">
                <p14:modId xmlns:p14="http://schemas.microsoft.com/office/powerpoint/2010/main" val="3138414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9E4F65-E53B-4B29-989D-68447DDF9AC8}"/>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9C23F454-D91D-4801-9627-604E109D51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2170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725D5-FA49-4BFB-AB1F-95EC60FA366E}"/>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A31BE7F9-308A-46BE-8C36-2A2316A25E44}"/>
              </a:ext>
            </a:extLst>
          </p:cNvPr>
          <p:cNvGraphicFramePr>
            <a:graphicFrameLocks noGrp="1"/>
          </p:cNvGraphicFramePr>
          <p:nvPr>
            <p:ph type="tbl" sz="quarter" idx="13"/>
            <p:extLst>
              <p:ext uri="{D42A27DB-BD31-4B8C-83A1-F6EECF244321}">
                <p14:modId xmlns:p14="http://schemas.microsoft.com/office/powerpoint/2010/main" val="3974318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91630674"/>
                    </a:ext>
                  </a:extLst>
                </a:gridCol>
                <a:gridCol w="493776">
                  <a:extLst>
                    <a:ext uri="{9D8B030D-6E8A-4147-A177-3AD203B41FA5}">
                      <a16:colId xmlns:a16="http://schemas.microsoft.com/office/drawing/2014/main" val="4039170935"/>
                    </a:ext>
                  </a:extLst>
                </a:gridCol>
                <a:gridCol w="1069848">
                  <a:extLst>
                    <a:ext uri="{9D8B030D-6E8A-4147-A177-3AD203B41FA5}">
                      <a16:colId xmlns:a16="http://schemas.microsoft.com/office/drawing/2014/main" val="715491858"/>
                    </a:ext>
                  </a:extLst>
                </a:gridCol>
                <a:gridCol w="1069848">
                  <a:extLst>
                    <a:ext uri="{9D8B030D-6E8A-4147-A177-3AD203B41FA5}">
                      <a16:colId xmlns:a16="http://schemas.microsoft.com/office/drawing/2014/main" val="4141779732"/>
                    </a:ext>
                  </a:extLst>
                </a:gridCol>
                <a:gridCol w="1069848">
                  <a:extLst>
                    <a:ext uri="{9D8B030D-6E8A-4147-A177-3AD203B41FA5}">
                      <a16:colId xmlns:a16="http://schemas.microsoft.com/office/drawing/2014/main" val="3656309978"/>
                    </a:ext>
                  </a:extLst>
                </a:gridCol>
                <a:gridCol w="1069848">
                  <a:extLst>
                    <a:ext uri="{9D8B030D-6E8A-4147-A177-3AD203B41FA5}">
                      <a16:colId xmlns:a16="http://schemas.microsoft.com/office/drawing/2014/main" val="1056269314"/>
                    </a:ext>
                  </a:extLst>
                </a:gridCol>
                <a:gridCol w="1069848">
                  <a:extLst>
                    <a:ext uri="{9D8B030D-6E8A-4147-A177-3AD203B41FA5}">
                      <a16:colId xmlns:a16="http://schemas.microsoft.com/office/drawing/2014/main" val="1659059050"/>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442644683"/>
                  </a:ext>
                </a:extLst>
              </a:tr>
              <a:tr h="370840">
                <a:tc>
                  <a:txBody>
                    <a:bodyPr/>
                    <a:lstStyle/>
                    <a:p>
                      <a:r>
                        <a:rPr lang="en-US" sz="1000" b="1"/>
                        <a:t>@TokioMAmerica - 2020-03-23 19:45:55</a:t>
                      </a:r>
                      <a:r>
                        <a:rPr lang="en-US" sz="1000"/>
                        <a:t>
 As it is still Women's History Month, we would like to honor another talented female employee at Tokio Marine America. Thank you, Patti-Ann F., for your continued hard work and integral contribution to #TeamTMA. https://t.co/VzUHsFQOYT</a:t>
                      </a:r>
                    </a:p>
                  </a:txBody>
                  <a:tcPr/>
                </a:tc>
                <a:tc>
                  <a:txBody>
                    <a:bodyPr/>
                    <a:lstStyle/>
                    <a:p>
                      <a:r>
                        <a:rPr lang="en-US" sz="1000"/>
                        <a:t>03/25/2020 18:11:43</a:t>
                      </a:r>
                    </a:p>
                  </a:txBody>
                  <a:tcPr/>
                </a:tc>
                <a:tc>
                  <a:txBody>
                    <a:bodyPr/>
                    <a:lstStyle/>
                    <a:p>
                      <a:r>
                        <a:rPr lang="en-US" sz="1000"/>
                        <a:t>No</a:t>
                      </a:r>
                    </a:p>
                  </a:txBody>
                  <a:tcPr/>
                </a:tc>
                <a:tc>
                  <a:txBody>
                    <a:bodyPr/>
                    <a:lstStyle/>
                    <a:p>
                      <a:r>
                        <a:rPr lang="en-US" sz="1000"/>
                        <a:t>2</a:t>
                      </a:r>
                    </a:p>
                  </a:txBody>
                  <a:tcPr/>
                </a:tc>
                <a:tc>
                  <a:txBody>
                    <a:bodyPr/>
                    <a:lstStyle/>
                    <a:p>
                      <a:r>
                        <a:rPr lang="en-US" sz="1000"/>
                        <a:t>7</a:t>
                      </a:r>
                    </a:p>
                  </a:txBody>
                  <a:tcPr/>
                </a:tc>
                <a:tc>
                  <a:txBody>
                    <a:bodyPr/>
                    <a:lstStyle/>
                    <a:p>
                      <a:r>
                        <a:rPr lang="en-US" sz="1000"/>
                        <a:t>0</a:t>
                      </a:r>
                    </a:p>
                  </a:txBody>
                  <a:tcPr/>
                </a:tc>
                <a:tc>
                  <a:txBody>
                    <a:bodyPr/>
                    <a:lstStyle/>
                    <a:p>
                      <a:r>
                        <a:rPr lang="en-US" sz="1000"/>
                        <a:t>5.1429 %</a:t>
                      </a:r>
                    </a:p>
                  </a:txBody>
                  <a:tcPr/>
                </a:tc>
                <a:extLst>
                  <a:ext uri="{0D108BD9-81ED-4DB2-BD59-A6C34878D82A}">
                    <a16:rowId xmlns:a16="http://schemas.microsoft.com/office/drawing/2014/main" val="1179750675"/>
                  </a:ext>
                </a:extLst>
              </a:tr>
              <a:tr h="370840">
                <a:tc>
                  <a:txBody>
                    <a:bodyPr/>
                    <a:lstStyle/>
                    <a:p>
                      <a:r>
                        <a:rPr lang="en-US" sz="1000" b="1"/>
                        <a:t>@TokioMAmerica - 2020-03-09 19:21:01</a:t>
                      </a:r>
                      <a:r>
                        <a:rPr lang="en-US" sz="1000"/>
                        <a:t>
 Happy Women's History Month! To celebrate, we're sharing career advice from one of the many integral, successful women at TMA - AVP of Agency Accounting, Pauline B. https://t.co/mMPhctPta7</a:t>
                      </a:r>
                    </a:p>
                  </a:txBody>
                  <a:tcPr/>
                </a:tc>
                <a:tc>
                  <a:txBody>
                    <a:bodyPr/>
                    <a:lstStyle/>
                    <a:p>
                      <a:r>
                        <a:rPr lang="en-US" sz="1000"/>
                        <a:t>03/12/2020 00:10:53</a:t>
                      </a:r>
                    </a:p>
                  </a:txBody>
                  <a:tcPr/>
                </a:tc>
                <a:tc>
                  <a:txBody>
                    <a:bodyPr/>
                    <a:lstStyle/>
                    <a:p>
                      <a:r>
                        <a:rPr lang="en-US" sz="1000"/>
                        <a:t>No</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4.0462 %</a:t>
                      </a:r>
                    </a:p>
                  </a:txBody>
                  <a:tcPr/>
                </a:tc>
                <a:extLst>
                  <a:ext uri="{0D108BD9-81ED-4DB2-BD59-A6C34878D82A}">
                    <a16:rowId xmlns:a16="http://schemas.microsoft.com/office/drawing/2014/main" val="2693347352"/>
                  </a:ext>
                </a:extLst>
              </a:tr>
              <a:tr h="370840">
                <a:tc>
                  <a:txBody>
                    <a:bodyPr/>
                    <a:lstStyle/>
                    <a:p>
                      <a:r>
                        <a:rPr lang="en-US" sz="1000" b="1"/>
                        <a:t>@TokioMAmerica - 2020-03-02 20:46:16</a:t>
                      </a:r>
                      <a:r>
                        <a:rPr lang="en-US" sz="1000"/>
                        <a:t>
 This week, our Jersey City office celebrated Hollywood stars and service stars with a Oscar's themed luncheon to raise money for the Gary Sinise Foundation ⭐⭐⭐ The @GarySiniseFoundation serves our nation's veterans and their families. https://t.co/siJyhz7kUM</a:t>
                      </a:r>
                    </a:p>
                  </a:txBody>
                  <a:tcPr/>
                </a:tc>
                <a:tc>
                  <a:txBody>
                    <a:bodyPr/>
                    <a:lstStyle/>
                    <a:p>
                      <a:r>
                        <a:rPr lang="en-US" sz="1000"/>
                        <a:t>03/11/2020 00:07:37</a:t>
                      </a:r>
                    </a:p>
                  </a:txBody>
                  <a:tcPr/>
                </a:tc>
                <a:tc>
                  <a:txBody>
                    <a:bodyPr/>
                    <a:lstStyle/>
                    <a:p>
                      <a:r>
                        <a:rPr lang="en-US" sz="1000"/>
                        <a:t>No</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3.5294 %</a:t>
                      </a:r>
                    </a:p>
                  </a:txBody>
                  <a:tcPr/>
                </a:tc>
                <a:extLst>
                  <a:ext uri="{0D108BD9-81ED-4DB2-BD59-A6C34878D82A}">
                    <a16:rowId xmlns:a16="http://schemas.microsoft.com/office/drawing/2014/main" val="3499481275"/>
                  </a:ext>
                </a:extLst>
              </a:tr>
            </a:tbl>
          </a:graphicData>
        </a:graphic>
      </p:graphicFrame>
      <p:sp>
        <p:nvSpPr>
          <p:cNvPr id="4" name="Text Placeholder 3">
            <a:extLst>
              <a:ext uri="{FF2B5EF4-FFF2-40B4-BE49-F238E27FC236}">
                <a16:creationId xmlns:a16="http://schemas.microsoft.com/office/drawing/2014/main" id="{A986DF13-0333-4DCC-9CA1-5B16622DF6EC}"/>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568574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AA3BE-55B6-461C-907B-1DBCE0BCA1A1}"/>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28B7438A-BF40-4D5F-9315-593AD9BE505A}"/>
              </a:ext>
            </a:extLst>
          </p:cNvPr>
          <p:cNvGraphicFramePr>
            <a:graphicFrameLocks noGrp="1"/>
          </p:cNvGraphicFramePr>
          <p:nvPr>
            <p:ph type="tbl" sz="quarter" idx="13"/>
            <p:extLst>
              <p:ext uri="{D42A27DB-BD31-4B8C-83A1-F6EECF244321}">
                <p14:modId xmlns:p14="http://schemas.microsoft.com/office/powerpoint/2010/main" val="4083047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117578690"/>
                    </a:ext>
                  </a:extLst>
                </a:gridCol>
                <a:gridCol w="411480">
                  <a:extLst>
                    <a:ext uri="{9D8B030D-6E8A-4147-A177-3AD203B41FA5}">
                      <a16:colId xmlns:a16="http://schemas.microsoft.com/office/drawing/2014/main" val="190213418"/>
                    </a:ext>
                  </a:extLst>
                </a:gridCol>
                <a:gridCol w="411480">
                  <a:extLst>
                    <a:ext uri="{9D8B030D-6E8A-4147-A177-3AD203B41FA5}">
                      <a16:colId xmlns:a16="http://schemas.microsoft.com/office/drawing/2014/main" val="477188232"/>
                    </a:ext>
                  </a:extLst>
                </a:gridCol>
                <a:gridCol w="411480">
                  <a:extLst>
                    <a:ext uri="{9D8B030D-6E8A-4147-A177-3AD203B41FA5}">
                      <a16:colId xmlns:a16="http://schemas.microsoft.com/office/drawing/2014/main" val="1769341458"/>
                    </a:ext>
                  </a:extLst>
                </a:gridCol>
                <a:gridCol w="411480">
                  <a:extLst>
                    <a:ext uri="{9D8B030D-6E8A-4147-A177-3AD203B41FA5}">
                      <a16:colId xmlns:a16="http://schemas.microsoft.com/office/drawing/2014/main" val="3614009461"/>
                    </a:ext>
                  </a:extLst>
                </a:gridCol>
                <a:gridCol w="411480">
                  <a:extLst>
                    <a:ext uri="{9D8B030D-6E8A-4147-A177-3AD203B41FA5}">
                      <a16:colId xmlns:a16="http://schemas.microsoft.com/office/drawing/2014/main" val="4220994514"/>
                    </a:ext>
                  </a:extLst>
                </a:gridCol>
                <a:gridCol w="411480">
                  <a:extLst>
                    <a:ext uri="{9D8B030D-6E8A-4147-A177-3AD203B41FA5}">
                      <a16:colId xmlns:a16="http://schemas.microsoft.com/office/drawing/2014/main" val="3554212465"/>
                    </a:ext>
                  </a:extLst>
                </a:gridCol>
                <a:gridCol w="411480">
                  <a:extLst>
                    <a:ext uri="{9D8B030D-6E8A-4147-A177-3AD203B41FA5}">
                      <a16:colId xmlns:a16="http://schemas.microsoft.com/office/drawing/2014/main" val="1089431021"/>
                    </a:ext>
                  </a:extLst>
                </a:gridCol>
                <a:gridCol w="411480">
                  <a:extLst>
                    <a:ext uri="{9D8B030D-6E8A-4147-A177-3AD203B41FA5}">
                      <a16:colId xmlns:a16="http://schemas.microsoft.com/office/drawing/2014/main" val="3752934626"/>
                    </a:ext>
                  </a:extLst>
                </a:gridCol>
                <a:gridCol w="411480">
                  <a:extLst>
                    <a:ext uri="{9D8B030D-6E8A-4147-A177-3AD203B41FA5}">
                      <a16:colId xmlns:a16="http://schemas.microsoft.com/office/drawing/2014/main" val="3895048574"/>
                    </a:ext>
                  </a:extLst>
                </a:gridCol>
                <a:gridCol w="411480">
                  <a:extLst>
                    <a:ext uri="{9D8B030D-6E8A-4147-A177-3AD203B41FA5}">
                      <a16:colId xmlns:a16="http://schemas.microsoft.com/office/drawing/2014/main" val="2517843815"/>
                    </a:ext>
                  </a:extLst>
                </a:gridCol>
                <a:gridCol w="411480">
                  <a:extLst>
                    <a:ext uri="{9D8B030D-6E8A-4147-A177-3AD203B41FA5}">
                      <a16:colId xmlns:a16="http://schemas.microsoft.com/office/drawing/2014/main" val="257037372"/>
                    </a:ext>
                  </a:extLst>
                </a:gridCol>
                <a:gridCol w="411480">
                  <a:extLst>
                    <a:ext uri="{9D8B030D-6E8A-4147-A177-3AD203B41FA5}">
                      <a16:colId xmlns:a16="http://schemas.microsoft.com/office/drawing/2014/main" val="3083534507"/>
                    </a:ext>
                  </a:extLst>
                </a:gridCol>
                <a:gridCol w="411480">
                  <a:extLst>
                    <a:ext uri="{9D8B030D-6E8A-4147-A177-3AD203B41FA5}">
                      <a16:colId xmlns:a16="http://schemas.microsoft.com/office/drawing/2014/main" val="3609288114"/>
                    </a:ext>
                  </a:extLst>
                </a:gridCol>
                <a:gridCol w="411480">
                  <a:extLst>
                    <a:ext uri="{9D8B030D-6E8A-4147-A177-3AD203B41FA5}">
                      <a16:colId xmlns:a16="http://schemas.microsoft.com/office/drawing/2014/main" val="147974047"/>
                    </a:ext>
                  </a:extLst>
                </a:gridCol>
                <a:gridCol w="411480">
                  <a:extLst>
                    <a:ext uri="{9D8B030D-6E8A-4147-A177-3AD203B41FA5}">
                      <a16:colId xmlns:a16="http://schemas.microsoft.com/office/drawing/2014/main" val="450838998"/>
                    </a:ext>
                  </a:extLst>
                </a:gridCol>
                <a:gridCol w="411480">
                  <a:extLst>
                    <a:ext uri="{9D8B030D-6E8A-4147-A177-3AD203B41FA5}">
                      <a16:colId xmlns:a16="http://schemas.microsoft.com/office/drawing/2014/main" val="349743563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2324853658"/>
                  </a:ext>
                </a:extLst>
              </a:tr>
              <a:tr h="370840">
                <a:tc>
                  <a:txBody>
                    <a:bodyPr/>
                    <a:lstStyle/>
                    <a:p>
                      <a:r>
                        <a:rPr lang="en-US" sz="1000"/>
                        <a:t>Tokio Marine America</a:t>
                      </a:r>
                    </a:p>
                  </a:txBody>
                  <a:tcPr/>
                </a:tc>
                <a:tc>
                  <a:txBody>
                    <a:bodyPr/>
                    <a:lstStyle/>
                    <a:p>
                      <a:r>
                        <a:rPr lang="en-US" sz="1000"/>
                        <a:t>15030</a:t>
                      </a:r>
                    </a:p>
                  </a:txBody>
                  <a:tcPr/>
                </a:tc>
                <a:tc>
                  <a:txBody>
                    <a:bodyPr/>
                    <a:lstStyle/>
                    <a:p>
                      <a:r>
                        <a:rPr lang="en-US" sz="1000"/>
                        <a:t>351</a:t>
                      </a:r>
                    </a:p>
                  </a:txBody>
                  <a:tcPr/>
                </a:tc>
                <a:tc>
                  <a:txBody>
                    <a:bodyPr/>
                    <a:lstStyle/>
                    <a:p>
                      <a:r>
                        <a:rPr lang="en-US" sz="1000"/>
                        <a:t>15</a:t>
                      </a:r>
                    </a:p>
                  </a:txBody>
                  <a:tcPr/>
                </a:tc>
                <a:tc>
                  <a:txBody>
                    <a:bodyPr/>
                    <a:lstStyle/>
                    <a:p>
                      <a:r>
                        <a:rPr lang="en-US" sz="1000"/>
                        <a:t>644</a:t>
                      </a:r>
                    </a:p>
                  </a:txBody>
                  <a:tcPr/>
                </a:tc>
                <a:tc>
                  <a:txBody>
                    <a:bodyPr/>
                    <a:lstStyle/>
                    <a:p>
                      <a:r>
                        <a:rPr lang="en-US" sz="1000"/>
                        <a:t>42.933333333333</a:t>
                      </a:r>
                    </a:p>
                  </a:txBody>
                  <a:tcPr/>
                </a:tc>
                <a:tc>
                  <a:txBody>
                    <a:bodyPr/>
                    <a:lstStyle/>
                    <a:p>
                      <a:r>
                        <a:rPr lang="en-US" sz="1000"/>
                        <a:t>37</a:t>
                      </a:r>
                    </a:p>
                  </a:txBody>
                  <a:tcPr/>
                </a:tc>
                <a:tc>
                  <a:txBody>
                    <a:bodyPr/>
                    <a:lstStyle/>
                    <a:p>
                      <a:r>
                        <a:rPr lang="en-US" sz="1000"/>
                        <a:t>2.4666666666667</a:t>
                      </a:r>
                    </a:p>
                  </a:txBody>
                  <a:tcPr/>
                </a:tc>
                <a:tc>
                  <a:txBody>
                    <a:bodyPr/>
                    <a:lstStyle/>
                    <a:p>
                      <a:r>
                        <a:rPr lang="en-US" sz="1000"/>
                        <a:t>53</a:t>
                      </a:r>
                    </a:p>
                  </a:txBody>
                  <a:tcPr/>
                </a:tc>
                <a:tc>
                  <a:txBody>
                    <a:bodyPr/>
                    <a:lstStyle/>
                    <a:p>
                      <a:r>
                        <a:rPr lang="en-US" sz="1000"/>
                        <a:t>3.5333333333333</a:t>
                      </a:r>
                    </a:p>
                  </a:txBody>
                  <a:tcPr/>
                </a:tc>
                <a:tc>
                  <a:txBody>
                    <a:bodyPr/>
                    <a:lstStyle/>
                    <a:p>
                      <a:r>
                        <a:rPr lang="en-US" sz="1000"/>
                        <a:t>442</a:t>
                      </a:r>
                    </a:p>
                  </a:txBody>
                  <a:tcPr/>
                </a:tc>
                <a:tc>
                  <a:txBody>
                    <a:bodyPr/>
                    <a:lstStyle/>
                    <a:p>
                      <a:r>
                        <a:rPr lang="en-US" sz="1000"/>
                        <a:t>29.466666666667</a:t>
                      </a:r>
                    </a:p>
                  </a:txBody>
                  <a:tcPr/>
                </a:tc>
                <a:tc>
                  <a:txBody>
                    <a:bodyPr/>
                    <a:lstStyle/>
                    <a:p>
                      <a:r>
                        <a:rPr lang="en-US" sz="1000"/>
                        <a:t>25781</a:t>
                      </a:r>
                    </a:p>
                  </a:txBody>
                  <a:tcPr/>
                </a:tc>
                <a:tc>
                  <a:txBody>
                    <a:bodyPr/>
                    <a:lstStyle/>
                    <a:p>
                      <a:r>
                        <a:rPr lang="en-US" sz="1000"/>
                        <a:t>1718.7333333333</a:t>
                      </a:r>
                    </a:p>
                  </a:txBody>
                  <a:tcPr/>
                </a:tc>
                <a:tc>
                  <a:txBody>
                    <a:bodyPr/>
                    <a:lstStyle/>
                    <a:p>
                      <a:r>
                        <a:rPr lang="en-US" sz="1000"/>
                        <a:t>0.039989683374778 %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065780827"/>
                  </a:ext>
                </a:extLst>
              </a:tr>
            </a:tbl>
          </a:graphicData>
        </a:graphic>
      </p:graphicFrame>
      <p:sp>
        <p:nvSpPr>
          <p:cNvPr id="4" name="Text Placeholder 3">
            <a:extLst>
              <a:ext uri="{FF2B5EF4-FFF2-40B4-BE49-F238E27FC236}">
                <a16:creationId xmlns:a16="http://schemas.microsoft.com/office/drawing/2014/main" id="{BC6BC7DC-3774-4BED-A10E-03CDDD255162}"/>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686378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4AE4E-C653-468C-A2FD-B3FF01230728}"/>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8921B311-FB2E-454B-9A97-3318F41BF2DC}"/>
              </a:ext>
            </a:extLst>
          </p:cNvPr>
          <p:cNvGraphicFramePr>
            <a:graphicFrameLocks noGrp="1"/>
          </p:cNvGraphicFramePr>
          <p:nvPr>
            <p:ph type="chart" sz="quarter" idx="13"/>
            <p:extLst>
              <p:ext uri="{D42A27DB-BD31-4B8C-83A1-F6EECF244321}">
                <p14:modId xmlns:p14="http://schemas.microsoft.com/office/powerpoint/2010/main" val="371253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06E114-09D8-4D34-BF62-7A854FDE9038}"/>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62BBFDF5-FD41-43AC-BE60-F8F5D2012A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1234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5A49A-00AC-4CA3-945D-44872D33B0BA}"/>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8DCE7354-7222-4323-B4B9-1A575DB96FF4}"/>
              </a:ext>
            </a:extLst>
          </p:cNvPr>
          <p:cNvGraphicFramePr>
            <a:graphicFrameLocks noGrp="1"/>
          </p:cNvGraphicFramePr>
          <p:nvPr>
            <p:ph type="chart" sz="quarter" idx="13"/>
            <p:extLst>
              <p:ext uri="{D42A27DB-BD31-4B8C-83A1-F6EECF244321}">
                <p14:modId xmlns:p14="http://schemas.microsoft.com/office/powerpoint/2010/main" val="2180739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4A7C05-AFFB-4DD7-9398-1B83D805E1F5}"/>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03426DBF-BCFD-4531-9F73-5CD81F4005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3514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E58DD-BA4E-420A-B5DE-5C6C9DC89639}"/>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AFED2C3D-D000-48FC-8231-9A9C5729352D}"/>
              </a:ext>
            </a:extLst>
          </p:cNvPr>
          <p:cNvGraphicFramePr>
            <a:graphicFrameLocks noGrp="1"/>
          </p:cNvGraphicFramePr>
          <p:nvPr>
            <p:ph type="chart" sz="quarter" idx="13"/>
            <p:extLst>
              <p:ext uri="{D42A27DB-BD31-4B8C-83A1-F6EECF244321}">
                <p14:modId xmlns:p14="http://schemas.microsoft.com/office/powerpoint/2010/main" val="344018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537123-D32D-42E3-965A-8E8CA9D8F653}"/>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ED01002E-54F7-4C4C-A14D-9EC17427E3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9136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3E2E-6501-438F-8685-0EDE06950978}"/>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C59F8E59-CDB1-49A7-BBB1-BA439339B90D}"/>
              </a:ext>
            </a:extLst>
          </p:cNvPr>
          <p:cNvGraphicFramePr>
            <a:graphicFrameLocks noGrp="1"/>
          </p:cNvGraphicFramePr>
          <p:nvPr>
            <p:ph type="tbl" sz="quarter" idx="13"/>
            <p:extLst>
              <p:ext uri="{D42A27DB-BD31-4B8C-83A1-F6EECF244321}">
                <p14:modId xmlns:p14="http://schemas.microsoft.com/office/powerpoint/2010/main" val="857155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95140"/>
                    </a:ext>
                  </a:extLst>
                </a:gridCol>
                <a:gridCol w="1069847">
                  <a:extLst>
                    <a:ext uri="{9D8B030D-6E8A-4147-A177-3AD203B41FA5}">
                      <a16:colId xmlns:a16="http://schemas.microsoft.com/office/drawing/2014/main" val="4157998023"/>
                    </a:ext>
                  </a:extLst>
                </a:gridCol>
                <a:gridCol w="740664">
                  <a:extLst>
                    <a:ext uri="{9D8B030D-6E8A-4147-A177-3AD203B41FA5}">
                      <a16:colId xmlns:a16="http://schemas.microsoft.com/office/drawing/2014/main" val="4131846221"/>
                    </a:ext>
                  </a:extLst>
                </a:gridCol>
                <a:gridCol w="493776">
                  <a:extLst>
                    <a:ext uri="{9D8B030D-6E8A-4147-A177-3AD203B41FA5}">
                      <a16:colId xmlns:a16="http://schemas.microsoft.com/office/drawing/2014/main" val="4246838746"/>
                    </a:ext>
                  </a:extLst>
                </a:gridCol>
                <a:gridCol w="493776">
                  <a:extLst>
                    <a:ext uri="{9D8B030D-6E8A-4147-A177-3AD203B41FA5}">
                      <a16:colId xmlns:a16="http://schemas.microsoft.com/office/drawing/2014/main" val="1061720589"/>
                    </a:ext>
                  </a:extLst>
                </a:gridCol>
                <a:gridCol w="493776">
                  <a:extLst>
                    <a:ext uri="{9D8B030D-6E8A-4147-A177-3AD203B41FA5}">
                      <a16:colId xmlns:a16="http://schemas.microsoft.com/office/drawing/2014/main" val="2328377932"/>
                    </a:ext>
                  </a:extLst>
                </a:gridCol>
                <a:gridCol w="493776">
                  <a:extLst>
                    <a:ext uri="{9D8B030D-6E8A-4147-A177-3AD203B41FA5}">
                      <a16:colId xmlns:a16="http://schemas.microsoft.com/office/drawing/2014/main" val="866589525"/>
                    </a:ext>
                  </a:extLst>
                </a:gridCol>
                <a:gridCol w="493776">
                  <a:extLst>
                    <a:ext uri="{9D8B030D-6E8A-4147-A177-3AD203B41FA5}">
                      <a16:colId xmlns:a16="http://schemas.microsoft.com/office/drawing/2014/main" val="1413324091"/>
                    </a:ext>
                  </a:extLst>
                </a:gridCol>
                <a:gridCol w="493776">
                  <a:extLst>
                    <a:ext uri="{9D8B030D-6E8A-4147-A177-3AD203B41FA5}">
                      <a16:colId xmlns:a16="http://schemas.microsoft.com/office/drawing/2014/main" val="1228304043"/>
                    </a:ext>
                  </a:extLst>
                </a:gridCol>
                <a:gridCol w="493776">
                  <a:extLst>
                    <a:ext uri="{9D8B030D-6E8A-4147-A177-3AD203B41FA5}">
                      <a16:colId xmlns:a16="http://schemas.microsoft.com/office/drawing/2014/main" val="208659086"/>
                    </a:ext>
                  </a:extLst>
                </a:gridCol>
                <a:gridCol w="493776">
                  <a:extLst>
                    <a:ext uri="{9D8B030D-6E8A-4147-A177-3AD203B41FA5}">
                      <a16:colId xmlns:a16="http://schemas.microsoft.com/office/drawing/2014/main" val="1941121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802496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- 2020-03-23 19:44:52</a:t>
                      </a:r>
                      <a:r>
                        <a:rPr kumimoji="0" lang="en-US" sz="1000" b="0" i="0" u="none" strike="noStrike" kern="1200" cap="none" spc="0" normalizeH="0" baseline="0" noProof="0">
                          <a:ln>
                            <a:noFill/>
                          </a:ln>
                          <a:solidFill>
                            <a:prstClr val="black"/>
                          </a:solidFill>
                          <a:effectLst/>
                          <a:uLnTx/>
                          <a:uFillTx/>
                          <a:latin typeface="+mn-lt"/>
                          <a:ea typeface="+mn-ea"/>
                          <a:cs typeface="+mn-cs"/>
                        </a:rPr>
                        <a:t>
  As it is still Women's History Month, we would like to honor another talented female employee at Tokio Marine America. Thank you, Patti-Ann F., for your continued hard work and integral contribution to #TeamTMA.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https://media-exp1.licdn.com/dms/image/C5622AQGOq6irihBRpg/feedshare-shrink_1280/0?e=1590019200&amp;v=beta&amp;t=bBzYLRVT7CdfkbSPjky7B7MRI6rTqdXhaH1Qec1LJoU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18:12:33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0.065837937384899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86920158"/>
                  </a:ext>
                </a:extLst>
              </a:tr>
            </a:tbl>
          </a:graphicData>
        </a:graphic>
      </p:graphicFrame>
      <p:sp>
        <p:nvSpPr>
          <p:cNvPr id="4" name="Text Placeholder 3">
            <a:extLst>
              <a:ext uri="{FF2B5EF4-FFF2-40B4-BE49-F238E27FC236}">
                <a16:creationId xmlns:a16="http://schemas.microsoft.com/office/drawing/2014/main" id="{5554A8EF-D58B-44F0-894C-F2585F74B4C0}"/>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757117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A6C98-D1A6-4BCB-A6F4-B1F30F80B4F7}"/>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37309FAE-A432-4A6A-ABD3-3F6AA1127DDF}"/>
              </a:ext>
            </a:extLst>
          </p:cNvPr>
          <p:cNvGraphicFramePr>
            <a:graphicFrameLocks noGrp="1"/>
          </p:cNvGraphicFramePr>
          <p:nvPr>
            <p:ph type="tbl" sz="quarter" idx="13"/>
            <p:extLst>
              <p:ext uri="{D42A27DB-BD31-4B8C-83A1-F6EECF244321}">
                <p14:modId xmlns:p14="http://schemas.microsoft.com/office/powerpoint/2010/main" val="1467946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26552085"/>
                    </a:ext>
                  </a:extLst>
                </a:gridCol>
                <a:gridCol w="1069847">
                  <a:extLst>
                    <a:ext uri="{9D8B030D-6E8A-4147-A177-3AD203B41FA5}">
                      <a16:colId xmlns:a16="http://schemas.microsoft.com/office/drawing/2014/main" val="536581756"/>
                    </a:ext>
                  </a:extLst>
                </a:gridCol>
                <a:gridCol w="740664">
                  <a:extLst>
                    <a:ext uri="{9D8B030D-6E8A-4147-A177-3AD203B41FA5}">
                      <a16:colId xmlns:a16="http://schemas.microsoft.com/office/drawing/2014/main" val="2363960666"/>
                    </a:ext>
                  </a:extLst>
                </a:gridCol>
                <a:gridCol w="493776">
                  <a:extLst>
                    <a:ext uri="{9D8B030D-6E8A-4147-A177-3AD203B41FA5}">
                      <a16:colId xmlns:a16="http://schemas.microsoft.com/office/drawing/2014/main" val="3857387464"/>
                    </a:ext>
                  </a:extLst>
                </a:gridCol>
                <a:gridCol w="493776">
                  <a:extLst>
                    <a:ext uri="{9D8B030D-6E8A-4147-A177-3AD203B41FA5}">
                      <a16:colId xmlns:a16="http://schemas.microsoft.com/office/drawing/2014/main" val="1425896216"/>
                    </a:ext>
                  </a:extLst>
                </a:gridCol>
                <a:gridCol w="493776">
                  <a:extLst>
                    <a:ext uri="{9D8B030D-6E8A-4147-A177-3AD203B41FA5}">
                      <a16:colId xmlns:a16="http://schemas.microsoft.com/office/drawing/2014/main" val="2958880210"/>
                    </a:ext>
                  </a:extLst>
                </a:gridCol>
                <a:gridCol w="493776">
                  <a:extLst>
                    <a:ext uri="{9D8B030D-6E8A-4147-A177-3AD203B41FA5}">
                      <a16:colId xmlns:a16="http://schemas.microsoft.com/office/drawing/2014/main" val="138529084"/>
                    </a:ext>
                  </a:extLst>
                </a:gridCol>
                <a:gridCol w="493776">
                  <a:extLst>
                    <a:ext uri="{9D8B030D-6E8A-4147-A177-3AD203B41FA5}">
                      <a16:colId xmlns:a16="http://schemas.microsoft.com/office/drawing/2014/main" val="4136680930"/>
                    </a:ext>
                  </a:extLst>
                </a:gridCol>
                <a:gridCol w="493776">
                  <a:extLst>
                    <a:ext uri="{9D8B030D-6E8A-4147-A177-3AD203B41FA5}">
                      <a16:colId xmlns:a16="http://schemas.microsoft.com/office/drawing/2014/main" val="1970873820"/>
                    </a:ext>
                  </a:extLst>
                </a:gridCol>
                <a:gridCol w="493776">
                  <a:extLst>
                    <a:ext uri="{9D8B030D-6E8A-4147-A177-3AD203B41FA5}">
                      <a16:colId xmlns:a16="http://schemas.microsoft.com/office/drawing/2014/main" val="3045782128"/>
                    </a:ext>
                  </a:extLst>
                </a:gridCol>
                <a:gridCol w="493776">
                  <a:extLst>
                    <a:ext uri="{9D8B030D-6E8A-4147-A177-3AD203B41FA5}">
                      <a16:colId xmlns:a16="http://schemas.microsoft.com/office/drawing/2014/main" val="1535781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72430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- 2020-03-18 15:56:40</a:t>
                      </a:r>
                      <a:r>
                        <a:rPr kumimoji="0" lang="en-US" sz="1000" b="0" i="0" u="none" strike="noStrike" kern="1200" cap="none" spc="0" normalizeH="0" baseline="0" noProof="0">
                          <a:ln>
                            <a:noFill/>
                          </a:ln>
                          <a:solidFill>
                            <a:prstClr val="black"/>
                          </a:solidFill>
                          <a:effectLst/>
                          <a:uLnTx/>
                          <a:uFillTx/>
                          <a:latin typeface="+mn-lt"/>
                          <a:ea typeface="+mn-ea"/>
                          <a:cs typeface="+mn-cs"/>
                        </a:rPr>
                        <a:t>
  In response to the coronavirus pandemic, we enacted appropriate contingency plans for all TMA employees. Many employees are working from home and continue to be available to service the needs of our agents and customers. We are committed to delivering high-quality service. Please note that like other companies and industries, there may be temporary disruptions during this time. We appreciate your patience and understanding. #InThisTogether #TeamTMA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https://media-exp1.licdn.com/dms/image/C5622AQGlJQlaibzxKw/feedshare-shrink_1280/0?e=1590019200&amp;v=beta&amp;t=wnMjztiGOo_j5Zw1eKE_c1u8NRofQt_Eu1IHw71Q-Fg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18:12:33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0.058592570220477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6728133"/>
                  </a:ext>
                </a:extLst>
              </a:tr>
            </a:tbl>
          </a:graphicData>
        </a:graphic>
      </p:graphicFrame>
      <p:sp>
        <p:nvSpPr>
          <p:cNvPr id="4" name="Text Placeholder 3">
            <a:extLst>
              <a:ext uri="{FF2B5EF4-FFF2-40B4-BE49-F238E27FC236}">
                <a16:creationId xmlns:a16="http://schemas.microsoft.com/office/drawing/2014/main" id="{607BEEAC-C83D-4761-89EF-7D1D13138BE9}"/>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4655375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18C1C-B9B5-407F-8AC0-055C2EB20BA0}"/>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80F7E24A-4A06-4A77-8F11-A263558B6078}"/>
              </a:ext>
            </a:extLst>
          </p:cNvPr>
          <p:cNvGraphicFramePr>
            <a:graphicFrameLocks noGrp="1"/>
          </p:cNvGraphicFramePr>
          <p:nvPr>
            <p:ph type="tbl" sz="quarter" idx="13"/>
            <p:extLst>
              <p:ext uri="{D42A27DB-BD31-4B8C-83A1-F6EECF244321}">
                <p14:modId xmlns:p14="http://schemas.microsoft.com/office/powerpoint/2010/main" val="1206744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65026488"/>
                    </a:ext>
                  </a:extLst>
                </a:gridCol>
                <a:gridCol w="1069847">
                  <a:extLst>
                    <a:ext uri="{9D8B030D-6E8A-4147-A177-3AD203B41FA5}">
                      <a16:colId xmlns:a16="http://schemas.microsoft.com/office/drawing/2014/main" val="2078230193"/>
                    </a:ext>
                  </a:extLst>
                </a:gridCol>
                <a:gridCol w="740664">
                  <a:extLst>
                    <a:ext uri="{9D8B030D-6E8A-4147-A177-3AD203B41FA5}">
                      <a16:colId xmlns:a16="http://schemas.microsoft.com/office/drawing/2014/main" val="1699553023"/>
                    </a:ext>
                  </a:extLst>
                </a:gridCol>
                <a:gridCol w="493776">
                  <a:extLst>
                    <a:ext uri="{9D8B030D-6E8A-4147-A177-3AD203B41FA5}">
                      <a16:colId xmlns:a16="http://schemas.microsoft.com/office/drawing/2014/main" val="2916753106"/>
                    </a:ext>
                  </a:extLst>
                </a:gridCol>
                <a:gridCol w="493776">
                  <a:extLst>
                    <a:ext uri="{9D8B030D-6E8A-4147-A177-3AD203B41FA5}">
                      <a16:colId xmlns:a16="http://schemas.microsoft.com/office/drawing/2014/main" val="3781734260"/>
                    </a:ext>
                  </a:extLst>
                </a:gridCol>
                <a:gridCol w="493776">
                  <a:extLst>
                    <a:ext uri="{9D8B030D-6E8A-4147-A177-3AD203B41FA5}">
                      <a16:colId xmlns:a16="http://schemas.microsoft.com/office/drawing/2014/main" val="2146634090"/>
                    </a:ext>
                  </a:extLst>
                </a:gridCol>
                <a:gridCol w="493776">
                  <a:extLst>
                    <a:ext uri="{9D8B030D-6E8A-4147-A177-3AD203B41FA5}">
                      <a16:colId xmlns:a16="http://schemas.microsoft.com/office/drawing/2014/main" val="1440606147"/>
                    </a:ext>
                  </a:extLst>
                </a:gridCol>
                <a:gridCol w="493776">
                  <a:extLst>
                    <a:ext uri="{9D8B030D-6E8A-4147-A177-3AD203B41FA5}">
                      <a16:colId xmlns:a16="http://schemas.microsoft.com/office/drawing/2014/main" val="2372816406"/>
                    </a:ext>
                  </a:extLst>
                </a:gridCol>
                <a:gridCol w="493776">
                  <a:extLst>
                    <a:ext uri="{9D8B030D-6E8A-4147-A177-3AD203B41FA5}">
                      <a16:colId xmlns:a16="http://schemas.microsoft.com/office/drawing/2014/main" val="3775943711"/>
                    </a:ext>
                  </a:extLst>
                </a:gridCol>
                <a:gridCol w="493776">
                  <a:extLst>
                    <a:ext uri="{9D8B030D-6E8A-4147-A177-3AD203B41FA5}">
                      <a16:colId xmlns:a16="http://schemas.microsoft.com/office/drawing/2014/main" val="1039488901"/>
                    </a:ext>
                  </a:extLst>
                </a:gridCol>
                <a:gridCol w="493776">
                  <a:extLst>
                    <a:ext uri="{9D8B030D-6E8A-4147-A177-3AD203B41FA5}">
                      <a16:colId xmlns:a16="http://schemas.microsoft.com/office/drawing/2014/main" val="2625430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74786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- 2020-03-26 17:01:42</a:t>
                      </a:r>
                      <a:r>
                        <a:rPr kumimoji="0" lang="en-US" sz="1000" b="0" i="0" u="none" strike="noStrike" kern="1200" cap="none" spc="0" normalizeH="0" baseline="0" noProof="0">
                          <a:ln>
                            <a:noFill/>
                          </a:ln>
                          <a:solidFill>
                            <a:prstClr val="black"/>
                          </a:solidFill>
                          <a:effectLst/>
                          <a:uLnTx/>
                          <a:uFillTx/>
                          <a:latin typeface="+mn-lt"/>
                          <a:ea typeface="+mn-ea"/>
                          <a:cs typeface="+mn-cs"/>
                        </a:rPr>
                        <a:t>
  As we face the COVID-19 pandemic, self-care is more important than ever. Check out some of the ways #TeamTMA employees practice self-care. To our employees, insureds, and agents, remember to find time to take care of yourselves.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https://media-exp1.licdn.com/dms/image/C5622AQECioZ3_YdYeA/feedshare-shrink_800/0?e=1590019200&amp;v=beta&amp;t=WKwaMx4wWFpn_X7Qc7-wQxDm8yo5sHSHiiO2jG20QQs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18:12:33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0.045754509458865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6921959"/>
                  </a:ext>
                </a:extLst>
              </a:tr>
            </a:tbl>
          </a:graphicData>
        </a:graphic>
      </p:graphicFrame>
      <p:sp>
        <p:nvSpPr>
          <p:cNvPr id="4" name="Text Placeholder 3">
            <a:extLst>
              <a:ext uri="{FF2B5EF4-FFF2-40B4-BE49-F238E27FC236}">
                <a16:creationId xmlns:a16="http://schemas.microsoft.com/office/drawing/2014/main" id="{4356B9D9-33CE-49FF-96CC-A406162DEBEF}"/>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40828117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FA662-79A9-4CF1-8E19-5B33E659B420}"/>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932150A4-C297-4D42-8293-918C737DF92F}"/>
              </a:ext>
            </a:extLst>
          </p:cNvPr>
          <p:cNvGraphicFramePr>
            <a:graphicFrameLocks noGrp="1"/>
          </p:cNvGraphicFramePr>
          <p:nvPr>
            <p:ph type="tbl" sz="quarter" idx="13"/>
            <p:extLst>
              <p:ext uri="{D42A27DB-BD31-4B8C-83A1-F6EECF244321}">
                <p14:modId xmlns:p14="http://schemas.microsoft.com/office/powerpoint/2010/main" val="3991687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8920084"/>
                    </a:ext>
                  </a:extLst>
                </a:gridCol>
                <a:gridCol w="658368">
                  <a:extLst>
                    <a:ext uri="{9D8B030D-6E8A-4147-A177-3AD203B41FA5}">
                      <a16:colId xmlns:a16="http://schemas.microsoft.com/office/drawing/2014/main" val="3145398168"/>
                    </a:ext>
                  </a:extLst>
                </a:gridCol>
                <a:gridCol w="658368">
                  <a:extLst>
                    <a:ext uri="{9D8B030D-6E8A-4147-A177-3AD203B41FA5}">
                      <a16:colId xmlns:a16="http://schemas.microsoft.com/office/drawing/2014/main" val="4263192564"/>
                    </a:ext>
                  </a:extLst>
                </a:gridCol>
                <a:gridCol w="658368">
                  <a:extLst>
                    <a:ext uri="{9D8B030D-6E8A-4147-A177-3AD203B41FA5}">
                      <a16:colId xmlns:a16="http://schemas.microsoft.com/office/drawing/2014/main" val="3184272863"/>
                    </a:ext>
                  </a:extLst>
                </a:gridCol>
                <a:gridCol w="658368">
                  <a:extLst>
                    <a:ext uri="{9D8B030D-6E8A-4147-A177-3AD203B41FA5}">
                      <a16:colId xmlns:a16="http://schemas.microsoft.com/office/drawing/2014/main" val="1353292755"/>
                    </a:ext>
                  </a:extLst>
                </a:gridCol>
                <a:gridCol w="658368">
                  <a:extLst>
                    <a:ext uri="{9D8B030D-6E8A-4147-A177-3AD203B41FA5}">
                      <a16:colId xmlns:a16="http://schemas.microsoft.com/office/drawing/2014/main" val="2903764128"/>
                    </a:ext>
                  </a:extLst>
                </a:gridCol>
                <a:gridCol w="658368">
                  <a:extLst>
                    <a:ext uri="{9D8B030D-6E8A-4147-A177-3AD203B41FA5}">
                      <a16:colId xmlns:a16="http://schemas.microsoft.com/office/drawing/2014/main" val="3331688634"/>
                    </a:ext>
                  </a:extLst>
                </a:gridCol>
                <a:gridCol w="658368">
                  <a:extLst>
                    <a:ext uri="{9D8B030D-6E8A-4147-A177-3AD203B41FA5}">
                      <a16:colId xmlns:a16="http://schemas.microsoft.com/office/drawing/2014/main" val="4215360272"/>
                    </a:ext>
                  </a:extLst>
                </a:gridCol>
                <a:gridCol w="658368">
                  <a:extLst>
                    <a:ext uri="{9D8B030D-6E8A-4147-A177-3AD203B41FA5}">
                      <a16:colId xmlns:a16="http://schemas.microsoft.com/office/drawing/2014/main" val="2901446645"/>
                    </a:ext>
                  </a:extLst>
                </a:gridCol>
                <a:gridCol w="658368">
                  <a:extLst>
                    <a:ext uri="{9D8B030D-6E8A-4147-A177-3AD203B41FA5}">
                      <a16:colId xmlns:a16="http://schemas.microsoft.com/office/drawing/2014/main" val="326903180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21636473"/>
                  </a:ext>
                </a:extLst>
              </a:tr>
              <a:tr h="370840">
                <a:tc>
                  <a:txBody>
                    <a:bodyPr/>
                    <a:lstStyle/>
                    <a:p>
                      <a:r>
                        <a:rPr lang="en-US" sz="1000"/>
                        <a:t>tmamerica</a:t>
                      </a:r>
                    </a:p>
                  </a:txBody>
                  <a:tcPr/>
                </a:tc>
                <a:tc>
                  <a:txBody>
                    <a:bodyPr/>
                    <a:lstStyle/>
                    <a:p>
                      <a:r>
                        <a:rPr lang="en-US" sz="1000"/>
                        <a:t>317</a:t>
                      </a:r>
                    </a:p>
                  </a:txBody>
                  <a:tcPr/>
                </a:tc>
                <a:tc>
                  <a:txBody>
                    <a:bodyPr/>
                    <a:lstStyle/>
                    <a:p>
                      <a:r>
                        <a:rPr lang="en-US" sz="1000"/>
                        <a:t>11</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138</a:t>
                      </a:r>
                    </a:p>
                  </a:txBody>
                  <a:tcPr/>
                </a:tc>
                <a:tc>
                  <a:txBody>
                    <a:bodyPr/>
                    <a:lstStyle/>
                    <a:p>
                      <a:r>
                        <a:rPr lang="en-US" sz="1000"/>
                        <a:t>3</a:t>
                      </a:r>
                    </a:p>
                  </a:txBody>
                  <a:tcPr/>
                </a:tc>
                <a:tc>
                  <a:txBody>
                    <a:bodyPr/>
                    <a:lstStyle/>
                    <a:p>
                      <a:r>
                        <a:rPr lang="en-US" sz="1000"/>
                        <a:t>3.7781 %</a:t>
                      </a:r>
                    </a:p>
                  </a:txBody>
                  <a:tcPr/>
                </a:tc>
                <a:extLst>
                  <a:ext uri="{0D108BD9-81ED-4DB2-BD59-A6C34878D82A}">
                    <a16:rowId xmlns:a16="http://schemas.microsoft.com/office/drawing/2014/main" val="1945663366"/>
                  </a:ext>
                </a:extLst>
              </a:tr>
            </a:tbl>
          </a:graphicData>
        </a:graphic>
      </p:graphicFrame>
      <p:sp>
        <p:nvSpPr>
          <p:cNvPr id="4" name="Text Placeholder 3">
            <a:extLst>
              <a:ext uri="{FF2B5EF4-FFF2-40B4-BE49-F238E27FC236}">
                <a16:creationId xmlns:a16="http://schemas.microsoft.com/office/drawing/2014/main" id="{33BB535F-5B90-40F5-8974-F18CDDE665E6}"/>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526837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98B0A-7E48-42DD-BAFA-6602B6E19ADB}"/>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D522D090-2CBB-4B9A-864C-A8B6E1543275}"/>
              </a:ext>
            </a:extLst>
          </p:cNvPr>
          <p:cNvGraphicFramePr>
            <a:graphicFrameLocks noGrp="1"/>
          </p:cNvGraphicFramePr>
          <p:nvPr>
            <p:ph type="chart" sz="quarter" idx="13"/>
            <p:extLst>
              <p:ext uri="{D42A27DB-BD31-4B8C-83A1-F6EECF244321}">
                <p14:modId xmlns:p14="http://schemas.microsoft.com/office/powerpoint/2010/main" val="4115271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81191B-6D44-4435-BB2D-996954CE3FBF}"/>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CA784C08-39D5-4FB4-9D32-2B97773AD8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6313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D7C0A-1995-47FD-99A4-4076BF0BC9FD}"/>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6641B9C2-2841-4AD9-B488-F0A4CD91FE8A}"/>
              </a:ext>
            </a:extLst>
          </p:cNvPr>
          <p:cNvGraphicFramePr>
            <a:graphicFrameLocks noGrp="1"/>
          </p:cNvGraphicFramePr>
          <p:nvPr>
            <p:ph type="chart" sz="quarter" idx="13"/>
            <p:extLst>
              <p:ext uri="{D42A27DB-BD31-4B8C-83A1-F6EECF244321}">
                <p14:modId xmlns:p14="http://schemas.microsoft.com/office/powerpoint/2010/main" val="2668429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DE404E-4938-41B5-A7BB-4693A5FC04F5}"/>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399AA935-56E9-4453-939C-288F899155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76280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BAD1E-3C18-4476-80E1-DD38AA488982}"/>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7969F455-FCFC-4666-B8B0-E04F85865F10}"/>
              </a:ext>
            </a:extLst>
          </p:cNvPr>
          <p:cNvGraphicFramePr>
            <a:graphicFrameLocks noGrp="1"/>
          </p:cNvGraphicFramePr>
          <p:nvPr>
            <p:ph type="chart" sz="quarter" idx="13"/>
            <p:extLst>
              <p:ext uri="{D42A27DB-BD31-4B8C-83A1-F6EECF244321}">
                <p14:modId xmlns:p14="http://schemas.microsoft.com/office/powerpoint/2010/main" val="1369367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5254A9-7950-4300-9B32-4182FF631AF1}"/>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67650257-87E9-4FBC-8A7D-65BFD833AC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76017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0BF7B-03AA-41B1-A45C-0B1829E7FA7B}"/>
              </a:ext>
            </a:extLst>
          </p:cNvPr>
          <p:cNvSpPr>
            <a:spLocks noGrp="1"/>
          </p:cNvSpPr>
          <p:nvPr>
            <p:ph type="title"/>
          </p:nvPr>
        </p:nvSpPr>
        <p:spPr/>
        <p:txBody>
          <a:bodyPr/>
          <a:lstStyle/>
          <a:p>
            <a:r>
              <a:rPr lang="en-US"/>
              <a:t>Instagram Instagram Top Posts | Tokio Marine America</a:t>
            </a:r>
          </a:p>
        </p:txBody>
      </p:sp>
      <p:graphicFrame>
        <p:nvGraphicFramePr>
          <p:cNvPr id="5" name="Table Placeholder 4">
            <a:extLst>
              <a:ext uri="{FF2B5EF4-FFF2-40B4-BE49-F238E27FC236}">
                <a16:creationId xmlns:a16="http://schemas.microsoft.com/office/drawing/2014/main" id="{3B170478-134F-426C-89B9-40230E3D1170}"/>
              </a:ext>
            </a:extLst>
          </p:cNvPr>
          <p:cNvGraphicFramePr>
            <a:graphicFrameLocks noGrp="1"/>
          </p:cNvGraphicFramePr>
          <p:nvPr>
            <p:ph type="tbl" sz="quarter" idx="13"/>
            <p:extLst>
              <p:ext uri="{D42A27DB-BD31-4B8C-83A1-F6EECF244321}">
                <p14:modId xmlns:p14="http://schemas.microsoft.com/office/powerpoint/2010/main" val="3872092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48403621"/>
                    </a:ext>
                  </a:extLst>
                </a:gridCol>
                <a:gridCol w="1810512">
                  <a:extLst>
                    <a:ext uri="{9D8B030D-6E8A-4147-A177-3AD203B41FA5}">
                      <a16:colId xmlns:a16="http://schemas.microsoft.com/office/drawing/2014/main" val="1196616587"/>
                    </a:ext>
                  </a:extLst>
                </a:gridCol>
                <a:gridCol w="822960">
                  <a:extLst>
                    <a:ext uri="{9D8B030D-6E8A-4147-A177-3AD203B41FA5}">
                      <a16:colId xmlns:a16="http://schemas.microsoft.com/office/drawing/2014/main" val="130106773"/>
                    </a:ext>
                  </a:extLst>
                </a:gridCol>
                <a:gridCol w="822960">
                  <a:extLst>
                    <a:ext uri="{9D8B030D-6E8A-4147-A177-3AD203B41FA5}">
                      <a16:colId xmlns:a16="http://schemas.microsoft.com/office/drawing/2014/main" val="61390941"/>
                    </a:ext>
                  </a:extLst>
                </a:gridCol>
                <a:gridCol w="822960">
                  <a:extLst>
                    <a:ext uri="{9D8B030D-6E8A-4147-A177-3AD203B41FA5}">
                      <a16:colId xmlns:a16="http://schemas.microsoft.com/office/drawing/2014/main" val="2671934716"/>
                    </a:ext>
                  </a:extLst>
                </a:gridCol>
                <a:gridCol w="822960">
                  <a:extLst>
                    <a:ext uri="{9D8B030D-6E8A-4147-A177-3AD203B41FA5}">
                      <a16:colId xmlns:a16="http://schemas.microsoft.com/office/drawing/2014/main" val="1416813868"/>
                    </a:ext>
                  </a:extLst>
                </a:gridCol>
                <a:gridCol w="822960">
                  <a:extLst>
                    <a:ext uri="{9D8B030D-6E8A-4147-A177-3AD203B41FA5}">
                      <a16:colId xmlns:a16="http://schemas.microsoft.com/office/drawing/2014/main" val="329502342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I-Rate (Organic)</a:t>
                      </a:r>
                    </a:p>
                  </a:txBody>
                  <a:tcPr/>
                </a:tc>
                <a:tc>
                  <a:txBody>
                    <a:bodyPr/>
                    <a:lstStyle/>
                    <a:p>
                      <a:r>
                        <a:rPr lang="en-US" sz="1000"/>
                        <a:t>Type</a:t>
                      </a:r>
                    </a:p>
                  </a:txBody>
                  <a:tcPr/>
                </a:tc>
                <a:extLst>
                  <a:ext uri="{0D108BD9-81ED-4DB2-BD59-A6C34878D82A}">
                    <a16:rowId xmlns:a16="http://schemas.microsoft.com/office/drawing/2014/main" val="2158298128"/>
                  </a:ext>
                </a:extLst>
              </a:tr>
              <a:tr h="370840">
                <a:tc>
                  <a:txBody>
                    <a:bodyPr/>
                    <a:lstStyle/>
                    <a:p>
                      <a:r>
                        <a:rPr lang="en-US" sz="1000" b="1"/>
                        <a:t>tmamerica - 2020-03-23 19:42:25</a:t>
                      </a:r>
                      <a:r>
                        <a:rPr lang="en-US" sz="1000"/>
                        <a:t>
 As it is still Women's History Month, we would like to honor another talented female employee at Tokio Marine America. Thank you, Patti-Ann F., for your continued hard work and integral contribution to #TeamTMA.</a:t>
                      </a:r>
                    </a:p>
                  </a:txBody>
                  <a:tcPr/>
                </a:tc>
                <a:tc>
                  <a:txBody>
                    <a:bodyPr/>
                    <a:lstStyle/>
                    <a:p>
                      <a:r>
                        <a:rPr lang="en-US" sz="1000"/>
                        <a:t>https://www.instagram.com/p/B-FpmVugk51/media</a:t>
                      </a:r>
                    </a:p>
                  </a:txBody>
                  <a:tcPr/>
                </a:tc>
                <a:tc>
                  <a:txBody>
                    <a:bodyPr/>
                    <a:lstStyle/>
                    <a:p>
                      <a:r>
                        <a:rPr lang="en-US" sz="1000"/>
                        <a:t>04/16/2020 18:10:54</a:t>
                      </a:r>
                    </a:p>
                  </a:txBody>
                  <a:tcPr/>
                </a:tc>
                <a:tc>
                  <a:txBody>
                    <a:bodyPr/>
                    <a:lstStyle/>
                    <a:p>
                      <a:r>
                        <a:rPr lang="en-US" sz="1000"/>
                        <a:t>18</a:t>
                      </a:r>
                    </a:p>
                  </a:txBody>
                  <a:tcPr/>
                </a:tc>
                <a:tc>
                  <a:txBody>
                    <a:bodyPr/>
                    <a:lstStyle/>
                    <a:p>
                      <a:r>
                        <a:rPr lang="en-US" sz="1000"/>
                        <a:t>0</a:t>
                      </a:r>
                    </a:p>
                  </a:txBody>
                  <a:tcPr/>
                </a:tc>
                <a:tc>
                  <a:txBody>
                    <a:bodyPr/>
                    <a:lstStyle/>
                    <a:p>
                      <a:r>
                        <a:rPr lang="en-US" sz="1000"/>
                        <a:t>5.7692 %</a:t>
                      </a:r>
                    </a:p>
                  </a:txBody>
                  <a:tcPr/>
                </a:tc>
                <a:tc>
                  <a:txBody>
                    <a:bodyPr/>
                    <a:lstStyle/>
                    <a:p>
                      <a:r>
                        <a:rPr lang="en-US" sz="1000"/>
                        <a:t>Image</a:t>
                      </a:r>
                    </a:p>
                  </a:txBody>
                  <a:tcPr/>
                </a:tc>
                <a:extLst>
                  <a:ext uri="{0D108BD9-81ED-4DB2-BD59-A6C34878D82A}">
                    <a16:rowId xmlns:a16="http://schemas.microsoft.com/office/drawing/2014/main" val="1144962831"/>
                  </a:ext>
                </a:extLst>
              </a:tr>
              <a:tr h="370840">
                <a:tc>
                  <a:txBody>
                    <a:bodyPr/>
                    <a:lstStyle/>
                    <a:p>
                      <a:r>
                        <a:rPr lang="en-US" sz="1000" b="1"/>
                        <a:t>tmamerica - 2020-03-02 20:37:08</a:t>
                      </a:r>
                      <a:r>
                        <a:rPr lang="en-US" sz="1000"/>
                        <a:t>
 We're rolling out the red carpet for the garysinisefoundation. Our Jersey City office held an #Oscars themed party to raise donations for our nation's heroes. The Gary Sinise Foundation supports our veterans and their families by providing meals, home modifications, and mobility devices. The foundation also supports first responders, such as firemen, police, and EMTs.</a:t>
                      </a:r>
                    </a:p>
                  </a:txBody>
                  <a:tcPr/>
                </a:tc>
                <a:tc>
                  <a:txBody>
                    <a:bodyPr/>
                    <a:lstStyle/>
                    <a:p>
                      <a:r>
                        <a:rPr lang="en-US" sz="1000"/>
                        <a:t>https://www.instagram.com/p/B9PrKnGFnoH/media</a:t>
                      </a:r>
                    </a:p>
                  </a:txBody>
                  <a:tcPr/>
                </a:tc>
                <a:tc>
                  <a:txBody>
                    <a:bodyPr/>
                    <a:lstStyle/>
                    <a:p>
                      <a:r>
                        <a:rPr lang="en-US" sz="1000"/>
                        <a:t>04/16/2020 18:10:54</a:t>
                      </a:r>
                    </a:p>
                  </a:txBody>
                  <a:tcPr/>
                </a:tc>
                <a:tc>
                  <a:txBody>
                    <a:bodyPr/>
                    <a:lstStyle/>
                    <a:p>
                      <a:r>
                        <a:rPr lang="en-US" sz="1000"/>
                        <a:t>16</a:t>
                      </a:r>
                    </a:p>
                  </a:txBody>
                  <a:tcPr/>
                </a:tc>
                <a:tc>
                  <a:txBody>
                    <a:bodyPr/>
                    <a:lstStyle/>
                    <a:p>
                      <a:r>
                        <a:rPr lang="en-US" sz="1000"/>
                        <a:t>0</a:t>
                      </a:r>
                    </a:p>
                  </a:txBody>
                  <a:tcPr/>
                </a:tc>
                <a:tc>
                  <a:txBody>
                    <a:bodyPr/>
                    <a:lstStyle/>
                    <a:p>
                      <a:r>
                        <a:rPr lang="en-US" sz="1000"/>
                        <a:t>5.2459 %</a:t>
                      </a:r>
                    </a:p>
                  </a:txBody>
                  <a:tcPr/>
                </a:tc>
                <a:tc>
                  <a:txBody>
                    <a:bodyPr/>
                    <a:lstStyle/>
                    <a:p>
                      <a:r>
                        <a:rPr lang="en-US" sz="1000"/>
                        <a:t>Image</a:t>
                      </a:r>
                    </a:p>
                  </a:txBody>
                  <a:tcPr/>
                </a:tc>
                <a:extLst>
                  <a:ext uri="{0D108BD9-81ED-4DB2-BD59-A6C34878D82A}">
                    <a16:rowId xmlns:a16="http://schemas.microsoft.com/office/drawing/2014/main" val="3541509834"/>
                  </a:ext>
                </a:extLst>
              </a:tr>
              <a:tr h="370840">
                <a:tc>
                  <a:txBody>
                    <a:bodyPr/>
                    <a:lstStyle/>
                    <a:p>
                      <a:r>
                        <a:rPr lang="en-US" sz="1000" b="1"/>
                        <a:t>tmamerica - 2020-03-18 15:57:11</a:t>
                      </a:r>
                      <a:r>
                        <a:rPr lang="en-US" sz="1000"/>
                        <a:t>
 In response to the coronavirus pandemic, we enacted appropriate contingency plans for all TMA employees. Many employees are working from home and continue to be available to service the needs of our agents and customers. We are committed to delivering high-quality service. Please note that like other companies and industries, there may be temporary disruptions during this time. We appreciate your patience and understanding. #InThisTogether #TeamTMA</a:t>
                      </a:r>
                    </a:p>
                  </a:txBody>
                  <a:tcPr/>
                </a:tc>
                <a:tc>
                  <a:txBody>
                    <a:bodyPr/>
                    <a:lstStyle/>
                    <a:p>
                      <a:r>
                        <a:rPr lang="en-US" sz="1000"/>
                        <a:t>https://www.instagram.com/p/B94X2N1AC4W/media</a:t>
                      </a:r>
                    </a:p>
                  </a:txBody>
                  <a:tcPr/>
                </a:tc>
                <a:tc>
                  <a:txBody>
                    <a:bodyPr/>
                    <a:lstStyle/>
                    <a:p>
                      <a:r>
                        <a:rPr lang="en-US" sz="1000"/>
                        <a:t>04/16/2020 18:10:54</a:t>
                      </a:r>
                    </a:p>
                  </a:txBody>
                  <a:tcPr/>
                </a:tc>
                <a:tc>
                  <a:txBody>
                    <a:bodyPr/>
                    <a:lstStyle/>
                    <a:p>
                      <a:r>
                        <a:rPr lang="en-US" sz="1000"/>
                        <a:t>16</a:t>
                      </a:r>
                    </a:p>
                  </a:txBody>
                  <a:tcPr/>
                </a:tc>
                <a:tc>
                  <a:txBody>
                    <a:bodyPr/>
                    <a:lstStyle/>
                    <a:p>
                      <a:r>
                        <a:rPr lang="en-US" sz="1000"/>
                        <a:t>0</a:t>
                      </a:r>
                    </a:p>
                  </a:txBody>
                  <a:tcPr/>
                </a:tc>
                <a:tc>
                  <a:txBody>
                    <a:bodyPr/>
                    <a:lstStyle/>
                    <a:p>
                      <a:r>
                        <a:rPr lang="en-US" sz="1000"/>
                        <a:t>5.1780 %</a:t>
                      </a:r>
                    </a:p>
                  </a:txBody>
                  <a:tcPr/>
                </a:tc>
                <a:tc>
                  <a:txBody>
                    <a:bodyPr/>
                    <a:lstStyle/>
                    <a:p>
                      <a:r>
                        <a:rPr lang="en-US" sz="1000"/>
                        <a:t>Image</a:t>
                      </a:r>
                    </a:p>
                  </a:txBody>
                  <a:tcPr/>
                </a:tc>
                <a:extLst>
                  <a:ext uri="{0D108BD9-81ED-4DB2-BD59-A6C34878D82A}">
                    <a16:rowId xmlns:a16="http://schemas.microsoft.com/office/drawing/2014/main" val="3923584435"/>
                  </a:ext>
                </a:extLst>
              </a:tr>
            </a:tbl>
          </a:graphicData>
        </a:graphic>
      </p:graphicFrame>
      <p:sp>
        <p:nvSpPr>
          <p:cNvPr id="4" name="Text Placeholder 3">
            <a:extLst>
              <a:ext uri="{FF2B5EF4-FFF2-40B4-BE49-F238E27FC236}">
                <a16:creationId xmlns:a16="http://schemas.microsoft.com/office/drawing/2014/main" id="{272C8F6C-8DB1-4D24-B80B-7C4206982230}"/>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8630910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865</Words>
  <Application>Microsoft Office PowerPoint</Application>
  <PresentationFormat>On-screen Show (4:3)</PresentationFormat>
  <Paragraphs>320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2020-04-16T17:46:40Z</dcterms:created>
  <dcterms:modified xsi:type="dcterms:W3CDTF">2020-04-16T17:47:10Z</dcterms:modified>
</cp:coreProperties>
</file>