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5" r:id="rId19"/>
    <p:sldId id="276" r:id="rId20"/>
    <p:sldId id="277" r:id="rId21"/>
    <p:sldId id="278" r:id="rId22"/>
    <p:sldId id="279" r:id="rId23"/>
    <p:sldId id="280" r:id="rId24"/>
    <p:sldId id="281" r:id="rId25"/>
    <p:sldId id="283" r:id="rId26"/>
    <p:sldId id="284" r:id="rId27"/>
    <p:sldId id="285" r:id="rId28"/>
    <p:sldId id="286" r:id="rId29"/>
    <p:sldId id="287" r:id="rId30"/>
    <p:sldId id="288" r:id="rId31"/>
    <p:sldId id="289" r:id="rId32"/>
    <p:sldId id="290" r:id="rId33"/>
    <p:sldId id="291" r:id="rId34"/>
    <p:sldId id="293" r:id="rId35"/>
    <p:sldId id="294" r:id="rId36"/>
    <p:sldId id="295" r:id="rId37"/>
    <p:sldId id="296" r:id="rId38"/>
    <p:sldId id="297" r:id="rId39"/>
    <p:sldId id="298" r:id="rId40"/>
    <p:sldId id="300" r:id="rId41"/>
    <p:sldId id="301" r:id="rId42"/>
    <p:sldId id="302" r:id="rId43"/>
    <p:sldId id="303" r:id="rId44"/>
    <p:sldId id="304" r:id="rId45"/>
  </p:sldIdLst>
  <p:sldSz cx="9144000" cy="6858000" type="screen4x3"/>
  <p:notesSz cx="6858000" cy="9144000"/>
  <p:embeddedFontLst>
    <p:embeddedFont>
      <p:font typeface="Calibri" panose="020F0502020204030204" pitchFamily="34" charset="0"/>
      <p:regular r:id="rId46"/>
      <p:bold r:id="rId47"/>
      <p:italic r:id="rId48"/>
      <p:boldItalic r:id="rId4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2.fntdata"/><Relationship Id="rId50"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3.fntdata"/><Relationship Id="rId8" Type="http://schemas.openxmlformats.org/officeDocument/2006/relationships/slide" Target="slides/slide7.xml"/><Relationship Id="rId51"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Facebook</c:v>
                </c:pt>
              </c:strCache>
            </c:strRef>
          </c:tx>
          <c:spPr>
            <a:ln w="28575" cap="rnd">
              <a:solidFill>
                <a:schemeClr val="accent1"/>
              </a:solidFill>
              <a:round/>
            </a:ln>
            <a:effectLst/>
          </c:spPr>
          <c:marker>
            <c:symbol val="none"/>
          </c:marker>
          <c:cat>
            <c:numRef>
              <c:f>Sheet1!$A$2:$A$40</c:f>
              <c:numCache>
                <c:formatCode>m/d/yyyy</c:formatCode>
                <c:ptCount val="39"/>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pt idx="12">
                  <c:v>43101</c:v>
                </c:pt>
                <c:pt idx="13">
                  <c:v>43132</c:v>
                </c:pt>
                <c:pt idx="14">
                  <c:v>43160</c:v>
                </c:pt>
                <c:pt idx="15">
                  <c:v>43191</c:v>
                </c:pt>
                <c:pt idx="16">
                  <c:v>43221</c:v>
                </c:pt>
                <c:pt idx="17">
                  <c:v>43252</c:v>
                </c:pt>
                <c:pt idx="18">
                  <c:v>43282</c:v>
                </c:pt>
                <c:pt idx="19">
                  <c:v>43313</c:v>
                </c:pt>
                <c:pt idx="20">
                  <c:v>43344</c:v>
                </c:pt>
                <c:pt idx="21">
                  <c:v>43374</c:v>
                </c:pt>
                <c:pt idx="22">
                  <c:v>43405</c:v>
                </c:pt>
                <c:pt idx="23">
                  <c:v>43435</c:v>
                </c:pt>
                <c:pt idx="24">
                  <c:v>43466</c:v>
                </c:pt>
                <c:pt idx="25">
                  <c:v>43497</c:v>
                </c:pt>
                <c:pt idx="26">
                  <c:v>43525</c:v>
                </c:pt>
                <c:pt idx="27">
                  <c:v>43556</c:v>
                </c:pt>
                <c:pt idx="28">
                  <c:v>43586</c:v>
                </c:pt>
                <c:pt idx="29">
                  <c:v>43617</c:v>
                </c:pt>
                <c:pt idx="30">
                  <c:v>43647</c:v>
                </c:pt>
                <c:pt idx="31">
                  <c:v>43678</c:v>
                </c:pt>
                <c:pt idx="32">
                  <c:v>43709</c:v>
                </c:pt>
                <c:pt idx="33">
                  <c:v>43739</c:v>
                </c:pt>
                <c:pt idx="34">
                  <c:v>43770</c:v>
                </c:pt>
                <c:pt idx="35">
                  <c:v>43800</c:v>
                </c:pt>
                <c:pt idx="36">
                  <c:v>43831</c:v>
                </c:pt>
                <c:pt idx="37">
                  <c:v>43862</c:v>
                </c:pt>
                <c:pt idx="38">
                  <c:v>43891</c:v>
                </c:pt>
              </c:numCache>
            </c:numRef>
          </c:cat>
          <c:val>
            <c:numRef>
              <c:f>Sheet1!$B$2:$B$40</c:f>
              <c:numCache>
                <c:formatCode>General</c:formatCode>
                <c:ptCount val="39"/>
                <c:pt idx="0">
                  <c:v>3006</c:v>
                </c:pt>
                <c:pt idx="1">
                  <c:v>3027</c:v>
                </c:pt>
                <c:pt idx="2">
                  <c:v>3052</c:v>
                </c:pt>
                <c:pt idx="3">
                  <c:v>3090</c:v>
                </c:pt>
                <c:pt idx="4">
                  <c:v>3127</c:v>
                </c:pt>
                <c:pt idx="5">
                  <c:v>3165</c:v>
                </c:pt>
                <c:pt idx="6">
                  <c:v>3186</c:v>
                </c:pt>
                <c:pt idx="7">
                  <c:v>3232</c:v>
                </c:pt>
                <c:pt idx="8">
                  <c:v>3259</c:v>
                </c:pt>
                <c:pt idx="9">
                  <c:v>3302</c:v>
                </c:pt>
                <c:pt idx="10">
                  <c:v>3342</c:v>
                </c:pt>
                <c:pt idx="11">
                  <c:v>3365</c:v>
                </c:pt>
                <c:pt idx="12">
                  <c:v>3420</c:v>
                </c:pt>
                <c:pt idx="13">
                  <c:v>3450</c:v>
                </c:pt>
                <c:pt idx="14">
                  <c:v>3484</c:v>
                </c:pt>
                <c:pt idx="15">
                  <c:v>3509</c:v>
                </c:pt>
                <c:pt idx="16">
                  <c:v>3542</c:v>
                </c:pt>
                <c:pt idx="17">
                  <c:v>3592</c:v>
                </c:pt>
                <c:pt idx="18">
                  <c:v>3621</c:v>
                </c:pt>
                <c:pt idx="19">
                  <c:v>3679</c:v>
                </c:pt>
                <c:pt idx="20">
                  <c:v>3750</c:v>
                </c:pt>
                <c:pt idx="21">
                  <c:v>3803</c:v>
                </c:pt>
                <c:pt idx="22">
                  <c:v>3845</c:v>
                </c:pt>
                <c:pt idx="23">
                  <c:v>3870</c:v>
                </c:pt>
                <c:pt idx="24">
                  <c:v>3909</c:v>
                </c:pt>
                <c:pt idx="25">
                  <c:v>3943</c:v>
                </c:pt>
                <c:pt idx="26">
                  <c:v>4002</c:v>
                </c:pt>
                <c:pt idx="27">
                  <c:v>4036</c:v>
                </c:pt>
                <c:pt idx="28">
                  <c:v>4057</c:v>
                </c:pt>
                <c:pt idx="29">
                  <c:v>4087</c:v>
                </c:pt>
                <c:pt idx="30">
                  <c:v>4140</c:v>
                </c:pt>
                <c:pt idx="31">
                  <c:v>4163</c:v>
                </c:pt>
                <c:pt idx="32">
                  <c:v>4179</c:v>
                </c:pt>
                <c:pt idx="33">
                  <c:v>4200</c:v>
                </c:pt>
                <c:pt idx="34">
                  <c:v>4392</c:v>
                </c:pt>
                <c:pt idx="35">
                  <c:v>4396</c:v>
                </c:pt>
                <c:pt idx="36">
                  <c:v>4406</c:v>
                </c:pt>
                <c:pt idx="37">
                  <c:v>4412</c:v>
                </c:pt>
                <c:pt idx="38">
                  <c:v>4434</c:v>
                </c:pt>
              </c:numCache>
            </c:numRef>
          </c:val>
          <c:smooth val="0"/>
          <c:extLst>
            <c:ext xmlns:c16="http://schemas.microsoft.com/office/drawing/2014/chart" uri="{C3380CC4-5D6E-409C-BE32-E72D297353CC}">
              <c16:uniqueId val="{00000000-3CC5-48E1-9294-45AC19C76644}"/>
            </c:ext>
          </c:extLst>
        </c:ser>
        <c:ser>
          <c:idx val="1"/>
          <c:order val="1"/>
          <c:tx>
            <c:strRef>
              <c:f>Sheet1!$C$1</c:f>
              <c:strCache>
                <c:ptCount val="1"/>
                <c:pt idx="0">
                  <c:v>Twitter</c:v>
                </c:pt>
              </c:strCache>
            </c:strRef>
          </c:tx>
          <c:spPr>
            <a:ln w="28575" cap="rnd">
              <a:solidFill>
                <a:schemeClr val="accent2"/>
              </a:solidFill>
              <a:round/>
            </a:ln>
            <a:effectLst/>
          </c:spPr>
          <c:marker>
            <c:symbol val="none"/>
          </c:marker>
          <c:cat>
            <c:numRef>
              <c:f>Sheet1!$A$2:$A$40</c:f>
              <c:numCache>
                <c:formatCode>m/d/yyyy</c:formatCode>
                <c:ptCount val="39"/>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pt idx="12">
                  <c:v>43101</c:v>
                </c:pt>
                <c:pt idx="13">
                  <c:v>43132</c:v>
                </c:pt>
                <c:pt idx="14">
                  <c:v>43160</c:v>
                </c:pt>
                <c:pt idx="15">
                  <c:v>43191</c:v>
                </c:pt>
                <c:pt idx="16">
                  <c:v>43221</c:v>
                </c:pt>
                <c:pt idx="17">
                  <c:v>43252</c:v>
                </c:pt>
                <c:pt idx="18">
                  <c:v>43282</c:v>
                </c:pt>
                <c:pt idx="19">
                  <c:v>43313</c:v>
                </c:pt>
                <c:pt idx="20">
                  <c:v>43344</c:v>
                </c:pt>
                <c:pt idx="21">
                  <c:v>43374</c:v>
                </c:pt>
                <c:pt idx="22">
                  <c:v>43405</c:v>
                </c:pt>
                <c:pt idx="23">
                  <c:v>43435</c:v>
                </c:pt>
                <c:pt idx="24">
                  <c:v>43466</c:v>
                </c:pt>
                <c:pt idx="25">
                  <c:v>43497</c:v>
                </c:pt>
                <c:pt idx="26">
                  <c:v>43525</c:v>
                </c:pt>
                <c:pt idx="27">
                  <c:v>43556</c:v>
                </c:pt>
                <c:pt idx="28">
                  <c:v>43586</c:v>
                </c:pt>
                <c:pt idx="29">
                  <c:v>43617</c:v>
                </c:pt>
                <c:pt idx="30">
                  <c:v>43647</c:v>
                </c:pt>
                <c:pt idx="31">
                  <c:v>43678</c:v>
                </c:pt>
                <c:pt idx="32">
                  <c:v>43709</c:v>
                </c:pt>
                <c:pt idx="33">
                  <c:v>43739</c:v>
                </c:pt>
                <c:pt idx="34">
                  <c:v>43770</c:v>
                </c:pt>
                <c:pt idx="35">
                  <c:v>43800</c:v>
                </c:pt>
                <c:pt idx="36">
                  <c:v>43831</c:v>
                </c:pt>
                <c:pt idx="37">
                  <c:v>43862</c:v>
                </c:pt>
                <c:pt idx="38">
                  <c:v>43891</c:v>
                </c:pt>
              </c:numCache>
            </c:numRef>
          </c:cat>
          <c:val>
            <c:numRef>
              <c:f>Sheet1!$C$2:$C$40</c:f>
              <c:numCache>
                <c:formatCode>General</c:formatCode>
                <c:ptCount val="39"/>
                <c:pt idx="0">
                  <c:v>2494</c:v>
                </c:pt>
                <c:pt idx="1">
                  <c:v>2540</c:v>
                </c:pt>
                <c:pt idx="2">
                  <c:v>2566</c:v>
                </c:pt>
                <c:pt idx="3">
                  <c:v>2605</c:v>
                </c:pt>
                <c:pt idx="4">
                  <c:v>2631</c:v>
                </c:pt>
                <c:pt idx="5">
                  <c:v>2673</c:v>
                </c:pt>
                <c:pt idx="6">
                  <c:v>2699</c:v>
                </c:pt>
                <c:pt idx="7">
                  <c:v>2753</c:v>
                </c:pt>
                <c:pt idx="8">
                  <c:v>2783</c:v>
                </c:pt>
                <c:pt idx="9">
                  <c:v>2802</c:v>
                </c:pt>
                <c:pt idx="10">
                  <c:v>2821</c:v>
                </c:pt>
                <c:pt idx="11">
                  <c:v>2833</c:v>
                </c:pt>
                <c:pt idx="12">
                  <c:v>2868</c:v>
                </c:pt>
                <c:pt idx="13">
                  <c:v>2900</c:v>
                </c:pt>
                <c:pt idx="14">
                  <c:v>2922</c:v>
                </c:pt>
                <c:pt idx="15">
                  <c:v>2967</c:v>
                </c:pt>
                <c:pt idx="16">
                  <c:v>3018</c:v>
                </c:pt>
                <c:pt idx="17">
                  <c:v>3042</c:v>
                </c:pt>
                <c:pt idx="18">
                  <c:v>3061</c:v>
                </c:pt>
                <c:pt idx="19">
                  <c:v>3064</c:v>
                </c:pt>
                <c:pt idx="20">
                  <c:v>3097</c:v>
                </c:pt>
                <c:pt idx="21">
                  <c:v>3108</c:v>
                </c:pt>
                <c:pt idx="22">
                  <c:v>3113</c:v>
                </c:pt>
                <c:pt idx="23">
                  <c:v>3118</c:v>
                </c:pt>
                <c:pt idx="24">
                  <c:v>3135</c:v>
                </c:pt>
                <c:pt idx="25">
                  <c:v>3159</c:v>
                </c:pt>
                <c:pt idx="26">
                  <c:v>3208</c:v>
                </c:pt>
                <c:pt idx="27">
                  <c:v>3222</c:v>
                </c:pt>
                <c:pt idx="28">
                  <c:v>3235</c:v>
                </c:pt>
                <c:pt idx="29">
                  <c:v>3296</c:v>
                </c:pt>
                <c:pt idx="30">
                  <c:v>3307</c:v>
                </c:pt>
                <c:pt idx="31">
                  <c:v>3334</c:v>
                </c:pt>
                <c:pt idx="32">
                  <c:v>3412</c:v>
                </c:pt>
                <c:pt idx="33">
                  <c:v>3418</c:v>
                </c:pt>
                <c:pt idx="34">
                  <c:v>3423</c:v>
                </c:pt>
                <c:pt idx="35">
                  <c:v>3444</c:v>
                </c:pt>
                <c:pt idx="36">
                  <c:v>3513</c:v>
                </c:pt>
                <c:pt idx="37">
                  <c:v>3635</c:v>
                </c:pt>
                <c:pt idx="38">
                  <c:v>3632</c:v>
                </c:pt>
              </c:numCache>
            </c:numRef>
          </c:val>
          <c:smooth val="0"/>
          <c:extLst>
            <c:ext xmlns:c16="http://schemas.microsoft.com/office/drawing/2014/chart" uri="{C3380CC4-5D6E-409C-BE32-E72D297353CC}">
              <c16:uniqueId val="{00000001-3CC5-48E1-9294-45AC19C76644}"/>
            </c:ext>
          </c:extLst>
        </c:ser>
        <c:ser>
          <c:idx val="2"/>
          <c:order val="2"/>
          <c:tx>
            <c:strRef>
              <c:f>Sheet1!$D$1</c:f>
              <c:strCache>
                <c:ptCount val="1"/>
                <c:pt idx="0">
                  <c:v>YouTube</c:v>
                </c:pt>
              </c:strCache>
            </c:strRef>
          </c:tx>
          <c:spPr>
            <a:ln w="28575" cap="rnd">
              <a:solidFill>
                <a:schemeClr val="accent3"/>
              </a:solidFill>
              <a:round/>
            </a:ln>
            <a:effectLst/>
          </c:spPr>
          <c:marker>
            <c:symbol val="none"/>
          </c:marker>
          <c:cat>
            <c:numRef>
              <c:f>Sheet1!$A$2:$A$40</c:f>
              <c:numCache>
                <c:formatCode>m/d/yyyy</c:formatCode>
                <c:ptCount val="39"/>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pt idx="12">
                  <c:v>43101</c:v>
                </c:pt>
                <c:pt idx="13">
                  <c:v>43132</c:v>
                </c:pt>
                <c:pt idx="14">
                  <c:v>43160</c:v>
                </c:pt>
                <c:pt idx="15">
                  <c:v>43191</c:v>
                </c:pt>
                <c:pt idx="16">
                  <c:v>43221</c:v>
                </c:pt>
                <c:pt idx="17">
                  <c:v>43252</c:v>
                </c:pt>
                <c:pt idx="18">
                  <c:v>43282</c:v>
                </c:pt>
                <c:pt idx="19">
                  <c:v>43313</c:v>
                </c:pt>
                <c:pt idx="20">
                  <c:v>43344</c:v>
                </c:pt>
                <c:pt idx="21">
                  <c:v>43374</c:v>
                </c:pt>
                <c:pt idx="22">
                  <c:v>43405</c:v>
                </c:pt>
                <c:pt idx="23">
                  <c:v>43435</c:v>
                </c:pt>
                <c:pt idx="24">
                  <c:v>43466</c:v>
                </c:pt>
                <c:pt idx="25">
                  <c:v>43497</c:v>
                </c:pt>
                <c:pt idx="26">
                  <c:v>43525</c:v>
                </c:pt>
                <c:pt idx="27">
                  <c:v>43556</c:v>
                </c:pt>
                <c:pt idx="28">
                  <c:v>43586</c:v>
                </c:pt>
                <c:pt idx="29">
                  <c:v>43617</c:v>
                </c:pt>
                <c:pt idx="30">
                  <c:v>43647</c:v>
                </c:pt>
                <c:pt idx="31">
                  <c:v>43678</c:v>
                </c:pt>
                <c:pt idx="32">
                  <c:v>43709</c:v>
                </c:pt>
                <c:pt idx="33">
                  <c:v>43739</c:v>
                </c:pt>
                <c:pt idx="34">
                  <c:v>43770</c:v>
                </c:pt>
                <c:pt idx="35">
                  <c:v>43800</c:v>
                </c:pt>
                <c:pt idx="36">
                  <c:v>43831</c:v>
                </c:pt>
                <c:pt idx="37">
                  <c:v>43862</c:v>
                </c:pt>
                <c:pt idx="38">
                  <c:v>43891</c:v>
                </c:pt>
              </c:numCache>
            </c:numRef>
          </c:cat>
          <c:val>
            <c:numRef>
              <c:f>Sheet1!$D$2:$D$40</c:f>
              <c:numCache>
                <c:formatCode>General</c:formatCode>
                <c:ptCount val="39"/>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numCache>
            </c:numRef>
          </c:val>
          <c:smooth val="0"/>
          <c:extLst>
            <c:ext xmlns:c16="http://schemas.microsoft.com/office/drawing/2014/chart" uri="{C3380CC4-5D6E-409C-BE32-E72D297353CC}">
              <c16:uniqueId val="{00000002-3CC5-48E1-9294-45AC19C76644}"/>
            </c:ext>
          </c:extLst>
        </c:ser>
        <c:ser>
          <c:idx val="3"/>
          <c:order val="3"/>
          <c:tx>
            <c:strRef>
              <c:f>Sheet1!$E$1</c:f>
              <c:strCache>
                <c:ptCount val="1"/>
                <c:pt idx="0">
                  <c:v>LinkedIn</c:v>
                </c:pt>
              </c:strCache>
            </c:strRef>
          </c:tx>
          <c:spPr>
            <a:ln w="28575" cap="rnd">
              <a:solidFill>
                <a:schemeClr val="accent4"/>
              </a:solidFill>
              <a:round/>
            </a:ln>
            <a:effectLst/>
          </c:spPr>
          <c:marker>
            <c:symbol val="none"/>
          </c:marker>
          <c:cat>
            <c:numRef>
              <c:f>Sheet1!$A$2:$A$40</c:f>
              <c:numCache>
                <c:formatCode>m/d/yyyy</c:formatCode>
                <c:ptCount val="39"/>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pt idx="12">
                  <c:v>43101</c:v>
                </c:pt>
                <c:pt idx="13">
                  <c:v>43132</c:v>
                </c:pt>
                <c:pt idx="14">
                  <c:v>43160</c:v>
                </c:pt>
                <c:pt idx="15">
                  <c:v>43191</c:v>
                </c:pt>
                <c:pt idx="16">
                  <c:v>43221</c:v>
                </c:pt>
                <c:pt idx="17">
                  <c:v>43252</c:v>
                </c:pt>
                <c:pt idx="18">
                  <c:v>43282</c:v>
                </c:pt>
                <c:pt idx="19">
                  <c:v>43313</c:v>
                </c:pt>
                <c:pt idx="20">
                  <c:v>43344</c:v>
                </c:pt>
                <c:pt idx="21">
                  <c:v>43374</c:v>
                </c:pt>
                <c:pt idx="22">
                  <c:v>43405</c:v>
                </c:pt>
                <c:pt idx="23">
                  <c:v>43435</c:v>
                </c:pt>
                <c:pt idx="24">
                  <c:v>43466</c:v>
                </c:pt>
                <c:pt idx="25">
                  <c:v>43497</c:v>
                </c:pt>
                <c:pt idx="26">
                  <c:v>43525</c:v>
                </c:pt>
                <c:pt idx="27">
                  <c:v>43556</c:v>
                </c:pt>
                <c:pt idx="28">
                  <c:v>43586</c:v>
                </c:pt>
                <c:pt idx="29">
                  <c:v>43617</c:v>
                </c:pt>
                <c:pt idx="30">
                  <c:v>43647</c:v>
                </c:pt>
                <c:pt idx="31">
                  <c:v>43678</c:v>
                </c:pt>
                <c:pt idx="32">
                  <c:v>43709</c:v>
                </c:pt>
                <c:pt idx="33">
                  <c:v>43739</c:v>
                </c:pt>
                <c:pt idx="34">
                  <c:v>43770</c:v>
                </c:pt>
                <c:pt idx="35">
                  <c:v>43800</c:v>
                </c:pt>
                <c:pt idx="36">
                  <c:v>43831</c:v>
                </c:pt>
                <c:pt idx="37">
                  <c:v>43862</c:v>
                </c:pt>
                <c:pt idx="38">
                  <c:v>43891</c:v>
                </c:pt>
              </c:numCache>
            </c:numRef>
          </c:cat>
          <c:val>
            <c:numRef>
              <c:f>Sheet1!$E$2:$E$40</c:f>
              <c:numCache>
                <c:formatCode>General</c:formatCode>
                <c:ptCount val="39"/>
                <c:pt idx="0">
                  <c:v>11752</c:v>
                </c:pt>
                <c:pt idx="1">
                  <c:v>11917</c:v>
                </c:pt>
                <c:pt idx="2">
                  <c:v>12064</c:v>
                </c:pt>
                <c:pt idx="3">
                  <c:v>12237</c:v>
                </c:pt>
                <c:pt idx="4">
                  <c:v>12401</c:v>
                </c:pt>
                <c:pt idx="5">
                  <c:v>12576</c:v>
                </c:pt>
                <c:pt idx="6">
                  <c:v>12733</c:v>
                </c:pt>
                <c:pt idx="7">
                  <c:v>12880</c:v>
                </c:pt>
                <c:pt idx="8">
                  <c:v>13030</c:v>
                </c:pt>
                <c:pt idx="9">
                  <c:v>13211</c:v>
                </c:pt>
                <c:pt idx="10">
                  <c:v>13354</c:v>
                </c:pt>
                <c:pt idx="11">
                  <c:v>13496</c:v>
                </c:pt>
                <c:pt idx="12">
                  <c:v>13783</c:v>
                </c:pt>
                <c:pt idx="13">
                  <c:v>14043</c:v>
                </c:pt>
                <c:pt idx="14">
                  <c:v>14233</c:v>
                </c:pt>
                <c:pt idx="15">
                  <c:v>14487</c:v>
                </c:pt>
                <c:pt idx="16">
                  <c:v>14735</c:v>
                </c:pt>
                <c:pt idx="17">
                  <c:v>15014</c:v>
                </c:pt>
                <c:pt idx="18">
                  <c:v>15337</c:v>
                </c:pt>
                <c:pt idx="19">
                  <c:v>15622</c:v>
                </c:pt>
                <c:pt idx="20">
                  <c:v>15830</c:v>
                </c:pt>
                <c:pt idx="21">
                  <c:v>16027</c:v>
                </c:pt>
                <c:pt idx="22">
                  <c:v>16239</c:v>
                </c:pt>
                <c:pt idx="23">
                  <c:v>16556</c:v>
                </c:pt>
                <c:pt idx="24">
                  <c:v>17280</c:v>
                </c:pt>
                <c:pt idx="25">
                  <c:v>17665</c:v>
                </c:pt>
                <c:pt idx="26">
                  <c:v>18111</c:v>
                </c:pt>
                <c:pt idx="27">
                  <c:v>18547</c:v>
                </c:pt>
                <c:pt idx="28">
                  <c:v>18987</c:v>
                </c:pt>
                <c:pt idx="29">
                  <c:v>19471</c:v>
                </c:pt>
                <c:pt idx="30">
                  <c:v>20086</c:v>
                </c:pt>
                <c:pt idx="31">
                  <c:v>20597</c:v>
                </c:pt>
                <c:pt idx="32">
                  <c:v>21109</c:v>
                </c:pt>
                <c:pt idx="33">
                  <c:v>21641</c:v>
                </c:pt>
                <c:pt idx="34">
                  <c:v>22202</c:v>
                </c:pt>
                <c:pt idx="35">
                  <c:v>22677</c:v>
                </c:pt>
                <c:pt idx="36">
                  <c:v>23171</c:v>
                </c:pt>
                <c:pt idx="37">
                  <c:v>23717</c:v>
                </c:pt>
                <c:pt idx="38">
                  <c:v>24308</c:v>
                </c:pt>
              </c:numCache>
            </c:numRef>
          </c:val>
          <c:smooth val="0"/>
          <c:extLst>
            <c:ext xmlns:c16="http://schemas.microsoft.com/office/drawing/2014/chart" uri="{C3380CC4-5D6E-409C-BE32-E72D297353CC}">
              <c16:uniqueId val="{00000003-3CC5-48E1-9294-45AC19C76644}"/>
            </c:ext>
          </c:extLst>
        </c:ser>
        <c:ser>
          <c:idx val="4"/>
          <c:order val="4"/>
          <c:tx>
            <c:strRef>
              <c:f>Sheet1!$F$1</c:f>
              <c:strCache>
                <c:ptCount val="1"/>
                <c:pt idx="0">
                  <c:v>Instagram</c:v>
                </c:pt>
              </c:strCache>
            </c:strRef>
          </c:tx>
          <c:spPr>
            <a:ln w="28575" cap="rnd">
              <a:solidFill>
                <a:schemeClr val="accent5"/>
              </a:solidFill>
              <a:round/>
            </a:ln>
            <a:effectLst/>
          </c:spPr>
          <c:marker>
            <c:symbol val="none"/>
          </c:marker>
          <c:cat>
            <c:numRef>
              <c:f>Sheet1!$A$2:$A$40</c:f>
              <c:numCache>
                <c:formatCode>m/d/yyyy</c:formatCode>
                <c:ptCount val="39"/>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pt idx="12">
                  <c:v>43101</c:v>
                </c:pt>
                <c:pt idx="13">
                  <c:v>43132</c:v>
                </c:pt>
                <c:pt idx="14">
                  <c:v>43160</c:v>
                </c:pt>
                <c:pt idx="15">
                  <c:v>43191</c:v>
                </c:pt>
                <c:pt idx="16">
                  <c:v>43221</c:v>
                </c:pt>
                <c:pt idx="17">
                  <c:v>43252</c:v>
                </c:pt>
                <c:pt idx="18">
                  <c:v>43282</c:v>
                </c:pt>
                <c:pt idx="19">
                  <c:v>43313</c:v>
                </c:pt>
                <c:pt idx="20">
                  <c:v>43344</c:v>
                </c:pt>
                <c:pt idx="21">
                  <c:v>43374</c:v>
                </c:pt>
                <c:pt idx="22">
                  <c:v>43405</c:v>
                </c:pt>
                <c:pt idx="23">
                  <c:v>43435</c:v>
                </c:pt>
                <c:pt idx="24">
                  <c:v>43466</c:v>
                </c:pt>
                <c:pt idx="25">
                  <c:v>43497</c:v>
                </c:pt>
                <c:pt idx="26">
                  <c:v>43525</c:v>
                </c:pt>
                <c:pt idx="27">
                  <c:v>43556</c:v>
                </c:pt>
                <c:pt idx="28">
                  <c:v>43586</c:v>
                </c:pt>
                <c:pt idx="29">
                  <c:v>43617</c:v>
                </c:pt>
                <c:pt idx="30">
                  <c:v>43647</c:v>
                </c:pt>
                <c:pt idx="31">
                  <c:v>43678</c:v>
                </c:pt>
                <c:pt idx="32">
                  <c:v>43709</c:v>
                </c:pt>
                <c:pt idx="33">
                  <c:v>43739</c:v>
                </c:pt>
                <c:pt idx="34">
                  <c:v>43770</c:v>
                </c:pt>
                <c:pt idx="35">
                  <c:v>43800</c:v>
                </c:pt>
                <c:pt idx="36">
                  <c:v>43831</c:v>
                </c:pt>
                <c:pt idx="37">
                  <c:v>43862</c:v>
                </c:pt>
                <c:pt idx="38">
                  <c:v>43891</c:v>
                </c:pt>
              </c:numCache>
            </c:numRef>
          </c:cat>
          <c:val>
            <c:numRef>
              <c:f>Sheet1!$F$2:$F$40</c:f>
              <c:numCache>
                <c:formatCode>General</c:formatCode>
                <c:ptCount val="39"/>
                <c:pt idx="0">
                  <c:v>378</c:v>
                </c:pt>
                <c:pt idx="1">
                  <c:v>407</c:v>
                </c:pt>
                <c:pt idx="2">
                  <c:v>452</c:v>
                </c:pt>
                <c:pt idx="3">
                  <c:v>485</c:v>
                </c:pt>
                <c:pt idx="4">
                  <c:v>500</c:v>
                </c:pt>
                <c:pt idx="5">
                  <c:v>556</c:v>
                </c:pt>
                <c:pt idx="6">
                  <c:v>584</c:v>
                </c:pt>
                <c:pt idx="7">
                  <c:v>627</c:v>
                </c:pt>
                <c:pt idx="8">
                  <c:v>664</c:v>
                </c:pt>
                <c:pt idx="9">
                  <c:v>723</c:v>
                </c:pt>
                <c:pt idx="10">
                  <c:v>763</c:v>
                </c:pt>
                <c:pt idx="11">
                  <c:v>793</c:v>
                </c:pt>
                <c:pt idx="12">
                  <c:v>855</c:v>
                </c:pt>
                <c:pt idx="13">
                  <c:v>878</c:v>
                </c:pt>
                <c:pt idx="14">
                  <c:v>913</c:v>
                </c:pt>
                <c:pt idx="15">
                  <c:v>958</c:v>
                </c:pt>
                <c:pt idx="16">
                  <c:v>979</c:v>
                </c:pt>
                <c:pt idx="17">
                  <c:v>1003</c:v>
                </c:pt>
                <c:pt idx="18">
                  <c:v>1022</c:v>
                </c:pt>
                <c:pt idx="19">
                  <c:v>1051</c:v>
                </c:pt>
                <c:pt idx="20">
                  <c:v>1080</c:v>
                </c:pt>
                <c:pt idx="21">
                  <c:v>1115</c:v>
                </c:pt>
                <c:pt idx="22">
                  <c:v>1137</c:v>
                </c:pt>
                <c:pt idx="23">
                  <c:v>1148</c:v>
                </c:pt>
                <c:pt idx="24">
                  <c:v>1191</c:v>
                </c:pt>
                <c:pt idx="25">
                  <c:v>1214</c:v>
                </c:pt>
                <c:pt idx="26">
                  <c:v>1248</c:v>
                </c:pt>
                <c:pt idx="27">
                  <c:v>1285</c:v>
                </c:pt>
                <c:pt idx="28">
                  <c:v>1313</c:v>
                </c:pt>
                <c:pt idx="29">
                  <c:v>1352</c:v>
                </c:pt>
                <c:pt idx="30">
                  <c:v>1380</c:v>
                </c:pt>
                <c:pt idx="31">
                  <c:v>1411</c:v>
                </c:pt>
                <c:pt idx="32">
                  <c:v>1465</c:v>
                </c:pt>
                <c:pt idx="33">
                  <c:v>1539</c:v>
                </c:pt>
                <c:pt idx="34">
                  <c:v>1581</c:v>
                </c:pt>
                <c:pt idx="35">
                  <c:v>1634</c:v>
                </c:pt>
                <c:pt idx="36">
                  <c:v>1680</c:v>
                </c:pt>
                <c:pt idx="37">
                  <c:v>1737</c:v>
                </c:pt>
                <c:pt idx="38">
                  <c:v>1768</c:v>
                </c:pt>
              </c:numCache>
            </c:numRef>
          </c:val>
          <c:smooth val="0"/>
          <c:extLst>
            <c:ext xmlns:c16="http://schemas.microsoft.com/office/drawing/2014/chart" uri="{C3380CC4-5D6E-409C-BE32-E72D297353CC}">
              <c16:uniqueId val="{00000004-3CC5-48E1-9294-45AC19C76644}"/>
            </c:ext>
          </c:extLst>
        </c:ser>
        <c:dLbls>
          <c:showLegendKey val="0"/>
          <c:showVal val="0"/>
          <c:showCatName val="0"/>
          <c:showSerName val="0"/>
          <c:showPercent val="0"/>
          <c:showBubbleSize val="0"/>
        </c:dLbls>
        <c:smooth val="0"/>
        <c:axId val="302795568"/>
        <c:axId val="302803112"/>
      </c:lineChart>
      <c:dateAx>
        <c:axId val="3027955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2803112"/>
        <c:crosses val="autoZero"/>
        <c:auto val="1"/>
        <c:lblOffset val="100"/>
        <c:baseTimeUnit val="months"/>
      </c:dateAx>
      <c:valAx>
        <c:axId val="3028031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27955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10</c:v>
                </c:pt>
                <c:pt idx="1">
                  <c:v>6</c:v>
                </c:pt>
                <c:pt idx="2">
                  <c:v>22</c:v>
                </c:pt>
                <c:pt idx="3">
                  <c:v>15</c:v>
                </c:pt>
              </c:numCache>
            </c:numRef>
          </c:val>
          <c:extLst>
            <c:ext xmlns:c16="http://schemas.microsoft.com/office/drawing/2014/chart" uri="{C3380CC4-5D6E-409C-BE32-E72D297353CC}">
              <c16:uniqueId val="{00000000-B1C0-4721-9965-24A40CDCAB6F}"/>
            </c:ext>
          </c:extLst>
        </c:ser>
        <c:dLbls>
          <c:showLegendKey val="0"/>
          <c:showVal val="0"/>
          <c:showCatName val="0"/>
          <c:showSerName val="0"/>
          <c:showPercent val="0"/>
          <c:showBubbleSize val="0"/>
        </c:dLbls>
        <c:gapWidth val="219"/>
        <c:overlap val="-27"/>
        <c:axId val="304996504"/>
        <c:axId val="304999128"/>
      </c:barChart>
      <c:dateAx>
        <c:axId val="3049965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4999128"/>
        <c:crosses val="autoZero"/>
        <c:auto val="1"/>
        <c:lblOffset val="100"/>
        <c:baseTimeUnit val="months"/>
      </c:dateAx>
      <c:valAx>
        <c:axId val="3049991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49965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26</c:v>
                </c:pt>
                <c:pt idx="1">
                  <c:v>20</c:v>
                </c:pt>
                <c:pt idx="2">
                  <c:v>30</c:v>
                </c:pt>
                <c:pt idx="3">
                  <c:v>22</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E7F6-475B-921A-E1F33A702843}"/>
            </c:ext>
          </c:extLst>
        </c:ser>
        <c:dLbls>
          <c:showLegendKey val="0"/>
          <c:showVal val="0"/>
          <c:showCatName val="0"/>
          <c:showSerName val="0"/>
          <c:showPercent val="0"/>
          <c:showBubbleSize val="0"/>
        </c:dLbls>
        <c:gapWidth val="219"/>
        <c:overlap val="-27"/>
        <c:axId val="49089888"/>
        <c:axId val="49090544"/>
      </c:barChart>
      <c:dateAx>
        <c:axId val="490898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090544"/>
        <c:crosses val="autoZero"/>
        <c:auto val="1"/>
        <c:lblOffset val="100"/>
        <c:baseTimeUnit val="months"/>
      </c:dateAx>
      <c:valAx>
        <c:axId val="490905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0898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Sheet1!$A$2:$A$13</c:f>
              <c:strCache>
                <c:ptCount val="12"/>
                <c:pt idx="0">
                  <c:v>2020-01</c:v>
                </c:pt>
                <c:pt idx="1">
                  <c:v>2020-02</c:v>
                </c:pt>
                <c:pt idx="2">
                  <c:v>2020-03</c:v>
                </c:pt>
                <c:pt idx="3">
                  <c:v>2020-04</c:v>
                </c:pt>
                <c:pt idx="4">
                  <c:v>2020-05</c:v>
                </c:pt>
                <c:pt idx="5">
                  <c:v>2020-06</c:v>
                </c:pt>
                <c:pt idx="6">
                  <c:v>2020-07</c:v>
                </c:pt>
                <c:pt idx="7">
                  <c:v>2020-08</c:v>
                </c:pt>
                <c:pt idx="8">
                  <c:v>2020-09</c:v>
                </c:pt>
                <c:pt idx="9">
                  <c:v>2020-10</c:v>
                </c:pt>
                <c:pt idx="10">
                  <c:v>2020-11</c:v>
                </c:pt>
                <c:pt idx="11">
                  <c:v>2020-12</c:v>
                </c:pt>
              </c:strCache>
            </c:strRef>
          </c:cat>
          <c:val>
            <c:numRef>
              <c:f>Sheet1!$B$2:$B$13</c:f>
              <c:numCache>
                <c:formatCode>General</c:formatCode>
                <c:ptCount val="12"/>
                <c:pt idx="0">
                  <c:v>795</c:v>
                </c:pt>
                <c:pt idx="1">
                  <c:v>613</c:v>
                </c:pt>
                <c:pt idx="2">
                  <c:v>1021</c:v>
                </c:pt>
                <c:pt idx="3">
                  <c:v>213</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00C2-4C55-8EEB-9F2AE095484A}"/>
            </c:ext>
          </c:extLst>
        </c:ser>
        <c:dLbls>
          <c:showLegendKey val="0"/>
          <c:showVal val="0"/>
          <c:showCatName val="0"/>
          <c:showSerName val="0"/>
          <c:showPercent val="0"/>
          <c:showBubbleSize val="0"/>
        </c:dLbls>
        <c:gapWidth val="219"/>
        <c:overlap val="-27"/>
        <c:axId val="305492120"/>
        <c:axId val="305490152"/>
      </c:barChart>
      <c:catAx>
        <c:axId val="3054921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5490152"/>
        <c:crosses val="autoZero"/>
        <c:auto val="1"/>
        <c:lblAlgn val="ctr"/>
        <c:lblOffset val="100"/>
        <c:noMultiLvlLbl val="0"/>
      </c:catAx>
      <c:valAx>
        <c:axId val="3054901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54921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108004</c:v>
                </c:pt>
                <c:pt idx="1">
                  <c:v>80597</c:v>
                </c:pt>
                <c:pt idx="2">
                  <c:v>233084</c:v>
                </c:pt>
                <c:pt idx="3">
                  <c:v>5775</c:v>
                </c:pt>
              </c:numCache>
            </c:numRef>
          </c:val>
          <c:extLst>
            <c:ext xmlns:c16="http://schemas.microsoft.com/office/drawing/2014/chart" uri="{C3380CC4-5D6E-409C-BE32-E72D297353CC}">
              <c16:uniqueId val="{00000000-5545-430A-979F-D212B0CA17B4}"/>
            </c:ext>
          </c:extLst>
        </c:ser>
        <c:dLbls>
          <c:showLegendKey val="0"/>
          <c:showVal val="0"/>
          <c:showCatName val="0"/>
          <c:showSerName val="0"/>
          <c:showPercent val="0"/>
          <c:showBubbleSize val="0"/>
        </c:dLbls>
        <c:gapWidth val="219"/>
        <c:overlap val="-27"/>
        <c:axId val="305495072"/>
        <c:axId val="305490808"/>
      </c:barChart>
      <c:dateAx>
        <c:axId val="3054950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5490808"/>
        <c:crosses val="autoZero"/>
        <c:auto val="1"/>
        <c:lblOffset val="100"/>
        <c:baseTimeUnit val="months"/>
      </c:dateAx>
      <c:valAx>
        <c:axId val="3054908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54950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18-24</c:v>
                </c:pt>
                <c:pt idx="1">
                  <c:v>25-34</c:v>
                </c:pt>
                <c:pt idx="2">
                  <c:v>35-44</c:v>
                </c:pt>
                <c:pt idx="3">
                  <c:v>45-54</c:v>
                </c:pt>
                <c:pt idx="4">
                  <c:v>55-64</c:v>
                </c:pt>
                <c:pt idx="5">
                  <c:v>65+</c:v>
                </c:pt>
                <c:pt idx="6">
                  <c:v>13-17</c:v>
                </c:pt>
              </c:strCache>
            </c:strRef>
          </c:cat>
          <c:val>
            <c:numRef>
              <c:f>Sheet1!$B$2:$B$8</c:f>
              <c:numCache>
                <c:formatCode>General</c:formatCode>
                <c:ptCount val="7"/>
                <c:pt idx="0">
                  <c:v>46</c:v>
                </c:pt>
                <c:pt idx="1">
                  <c:v>362</c:v>
                </c:pt>
                <c:pt idx="2">
                  <c:v>436</c:v>
                </c:pt>
                <c:pt idx="3">
                  <c:v>381</c:v>
                </c:pt>
                <c:pt idx="4">
                  <c:v>347</c:v>
                </c:pt>
                <c:pt idx="5">
                  <c:v>233</c:v>
                </c:pt>
                <c:pt idx="6">
                  <c:v>0</c:v>
                </c:pt>
              </c:numCache>
            </c:numRef>
          </c:val>
          <c:extLst>
            <c:ext xmlns:c16="http://schemas.microsoft.com/office/drawing/2014/chart" uri="{C3380CC4-5D6E-409C-BE32-E72D297353CC}">
              <c16:uniqueId val="{00000000-8B63-44A1-B519-702B8949311C}"/>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18-24</c:v>
                </c:pt>
                <c:pt idx="1">
                  <c:v>25-34</c:v>
                </c:pt>
                <c:pt idx="2">
                  <c:v>35-44</c:v>
                </c:pt>
                <c:pt idx="3">
                  <c:v>45-54</c:v>
                </c:pt>
                <c:pt idx="4">
                  <c:v>55-64</c:v>
                </c:pt>
                <c:pt idx="5">
                  <c:v>65+</c:v>
                </c:pt>
                <c:pt idx="6">
                  <c:v>13-17</c:v>
                </c:pt>
              </c:strCache>
            </c:strRef>
          </c:cat>
          <c:val>
            <c:numRef>
              <c:f>Sheet1!$C$2:$C$8</c:f>
              <c:numCache>
                <c:formatCode>General</c:formatCode>
                <c:ptCount val="7"/>
                <c:pt idx="0">
                  <c:v>51</c:v>
                </c:pt>
                <c:pt idx="1">
                  <c:v>411</c:v>
                </c:pt>
                <c:pt idx="2">
                  <c:v>590</c:v>
                </c:pt>
                <c:pt idx="3">
                  <c:v>669</c:v>
                </c:pt>
                <c:pt idx="4">
                  <c:v>556</c:v>
                </c:pt>
                <c:pt idx="5">
                  <c:v>290</c:v>
                </c:pt>
              </c:numCache>
            </c:numRef>
          </c:val>
          <c:extLst>
            <c:ext xmlns:c16="http://schemas.microsoft.com/office/drawing/2014/chart" uri="{C3380CC4-5D6E-409C-BE32-E72D297353CC}">
              <c16:uniqueId val="{00000001-8B63-44A1-B519-702B8949311C}"/>
            </c:ext>
          </c:extLst>
        </c:ser>
        <c:dLbls>
          <c:showLegendKey val="0"/>
          <c:showVal val="0"/>
          <c:showCatName val="0"/>
          <c:showSerName val="0"/>
          <c:showPercent val="0"/>
          <c:showBubbleSize val="0"/>
        </c:dLbls>
        <c:gapWidth val="219"/>
        <c:overlap val="-27"/>
        <c:axId val="312335144"/>
        <c:axId val="312335800"/>
      </c:barChart>
      <c:catAx>
        <c:axId val="3123351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2335800"/>
        <c:crosses val="autoZero"/>
        <c:auto val="1"/>
        <c:lblAlgn val="ctr"/>
        <c:lblOffset val="100"/>
        <c:noMultiLvlLbl val="0"/>
      </c:catAx>
      <c:valAx>
        <c:axId val="3123358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23351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 Insurance Co.</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69</c:v>
                </c:pt>
                <c:pt idx="1">
                  <c:v>122</c:v>
                </c:pt>
                <c:pt idx="2">
                  <c:v>-3</c:v>
                </c:pt>
                <c:pt idx="3">
                  <c:v>11</c:v>
                </c:pt>
              </c:numCache>
            </c:numRef>
          </c:val>
          <c:extLst>
            <c:ext xmlns:c16="http://schemas.microsoft.com/office/drawing/2014/chart" uri="{C3380CC4-5D6E-409C-BE32-E72D297353CC}">
              <c16:uniqueId val="{00000000-99BC-4061-A0E1-13CB77772E49}"/>
            </c:ext>
          </c:extLst>
        </c:ser>
        <c:dLbls>
          <c:showLegendKey val="0"/>
          <c:showVal val="0"/>
          <c:showCatName val="0"/>
          <c:showSerName val="0"/>
          <c:showPercent val="0"/>
          <c:showBubbleSize val="0"/>
        </c:dLbls>
        <c:gapWidth val="219"/>
        <c:overlap val="-27"/>
        <c:axId val="364688152"/>
        <c:axId val="364694056"/>
      </c:barChart>
      <c:dateAx>
        <c:axId val="3646881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4694056"/>
        <c:crosses val="autoZero"/>
        <c:auto val="1"/>
        <c:lblOffset val="100"/>
        <c:baseTimeUnit val="months"/>
      </c:dateAx>
      <c:valAx>
        <c:axId val="3646940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46881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 Insurance Co.</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6</c:v>
                </c:pt>
                <c:pt idx="1">
                  <c:v>7</c:v>
                </c:pt>
                <c:pt idx="2">
                  <c:v>5</c:v>
                </c:pt>
                <c:pt idx="3">
                  <c:v>5</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7F60-4C3B-84A0-737F3A1AD394}"/>
            </c:ext>
          </c:extLst>
        </c:ser>
        <c:dLbls>
          <c:showLegendKey val="0"/>
          <c:showVal val="0"/>
          <c:showCatName val="0"/>
          <c:showSerName val="0"/>
          <c:showPercent val="0"/>
          <c:showBubbleSize val="0"/>
        </c:dLbls>
        <c:gapWidth val="219"/>
        <c:overlap val="-27"/>
        <c:axId val="364687824"/>
        <c:axId val="364695696"/>
      </c:barChart>
      <c:dateAx>
        <c:axId val="3646878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4695696"/>
        <c:crosses val="autoZero"/>
        <c:auto val="1"/>
        <c:lblOffset val="100"/>
        <c:baseTimeUnit val="months"/>
      </c:dateAx>
      <c:valAx>
        <c:axId val="3646956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46878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 Insurance Co.</c:v>
                </c:pt>
              </c:strCache>
            </c:strRef>
          </c:tx>
          <c:spPr>
            <a:solidFill>
              <a:schemeClr val="accent1"/>
            </a:solidFill>
            <a:ln>
              <a:noFill/>
            </a:ln>
            <a:effectLst/>
          </c:spPr>
          <c:invertIfNegative val="0"/>
          <c:cat>
            <c:strRef>
              <c:f>Sheet1!$A$2:$A$13</c:f>
              <c:strCache>
                <c:ptCount val="12"/>
                <c:pt idx="0">
                  <c:v>2020-01</c:v>
                </c:pt>
                <c:pt idx="1">
                  <c:v>2020-02</c:v>
                </c:pt>
                <c:pt idx="2">
                  <c:v>2020-03</c:v>
                </c:pt>
                <c:pt idx="3">
                  <c:v>2020-04</c:v>
                </c:pt>
                <c:pt idx="4">
                  <c:v>2020-05</c:v>
                </c:pt>
                <c:pt idx="5">
                  <c:v>2020-06</c:v>
                </c:pt>
                <c:pt idx="6">
                  <c:v>2020-07</c:v>
                </c:pt>
                <c:pt idx="7">
                  <c:v>2020-08</c:v>
                </c:pt>
                <c:pt idx="8">
                  <c:v>2020-09</c:v>
                </c:pt>
                <c:pt idx="9">
                  <c:v>2020-10</c:v>
                </c:pt>
                <c:pt idx="10">
                  <c:v>2020-11</c:v>
                </c:pt>
                <c:pt idx="11">
                  <c:v>2020-12</c:v>
                </c:pt>
              </c:strCache>
            </c:strRef>
          </c:cat>
          <c:val>
            <c:numRef>
              <c:f>Sheet1!$B$2:$B$13</c:f>
              <c:numCache>
                <c:formatCode>General</c:formatCode>
                <c:ptCount val="12"/>
                <c:pt idx="0">
                  <c:v>185</c:v>
                </c:pt>
                <c:pt idx="1">
                  <c:v>371</c:v>
                </c:pt>
                <c:pt idx="2">
                  <c:v>190</c:v>
                </c:pt>
                <c:pt idx="3">
                  <c:v>52</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3DF5-45A9-BE94-0B4A15BA1970}"/>
            </c:ext>
          </c:extLst>
        </c:ser>
        <c:dLbls>
          <c:showLegendKey val="0"/>
          <c:showVal val="0"/>
          <c:showCatName val="0"/>
          <c:showSerName val="0"/>
          <c:showPercent val="0"/>
          <c:showBubbleSize val="0"/>
        </c:dLbls>
        <c:gapWidth val="219"/>
        <c:overlap val="-27"/>
        <c:axId val="364690776"/>
        <c:axId val="364700288"/>
      </c:barChart>
      <c:catAx>
        <c:axId val="3646907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4700288"/>
        <c:crosses val="autoZero"/>
        <c:auto val="1"/>
        <c:lblAlgn val="ctr"/>
        <c:lblOffset val="100"/>
        <c:noMultiLvlLbl val="0"/>
      </c:catAx>
      <c:valAx>
        <c:axId val="3647002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4690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 Insurance Co.</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4</c:v>
                </c:pt>
                <c:pt idx="1">
                  <c:v>27</c:v>
                </c:pt>
                <c:pt idx="2">
                  <c:v>7</c:v>
                </c:pt>
                <c:pt idx="3">
                  <c:v>5</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ADF3-4E01-95D0-5A2B60A63DAF}"/>
            </c:ext>
          </c:extLst>
        </c:ser>
        <c:dLbls>
          <c:showLegendKey val="0"/>
          <c:showVal val="0"/>
          <c:showCatName val="0"/>
          <c:showSerName val="0"/>
          <c:showPercent val="0"/>
          <c:showBubbleSize val="0"/>
        </c:dLbls>
        <c:gapWidth val="219"/>
        <c:overlap val="-27"/>
        <c:axId val="364634064"/>
        <c:axId val="364630128"/>
      </c:barChart>
      <c:dateAx>
        <c:axId val="3646340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4630128"/>
        <c:crosses val="autoZero"/>
        <c:auto val="1"/>
        <c:lblOffset val="100"/>
        <c:baseTimeUnit val="months"/>
      </c:dateAx>
      <c:valAx>
        <c:axId val="3646301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46340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494</c:v>
                </c:pt>
                <c:pt idx="1">
                  <c:v>546</c:v>
                </c:pt>
                <c:pt idx="2">
                  <c:v>591</c:v>
                </c:pt>
                <c:pt idx="3">
                  <c:v>186</c:v>
                </c:pt>
              </c:numCache>
            </c:numRef>
          </c:val>
          <c:extLst>
            <c:ext xmlns:c16="http://schemas.microsoft.com/office/drawing/2014/chart" uri="{C3380CC4-5D6E-409C-BE32-E72D297353CC}">
              <c16:uniqueId val="{00000000-F067-46F8-A57B-08230543EE3F}"/>
            </c:ext>
          </c:extLst>
        </c:ser>
        <c:dLbls>
          <c:showLegendKey val="0"/>
          <c:showVal val="0"/>
          <c:showCatName val="0"/>
          <c:showSerName val="0"/>
          <c:showPercent val="0"/>
          <c:showBubbleSize val="0"/>
        </c:dLbls>
        <c:gapWidth val="219"/>
        <c:overlap val="-27"/>
        <c:axId val="375896064"/>
        <c:axId val="375893440"/>
      </c:barChart>
      <c:dateAx>
        <c:axId val="3758960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5893440"/>
        <c:crosses val="autoZero"/>
        <c:auto val="1"/>
        <c:lblOffset val="100"/>
        <c:baseTimeUnit val="months"/>
      </c:dateAx>
      <c:valAx>
        <c:axId val="3758934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58960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Sheet1!$A$2:$A$5</c:f>
              <c:strCache>
                <c:ptCount val="4"/>
                <c:pt idx="0">
                  <c:v>2020-01</c:v>
                </c:pt>
                <c:pt idx="1">
                  <c:v>2020-02</c:v>
                </c:pt>
                <c:pt idx="2">
                  <c:v>2020-03</c:v>
                </c:pt>
                <c:pt idx="3">
                  <c:v>2020-04</c:v>
                </c:pt>
              </c:strCache>
            </c:strRef>
          </c:cat>
          <c:val>
            <c:numRef>
              <c:f>Sheet1!$B$2:$B$5</c:f>
              <c:numCache>
                <c:formatCode>General</c:formatCode>
                <c:ptCount val="4"/>
                <c:pt idx="0">
                  <c:v>113</c:v>
                </c:pt>
                <c:pt idx="1">
                  <c:v>70</c:v>
                </c:pt>
                <c:pt idx="2">
                  <c:v>93</c:v>
                </c:pt>
                <c:pt idx="3">
                  <c:v>88</c:v>
                </c:pt>
              </c:numCache>
            </c:numRef>
          </c:val>
          <c:extLst>
            <c:ext xmlns:c16="http://schemas.microsoft.com/office/drawing/2014/chart" uri="{C3380CC4-5D6E-409C-BE32-E72D297353CC}">
              <c16:uniqueId val="{00000000-BC70-4F7A-A86D-6347D66A973D}"/>
            </c:ext>
          </c:extLst>
        </c:ser>
        <c:dLbls>
          <c:showLegendKey val="0"/>
          <c:showVal val="0"/>
          <c:showCatName val="0"/>
          <c:showSerName val="0"/>
          <c:showPercent val="0"/>
          <c:showBubbleSize val="0"/>
        </c:dLbls>
        <c:gapWidth val="219"/>
        <c:overlap val="-27"/>
        <c:axId val="375896720"/>
        <c:axId val="375900656"/>
      </c:barChart>
      <c:catAx>
        <c:axId val="3758967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5900656"/>
        <c:crosses val="autoZero"/>
        <c:auto val="1"/>
        <c:lblAlgn val="ctr"/>
        <c:lblOffset val="100"/>
        <c:noMultiLvlLbl val="0"/>
      </c:catAx>
      <c:valAx>
        <c:axId val="3759006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58967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Sheet1!$A$2:$A$5</c:f>
              <c:strCache>
                <c:ptCount val="4"/>
                <c:pt idx="0">
                  <c:v>2020-01</c:v>
                </c:pt>
                <c:pt idx="1">
                  <c:v>2020-02</c:v>
                </c:pt>
                <c:pt idx="2">
                  <c:v>2020-03</c:v>
                </c:pt>
                <c:pt idx="3">
                  <c:v>2020-04</c:v>
                </c:pt>
              </c:strCache>
            </c:strRef>
          </c:cat>
          <c:val>
            <c:numRef>
              <c:f>Sheet1!$B$2:$B$5</c:f>
              <c:numCache>
                <c:formatCode>General</c:formatCode>
                <c:ptCount val="4"/>
                <c:pt idx="0">
                  <c:v>2719</c:v>
                </c:pt>
                <c:pt idx="1">
                  <c:v>1413</c:v>
                </c:pt>
                <c:pt idx="2">
                  <c:v>2244</c:v>
                </c:pt>
                <c:pt idx="3">
                  <c:v>530</c:v>
                </c:pt>
              </c:numCache>
            </c:numRef>
          </c:val>
          <c:extLst>
            <c:ext xmlns:c16="http://schemas.microsoft.com/office/drawing/2014/chart" uri="{C3380CC4-5D6E-409C-BE32-E72D297353CC}">
              <c16:uniqueId val="{00000000-8056-4A6E-8321-823BB6E26268}"/>
            </c:ext>
          </c:extLst>
        </c:ser>
        <c:dLbls>
          <c:showLegendKey val="0"/>
          <c:showVal val="0"/>
          <c:showCatName val="0"/>
          <c:showSerName val="0"/>
          <c:showPercent val="0"/>
          <c:showBubbleSize val="0"/>
        </c:dLbls>
        <c:gapWidth val="219"/>
        <c:overlap val="-27"/>
        <c:axId val="375893112"/>
        <c:axId val="375907216"/>
      </c:barChart>
      <c:catAx>
        <c:axId val="3758931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5907216"/>
        <c:crosses val="autoZero"/>
        <c:auto val="1"/>
        <c:lblAlgn val="ctr"/>
        <c:lblOffset val="100"/>
        <c:noMultiLvlLbl val="0"/>
      </c:catAx>
      <c:valAx>
        <c:axId val="375907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5893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46</c:v>
                </c:pt>
                <c:pt idx="1">
                  <c:v>57</c:v>
                </c:pt>
                <c:pt idx="2">
                  <c:v>31</c:v>
                </c:pt>
                <c:pt idx="3">
                  <c:v>26</c:v>
                </c:pt>
              </c:numCache>
            </c:numRef>
          </c:val>
          <c:extLst>
            <c:ext xmlns:c16="http://schemas.microsoft.com/office/drawing/2014/chart" uri="{C3380CC4-5D6E-409C-BE32-E72D297353CC}">
              <c16:uniqueId val="{00000000-A05F-4AB7-8922-8EB775B14026}"/>
            </c:ext>
          </c:extLst>
        </c:ser>
        <c:dLbls>
          <c:showLegendKey val="0"/>
          <c:showVal val="0"/>
          <c:showCatName val="0"/>
          <c:showSerName val="0"/>
          <c:showPercent val="0"/>
          <c:showBubbleSize val="0"/>
        </c:dLbls>
        <c:gapWidth val="219"/>
        <c:overlap val="-27"/>
        <c:axId val="413072680"/>
        <c:axId val="413074320"/>
      </c:barChart>
      <c:dateAx>
        <c:axId val="4130726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3074320"/>
        <c:crosses val="autoZero"/>
        <c:auto val="1"/>
        <c:lblOffset val="100"/>
        <c:baseTimeUnit val="months"/>
      </c:dateAx>
      <c:valAx>
        <c:axId val="4130743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30726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54</c:v>
                </c:pt>
                <c:pt idx="1">
                  <c:v>46</c:v>
                </c:pt>
                <c:pt idx="2">
                  <c:v>54</c:v>
                </c:pt>
                <c:pt idx="3">
                  <c:v>46</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B0DB-4447-960D-DB9DB855BB69}"/>
            </c:ext>
          </c:extLst>
        </c:ser>
        <c:dLbls>
          <c:showLegendKey val="0"/>
          <c:showVal val="0"/>
          <c:showCatName val="0"/>
          <c:showSerName val="0"/>
          <c:showPercent val="0"/>
          <c:showBubbleSize val="0"/>
        </c:dLbls>
        <c:gapWidth val="219"/>
        <c:overlap val="-27"/>
        <c:axId val="413069072"/>
        <c:axId val="413069400"/>
      </c:barChart>
      <c:dateAx>
        <c:axId val="4130690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3069400"/>
        <c:crosses val="autoZero"/>
        <c:auto val="1"/>
        <c:lblOffset val="100"/>
        <c:baseTimeUnit val="months"/>
      </c:dateAx>
      <c:valAx>
        <c:axId val="4130694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30690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strRef>
              <c:f>Sheet1!$A$2:$A$13</c:f>
              <c:strCache>
                <c:ptCount val="12"/>
                <c:pt idx="0">
                  <c:v>2020-01</c:v>
                </c:pt>
                <c:pt idx="1">
                  <c:v>2020-02</c:v>
                </c:pt>
                <c:pt idx="2">
                  <c:v>2020-03</c:v>
                </c:pt>
                <c:pt idx="3">
                  <c:v>2020-04</c:v>
                </c:pt>
                <c:pt idx="4">
                  <c:v>2020-05</c:v>
                </c:pt>
                <c:pt idx="5">
                  <c:v>2020-06</c:v>
                </c:pt>
                <c:pt idx="6">
                  <c:v>2020-07</c:v>
                </c:pt>
                <c:pt idx="7">
                  <c:v>2020-08</c:v>
                </c:pt>
                <c:pt idx="8">
                  <c:v>2020-09</c:v>
                </c:pt>
                <c:pt idx="9">
                  <c:v>2020-10</c:v>
                </c:pt>
                <c:pt idx="10">
                  <c:v>2020-11</c:v>
                </c:pt>
                <c:pt idx="11">
                  <c:v>2020-12</c:v>
                </c:pt>
              </c:strCache>
            </c:strRef>
          </c:cat>
          <c:val>
            <c:numRef>
              <c:f>Sheet1!$B$2:$B$13</c:f>
              <c:numCache>
                <c:formatCode>General</c:formatCode>
                <c:ptCount val="12"/>
                <c:pt idx="0">
                  <c:v>1258</c:v>
                </c:pt>
                <c:pt idx="1">
                  <c:v>784</c:v>
                </c:pt>
                <c:pt idx="2">
                  <c:v>1357</c:v>
                </c:pt>
                <c:pt idx="3">
                  <c:v>328</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497A-4B7A-ABC3-76959F517715}"/>
            </c:ext>
          </c:extLst>
        </c:ser>
        <c:dLbls>
          <c:showLegendKey val="0"/>
          <c:showVal val="0"/>
          <c:showCatName val="0"/>
          <c:showSerName val="0"/>
          <c:showPercent val="0"/>
          <c:showBubbleSize val="0"/>
        </c:dLbls>
        <c:gapWidth val="219"/>
        <c:overlap val="-27"/>
        <c:axId val="413045128"/>
        <c:axId val="413050048"/>
      </c:barChart>
      <c:catAx>
        <c:axId val="4130451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3050048"/>
        <c:crosses val="autoZero"/>
        <c:auto val="1"/>
        <c:lblAlgn val="ctr"/>
        <c:lblOffset val="100"/>
        <c:noMultiLvlLbl val="0"/>
      </c:catAx>
      <c:valAx>
        <c:axId val="4130500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30451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4/14/2020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4/14/2020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4/14/2020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4/14/2020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4/14/2020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4/14/2020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4/14/2020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4/14/2020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4/14/2020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4/14/2020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6F092A-961B-4525-87FD-7690B07CC6F4}"/>
              </a:ext>
            </a:extLst>
          </p:cNvPr>
          <p:cNvSpPr>
            <a:spLocks noGrp="1"/>
          </p:cNvSpPr>
          <p:nvPr>
            <p:ph type="ctrTitle"/>
          </p:nvPr>
        </p:nvSpPr>
        <p:spPr/>
        <p:txBody>
          <a:bodyPr/>
          <a:lstStyle/>
          <a:p>
            <a:r>
              <a:rPr lang="en-US"/>
              <a:t>PHLY Social Media</a:t>
            </a:r>
          </a:p>
        </p:txBody>
      </p:sp>
      <p:sp>
        <p:nvSpPr>
          <p:cNvPr id="3" name="Subtitle 2">
            <a:extLst>
              <a:ext uri="{FF2B5EF4-FFF2-40B4-BE49-F238E27FC236}">
                <a16:creationId xmlns:a16="http://schemas.microsoft.com/office/drawing/2014/main" id="{2B9824C5-8520-4543-9E34-F65DF20CE028}"/>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29593849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E5810B-4B8E-435E-99D6-B692A92D7DB2}"/>
              </a:ext>
            </a:extLst>
          </p:cNvPr>
          <p:cNvSpPr>
            <a:spLocks noGrp="1"/>
          </p:cNvSpPr>
          <p:nvPr>
            <p:ph type="title"/>
          </p:nvPr>
        </p:nvSpPr>
        <p:spPr/>
        <p:txBody>
          <a:bodyPr/>
          <a:lstStyle/>
          <a:p>
            <a:r>
              <a:rPr lang="en-US"/>
              <a:t>Overall Overall Audience | Philadelphia Insurance</a:t>
            </a:r>
          </a:p>
        </p:txBody>
      </p:sp>
      <p:graphicFrame>
        <p:nvGraphicFramePr>
          <p:cNvPr id="6" name="Chart Placeholder 5">
            <a:extLst>
              <a:ext uri="{FF2B5EF4-FFF2-40B4-BE49-F238E27FC236}">
                <a16:creationId xmlns:a16="http://schemas.microsoft.com/office/drawing/2014/main" id="{A17AC00C-90CF-4B19-A89C-740744210D5B}"/>
              </a:ext>
            </a:extLst>
          </p:cNvPr>
          <p:cNvGraphicFramePr>
            <a:graphicFrameLocks noGrp="1"/>
          </p:cNvGraphicFramePr>
          <p:nvPr>
            <p:ph type="chart" sz="quarter" idx="13"/>
            <p:extLst>
              <p:ext uri="{D42A27DB-BD31-4B8C-83A1-F6EECF244321}">
                <p14:modId xmlns:p14="http://schemas.microsoft.com/office/powerpoint/2010/main" val="183142140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17EBEAB-D0D4-4104-82B9-2411B8727A3F}"/>
              </a:ext>
            </a:extLst>
          </p:cNvPr>
          <p:cNvSpPr>
            <a:spLocks noGrp="1"/>
          </p:cNvSpPr>
          <p:nvPr>
            <p:ph type="body" sz="quarter" idx="14"/>
          </p:nvPr>
        </p:nvSpPr>
        <p:spPr/>
        <p:txBody>
          <a:bodyPr/>
          <a:lstStyle/>
          <a:p>
            <a:r>
              <a:rPr lang="en-US"/>
              <a:t>01/01/2017 - 03/31/2020</a:t>
            </a:r>
          </a:p>
        </p:txBody>
      </p:sp>
      <p:sp>
        <p:nvSpPr>
          <p:cNvPr id="5" name="Footer Placeholder 4">
            <a:extLst>
              <a:ext uri="{FF2B5EF4-FFF2-40B4-BE49-F238E27FC236}">
                <a16:creationId xmlns:a16="http://schemas.microsoft.com/office/drawing/2014/main" id="{98C61E79-B094-4D23-9E6D-123558F505F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221809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A43A64-2203-496A-AAFB-8DFD0D42C57F}"/>
              </a:ext>
            </a:extLst>
          </p:cNvPr>
          <p:cNvSpPr>
            <a:spLocks noGrp="1"/>
          </p:cNvSpPr>
          <p:nvPr>
            <p:ph type="title"/>
          </p:nvPr>
        </p:nvSpPr>
        <p:spPr/>
        <p:txBody>
          <a:bodyPr/>
          <a:lstStyle/>
          <a:p>
            <a:r>
              <a:rPr lang="en-US"/>
              <a:t>Facebook Facebook Key Metrics | Philadelphia Insurance</a:t>
            </a:r>
          </a:p>
        </p:txBody>
      </p:sp>
      <p:graphicFrame>
        <p:nvGraphicFramePr>
          <p:cNvPr id="5" name="Table Placeholder 4">
            <a:extLst>
              <a:ext uri="{FF2B5EF4-FFF2-40B4-BE49-F238E27FC236}">
                <a16:creationId xmlns:a16="http://schemas.microsoft.com/office/drawing/2014/main" id="{AB5FBD98-902E-49BE-8BB6-3DFF0F100D56}"/>
              </a:ext>
            </a:extLst>
          </p:cNvPr>
          <p:cNvGraphicFramePr>
            <a:graphicFrameLocks noGrp="1"/>
          </p:cNvGraphicFramePr>
          <p:nvPr>
            <p:ph type="tbl" sz="quarter" idx="13"/>
            <p:extLst>
              <p:ext uri="{D42A27DB-BD31-4B8C-83A1-F6EECF244321}">
                <p14:modId xmlns:p14="http://schemas.microsoft.com/office/powerpoint/2010/main" val="29912440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404835778"/>
                    </a:ext>
                  </a:extLst>
                </a:gridCol>
                <a:gridCol w="740664">
                  <a:extLst>
                    <a:ext uri="{9D8B030D-6E8A-4147-A177-3AD203B41FA5}">
                      <a16:colId xmlns:a16="http://schemas.microsoft.com/office/drawing/2014/main" val="3672061281"/>
                    </a:ext>
                  </a:extLst>
                </a:gridCol>
                <a:gridCol w="740664">
                  <a:extLst>
                    <a:ext uri="{9D8B030D-6E8A-4147-A177-3AD203B41FA5}">
                      <a16:colId xmlns:a16="http://schemas.microsoft.com/office/drawing/2014/main" val="3792778709"/>
                    </a:ext>
                  </a:extLst>
                </a:gridCol>
                <a:gridCol w="740664">
                  <a:extLst>
                    <a:ext uri="{9D8B030D-6E8A-4147-A177-3AD203B41FA5}">
                      <a16:colId xmlns:a16="http://schemas.microsoft.com/office/drawing/2014/main" val="2119361963"/>
                    </a:ext>
                  </a:extLst>
                </a:gridCol>
                <a:gridCol w="740664">
                  <a:extLst>
                    <a:ext uri="{9D8B030D-6E8A-4147-A177-3AD203B41FA5}">
                      <a16:colId xmlns:a16="http://schemas.microsoft.com/office/drawing/2014/main" val="3475572866"/>
                    </a:ext>
                  </a:extLst>
                </a:gridCol>
                <a:gridCol w="740664">
                  <a:extLst>
                    <a:ext uri="{9D8B030D-6E8A-4147-A177-3AD203B41FA5}">
                      <a16:colId xmlns:a16="http://schemas.microsoft.com/office/drawing/2014/main" val="187379972"/>
                    </a:ext>
                  </a:extLst>
                </a:gridCol>
                <a:gridCol w="740664">
                  <a:extLst>
                    <a:ext uri="{9D8B030D-6E8A-4147-A177-3AD203B41FA5}">
                      <a16:colId xmlns:a16="http://schemas.microsoft.com/office/drawing/2014/main" val="3064284158"/>
                    </a:ext>
                  </a:extLst>
                </a:gridCol>
                <a:gridCol w="740664">
                  <a:extLst>
                    <a:ext uri="{9D8B030D-6E8A-4147-A177-3AD203B41FA5}">
                      <a16:colId xmlns:a16="http://schemas.microsoft.com/office/drawing/2014/main" val="2066422650"/>
                    </a:ext>
                  </a:extLst>
                </a:gridCol>
                <a:gridCol w="740664">
                  <a:extLst>
                    <a:ext uri="{9D8B030D-6E8A-4147-A177-3AD203B41FA5}">
                      <a16:colId xmlns:a16="http://schemas.microsoft.com/office/drawing/2014/main" val="1195321374"/>
                    </a:ext>
                  </a:extLst>
                </a:gridCol>
                <a:gridCol w="740664">
                  <a:extLst>
                    <a:ext uri="{9D8B030D-6E8A-4147-A177-3AD203B41FA5}">
                      <a16:colId xmlns:a16="http://schemas.microsoft.com/office/drawing/2014/main" val="396585283"/>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973379140"/>
                  </a:ext>
                </a:extLst>
              </a:tr>
              <a:tr h="370840">
                <a:tc>
                  <a:txBody>
                    <a:bodyPr/>
                    <a:lstStyle/>
                    <a:p>
                      <a:r>
                        <a:rPr lang="en-US" sz="1000"/>
                        <a:t>Philadelphia Insurance Companies</a:t>
                      </a:r>
                    </a:p>
                  </a:txBody>
                  <a:tcPr/>
                </a:tc>
                <a:tc>
                  <a:txBody>
                    <a:bodyPr/>
                    <a:lstStyle/>
                    <a:p>
                      <a:r>
                        <a:rPr lang="en-US" sz="1000"/>
                        <a:t>4434</a:t>
                      </a:r>
                    </a:p>
                  </a:txBody>
                  <a:tcPr/>
                </a:tc>
                <a:tc>
                  <a:txBody>
                    <a:bodyPr/>
                    <a:lstStyle/>
                    <a:p>
                      <a:r>
                        <a:rPr lang="en-US" sz="1000"/>
                        <a:t>22</a:t>
                      </a:r>
                    </a:p>
                  </a:txBody>
                  <a:tcPr/>
                </a:tc>
                <a:tc>
                  <a:txBody>
                    <a:bodyPr/>
                    <a:lstStyle/>
                    <a:p>
                      <a:r>
                        <a:rPr lang="en-US" sz="1000"/>
                        <a:t>32</a:t>
                      </a:r>
                    </a:p>
                  </a:txBody>
                  <a:tcPr/>
                </a:tc>
                <a:tc>
                  <a:txBody>
                    <a:bodyPr/>
                    <a:lstStyle/>
                    <a:p>
                      <a:r>
                        <a:rPr lang="en-US" sz="1000"/>
                        <a:t>908</a:t>
                      </a:r>
                    </a:p>
                  </a:txBody>
                  <a:tcPr/>
                </a:tc>
                <a:tc>
                  <a:txBody>
                    <a:bodyPr/>
                    <a:lstStyle/>
                    <a:p>
                      <a:r>
                        <a:rPr lang="en-US" sz="1000"/>
                        <a:t>43</a:t>
                      </a:r>
                    </a:p>
                  </a:txBody>
                  <a:tcPr/>
                </a:tc>
                <a:tc>
                  <a:txBody>
                    <a:bodyPr/>
                    <a:lstStyle/>
                    <a:p>
                      <a:r>
                        <a:rPr lang="en-US" sz="1000"/>
                        <a:t>70</a:t>
                      </a:r>
                    </a:p>
                  </a:txBody>
                  <a:tcPr/>
                </a:tc>
                <a:tc>
                  <a:txBody>
                    <a:bodyPr/>
                    <a:lstStyle/>
                    <a:p>
                      <a:r>
                        <a:rPr lang="en-US" sz="1000"/>
                        <a:t>2</a:t>
                      </a:r>
                    </a:p>
                  </a:txBody>
                  <a:tcPr/>
                </a:tc>
                <a:tc>
                  <a:txBody>
                    <a:bodyPr/>
                    <a:lstStyle/>
                    <a:p>
                      <a:r>
                        <a:rPr lang="en-US" sz="1000"/>
                        <a:t>0.7214 %</a:t>
                      </a:r>
                    </a:p>
                  </a:txBody>
                  <a:tcPr/>
                </a:tc>
                <a:tc>
                  <a:txBody>
                    <a:bodyPr/>
                    <a:lstStyle/>
                    <a:p>
                      <a:r>
                        <a:rPr lang="en-US" sz="1000"/>
                        <a:t>0.0 %</a:t>
                      </a:r>
                    </a:p>
                  </a:txBody>
                  <a:tcPr/>
                </a:tc>
                <a:extLst>
                  <a:ext uri="{0D108BD9-81ED-4DB2-BD59-A6C34878D82A}">
                    <a16:rowId xmlns:a16="http://schemas.microsoft.com/office/drawing/2014/main" val="100880197"/>
                  </a:ext>
                </a:extLst>
              </a:tr>
            </a:tbl>
          </a:graphicData>
        </a:graphic>
      </p:graphicFrame>
      <p:sp>
        <p:nvSpPr>
          <p:cNvPr id="4" name="Text Placeholder 3">
            <a:extLst>
              <a:ext uri="{FF2B5EF4-FFF2-40B4-BE49-F238E27FC236}">
                <a16:creationId xmlns:a16="http://schemas.microsoft.com/office/drawing/2014/main" id="{01E9282B-B9DA-4BFC-AF26-56573210ACC3}"/>
              </a:ext>
            </a:extLst>
          </p:cNvPr>
          <p:cNvSpPr>
            <a:spLocks noGrp="1"/>
          </p:cNvSpPr>
          <p:nvPr>
            <p:ph type="body" sz="quarter" idx="14"/>
          </p:nvPr>
        </p:nvSpPr>
        <p:spPr/>
        <p:txBody>
          <a:bodyPr/>
          <a:lstStyle/>
          <a:p>
            <a:r>
              <a:rPr lang="en-US"/>
              <a:t>03/01/2020 - 03/31/2020</a:t>
            </a:r>
          </a:p>
        </p:txBody>
      </p:sp>
    </p:spTree>
    <p:extLst>
      <p:ext uri="{BB962C8B-B14F-4D97-AF65-F5344CB8AC3E}">
        <p14:creationId xmlns:p14="http://schemas.microsoft.com/office/powerpoint/2010/main" val="26237434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EBB0B8-6093-4609-828A-A6FD74C58282}"/>
              </a:ext>
            </a:extLst>
          </p:cNvPr>
          <p:cNvSpPr>
            <a:spLocks noGrp="1"/>
          </p:cNvSpPr>
          <p:nvPr>
            <p:ph type="title"/>
          </p:nvPr>
        </p:nvSpPr>
        <p:spPr/>
        <p:txBody>
          <a:bodyPr/>
          <a:lstStyle/>
          <a:p>
            <a:r>
              <a:rPr lang="en-US"/>
              <a:t>Facebook Facebook Fans Change | Philadelphia Insurance</a:t>
            </a:r>
          </a:p>
        </p:txBody>
      </p:sp>
      <p:graphicFrame>
        <p:nvGraphicFramePr>
          <p:cNvPr id="6" name="Chart Placeholder 5">
            <a:extLst>
              <a:ext uri="{FF2B5EF4-FFF2-40B4-BE49-F238E27FC236}">
                <a16:creationId xmlns:a16="http://schemas.microsoft.com/office/drawing/2014/main" id="{79B7DBDF-10F5-4DD2-8E36-F29936C35AD5}"/>
              </a:ext>
            </a:extLst>
          </p:cNvPr>
          <p:cNvGraphicFramePr>
            <a:graphicFrameLocks noGrp="1"/>
          </p:cNvGraphicFramePr>
          <p:nvPr>
            <p:ph type="chart" sz="quarter" idx="13"/>
            <p:extLst>
              <p:ext uri="{D42A27DB-BD31-4B8C-83A1-F6EECF244321}">
                <p14:modId xmlns:p14="http://schemas.microsoft.com/office/powerpoint/2010/main" val="1528050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9F9D5FA-5A41-4657-9F47-5CDD8A5B610D}"/>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01995A92-7FAD-4821-A6EF-F5A2F3C1E60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941643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385A4A-EEA2-429A-AE18-E5E891E20CE5}"/>
              </a:ext>
            </a:extLst>
          </p:cNvPr>
          <p:cNvSpPr>
            <a:spLocks noGrp="1"/>
          </p:cNvSpPr>
          <p:nvPr>
            <p:ph type="title"/>
          </p:nvPr>
        </p:nvSpPr>
        <p:spPr/>
        <p:txBody>
          <a:bodyPr/>
          <a:lstStyle/>
          <a:p>
            <a:r>
              <a:rPr lang="en-US"/>
              <a:t>Facebook Average Interactions Per Facebook Post | Philadelphia Insurance</a:t>
            </a:r>
          </a:p>
        </p:txBody>
      </p:sp>
      <p:graphicFrame>
        <p:nvGraphicFramePr>
          <p:cNvPr id="6" name="Chart Placeholder 5">
            <a:extLst>
              <a:ext uri="{FF2B5EF4-FFF2-40B4-BE49-F238E27FC236}">
                <a16:creationId xmlns:a16="http://schemas.microsoft.com/office/drawing/2014/main" id="{3A690CAB-E355-493A-B9EB-67F022658A7F}"/>
              </a:ext>
            </a:extLst>
          </p:cNvPr>
          <p:cNvGraphicFramePr>
            <a:graphicFrameLocks noGrp="1"/>
          </p:cNvGraphicFramePr>
          <p:nvPr>
            <p:ph type="chart" sz="quarter" idx="13"/>
            <p:extLst>
              <p:ext uri="{D42A27DB-BD31-4B8C-83A1-F6EECF244321}">
                <p14:modId xmlns:p14="http://schemas.microsoft.com/office/powerpoint/2010/main" val="301664736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E0DC24E-851B-4FAD-86A6-28583F7BDEF6}"/>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093C485E-3D20-44B3-BF3A-E5F2FD60133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119869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D1F04B-F4D3-4AB1-BCEB-5669C0A603B3}"/>
              </a:ext>
            </a:extLst>
          </p:cNvPr>
          <p:cNvSpPr>
            <a:spLocks noGrp="1"/>
          </p:cNvSpPr>
          <p:nvPr>
            <p:ph type="title"/>
          </p:nvPr>
        </p:nvSpPr>
        <p:spPr/>
        <p:txBody>
          <a:bodyPr/>
          <a:lstStyle/>
          <a:p>
            <a:r>
              <a:rPr lang="en-US"/>
              <a:t>Facebook Total Interactions Per Month | Philadelphia Insurance</a:t>
            </a:r>
          </a:p>
        </p:txBody>
      </p:sp>
      <p:graphicFrame>
        <p:nvGraphicFramePr>
          <p:cNvPr id="6" name="Chart Placeholder 5">
            <a:extLst>
              <a:ext uri="{FF2B5EF4-FFF2-40B4-BE49-F238E27FC236}">
                <a16:creationId xmlns:a16="http://schemas.microsoft.com/office/drawing/2014/main" id="{D9DD0C58-A932-4F19-8014-CE96D8624C8A}"/>
              </a:ext>
            </a:extLst>
          </p:cNvPr>
          <p:cNvGraphicFramePr>
            <a:graphicFrameLocks noGrp="1"/>
          </p:cNvGraphicFramePr>
          <p:nvPr>
            <p:ph type="chart" sz="quarter" idx="13"/>
            <p:extLst>
              <p:ext uri="{D42A27DB-BD31-4B8C-83A1-F6EECF244321}">
                <p14:modId xmlns:p14="http://schemas.microsoft.com/office/powerpoint/2010/main" val="280382786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26D0D2D-D794-4CFB-9A7F-640CC68897A1}"/>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B845229E-86AC-4627-B4DE-2531C292981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539316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133C3C-1B0E-4991-A422-7BED226F0A87}"/>
              </a:ext>
            </a:extLst>
          </p:cNvPr>
          <p:cNvSpPr>
            <a:spLocks noGrp="1"/>
          </p:cNvSpPr>
          <p:nvPr>
            <p:ph type="title"/>
          </p:nvPr>
        </p:nvSpPr>
        <p:spPr/>
        <p:txBody>
          <a:bodyPr/>
          <a:lstStyle/>
          <a:p>
            <a:r>
              <a:rPr lang="en-US"/>
              <a:t>Facebook Facebook Impressions | Philadelphia Insurance</a:t>
            </a:r>
          </a:p>
        </p:txBody>
      </p:sp>
      <p:graphicFrame>
        <p:nvGraphicFramePr>
          <p:cNvPr id="6" name="Chart Placeholder 5">
            <a:extLst>
              <a:ext uri="{FF2B5EF4-FFF2-40B4-BE49-F238E27FC236}">
                <a16:creationId xmlns:a16="http://schemas.microsoft.com/office/drawing/2014/main" id="{B79C0EBF-6B6F-4EEE-95E9-38231F0FB79E}"/>
              </a:ext>
            </a:extLst>
          </p:cNvPr>
          <p:cNvGraphicFramePr>
            <a:graphicFrameLocks noGrp="1"/>
          </p:cNvGraphicFramePr>
          <p:nvPr>
            <p:ph type="chart" sz="quarter" idx="13"/>
            <p:extLst>
              <p:ext uri="{D42A27DB-BD31-4B8C-83A1-F6EECF244321}">
                <p14:modId xmlns:p14="http://schemas.microsoft.com/office/powerpoint/2010/main" val="40872753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DF9AA2E-5ECE-42A1-933F-8B9EC2B873CD}"/>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195D7118-F221-4959-A447-A4BB6C77C3D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711004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04654C-94D3-4526-8F55-C38AB6750723}"/>
              </a:ext>
            </a:extLst>
          </p:cNvPr>
          <p:cNvSpPr>
            <a:spLocks noGrp="1"/>
          </p:cNvSpPr>
          <p:nvPr>
            <p:ph type="title"/>
          </p:nvPr>
        </p:nvSpPr>
        <p:spPr/>
        <p:txBody>
          <a:bodyPr/>
          <a:lstStyle/>
          <a:p>
            <a:r>
              <a:rPr lang="en-US"/>
              <a:t>Facebook Own Posts Table | Philadelphia Insurance - 1 of 3</a:t>
            </a:r>
          </a:p>
        </p:txBody>
      </p:sp>
      <p:graphicFrame>
        <p:nvGraphicFramePr>
          <p:cNvPr id="5" name="Table Placeholder 4">
            <a:extLst>
              <a:ext uri="{FF2B5EF4-FFF2-40B4-BE49-F238E27FC236}">
                <a16:creationId xmlns:a16="http://schemas.microsoft.com/office/drawing/2014/main" id="{49E8921B-A348-4162-8DA7-0409B78BBACB}"/>
              </a:ext>
            </a:extLst>
          </p:cNvPr>
          <p:cNvGraphicFramePr>
            <a:graphicFrameLocks noGrp="1"/>
          </p:cNvGraphicFramePr>
          <p:nvPr>
            <p:ph type="tbl" sz="quarter" idx="13"/>
            <p:extLst>
              <p:ext uri="{D42A27DB-BD31-4B8C-83A1-F6EECF244321}">
                <p14:modId xmlns:p14="http://schemas.microsoft.com/office/powerpoint/2010/main" val="15582107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1632357384"/>
                    </a:ext>
                  </a:extLst>
                </a:gridCol>
                <a:gridCol w="740664">
                  <a:extLst>
                    <a:ext uri="{9D8B030D-6E8A-4147-A177-3AD203B41FA5}">
                      <a16:colId xmlns:a16="http://schemas.microsoft.com/office/drawing/2014/main" val="421326007"/>
                    </a:ext>
                  </a:extLst>
                </a:gridCol>
                <a:gridCol w="740664">
                  <a:extLst>
                    <a:ext uri="{9D8B030D-6E8A-4147-A177-3AD203B41FA5}">
                      <a16:colId xmlns:a16="http://schemas.microsoft.com/office/drawing/2014/main" val="4088075300"/>
                    </a:ext>
                  </a:extLst>
                </a:gridCol>
                <a:gridCol w="740664">
                  <a:extLst>
                    <a:ext uri="{9D8B030D-6E8A-4147-A177-3AD203B41FA5}">
                      <a16:colId xmlns:a16="http://schemas.microsoft.com/office/drawing/2014/main" val="1229929029"/>
                    </a:ext>
                  </a:extLst>
                </a:gridCol>
                <a:gridCol w="740664">
                  <a:extLst>
                    <a:ext uri="{9D8B030D-6E8A-4147-A177-3AD203B41FA5}">
                      <a16:colId xmlns:a16="http://schemas.microsoft.com/office/drawing/2014/main" val="1621857591"/>
                    </a:ext>
                  </a:extLst>
                </a:gridCol>
                <a:gridCol w="740664">
                  <a:extLst>
                    <a:ext uri="{9D8B030D-6E8A-4147-A177-3AD203B41FA5}">
                      <a16:colId xmlns:a16="http://schemas.microsoft.com/office/drawing/2014/main" val="1177239495"/>
                    </a:ext>
                  </a:extLst>
                </a:gridCol>
                <a:gridCol w="740664">
                  <a:extLst>
                    <a:ext uri="{9D8B030D-6E8A-4147-A177-3AD203B41FA5}">
                      <a16:colId xmlns:a16="http://schemas.microsoft.com/office/drawing/2014/main" val="588740176"/>
                    </a:ext>
                  </a:extLst>
                </a:gridCol>
                <a:gridCol w="740664">
                  <a:extLst>
                    <a:ext uri="{9D8B030D-6E8A-4147-A177-3AD203B41FA5}">
                      <a16:colId xmlns:a16="http://schemas.microsoft.com/office/drawing/2014/main" val="24843152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3818549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- 2020-03-03 15:48:53</a:t>
                      </a:r>
                      <a:r>
                        <a:rPr kumimoji="0" lang="en-US" sz="1000" b="0" i="0" u="none" strike="noStrike" kern="1200" cap="none" spc="0" normalizeH="0" baseline="0" noProof="0">
                          <a:ln>
                            <a:noFill/>
                          </a:ln>
                          <a:solidFill>
                            <a:prstClr val="black"/>
                          </a:solidFill>
                          <a:effectLst/>
                          <a:uLnTx/>
                          <a:uFillTx/>
                          <a:latin typeface="+mn-lt"/>
                          <a:ea typeface="+mn-ea"/>
                          <a:cs typeface="+mn-cs"/>
                        </a:rPr>
                        <a:t>
 March is celebrated as #WomensHistoryMonth and throughout the month our Women’s Leadership Series is highlighting some of the incredible women in our company for their accomplishments and achievements. This week, Kelly McCullough is being recognized for her leadership and positive impact to the Human Services Underwriting team.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753894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- 2020-03-30 17:34:23</a:t>
                      </a:r>
                      <a:r>
                        <a:rPr kumimoji="0" lang="en-US" sz="1000" b="0" i="0" u="none" strike="noStrike" kern="1200" cap="none" spc="0" normalizeH="0" baseline="0" noProof="0">
                          <a:ln>
                            <a:noFill/>
                          </a:ln>
                          <a:solidFill>
                            <a:prstClr val="black"/>
                          </a:solidFill>
                          <a:effectLst/>
                          <a:uLnTx/>
                          <a:uFillTx/>
                          <a:latin typeface="+mn-lt"/>
                          <a:ea typeface="+mn-ea"/>
                          <a:cs typeface="+mn-cs"/>
                        </a:rPr>
                        <a:t>
 It’s the first day of #PHLYVirtualSpiritWeek and we kicked it off with Team Spirit Monday! Here’s a roundup of #TEAMPHLY working from home in their PHLY gear.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77401083"/>
                  </a:ext>
                </a:extLst>
              </a:tr>
            </a:tbl>
          </a:graphicData>
        </a:graphic>
      </p:graphicFrame>
      <p:sp>
        <p:nvSpPr>
          <p:cNvPr id="4" name="Text Placeholder 3">
            <a:extLst>
              <a:ext uri="{FF2B5EF4-FFF2-40B4-BE49-F238E27FC236}">
                <a16:creationId xmlns:a16="http://schemas.microsoft.com/office/drawing/2014/main" id="{D6F62E6B-A687-4604-A670-C96F868B5384}"/>
              </a:ext>
            </a:extLst>
          </p:cNvPr>
          <p:cNvSpPr>
            <a:spLocks noGrp="1"/>
          </p:cNvSpPr>
          <p:nvPr>
            <p:ph type="body" sz="quarter" idx="14"/>
          </p:nvPr>
        </p:nvSpPr>
        <p:spPr/>
        <p:txBody>
          <a:bodyPr/>
          <a:lstStyle/>
          <a:p>
            <a:r>
              <a:rPr lang="en-US"/>
              <a:t>03/01/2020 - 03/31/2020</a:t>
            </a:r>
          </a:p>
        </p:txBody>
      </p:sp>
    </p:spTree>
    <p:extLst>
      <p:ext uri="{BB962C8B-B14F-4D97-AF65-F5344CB8AC3E}">
        <p14:creationId xmlns:p14="http://schemas.microsoft.com/office/powerpoint/2010/main" val="28116987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596497-F1F4-4106-9A32-88DC7D6CDA09}"/>
              </a:ext>
            </a:extLst>
          </p:cNvPr>
          <p:cNvSpPr>
            <a:spLocks noGrp="1"/>
          </p:cNvSpPr>
          <p:nvPr>
            <p:ph type="title"/>
          </p:nvPr>
        </p:nvSpPr>
        <p:spPr/>
        <p:txBody>
          <a:bodyPr/>
          <a:lstStyle/>
          <a:p>
            <a:r>
              <a:rPr lang="en-US"/>
              <a:t>Facebook Own Posts Table | Philadelphia Insurance - 2 of 3</a:t>
            </a:r>
          </a:p>
        </p:txBody>
      </p:sp>
      <p:graphicFrame>
        <p:nvGraphicFramePr>
          <p:cNvPr id="5" name="Table Placeholder 4">
            <a:extLst>
              <a:ext uri="{FF2B5EF4-FFF2-40B4-BE49-F238E27FC236}">
                <a16:creationId xmlns:a16="http://schemas.microsoft.com/office/drawing/2014/main" id="{BCFAF225-6877-4921-B623-C50E5605FCD7}"/>
              </a:ext>
            </a:extLst>
          </p:cNvPr>
          <p:cNvGraphicFramePr>
            <a:graphicFrameLocks noGrp="1"/>
          </p:cNvGraphicFramePr>
          <p:nvPr>
            <p:ph type="tbl" sz="quarter" idx="13"/>
            <p:extLst>
              <p:ext uri="{D42A27DB-BD31-4B8C-83A1-F6EECF244321}">
                <p14:modId xmlns:p14="http://schemas.microsoft.com/office/powerpoint/2010/main" val="9839838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760812796"/>
                    </a:ext>
                  </a:extLst>
                </a:gridCol>
                <a:gridCol w="740664">
                  <a:extLst>
                    <a:ext uri="{9D8B030D-6E8A-4147-A177-3AD203B41FA5}">
                      <a16:colId xmlns:a16="http://schemas.microsoft.com/office/drawing/2014/main" val="1037654855"/>
                    </a:ext>
                  </a:extLst>
                </a:gridCol>
                <a:gridCol w="740664">
                  <a:extLst>
                    <a:ext uri="{9D8B030D-6E8A-4147-A177-3AD203B41FA5}">
                      <a16:colId xmlns:a16="http://schemas.microsoft.com/office/drawing/2014/main" val="977956115"/>
                    </a:ext>
                  </a:extLst>
                </a:gridCol>
                <a:gridCol w="740664">
                  <a:extLst>
                    <a:ext uri="{9D8B030D-6E8A-4147-A177-3AD203B41FA5}">
                      <a16:colId xmlns:a16="http://schemas.microsoft.com/office/drawing/2014/main" val="1163963258"/>
                    </a:ext>
                  </a:extLst>
                </a:gridCol>
                <a:gridCol w="740664">
                  <a:extLst>
                    <a:ext uri="{9D8B030D-6E8A-4147-A177-3AD203B41FA5}">
                      <a16:colId xmlns:a16="http://schemas.microsoft.com/office/drawing/2014/main" val="2982785701"/>
                    </a:ext>
                  </a:extLst>
                </a:gridCol>
                <a:gridCol w="740664">
                  <a:extLst>
                    <a:ext uri="{9D8B030D-6E8A-4147-A177-3AD203B41FA5}">
                      <a16:colId xmlns:a16="http://schemas.microsoft.com/office/drawing/2014/main" val="3144132134"/>
                    </a:ext>
                  </a:extLst>
                </a:gridCol>
                <a:gridCol w="740664">
                  <a:extLst>
                    <a:ext uri="{9D8B030D-6E8A-4147-A177-3AD203B41FA5}">
                      <a16:colId xmlns:a16="http://schemas.microsoft.com/office/drawing/2014/main" val="1166315124"/>
                    </a:ext>
                  </a:extLst>
                </a:gridCol>
                <a:gridCol w="740664">
                  <a:extLst>
                    <a:ext uri="{9D8B030D-6E8A-4147-A177-3AD203B41FA5}">
                      <a16:colId xmlns:a16="http://schemas.microsoft.com/office/drawing/2014/main" val="27946530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5453349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- 2020-03-30 11:54:10</a:t>
                      </a:r>
                      <a:r>
                        <a:rPr kumimoji="0" lang="en-US" sz="1000" b="0" i="0" u="none" strike="noStrike" kern="1200" cap="none" spc="0" normalizeH="0" baseline="0" noProof="0">
                          <a:ln>
                            <a:noFill/>
                          </a:ln>
                          <a:solidFill>
                            <a:prstClr val="black"/>
                          </a:solidFill>
                          <a:effectLst/>
                          <a:uLnTx/>
                          <a:uFillTx/>
                          <a:latin typeface="+mn-lt"/>
                          <a:ea typeface="+mn-ea"/>
                          <a:cs typeface="+mn-cs"/>
                        </a:rPr>
                        <a:t>
 Many non-profits are struggling to provide critical services to vulnerable populations during the #coronavirus pandemic. To show support for the #community, PHLY’s President John Glomb and his family donated cleaning supplies, clothes, and food to a #Philadelphia based #nonprofit dedicated to eliminating homelessness. 
If you’re looking for virtual ways to help, check out these opportunities from VolunteerMatch: www.volunteermatch.org/covid19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7577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- 2020-03-10 15:42:10</a:t>
                      </a:r>
                      <a:r>
                        <a:rPr kumimoji="0" lang="en-US" sz="1000" b="0" i="0" u="none" strike="noStrike" kern="1200" cap="none" spc="0" normalizeH="0" baseline="0" noProof="0">
                          <a:ln>
                            <a:noFill/>
                          </a:ln>
                          <a:solidFill>
                            <a:prstClr val="black"/>
                          </a:solidFill>
                          <a:effectLst/>
                          <a:uLnTx/>
                          <a:uFillTx/>
                          <a:latin typeface="+mn-lt"/>
                          <a:ea typeface="+mn-ea"/>
                          <a:cs typeface="+mn-cs"/>
                        </a:rPr>
                        <a:t>
 For the past two months, PHLY welcomed Daisuke Ugaeri, a participant in the Tokio Marine Holdings Global Leadership Program. He visited many PHLY departments and offices to learn about our operations and corporate culture. Our executive team wished Daisuke success as he returns to Tokio Marine to leverage his experiences at PHLY!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81781213"/>
                  </a:ext>
                </a:extLst>
              </a:tr>
            </a:tbl>
          </a:graphicData>
        </a:graphic>
      </p:graphicFrame>
      <p:sp>
        <p:nvSpPr>
          <p:cNvPr id="4" name="Text Placeholder 3">
            <a:extLst>
              <a:ext uri="{FF2B5EF4-FFF2-40B4-BE49-F238E27FC236}">
                <a16:creationId xmlns:a16="http://schemas.microsoft.com/office/drawing/2014/main" id="{3C718232-FD31-4936-8197-FDA90A1687D3}"/>
              </a:ext>
            </a:extLst>
          </p:cNvPr>
          <p:cNvSpPr>
            <a:spLocks noGrp="1"/>
          </p:cNvSpPr>
          <p:nvPr>
            <p:ph type="body" sz="quarter" idx="14"/>
          </p:nvPr>
        </p:nvSpPr>
        <p:spPr/>
        <p:txBody>
          <a:bodyPr/>
          <a:lstStyle/>
          <a:p>
            <a:r>
              <a:rPr lang="en-US"/>
              <a:t>03/01/2020 - 03/31/2020</a:t>
            </a:r>
          </a:p>
        </p:txBody>
      </p:sp>
    </p:spTree>
    <p:extLst>
      <p:ext uri="{BB962C8B-B14F-4D97-AF65-F5344CB8AC3E}">
        <p14:creationId xmlns:p14="http://schemas.microsoft.com/office/powerpoint/2010/main" val="31306716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2103F0-44E5-4F60-9E2A-68F507E3BA77}"/>
              </a:ext>
            </a:extLst>
          </p:cNvPr>
          <p:cNvSpPr>
            <a:spLocks noGrp="1"/>
          </p:cNvSpPr>
          <p:nvPr>
            <p:ph type="title"/>
          </p:nvPr>
        </p:nvSpPr>
        <p:spPr/>
        <p:txBody>
          <a:bodyPr/>
          <a:lstStyle/>
          <a:p>
            <a:r>
              <a:rPr lang="en-US"/>
              <a:t>Facebook Own Posts Table | Philadelphia Insurance - 3 of 3</a:t>
            </a:r>
          </a:p>
        </p:txBody>
      </p:sp>
      <p:graphicFrame>
        <p:nvGraphicFramePr>
          <p:cNvPr id="5" name="Table Placeholder 4">
            <a:extLst>
              <a:ext uri="{FF2B5EF4-FFF2-40B4-BE49-F238E27FC236}">
                <a16:creationId xmlns:a16="http://schemas.microsoft.com/office/drawing/2014/main" id="{C54665EE-BC28-4317-805E-C47C261FDD65}"/>
              </a:ext>
            </a:extLst>
          </p:cNvPr>
          <p:cNvGraphicFramePr>
            <a:graphicFrameLocks noGrp="1"/>
          </p:cNvGraphicFramePr>
          <p:nvPr>
            <p:ph type="tbl" sz="quarter" idx="13"/>
            <p:extLst>
              <p:ext uri="{D42A27DB-BD31-4B8C-83A1-F6EECF244321}">
                <p14:modId xmlns:p14="http://schemas.microsoft.com/office/powerpoint/2010/main" val="3488147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4096399116"/>
                    </a:ext>
                  </a:extLst>
                </a:gridCol>
                <a:gridCol w="740664">
                  <a:extLst>
                    <a:ext uri="{9D8B030D-6E8A-4147-A177-3AD203B41FA5}">
                      <a16:colId xmlns:a16="http://schemas.microsoft.com/office/drawing/2014/main" val="3965331044"/>
                    </a:ext>
                  </a:extLst>
                </a:gridCol>
                <a:gridCol w="740664">
                  <a:extLst>
                    <a:ext uri="{9D8B030D-6E8A-4147-A177-3AD203B41FA5}">
                      <a16:colId xmlns:a16="http://schemas.microsoft.com/office/drawing/2014/main" val="1852933377"/>
                    </a:ext>
                  </a:extLst>
                </a:gridCol>
                <a:gridCol w="740664">
                  <a:extLst>
                    <a:ext uri="{9D8B030D-6E8A-4147-A177-3AD203B41FA5}">
                      <a16:colId xmlns:a16="http://schemas.microsoft.com/office/drawing/2014/main" val="478757046"/>
                    </a:ext>
                  </a:extLst>
                </a:gridCol>
                <a:gridCol w="740664">
                  <a:extLst>
                    <a:ext uri="{9D8B030D-6E8A-4147-A177-3AD203B41FA5}">
                      <a16:colId xmlns:a16="http://schemas.microsoft.com/office/drawing/2014/main" val="1650539349"/>
                    </a:ext>
                  </a:extLst>
                </a:gridCol>
                <a:gridCol w="740664">
                  <a:extLst>
                    <a:ext uri="{9D8B030D-6E8A-4147-A177-3AD203B41FA5}">
                      <a16:colId xmlns:a16="http://schemas.microsoft.com/office/drawing/2014/main" val="4096082118"/>
                    </a:ext>
                  </a:extLst>
                </a:gridCol>
                <a:gridCol w="740664">
                  <a:extLst>
                    <a:ext uri="{9D8B030D-6E8A-4147-A177-3AD203B41FA5}">
                      <a16:colId xmlns:a16="http://schemas.microsoft.com/office/drawing/2014/main" val="2212454035"/>
                    </a:ext>
                  </a:extLst>
                </a:gridCol>
                <a:gridCol w="740664">
                  <a:extLst>
                    <a:ext uri="{9D8B030D-6E8A-4147-A177-3AD203B41FA5}">
                      <a16:colId xmlns:a16="http://schemas.microsoft.com/office/drawing/2014/main" val="16603393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384803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- 2020-03-10 11:16:09</a:t>
                      </a:r>
                      <a:r>
                        <a:rPr kumimoji="0" lang="en-US" sz="1000" b="0" i="0" u="none" strike="noStrike" kern="1200" cap="none" spc="0" normalizeH="0" baseline="0" noProof="0">
                          <a:ln>
                            <a:noFill/>
                          </a:ln>
                          <a:solidFill>
                            <a:prstClr val="black"/>
                          </a:solidFill>
                          <a:effectLst/>
                          <a:uLnTx/>
                          <a:uFillTx/>
                          <a:latin typeface="+mn-lt"/>
                          <a:ea typeface="+mn-ea"/>
                          <a:cs typeface="+mn-cs"/>
                        </a:rPr>
                        <a:t>
 March is celebrated as #WomensHistoryMonth. Throughout the month, our Women’s Leadership Series is highlighting some of the incredible women in our company for their accomplishments and achievements. This week, Juli Johnson is being recognized for her successful leadership of the Account Management team.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74618319"/>
                  </a:ext>
                </a:extLst>
              </a:tr>
            </a:tbl>
          </a:graphicData>
        </a:graphic>
      </p:graphicFrame>
      <p:sp>
        <p:nvSpPr>
          <p:cNvPr id="4" name="Text Placeholder 3">
            <a:extLst>
              <a:ext uri="{FF2B5EF4-FFF2-40B4-BE49-F238E27FC236}">
                <a16:creationId xmlns:a16="http://schemas.microsoft.com/office/drawing/2014/main" id="{13E92652-EC52-4FAE-B9D4-7262C54FEE5A}"/>
              </a:ext>
            </a:extLst>
          </p:cNvPr>
          <p:cNvSpPr>
            <a:spLocks noGrp="1"/>
          </p:cNvSpPr>
          <p:nvPr>
            <p:ph type="body" sz="quarter" idx="14"/>
          </p:nvPr>
        </p:nvSpPr>
        <p:spPr/>
        <p:txBody>
          <a:bodyPr/>
          <a:lstStyle/>
          <a:p>
            <a:r>
              <a:rPr lang="en-US"/>
              <a:t>03/01/2020 - 03/31/2020</a:t>
            </a:r>
          </a:p>
        </p:txBody>
      </p:sp>
    </p:spTree>
    <p:extLst>
      <p:ext uri="{BB962C8B-B14F-4D97-AF65-F5344CB8AC3E}">
        <p14:creationId xmlns:p14="http://schemas.microsoft.com/office/powerpoint/2010/main" val="9384005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9B4DAB-9424-4F86-8A54-0866ECAE96BE}"/>
              </a:ext>
            </a:extLst>
          </p:cNvPr>
          <p:cNvSpPr>
            <a:spLocks noGrp="1"/>
          </p:cNvSpPr>
          <p:nvPr>
            <p:ph type="title"/>
          </p:nvPr>
        </p:nvSpPr>
        <p:spPr/>
        <p:txBody>
          <a:bodyPr/>
          <a:lstStyle/>
          <a:p>
            <a:r>
              <a:rPr lang="en-US"/>
              <a:t>Facebook Fan Demographics | Philadelphia Insurance</a:t>
            </a:r>
          </a:p>
        </p:txBody>
      </p:sp>
      <p:graphicFrame>
        <p:nvGraphicFramePr>
          <p:cNvPr id="6" name="Chart Placeholder 5">
            <a:extLst>
              <a:ext uri="{FF2B5EF4-FFF2-40B4-BE49-F238E27FC236}">
                <a16:creationId xmlns:a16="http://schemas.microsoft.com/office/drawing/2014/main" id="{3DB9CBB8-6FAE-4C7A-B562-211807DD5D26}"/>
              </a:ext>
            </a:extLst>
          </p:cNvPr>
          <p:cNvGraphicFramePr>
            <a:graphicFrameLocks noGrp="1"/>
          </p:cNvGraphicFramePr>
          <p:nvPr>
            <p:ph type="chart" sz="quarter" idx="13"/>
            <p:extLst>
              <p:ext uri="{D42A27DB-BD31-4B8C-83A1-F6EECF244321}">
                <p14:modId xmlns:p14="http://schemas.microsoft.com/office/powerpoint/2010/main" val="32038181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98BBFAD-5A30-4156-AA64-D5C777C80668}"/>
              </a:ext>
            </a:extLst>
          </p:cNvPr>
          <p:cNvSpPr>
            <a:spLocks noGrp="1"/>
          </p:cNvSpPr>
          <p:nvPr>
            <p:ph type="body" sz="quarter" idx="14"/>
          </p:nvPr>
        </p:nvSpPr>
        <p:spPr/>
        <p:txBody>
          <a:bodyPr/>
          <a:lstStyle/>
          <a:p>
            <a:r>
              <a:rPr lang="en-US"/>
              <a:t>03/01/2020 - 03/31/2020</a:t>
            </a:r>
          </a:p>
        </p:txBody>
      </p:sp>
      <p:sp>
        <p:nvSpPr>
          <p:cNvPr id="5" name="Footer Placeholder 4">
            <a:extLst>
              <a:ext uri="{FF2B5EF4-FFF2-40B4-BE49-F238E27FC236}">
                <a16:creationId xmlns:a16="http://schemas.microsoft.com/office/drawing/2014/main" id="{CE31001F-6CC0-49F7-BCD4-B6F6D2275C0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514579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028B7A-E1FD-4AAD-8D9B-08E8AC994E6B}"/>
              </a:ext>
            </a:extLst>
          </p:cNvPr>
          <p:cNvSpPr>
            <a:spLocks noGrp="1"/>
          </p:cNvSpPr>
          <p:nvPr>
            <p:ph type="title"/>
          </p:nvPr>
        </p:nvSpPr>
        <p:spPr/>
        <p:txBody>
          <a:bodyPr/>
          <a:lstStyle/>
          <a:p>
            <a:r>
              <a:rPr lang="en-US"/>
              <a:t>Twitter Key Metrics Table | Philadelphia Insurance</a:t>
            </a:r>
          </a:p>
        </p:txBody>
      </p:sp>
      <p:graphicFrame>
        <p:nvGraphicFramePr>
          <p:cNvPr id="5" name="Table Placeholder 4">
            <a:extLst>
              <a:ext uri="{FF2B5EF4-FFF2-40B4-BE49-F238E27FC236}">
                <a16:creationId xmlns:a16="http://schemas.microsoft.com/office/drawing/2014/main" id="{14207C43-498C-4042-9CD0-010621836040}"/>
              </a:ext>
            </a:extLst>
          </p:cNvPr>
          <p:cNvGraphicFramePr>
            <a:graphicFrameLocks noGrp="1"/>
          </p:cNvGraphicFramePr>
          <p:nvPr>
            <p:ph type="tbl" sz="quarter" idx="13"/>
            <p:extLst>
              <p:ext uri="{D42A27DB-BD31-4B8C-83A1-F6EECF244321}">
                <p14:modId xmlns:p14="http://schemas.microsoft.com/office/powerpoint/2010/main" val="9669301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93478080"/>
                    </a:ext>
                  </a:extLst>
                </a:gridCol>
                <a:gridCol w="411480">
                  <a:extLst>
                    <a:ext uri="{9D8B030D-6E8A-4147-A177-3AD203B41FA5}">
                      <a16:colId xmlns:a16="http://schemas.microsoft.com/office/drawing/2014/main" val="158982537"/>
                    </a:ext>
                  </a:extLst>
                </a:gridCol>
                <a:gridCol w="411480">
                  <a:extLst>
                    <a:ext uri="{9D8B030D-6E8A-4147-A177-3AD203B41FA5}">
                      <a16:colId xmlns:a16="http://schemas.microsoft.com/office/drawing/2014/main" val="1720134084"/>
                    </a:ext>
                  </a:extLst>
                </a:gridCol>
                <a:gridCol w="411480">
                  <a:extLst>
                    <a:ext uri="{9D8B030D-6E8A-4147-A177-3AD203B41FA5}">
                      <a16:colId xmlns:a16="http://schemas.microsoft.com/office/drawing/2014/main" val="3344621794"/>
                    </a:ext>
                  </a:extLst>
                </a:gridCol>
                <a:gridCol w="411480">
                  <a:extLst>
                    <a:ext uri="{9D8B030D-6E8A-4147-A177-3AD203B41FA5}">
                      <a16:colId xmlns:a16="http://schemas.microsoft.com/office/drawing/2014/main" val="4021230521"/>
                    </a:ext>
                  </a:extLst>
                </a:gridCol>
                <a:gridCol w="411480">
                  <a:extLst>
                    <a:ext uri="{9D8B030D-6E8A-4147-A177-3AD203B41FA5}">
                      <a16:colId xmlns:a16="http://schemas.microsoft.com/office/drawing/2014/main" val="1412782634"/>
                    </a:ext>
                  </a:extLst>
                </a:gridCol>
                <a:gridCol w="411480">
                  <a:extLst>
                    <a:ext uri="{9D8B030D-6E8A-4147-A177-3AD203B41FA5}">
                      <a16:colId xmlns:a16="http://schemas.microsoft.com/office/drawing/2014/main" val="191078257"/>
                    </a:ext>
                  </a:extLst>
                </a:gridCol>
                <a:gridCol w="411480">
                  <a:extLst>
                    <a:ext uri="{9D8B030D-6E8A-4147-A177-3AD203B41FA5}">
                      <a16:colId xmlns:a16="http://schemas.microsoft.com/office/drawing/2014/main" val="84980679"/>
                    </a:ext>
                  </a:extLst>
                </a:gridCol>
                <a:gridCol w="411480">
                  <a:extLst>
                    <a:ext uri="{9D8B030D-6E8A-4147-A177-3AD203B41FA5}">
                      <a16:colId xmlns:a16="http://schemas.microsoft.com/office/drawing/2014/main" val="1783583345"/>
                    </a:ext>
                  </a:extLst>
                </a:gridCol>
                <a:gridCol w="411480">
                  <a:extLst>
                    <a:ext uri="{9D8B030D-6E8A-4147-A177-3AD203B41FA5}">
                      <a16:colId xmlns:a16="http://schemas.microsoft.com/office/drawing/2014/main" val="1742765035"/>
                    </a:ext>
                  </a:extLst>
                </a:gridCol>
                <a:gridCol w="411480">
                  <a:extLst>
                    <a:ext uri="{9D8B030D-6E8A-4147-A177-3AD203B41FA5}">
                      <a16:colId xmlns:a16="http://schemas.microsoft.com/office/drawing/2014/main" val="2897118340"/>
                    </a:ext>
                  </a:extLst>
                </a:gridCol>
                <a:gridCol w="411480">
                  <a:extLst>
                    <a:ext uri="{9D8B030D-6E8A-4147-A177-3AD203B41FA5}">
                      <a16:colId xmlns:a16="http://schemas.microsoft.com/office/drawing/2014/main" val="858054876"/>
                    </a:ext>
                  </a:extLst>
                </a:gridCol>
                <a:gridCol w="411480">
                  <a:extLst>
                    <a:ext uri="{9D8B030D-6E8A-4147-A177-3AD203B41FA5}">
                      <a16:colId xmlns:a16="http://schemas.microsoft.com/office/drawing/2014/main" val="2349484857"/>
                    </a:ext>
                  </a:extLst>
                </a:gridCol>
                <a:gridCol w="411480">
                  <a:extLst>
                    <a:ext uri="{9D8B030D-6E8A-4147-A177-3AD203B41FA5}">
                      <a16:colId xmlns:a16="http://schemas.microsoft.com/office/drawing/2014/main" val="2401744329"/>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062954014"/>
                  </a:ext>
                </a:extLst>
              </a:tr>
              <a:tr h="370840">
                <a:tc>
                  <a:txBody>
                    <a:bodyPr/>
                    <a:lstStyle/>
                    <a:p>
                      <a:r>
                        <a:rPr lang="en-US" sz="1000"/>
                        <a:t>PHLY Insurance Co.</a:t>
                      </a:r>
                    </a:p>
                  </a:txBody>
                  <a:tcPr/>
                </a:tc>
                <a:tc>
                  <a:txBody>
                    <a:bodyPr/>
                    <a:lstStyle/>
                    <a:p>
                      <a:r>
                        <a:rPr lang="en-US" sz="1000"/>
                        <a:t>3632</a:t>
                      </a:r>
                    </a:p>
                  </a:txBody>
                  <a:tcPr/>
                </a:tc>
                <a:tc>
                  <a:txBody>
                    <a:bodyPr/>
                    <a:lstStyle/>
                    <a:p>
                      <a:r>
                        <a:rPr lang="en-US" sz="1000"/>
                        <a:t>-3</a:t>
                      </a:r>
                    </a:p>
                  </a:txBody>
                  <a:tcPr/>
                </a:tc>
                <a:tc>
                  <a:txBody>
                    <a:bodyPr/>
                    <a:lstStyle/>
                    <a:p>
                      <a:r>
                        <a:rPr lang="en-US" sz="1000"/>
                        <a:t>34</a:t>
                      </a:r>
                    </a:p>
                  </a:txBody>
                  <a:tcPr/>
                </a:tc>
                <a:tc>
                  <a:txBody>
                    <a:bodyPr/>
                    <a:lstStyle/>
                    <a:p>
                      <a:r>
                        <a:rPr lang="en-US" sz="1000"/>
                        <a:t>32</a:t>
                      </a:r>
                    </a:p>
                  </a:txBody>
                  <a:tcPr/>
                </a:tc>
                <a:tc>
                  <a:txBody>
                    <a:bodyPr/>
                    <a:lstStyle/>
                    <a:p>
                      <a:r>
                        <a:rPr lang="en-US" sz="1000"/>
                        <a:t>2</a:t>
                      </a:r>
                    </a:p>
                  </a:txBody>
                  <a:tcPr/>
                </a:tc>
                <a:tc>
                  <a:txBody>
                    <a:bodyPr/>
                    <a:lstStyle/>
                    <a:p>
                      <a:r>
                        <a:rPr lang="en-US" sz="1000"/>
                        <a:t>0</a:t>
                      </a:r>
                    </a:p>
                  </a:txBody>
                  <a:tcPr/>
                </a:tc>
                <a:tc>
                  <a:txBody>
                    <a:bodyPr/>
                    <a:lstStyle/>
                    <a:p>
                      <a:r>
                        <a:rPr lang="en-US" sz="1000"/>
                        <a:t>38</a:t>
                      </a:r>
                    </a:p>
                  </a:txBody>
                  <a:tcPr/>
                </a:tc>
                <a:tc>
                  <a:txBody>
                    <a:bodyPr/>
                    <a:lstStyle/>
                    <a:p>
                      <a:r>
                        <a:rPr lang="en-US" sz="1000"/>
                        <a:t>38</a:t>
                      </a:r>
                    </a:p>
                  </a:txBody>
                  <a:tcPr/>
                </a:tc>
                <a:tc>
                  <a:txBody>
                    <a:bodyPr/>
                    <a:lstStyle/>
                    <a:p>
                      <a:r>
                        <a:rPr lang="en-US" sz="1000"/>
                        <a:t>150</a:t>
                      </a:r>
                    </a:p>
                  </a:txBody>
                  <a:tcPr/>
                </a:tc>
                <a:tc>
                  <a:txBody>
                    <a:bodyPr/>
                    <a:lstStyle/>
                    <a:p>
                      <a:r>
                        <a:rPr lang="en-US" sz="1000"/>
                        <a:t>2</a:t>
                      </a:r>
                    </a:p>
                  </a:txBody>
                  <a:tcPr/>
                </a:tc>
                <a:tc>
                  <a:txBody>
                    <a:bodyPr/>
                    <a:lstStyle/>
                    <a:p>
                      <a:r>
                        <a:rPr lang="en-US" sz="1000"/>
                        <a:t>7</a:t>
                      </a:r>
                    </a:p>
                  </a:txBody>
                  <a:tcPr/>
                </a:tc>
                <a:tc>
                  <a:txBody>
                    <a:bodyPr/>
                    <a:lstStyle/>
                    <a:p>
                      <a:r>
                        <a:rPr lang="en-US" sz="1000"/>
                        <a:t>0.1634 %</a:t>
                      </a:r>
                    </a:p>
                  </a:txBody>
                  <a:tcPr/>
                </a:tc>
                <a:tc>
                  <a:txBody>
                    <a:bodyPr/>
                    <a:lstStyle/>
                    <a:p>
                      <a:r>
                        <a:rPr lang="en-US" sz="1000"/>
                        <a:t>0.0 %</a:t>
                      </a:r>
                    </a:p>
                  </a:txBody>
                  <a:tcPr/>
                </a:tc>
                <a:extLst>
                  <a:ext uri="{0D108BD9-81ED-4DB2-BD59-A6C34878D82A}">
                    <a16:rowId xmlns:a16="http://schemas.microsoft.com/office/drawing/2014/main" val="1950444026"/>
                  </a:ext>
                </a:extLst>
              </a:tr>
            </a:tbl>
          </a:graphicData>
        </a:graphic>
      </p:graphicFrame>
      <p:sp>
        <p:nvSpPr>
          <p:cNvPr id="4" name="Text Placeholder 3">
            <a:extLst>
              <a:ext uri="{FF2B5EF4-FFF2-40B4-BE49-F238E27FC236}">
                <a16:creationId xmlns:a16="http://schemas.microsoft.com/office/drawing/2014/main" id="{3F91D753-9851-471E-80A6-3EFCD55CE6AC}"/>
              </a:ext>
            </a:extLst>
          </p:cNvPr>
          <p:cNvSpPr>
            <a:spLocks noGrp="1"/>
          </p:cNvSpPr>
          <p:nvPr>
            <p:ph type="body" sz="quarter" idx="14"/>
          </p:nvPr>
        </p:nvSpPr>
        <p:spPr/>
        <p:txBody>
          <a:bodyPr/>
          <a:lstStyle/>
          <a:p>
            <a:r>
              <a:rPr lang="en-US"/>
              <a:t>03/01/2020 - 03/31/2020</a:t>
            </a:r>
          </a:p>
        </p:txBody>
      </p:sp>
    </p:spTree>
    <p:extLst>
      <p:ext uri="{BB962C8B-B14F-4D97-AF65-F5344CB8AC3E}">
        <p14:creationId xmlns:p14="http://schemas.microsoft.com/office/powerpoint/2010/main" val="3076435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B147AC-6D0D-4A9C-96F2-B1C31E76767D}"/>
              </a:ext>
            </a:extLst>
          </p:cNvPr>
          <p:cNvSpPr>
            <a:spLocks noGrp="1"/>
          </p:cNvSpPr>
          <p:nvPr>
            <p:ph type="title"/>
          </p:nvPr>
        </p:nvSpPr>
        <p:spPr/>
        <p:txBody>
          <a:bodyPr/>
          <a:lstStyle/>
          <a:p>
            <a:r>
              <a:rPr lang="en-US"/>
              <a:t>Twitter Twitter Followers Change | Philadelphia Insurance</a:t>
            </a:r>
          </a:p>
        </p:txBody>
      </p:sp>
      <p:graphicFrame>
        <p:nvGraphicFramePr>
          <p:cNvPr id="6" name="Chart Placeholder 5">
            <a:extLst>
              <a:ext uri="{FF2B5EF4-FFF2-40B4-BE49-F238E27FC236}">
                <a16:creationId xmlns:a16="http://schemas.microsoft.com/office/drawing/2014/main" id="{DB393C36-F878-4AE5-B77A-C9FFB79BF63A}"/>
              </a:ext>
            </a:extLst>
          </p:cNvPr>
          <p:cNvGraphicFramePr>
            <a:graphicFrameLocks noGrp="1"/>
          </p:cNvGraphicFramePr>
          <p:nvPr>
            <p:ph type="chart" sz="quarter" idx="13"/>
            <p:extLst>
              <p:ext uri="{D42A27DB-BD31-4B8C-83A1-F6EECF244321}">
                <p14:modId xmlns:p14="http://schemas.microsoft.com/office/powerpoint/2010/main" val="254872443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DC1B614-100A-425C-A542-566AD1D965DC}"/>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0F5C08B5-D6D7-4356-904F-AFAF55BB5CF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608188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E29D47-B21C-426A-ACF8-429193DE99C3}"/>
              </a:ext>
            </a:extLst>
          </p:cNvPr>
          <p:cNvSpPr>
            <a:spLocks noGrp="1"/>
          </p:cNvSpPr>
          <p:nvPr>
            <p:ph type="title"/>
          </p:nvPr>
        </p:nvSpPr>
        <p:spPr/>
        <p:txBody>
          <a:bodyPr/>
          <a:lstStyle/>
          <a:p>
            <a:r>
              <a:rPr lang="en-US"/>
              <a:t>Twitter Average Interactions Per Tweet | Philadelphia Insurance</a:t>
            </a:r>
          </a:p>
        </p:txBody>
      </p:sp>
      <p:graphicFrame>
        <p:nvGraphicFramePr>
          <p:cNvPr id="6" name="Chart Placeholder 5">
            <a:extLst>
              <a:ext uri="{FF2B5EF4-FFF2-40B4-BE49-F238E27FC236}">
                <a16:creationId xmlns:a16="http://schemas.microsoft.com/office/drawing/2014/main" id="{45C943CB-B303-4507-A0AF-322BE33C58F8}"/>
              </a:ext>
            </a:extLst>
          </p:cNvPr>
          <p:cNvGraphicFramePr>
            <a:graphicFrameLocks noGrp="1"/>
          </p:cNvGraphicFramePr>
          <p:nvPr>
            <p:ph type="chart" sz="quarter" idx="13"/>
            <p:extLst>
              <p:ext uri="{D42A27DB-BD31-4B8C-83A1-F6EECF244321}">
                <p14:modId xmlns:p14="http://schemas.microsoft.com/office/powerpoint/2010/main" val="309716109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A7E9014-241E-4EAC-9EBD-22445036A459}"/>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078926BE-B8F1-4788-81AB-496086E82EB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5725064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8C8D7D-8E8C-464D-AAFD-95ABEAB9948C}"/>
              </a:ext>
            </a:extLst>
          </p:cNvPr>
          <p:cNvSpPr>
            <a:spLocks noGrp="1"/>
          </p:cNvSpPr>
          <p:nvPr>
            <p:ph type="title"/>
          </p:nvPr>
        </p:nvSpPr>
        <p:spPr/>
        <p:txBody>
          <a:bodyPr/>
          <a:lstStyle/>
          <a:p>
            <a:r>
              <a:rPr lang="en-US"/>
              <a:t>Twitter Total Interactions Per Month | Philadelphia Insurance</a:t>
            </a:r>
          </a:p>
        </p:txBody>
      </p:sp>
      <p:graphicFrame>
        <p:nvGraphicFramePr>
          <p:cNvPr id="6" name="Chart Placeholder 5">
            <a:extLst>
              <a:ext uri="{FF2B5EF4-FFF2-40B4-BE49-F238E27FC236}">
                <a16:creationId xmlns:a16="http://schemas.microsoft.com/office/drawing/2014/main" id="{A32BE5AA-B6C2-4601-A863-2DE86D0F4AE3}"/>
              </a:ext>
            </a:extLst>
          </p:cNvPr>
          <p:cNvGraphicFramePr>
            <a:graphicFrameLocks noGrp="1"/>
          </p:cNvGraphicFramePr>
          <p:nvPr>
            <p:ph type="chart" sz="quarter" idx="13"/>
            <p:extLst>
              <p:ext uri="{D42A27DB-BD31-4B8C-83A1-F6EECF244321}">
                <p14:modId xmlns:p14="http://schemas.microsoft.com/office/powerpoint/2010/main" val="400716391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B1FCE13-FB83-4D78-A44C-0F17ABDF6A57}"/>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F4987D49-ACD6-4630-961A-38D76F15EF4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0367845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89D9C1-2354-49AC-BF6F-07FD16F7D572}"/>
              </a:ext>
            </a:extLst>
          </p:cNvPr>
          <p:cNvSpPr>
            <a:spLocks noGrp="1"/>
          </p:cNvSpPr>
          <p:nvPr>
            <p:ph type="title"/>
          </p:nvPr>
        </p:nvSpPr>
        <p:spPr/>
        <p:txBody>
          <a:bodyPr/>
          <a:lstStyle/>
          <a:p>
            <a:r>
              <a:rPr lang="en-US"/>
              <a:t>Twitter PHLY Twitter Mentions | Philadelphia Insurance</a:t>
            </a:r>
          </a:p>
        </p:txBody>
      </p:sp>
      <p:graphicFrame>
        <p:nvGraphicFramePr>
          <p:cNvPr id="6" name="Chart Placeholder 5">
            <a:extLst>
              <a:ext uri="{FF2B5EF4-FFF2-40B4-BE49-F238E27FC236}">
                <a16:creationId xmlns:a16="http://schemas.microsoft.com/office/drawing/2014/main" id="{24C8487D-142C-47BA-B260-7A7124B22613}"/>
              </a:ext>
            </a:extLst>
          </p:cNvPr>
          <p:cNvGraphicFramePr>
            <a:graphicFrameLocks noGrp="1"/>
          </p:cNvGraphicFramePr>
          <p:nvPr>
            <p:ph type="chart" sz="quarter" idx="13"/>
            <p:extLst>
              <p:ext uri="{D42A27DB-BD31-4B8C-83A1-F6EECF244321}">
                <p14:modId xmlns:p14="http://schemas.microsoft.com/office/powerpoint/2010/main" val="243190207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0336932-3CBF-4F5C-932E-20305AD0C544}"/>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76AD9938-78E1-49DD-A8DF-8F93480FCB1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09653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57E5BE-2627-424A-A88F-6D60B93862E8}"/>
              </a:ext>
            </a:extLst>
          </p:cNvPr>
          <p:cNvSpPr>
            <a:spLocks noGrp="1"/>
          </p:cNvSpPr>
          <p:nvPr>
            <p:ph type="title"/>
          </p:nvPr>
        </p:nvSpPr>
        <p:spPr/>
        <p:txBody>
          <a:bodyPr/>
          <a:lstStyle/>
          <a:p>
            <a:r>
              <a:rPr lang="en-US"/>
              <a:t>Twitter Key Influencers | Philadelphia Insurance</a:t>
            </a:r>
          </a:p>
        </p:txBody>
      </p:sp>
      <p:graphicFrame>
        <p:nvGraphicFramePr>
          <p:cNvPr id="5" name="Table Placeholder 4">
            <a:extLst>
              <a:ext uri="{FF2B5EF4-FFF2-40B4-BE49-F238E27FC236}">
                <a16:creationId xmlns:a16="http://schemas.microsoft.com/office/drawing/2014/main" id="{80D9EC1E-A47D-40F7-B8FE-B35CB17B763C}"/>
              </a:ext>
            </a:extLst>
          </p:cNvPr>
          <p:cNvGraphicFramePr>
            <a:graphicFrameLocks noGrp="1"/>
          </p:cNvGraphicFramePr>
          <p:nvPr>
            <p:ph type="tbl" sz="quarter" idx="13"/>
            <p:extLst>
              <p:ext uri="{D42A27DB-BD31-4B8C-83A1-F6EECF244321}">
                <p14:modId xmlns:p14="http://schemas.microsoft.com/office/powerpoint/2010/main" val="5329368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09544">
                  <a:extLst>
                    <a:ext uri="{9D8B030D-6E8A-4147-A177-3AD203B41FA5}">
                      <a16:colId xmlns:a16="http://schemas.microsoft.com/office/drawing/2014/main" val="2341130377"/>
                    </a:ext>
                  </a:extLst>
                </a:gridCol>
                <a:gridCol w="2468880">
                  <a:extLst>
                    <a:ext uri="{9D8B030D-6E8A-4147-A177-3AD203B41FA5}">
                      <a16:colId xmlns:a16="http://schemas.microsoft.com/office/drawing/2014/main" val="1765054331"/>
                    </a:ext>
                  </a:extLst>
                </a:gridCol>
                <a:gridCol w="2468880">
                  <a:extLst>
                    <a:ext uri="{9D8B030D-6E8A-4147-A177-3AD203B41FA5}">
                      <a16:colId xmlns:a16="http://schemas.microsoft.com/office/drawing/2014/main" val="643745781"/>
                    </a:ext>
                  </a:extLst>
                </a:gridCol>
              </a:tblGrid>
              <a:tr h="370840">
                <a:tc>
                  <a:txBody>
                    <a:bodyPr/>
                    <a:lstStyle/>
                    <a:p>
                      <a:r>
                        <a:rPr lang="en-US" sz="1000"/>
                        <a:t>Name</a:t>
                      </a:r>
                    </a:p>
                  </a:txBody>
                  <a:tcPr/>
                </a:tc>
                <a:tc>
                  <a:txBody>
                    <a:bodyPr/>
                    <a:lstStyle/>
                    <a:p>
                      <a:r>
                        <a:rPr lang="en-US" sz="1000"/>
                        <a:t>On Profiles</a:t>
                      </a:r>
                    </a:p>
                  </a:txBody>
                  <a:tcPr/>
                </a:tc>
                <a:tc>
                  <a:txBody>
                    <a:bodyPr/>
                    <a:lstStyle/>
                    <a:p>
                      <a:r>
                        <a:rPr lang="en-US" sz="1000"/>
                        <a:t>Mentions</a:t>
                      </a:r>
                    </a:p>
                  </a:txBody>
                  <a:tcPr/>
                </a:tc>
                <a:extLst>
                  <a:ext uri="{0D108BD9-81ED-4DB2-BD59-A6C34878D82A}">
                    <a16:rowId xmlns:a16="http://schemas.microsoft.com/office/drawing/2014/main" val="1596545321"/>
                  </a:ext>
                </a:extLst>
              </a:tr>
              <a:tr h="370840">
                <a:tc>
                  <a:txBody>
                    <a:bodyPr/>
                    <a:lstStyle/>
                    <a:p>
                      <a:r>
                        <a:rPr lang="en-US" sz="1000" b="1"/>
                        <a:t>@MargueriteTort</a:t>
                      </a:r>
                    </a:p>
                  </a:txBody>
                  <a:tcPr/>
                </a:tc>
                <a:tc>
                  <a:txBody>
                    <a:bodyPr/>
                    <a:lstStyle/>
                    <a:p>
                      <a:r>
                        <a:rPr lang="en-US" sz="1000"/>
                        <a:t>PHLY Insurance Co. (59)</a:t>
                      </a:r>
                    </a:p>
                  </a:txBody>
                  <a:tcPr/>
                </a:tc>
                <a:tc>
                  <a:txBody>
                    <a:bodyPr/>
                    <a:lstStyle/>
                    <a:p>
                      <a:r>
                        <a:rPr lang="en-US" sz="1000"/>
                        <a:t>59</a:t>
                      </a:r>
                    </a:p>
                  </a:txBody>
                  <a:tcPr/>
                </a:tc>
                <a:extLst>
                  <a:ext uri="{0D108BD9-81ED-4DB2-BD59-A6C34878D82A}">
                    <a16:rowId xmlns:a16="http://schemas.microsoft.com/office/drawing/2014/main" val="793757895"/>
                  </a:ext>
                </a:extLst>
              </a:tr>
              <a:tr h="370840">
                <a:tc>
                  <a:txBody>
                    <a:bodyPr/>
                    <a:lstStyle/>
                    <a:p>
                      <a:r>
                        <a:rPr lang="en-US" sz="1000" b="1"/>
                        <a:t>@GammaIotaSigma</a:t>
                      </a:r>
                    </a:p>
                  </a:txBody>
                  <a:tcPr/>
                </a:tc>
                <a:tc>
                  <a:txBody>
                    <a:bodyPr/>
                    <a:lstStyle/>
                    <a:p>
                      <a:r>
                        <a:rPr lang="en-US" sz="1000"/>
                        <a:t>PHLY Insurance Co. (38)</a:t>
                      </a:r>
                    </a:p>
                  </a:txBody>
                  <a:tcPr/>
                </a:tc>
                <a:tc>
                  <a:txBody>
                    <a:bodyPr/>
                    <a:lstStyle/>
                    <a:p>
                      <a:r>
                        <a:rPr lang="en-US" sz="1000"/>
                        <a:t>38</a:t>
                      </a:r>
                    </a:p>
                  </a:txBody>
                  <a:tcPr/>
                </a:tc>
                <a:extLst>
                  <a:ext uri="{0D108BD9-81ED-4DB2-BD59-A6C34878D82A}">
                    <a16:rowId xmlns:a16="http://schemas.microsoft.com/office/drawing/2014/main" val="3491417788"/>
                  </a:ext>
                </a:extLst>
              </a:tr>
              <a:tr h="370840">
                <a:tc>
                  <a:txBody>
                    <a:bodyPr/>
                    <a:lstStyle/>
                    <a:p>
                      <a:r>
                        <a:rPr lang="en-US" sz="1000" b="1"/>
                        <a:t>@Regore2</a:t>
                      </a:r>
                    </a:p>
                  </a:txBody>
                  <a:tcPr/>
                </a:tc>
                <a:tc>
                  <a:txBody>
                    <a:bodyPr/>
                    <a:lstStyle/>
                    <a:p>
                      <a:r>
                        <a:rPr lang="en-US" sz="1000"/>
                        <a:t>PHLY Insurance Co. (36)</a:t>
                      </a:r>
                    </a:p>
                  </a:txBody>
                  <a:tcPr/>
                </a:tc>
                <a:tc>
                  <a:txBody>
                    <a:bodyPr/>
                    <a:lstStyle/>
                    <a:p>
                      <a:r>
                        <a:rPr lang="en-US" sz="1000"/>
                        <a:t>36</a:t>
                      </a:r>
                    </a:p>
                  </a:txBody>
                  <a:tcPr/>
                </a:tc>
                <a:extLst>
                  <a:ext uri="{0D108BD9-81ED-4DB2-BD59-A6C34878D82A}">
                    <a16:rowId xmlns:a16="http://schemas.microsoft.com/office/drawing/2014/main" val="2415536981"/>
                  </a:ext>
                </a:extLst>
              </a:tr>
              <a:tr h="370840">
                <a:tc>
                  <a:txBody>
                    <a:bodyPr/>
                    <a:lstStyle/>
                    <a:p>
                      <a:r>
                        <a:rPr lang="en-US" sz="1000" b="1"/>
                        <a:t>@EaglesCommunity</a:t>
                      </a:r>
                    </a:p>
                  </a:txBody>
                  <a:tcPr/>
                </a:tc>
                <a:tc>
                  <a:txBody>
                    <a:bodyPr/>
                    <a:lstStyle/>
                    <a:p>
                      <a:r>
                        <a:rPr lang="en-US" sz="1000"/>
                        <a:t>PHLY Insurance Co. (29)</a:t>
                      </a:r>
                    </a:p>
                  </a:txBody>
                  <a:tcPr/>
                </a:tc>
                <a:tc>
                  <a:txBody>
                    <a:bodyPr/>
                    <a:lstStyle/>
                    <a:p>
                      <a:r>
                        <a:rPr lang="en-US" sz="1000"/>
                        <a:t>29</a:t>
                      </a:r>
                    </a:p>
                  </a:txBody>
                  <a:tcPr/>
                </a:tc>
                <a:extLst>
                  <a:ext uri="{0D108BD9-81ED-4DB2-BD59-A6C34878D82A}">
                    <a16:rowId xmlns:a16="http://schemas.microsoft.com/office/drawing/2014/main" val="3988287694"/>
                  </a:ext>
                </a:extLst>
              </a:tr>
              <a:tr h="370840">
                <a:tc>
                  <a:txBody>
                    <a:bodyPr/>
                    <a:lstStyle/>
                    <a:p>
                      <a:r>
                        <a:rPr lang="en-US" sz="1000" b="1"/>
                        <a:t>@TMNA_Services</a:t>
                      </a:r>
                    </a:p>
                  </a:txBody>
                  <a:tcPr/>
                </a:tc>
                <a:tc>
                  <a:txBody>
                    <a:bodyPr/>
                    <a:lstStyle/>
                    <a:p>
                      <a:r>
                        <a:rPr lang="en-US" sz="1000"/>
                        <a:t>PHLY Insurance Co. (11)</a:t>
                      </a:r>
                    </a:p>
                  </a:txBody>
                  <a:tcPr/>
                </a:tc>
                <a:tc>
                  <a:txBody>
                    <a:bodyPr/>
                    <a:lstStyle/>
                    <a:p>
                      <a:r>
                        <a:rPr lang="en-US" sz="1000"/>
                        <a:t>11</a:t>
                      </a:r>
                    </a:p>
                  </a:txBody>
                  <a:tcPr/>
                </a:tc>
                <a:extLst>
                  <a:ext uri="{0D108BD9-81ED-4DB2-BD59-A6C34878D82A}">
                    <a16:rowId xmlns:a16="http://schemas.microsoft.com/office/drawing/2014/main" val="1686495041"/>
                  </a:ext>
                </a:extLst>
              </a:tr>
              <a:tr h="370840">
                <a:tc>
                  <a:txBody>
                    <a:bodyPr/>
                    <a:lstStyle/>
                    <a:p>
                      <a:r>
                        <a:rPr lang="en-US" sz="1000" b="1"/>
                        <a:t>@HelperHelperApp</a:t>
                      </a:r>
                    </a:p>
                  </a:txBody>
                  <a:tcPr/>
                </a:tc>
                <a:tc>
                  <a:txBody>
                    <a:bodyPr/>
                    <a:lstStyle/>
                    <a:p>
                      <a:r>
                        <a:rPr lang="en-US" sz="1000"/>
                        <a:t>PHLY Insurance Co. (11)</a:t>
                      </a:r>
                    </a:p>
                  </a:txBody>
                  <a:tcPr/>
                </a:tc>
                <a:tc>
                  <a:txBody>
                    <a:bodyPr/>
                    <a:lstStyle/>
                    <a:p>
                      <a:r>
                        <a:rPr lang="en-US" sz="1000"/>
                        <a:t>11</a:t>
                      </a:r>
                    </a:p>
                  </a:txBody>
                  <a:tcPr/>
                </a:tc>
                <a:extLst>
                  <a:ext uri="{0D108BD9-81ED-4DB2-BD59-A6C34878D82A}">
                    <a16:rowId xmlns:a16="http://schemas.microsoft.com/office/drawing/2014/main" val="2909935436"/>
                  </a:ext>
                </a:extLst>
              </a:tr>
              <a:tr h="370840">
                <a:tc>
                  <a:txBody>
                    <a:bodyPr/>
                    <a:lstStyle/>
                    <a:p>
                      <a:r>
                        <a:rPr lang="en-US" sz="1000" b="1"/>
                        <a:t>@wadt</a:t>
                      </a:r>
                    </a:p>
                  </a:txBody>
                  <a:tcPr/>
                </a:tc>
                <a:tc>
                  <a:txBody>
                    <a:bodyPr/>
                    <a:lstStyle/>
                    <a:p>
                      <a:r>
                        <a:rPr lang="en-US" sz="1000"/>
                        <a:t>PHLY Insurance Co. (10)</a:t>
                      </a:r>
                    </a:p>
                  </a:txBody>
                  <a:tcPr/>
                </a:tc>
                <a:tc>
                  <a:txBody>
                    <a:bodyPr/>
                    <a:lstStyle/>
                    <a:p>
                      <a:r>
                        <a:rPr lang="en-US" sz="1000"/>
                        <a:t>10</a:t>
                      </a:r>
                    </a:p>
                  </a:txBody>
                  <a:tcPr/>
                </a:tc>
                <a:extLst>
                  <a:ext uri="{0D108BD9-81ED-4DB2-BD59-A6C34878D82A}">
                    <a16:rowId xmlns:a16="http://schemas.microsoft.com/office/drawing/2014/main" val="1661405519"/>
                  </a:ext>
                </a:extLst>
              </a:tr>
              <a:tr h="370840">
                <a:tc>
                  <a:txBody>
                    <a:bodyPr/>
                    <a:lstStyle/>
                    <a:p>
                      <a:r>
                        <a:rPr lang="en-US" sz="1000" b="1"/>
                        <a:t>@FirstInsHI</a:t>
                      </a:r>
                    </a:p>
                  </a:txBody>
                  <a:tcPr/>
                </a:tc>
                <a:tc>
                  <a:txBody>
                    <a:bodyPr/>
                    <a:lstStyle/>
                    <a:p>
                      <a:r>
                        <a:rPr lang="en-US" sz="1000"/>
                        <a:t>PHLY Insurance Co. (8)</a:t>
                      </a:r>
                    </a:p>
                  </a:txBody>
                  <a:tcPr/>
                </a:tc>
                <a:tc>
                  <a:txBody>
                    <a:bodyPr/>
                    <a:lstStyle/>
                    <a:p>
                      <a:r>
                        <a:rPr lang="en-US" sz="1000"/>
                        <a:t>8</a:t>
                      </a:r>
                    </a:p>
                  </a:txBody>
                  <a:tcPr/>
                </a:tc>
                <a:extLst>
                  <a:ext uri="{0D108BD9-81ED-4DB2-BD59-A6C34878D82A}">
                    <a16:rowId xmlns:a16="http://schemas.microsoft.com/office/drawing/2014/main" val="881331083"/>
                  </a:ext>
                </a:extLst>
              </a:tr>
              <a:tr h="370840">
                <a:tc>
                  <a:txBody>
                    <a:bodyPr/>
                    <a:lstStyle/>
                    <a:p>
                      <a:r>
                        <a:rPr lang="en-US" sz="1000" b="1"/>
                        <a:t>@TwinForksIns</a:t>
                      </a:r>
                    </a:p>
                  </a:txBody>
                  <a:tcPr/>
                </a:tc>
                <a:tc>
                  <a:txBody>
                    <a:bodyPr/>
                    <a:lstStyle/>
                    <a:p>
                      <a:r>
                        <a:rPr lang="en-US" sz="1000"/>
                        <a:t>PHLY Insurance Co. (8)</a:t>
                      </a:r>
                    </a:p>
                  </a:txBody>
                  <a:tcPr/>
                </a:tc>
                <a:tc>
                  <a:txBody>
                    <a:bodyPr/>
                    <a:lstStyle/>
                    <a:p>
                      <a:r>
                        <a:rPr lang="en-US" sz="1000"/>
                        <a:t>8</a:t>
                      </a:r>
                    </a:p>
                  </a:txBody>
                  <a:tcPr/>
                </a:tc>
                <a:extLst>
                  <a:ext uri="{0D108BD9-81ED-4DB2-BD59-A6C34878D82A}">
                    <a16:rowId xmlns:a16="http://schemas.microsoft.com/office/drawing/2014/main" val="1926781767"/>
                  </a:ext>
                </a:extLst>
              </a:tr>
              <a:tr h="370840">
                <a:tc>
                  <a:txBody>
                    <a:bodyPr/>
                    <a:lstStyle/>
                    <a:p>
                      <a:r>
                        <a:rPr lang="en-US" sz="1000" b="1"/>
                        <a:t>@Bill_Procopio</a:t>
                      </a:r>
                    </a:p>
                  </a:txBody>
                  <a:tcPr/>
                </a:tc>
                <a:tc>
                  <a:txBody>
                    <a:bodyPr/>
                    <a:lstStyle/>
                    <a:p>
                      <a:r>
                        <a:rPr lang="en-US" sz="1000"/>
                        <a:t>PHLY Insurance Co. (7)</a:t>
                      </a:r>
                    </a:p>
                  </a:txBody>
                  <a:tcPr/>
                </a:tc>
                <a:tc>
                  <a:txBody>
                    <a:bodyPr/>
                    <a:lstStyle/>
                    <a:p>
                      <a:r>
                        <a:rPr lang="en-US" sz="1000"/>
                        <a:t>7</a:t>
                      </a:r>
                    </a:p>
                  </a:txBody>
                  <a:tcPr/>
                </a:tc>
                <a:extLst>
                  <a:ext uri="{0D108BD9-81ED-4DB2-BD59-A6C34878D82A}">
                    <a16:rowId xmlns:a16="http://schemas.microsoft.com/office/drawing/2014/main" val="2610454439"/>
                  </a:ext>
                </a:extLst>
              </a:tr>
            </a:tbl>
          </a:graphicData>
        </a:graphic>
      </p:graphicFrame>
      <p:sp>
        <p:nvSpPr>
          <p:cNvPr id="4" name="Text Placeholder 3">
            <a:extLst>
              <a:ext uri="{FF2B5EF4-FFF2-40B4-BE49-F238E27FC236}">
                <a16:creationId xmlns:a16="http://schemas.microsoft.com/office/drawing/2014/main" id="{62CBBF1A-F7FC-443B-AC88-23CBA3EBE08C}"/>
              </a:ext>
            </a:extLst>
          </p:cNvPr>
          <p:cNvSpPr>
            <a:spLocks noGrp="1"/>
          </p:cNvSpPr>
          <p:nvPr>
            <p:ph type="body" sz="quarter" idx="14"/>
          </p:nvPr>
        </p:nvSpPr>
        <p:spPr/>
        <p:txBody>
          <a:bodyPr/>
          <a:lstStyle/>
          <a:p>
            <a:r>
              <a:rPr lang="en-US"/>
              <a:t>06/01/2019 - 12/31/2020</a:t>
            </a:r>
          </a:p>
        </p:txBody>
      </p:sp>
    </p:spTree>
    <p:extLst>
      <p:ext uri="{BB962C8B-B14F-4D97-AF65-F5344CB8AC3E}">
        <p14:creationId xmlns:p14="http://schemas.microsoft.com/office/powerpoint/2010/main" val="68289873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55F068-045E-485F-AB95-3A6B688FCBEA}"/>
              </a:ext>
            </a:extLst>
          </p:cNvPr>
          <p:cNvSpPr>
            <a:spLocks noGrp="1"/>
          </p:cNvSpPr>
          <p:nvPr>
            <p:ph type="title"/>
          </p:nvPr>
        </p:nvSpPr>
        <p:spPr/>
        <p:txBody>
          <a:bodyPr/>
          <a:lstStyle/>
          <a:p>
            <a:r>
              <a:rPr lang="en-US"/>
              <a:t>Twitter Own and Retweeted Tweets Table | Philadelphia Insurance - 1 of 3</a:t>
            </a:r>
          </a:p>
        </p:txBody>
      </p:sp>
      <p:graphicFrame>
        <p:nvGraphicFramePr>
          <p:cNvPr id="5" name="Table Placeholder 4">
            <a:extLst>
              <a:ext uri="{FF2B5EF4-FFF2-40B4-BE49-F238E27FC236}">
                <a16:creationId xmlns:a16="http://schemas.microsoft.com/office/drawing/2014/main" id="{81E9A70E-E3D8-4F33-BD09-44DC7E1A3ED6}"/>
              </a:ext>
            </a:extLst>
          </p:cNvPr>
          <p:cNvGraphicFramePr>
            <a:graphicFrameLocks noGrp="1"/>
          </p:cNvGraphicFramePr>
          <p:nvPr>
            <p:ph type="tbl" sz="quarter" idx="13"/>
            <p:extLst>
              <p:ext uri="{D42A27DB-BD31-4B8C-83A1-F6EECF244321}">
                <p14:modId xmlns:p14="http://schemas.microsoft.com/office/powerpoint/2010/main" val="27456833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092002479"/>
                    </a:ext>
                  </a:extLst>
                </a:gridCol>
                <a:gridCol w="493776">
                  <a:extLst>
                    <a:ext uri="{9D8B030D-6E8A-4147-A177-3AD203B41FA5}">
                      <a16:colId xmlns:a16="http://schemas.microsoft.com/office/drawing/2014/main" val="1127963350"/>
                    </a:ext>
                  </a:extLst>
                </a:gridCol>
                <a:gridCol w="1069848">
                  <a:extLst>
                    <a:ext uri="{9D8B030D-6E8A-4147-A177-3AD203B41FA5}">
                      <a16:colId xmlns:a16="http://schemas.microsoft.com/office/drawing/2014/main" val="2310185076"/>
                    </a:ext>
                  </a:extLst>
                </a:gridCol>
                <a:gridCol w="1069848">
                  <a:extLst>
                    <a:ext uri="{9D8B030D-6E8A-4147-A177-3AD203B41FA5}">
                      <a16:colId xmlns:a16="http://schemas.microsoft.com/office/drawing/2014/main" val="2107702113"/>
                    </a:ext>
                  </a:extLst>
                </a:gridCol>
                <a:gridCol w="1069848">
                  <a:extLst>
                    <a:ext uri="{9D8B030D-6E8A-4147-A177-3AD203B41FA5}">
                      <a16:colId xmlns:a16="http://schemas.microsoft.com/office/drawing/2014/main" val="1509351101"/>
                    </a:ext>
                  </a:extLst>
                </a:gridCol>
                <a:gridCol w="1069848">
                  <a:extLst>
                    <a:ext uri="{9D8B030D-6E8A-4147-A177-3AD203B41FA5}">
                      <a16:colId xmlns:a16="http://schemas.microsoft.com/office/drawing/2014/main" val="3390514721"/>
                    </a:ext>
                  </a:extLst>
                </a:gridCol>
                <a:gridCol w="1069848">
                  <a:extLst>
                    <a:ext uri="{9D8B030D-6E8A-4147-A177-3AD203B41FA5}">
                      <a16:colId xmlns:a16="http://schemas.microsoft.com/office/drawing/2014/main" val="40266149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9174454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- 2020-03-31 18:03:25</a:t>
                      </a:r>
                      <a:r>
                        <a:rPr kumimoji="0" lang="en-US" sz="1000" b="0" i="0" u="none" strike="noStrike" kern="1200" cap="none" spc="0" normalizeH="0" baseline="0" noProof="0">
                          <a:ln>
                            <a:noFill/>
                          </a:ln>
                          <a:solidFill>
                            <a:prstClr val="black"/>
                          </a:solidFill>
                          <a:effectLst/>
                          <a:uLnTx/>
                          <a:uFillTx/>
                          <a:latin typeface="+mn-lt"/>
                          <a:ea typeface="+mn-ea"/>
                          <a:cs typeface="+mn-cs"/>
                        </a:rPr>
                        <a:t>
 #PHLYVirtualSpiritWeek Day 2⃣  It's Pet Takeover Tuesday! While many of us continue to adjust to #workingfromhome, we asked #TEAMPHLY to share photos of their furry home office coworkers. Here's a roundup of the newest and cutest additions to our team! #pets https://t.co/xZtV4wa74F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04/02/2020 20:11:46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0.4405 %</a:t>
                      </a:r>
                    </a:p>
                  </a:txBody>
                  <a:tcPr/>
                </a:tc>
                <a:extLst>
                  <a:ext uri="{0D108BD9-81ED-4DB2-BD59-A6C34878D82A}">
                    <a16:rowId xmlns:a16="http://schemas.microsoft.com/office/drawing/2014/main" val="6510741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- 2020-03-27 10:53:31</a:t>
                      </a:r>
                      <a:r>
                        <a:rPr kumimoji="0" lang="en-US" sz="1000" b="0" i="0" u="none" strike="noStrike" kern="1200" cap="none" spc="0" normalizeH="0" baseline="0" noProof="0">
                          <a:ln>
                            <a:noFill/>
                          </a:ln>
                          <a:solidFill>
                            <a:prstClr val="black"/>
                          </a:solidFill>
                          <a:effectLst/>
                          <a:uLnTx/>
                          <a:uFillTx/>
                          <a:latin typeface="+mn-lt"/>
                          <a:ea typeface="+mn-ea"/>
                          <a:cs typeface="+mn-cs"/>
                        </a:rPr>
                        <a:t>
 It's important for organizations to recognize the new risks that come with the "new normal" of #workingfromhome. #CyberSecurity is one of these risks. Our blog has tips &amp;amp; resources to help employers keep their organizations &amp;amp; employees safe &amp;amp; productive: https://t.co/MQW0rpSMci https://t.co/aspU3JNpMW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03/31/2020 02:11:20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0.3309 %</a:t>
                      </a:r>
                    </a:p>
                  </a:txBody>
                  <a:tcPr/>
                </a:tc>
                <a:extLst>
                  <a:ext uri="{0D108BD9-81ED-4DB2-BD59-A6C34878D82A}">
                    <a16:rowId xmlns:a16="http://schemas.microsoft.com/office/drawing/2014/main" val="1711403736"/>
                  </a:ext>
                </a:extLst>
              </a:tr>
            </a:tbl>
          </a:graphicData>
        </a:graphic>
      </p:graphicFrame>
      <p:sp>
        <p:nvSpPr>
          <p:cNvPr id="4" name="Text Placeholder 3">
            <a:extLst>
              <a:ext uri="{FF2B5EF4-FFF2-40B4-BE49-F238E27FC236}">
                <a16:creationId xmlns:a16="http://schemas.microsoft.com/office/drawing/2014/main" id="{FA9BDAA4-9BEB-499D-8861-3CEBE83D440A}"/>
              </a:ext>
            </a:extLst>
          </p:cNvPr>
          <p:cNvSpPr>
            <a:spLocks noGrp="1"/>
          </p:cNvSpPr>
          <p:nvPr>
            <p:ph type="body" sz="quarter" idx="14"/>
          </p:nvPr>
        </p:nvSpPr>
        <p:spPr/>
        <p:txBody>
          <a:bodyPr/>
          <a:lstStyle/>
          <a:p>
            <a:r>
              <a:rPr lang="en-US"/>
              <a:t>03/01/2020 - 03/31/2020</a:t>
            </a:r>
          </a:p>
        </p:txBody>
      </p:sp>
    </p:spTree>
    <p:extLst>
      <p:ext uri="{BB962C8B-B14F-4D97-AF65-F5344CB8AC3E}">
        <p14:creationId xmlns:p14="http://schemas.microsoft.com/office/powerpoint/2010/main" val="167572370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6940B6-3DCB-4AB0-9082-174074D8A0AD}"/>
              </a:ext>
            </a:extLst>
          </p:cNvPr>
          <p:cNvSpPr>
            <a:spLocks noGrp="1"/>
          </p:cNvSpPr>
          <p:nvPr>
            <p:ph type="title"/>
          </p:nvPr>
        </p:nvSpPr>
        <p:spPr/>
        <p:txBody>
          <a:bodyPr/>
          <a:lstStyle/>
          <a:p>
            <a:r>
              <a:rPr lang="en-US"/>
              <a:t>Twitter Own and Retweeted Tweets Table | Philadelphia Insurance - 2 of 3</a:t>
            </a:r>
          </a:p>
        </p:txBody>
      </p:sp>
      <p:graphicFrame>
        <p:nvGraphicFramePr>
          <p:cNvPr id="5" name="Table Placeholder 4">
            <a:extLst>
              <a:ext uri="{FF2B5EF4-FFF2-40B4-BE49-F238E27FC236}">
                <a16:creationId xmlns:a16="http://schemas.microsoft.com/office/drawing/2014/main" id="{11DE21AD-B9AA-4F0D-9694-4EB5340C6370}"/>
              </a:ext>
            </a:extLst>
          </p:cNvPr>
          <p:cNvGraphicFramePr>
            <a:graphicFrameLocks noGrp="1"/>
          </p:cNvGraphicFramePr>
          <p:nvPr>
            <p:ph type="tbl" sz="quarter" idx="13"/>
            <p:extLst>
              <p:ext uri="{D42A27DB-BD31-4B8C-83A1-F6EECF244321}">
                <p14:modId xmlns:p14="http://schemas.microsoft.com/office/powerpoint/2010/main" val="17963568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804982812"/>
                    </a:ext>
                  </a:extLst>
                </a:gridCol>
                <a:gridCol w="493776">
                  <a:extLst>
                    <a:ext uri="{9D8B030D-6E8A-4147-A177-3AD203B41FA5}">
                      <a16:colId xmlns:a16="http://schemas.microsoft.com/office/drawing/2014/main" val="2433216066"/>
                    </a:ext>
                  </a:extLst>
                </a:gridCol>
                <a:gridCol w="1069848">
                  <a:extLst>
                    <a:ext uri="{9D8B030D-6E8A-4147-A177-3AD203B41FA5}">
                      <a16:colId xmlns:a16="http://schemas.microsoft.com/office/drawing/2014/main" val="3261271428"/>
                    </a:ext>
                  </a:extLst>
                </a:gridCol>
                <a:gridCol w="1069848">
                  <a:extLst>
                    <a:ext uri="{9D8B030D-6E8A-4147-A177-3AD203B41FA5}">
                      <a16:colId xmlns:a16="http://schemas.microsoft.com/office/drawing/2014/main" val="1754134827"/>
                    </a:ext>
                  </a:extLst>
                </a:gridCol>
                <a:gridCol w="1069848">
                  <a:extLst>
                    <a:ext uri="{9D8B030D-6E8A-4147-A177-3AD203B41FA5}">
                      <a16:colId xmlns:a16="http://schemas.microsoft.com/office/drawing/2014/main" val="530306246"/>
                    </a:ext>
                  </a:extLst>
                </a:gridCol>
                <a:gridCol w="1069848">
                  <a:extLst>
                    <a:ext uri="{9D8B030D-6E8A-4147-A177-3AD203B41FA5}">
                      <a16:colId xmlns:a16="http://schemas.microsoft.com/office/drawing/2014/main" val="376912635"/>
                    </a:ext>
                  </a:extLst>
                </a:gridCol>
                <a:gridCol w="1069848">
                  <a:extLst>
                    <a:ext uri="{9D8B030D-6E8A-4147-A177-3AD203B41FA5}">
                      <a16:colId xmlns:a16="http://schemas.microsoft.com/office/drawing/2014/main" val="28196487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4301982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- 2020-03-30 17:39:37</a:t>
                      </a:r>
                      <a:r>
                        <a:rPr kumimoji="0" lang="en-US" sz="1000" b="0" i="0" u="none" strike="noStrike" kern="1200" cap="none" spc="0" normalizeH="0" baseline="0" noProof="0">
                          <a:ln>
                            <a:noFill/>
                          </a:ln>
                          <a:solidFill>
                            <a:prstClr val="black"/>
                          </a:solidFill>
                          <a:effectLst/>
                          <a:uLnTx/>
                          <a:uFillTx/>
                          <a:latin typeface="+mn-lt"/>
                          <a:ea typeface="+mn-ea"/>
                          <a:cs typeface="+mn-cs"/>
                        </a:rPr>
                        <a:t>
 It’s the first day of #PHLYVirtualSpiritWeek and we kicked it off with Team Spirit Monday! Here’s a roundup of #TEAMPHLY #workingfromhome in their PHLY gear. #MondayMotivation https://t.co/dhoniAH9YJ</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03/31/2020 20:10:57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0.3032 %</a:t>
                      </a:r>
                    </a:p>
                  </a:txBody>
                  <a:tcPr/>
                </a:tc>
                <a:extLst>
                  <a:ext uri="{0D108BD9-81ED-4DB2-BD59-A6C34878D82A}">
                    <a16:rowId xmlns:a16="http://schemas.microsoft.com/office/drawing/2014/main" val="24804325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- 2020-03-06 11:22:40</a:t>
                      </a:r>
                      <a:r>
                        <a:rPr kumimoji="0" lang="en-US" sz="1000" b="0" i="0" u="none" strike="noStrike" kern="1200" cap="none" spc="0" normalizeH="0" baseline="0" noProof="0">
                          <a:ln>
                            <a:noFill/>
                          </a:ln>
                          <a:solidFill>
                            <a:prstClr val="black"/>
                          </a:solidFill>
                          <a:effectLst/>
                          <a:uLnTx/>
                          <a:uFillTx/>
                          <a:latin typeface="+mn-lt"/>
                          <a:ea typeface="+mn-ea"/>
                          <a:cs typeface="+mn-cs"/>
                        </a:rPr>
                        <a:t>
 Our Walnut Creek, CA office helped @MonumentCrisisC sort and package #food donations for those in need. The non-profit serves low income families and individuals by providing food assistance among other services in Contra Costa County. #TEAMPHLY #FridayThoughts #volunteering https://t.co/CvzaOMOD46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03/21/2020 02:12:23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0.3027 %</a:t>
                      </a:r>
                    </a:p>
                  </a:txBody>
                  <a:tcPr/>
                </a:tc>
                <a:extLst>
                  <a:ext uri="{0D108BD9-81ED-4DB2-BD59-A6C34878D82A}">
                    <a16:rowId xmlns:a16="http://schemas.microsoft.com/office/drawing/2014/main" val="2786046712"/>
                  </a:ext>
                </a:extLst>
              </a:tr>
            </a:tbl>
          </a:graphicData>
        </a:graphic>
      </p:graphicFrame>
      <p:sp>
        <p:nvSpPr>
          <p:cNvPr id="4" name="Text Placeholder 3">
            <a:extLst>
              <a:ext uri="{FF2B5EF4-FFF2-40B4-BE49-F238E27FC236}">
                <a16:creationId xmlns:a16="http://schemas.microsoft.com/office/drawing/2014/main" id="{1A8FE45B-665D-4D2B-AB0D-F43A6ADC2D6E}"/>
              </a:ext>
            </a:extLst>
          </p:cNvPr>
          <p:cNvSpPr>
            <a:spLocks noGrp="1"/>
          </p:cNvSpPr>
          <p:nvPr>
            <p:ph type="body" sz="quarter" idx="14"/>
          </p:nvPr>
        </p:nvSpPr>
        <p:spPr/>
        <p:txBody>
          <a:bodyPr/>
          <a:lstStyle/>
          <a:p>
            <a:r>
              <a:rPr lang="en-US"/>
              <a:t>03/01/2020 - 03/31/2020</a:t>
            </a:r>
          </a:p>
        </p:txBody>
      </p:sp>
    </p:spTree>
    <p:extLst>
      <p:ext uri="{BB962C8B-B14F-4D97-AF65-F5344CB8AC3E}">
        <p14:creationId xmlns:p14="http://schemas.microsoft.com/office/powerpoint/2010/main" val="165699231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372682-74D7-46B6-B5D2-6572CF8424AF}"/>
              </a:ext>
            </a:extLst>
          </p:cNvPr>
          <p:cNvSpPr>
            <a:spLocks noGrp="1"/>
          </p:cNvSpPr>
          <p:nvPr>
            <p:ph type="title"/>
          </p:nvPr>
        </p:nvSpPr>
        <p:spPr/>
        <p:txBody>
          <a:bodyPr/>
          <a:lstStyle/>
          <a:p>
            <a:r>
              <a:rPr lang="en-US"/>
              <a:t>Twitter Own and Retweeted Tweets Table | Philadelphia Insurance - 3 of 3</a:t>
            </a:r>
          </a:p>
        </p:txBody>
      </p:sp>
      <p:graphicFrame>
        <p:nvGraphicFramePr>
          <p:cNvPr id="5" name="Table Placeholder 4">
            <a:extLst>
              <a:ext uri="{FF2B5EF4-FFF2-40B4-BE49-F238E27FC236}">
                <a16:creationId xmlns:a16="http://schemas.microsoft.com/office/drawing/2014/main" id="{D16D1FE8-55D8-4AA8-AAA7-EAC920127E20}"/>
              </a:ext>
            </a:extLst>
          </p:cNvPr>
          <p:cNvGraphicFramePr>
            <a:graphicFrameLocks noGrp="1"/>
          </p:cNvGraphicFramePr>
          <p:nvPr>
            <p:ph type="tbl" sz="quarter" idx="13"/>
            <p:extLst>
              <p:ext uri="{D42A27DB-BD31-4B8C-83A1-F6EECF244321}">
                <p14:modId xmlns:p14="http://schemas.microsoft.com/office/powerpoint/2010/main" val="1126664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102334564"/>
                    </a:ext>
                  </a:extLst>
                </a:gridCol>
                <a:gridCol w="493776">
                  <a:extLst>
                    <a:ext uri="{9D8B030D-6E8A-4147-A177-3AD203B41FA5}">
                      <a16:colId xmlns:a16="http://schemas.microsoft.com/office/drawing/2014/main" val="497706718"/>
                    </a:ext>
                  </a:extLst>
                </a:gridCol>
                <a:gridCol w="1069848">
                  <a:extLst>
                    <a:ext uri="{9D8B030D-6E8A-4147-A177-3AD203B41FA5}">
                      <a16:colId xmlns:a16="http://schemas.microsoft.com/office/drawing/2014/main" val="2315337553"/>
                    </a:ext>
                  </a:extLst>
                </a:gridCol>
                <a:gridCol w="1069848">
                  <a:extLst>
                    <a:ext uri="{9D8B030D-6E8A-4147-A177-3AD203B41FA5}">
                      <a16:colId xmlns:a16="http://schemas.microsoft.com/office/drawing/2014/main" val="1508370496"/>
                    </a:ext>
                  </a:extLst>
                </a:gridCol>
                <a:gridCol w="1069848">
                  <a:extLst>
                    <a:ext uri="{9D8B030D-6E8A-4147-A177-3AD203B41FA5}">
                      <a16:colId xmlns:a16="http://schemas.microsoft.com/office/drawing/2014/main" val="88645559"/>
                    </a:ext>
                  </a:extLst>
                </a:gridCol>
                <a:gridCol w="1069848">
                  <a:extLst>
                    <a:ext uri="{9D8B030D-6E8A-4147-A177-3AD203B41FA5}">
                      <a16:colId xmlns:a16="http://schemas.microsoft.com/office/drawing/2014/main" val="3001488873"/>
                    </a:ext>
                  </a:extLst>
                </a:gridCol>
                <a:gridCol w="1069848">
                  <a:extLst>
                    <a:ext uri="{9D8B030D-6E8A-4147-A177-3AD203B41FA5}">
                      <a16:colId xmlns:a16="http://schemas.microsoft.com/office/drawing/2014/main" val="6682430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6983897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- 2020-03-17 17:09:14</a:t>
                      </a:r>
                      <a:r>
                        <a:rPr kumimoji="0" lang="en-US" sz="1000" b="0" i="0" u="none" strike="noStrike" kern="1200" cap="none" spc="0" normalizeH="0" baseline="0" noProof="0">
                          <a:ln>
                            <a:noFill/>
                          </a:ln>
                          <a:solidFill>
                            <a:prstClr val="black"/>
                          </a:solidFill>
                          <a:effectLst/>
                          <a:uLnTx/>
                          <a:uFillTx/>
                          <a:latin typeface="+mn-lt"/>
                          <a:ea typeface="+mn-ea"/>
                          <a:cs typeface="+mn-cs"/>
                        </a:rPr>
                        <a:t>
 The health &amp;amp; well-being of our employees is our primary concern. As the #coronavirus situation continues to develop, many employees are #workingfromhome and continue to be available to service the needs of our agents and customers. #InThisTogether #TEAMPHLY https://t.co/hQCU6ugNzU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03/18/2020 14:10:45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0.2757 %</a:t>
                      </a:r>
                    </a:p>
                  </a:txBody>
                  <a:tcPr/>
                </a:tc>
                <a:extLst>
                  <a:ext uri="{0D108BD9-81ED-4DB2-BD59-A6C34878D82A}">
                    <a16:rowId xmlns:a16="http://schemas.microsoft.com/office/drawing/2014/main" val="157063404"/>
                  </a:ext>
                </a:extLst>
              </a:tr>
            </a:tbl>
          </a:graphicData>
        </a:graphic>
      </p:graphicFrame>
      <p:sp>
        <p:nvSpPr>
          <p:cNvPr id="4" name="Text Placeholder 3">
            <a:extLst>
              <a:ext uri="{FF2B5EF4-FFF2-40B4-BE49-F238E27FC236}">
                <a16:creationId xmlns:a16="http://schemas.microsoft.com/office/drawing/2014/main" id="{520033BA-4FC7-452C-8887-69F030C8412A}"/>
              </a:ext>
            </a:extLst>
          </p:cNvPr>
          <p:cNvSpPr>
            <a:spLocks noGrp="1"/>
          </p:cNvSpPr>
          <p:nvPr>
            <p:ph type="body" sz="quarter" idx="14"/>
          </p:nvPr>
        </p:nvSpPr>
        <p:spPr/>
        <p:txBody>
          <a:bodyPr/>
          <a:lstStyle/>
          <a:p>
            <a:r>
              <a:rPr lang="en-US"/>
              <a:t>03/01/2020 - 03/31/2020</a:t>
            </a:r>
          </a:p>
        </p:txBody>
      </p:sp>
    </p:spTree>
    <p:extLst>
      <p:ext uri="{BB962C8B-B14F-4D97-AF65-F5344CB8AC3E}">
        <p14:creationId xmlns:p14="http://schemas.microsoft.com/office/powerpoint/2010/main" val="225592833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639D6C-535E-4157-BD4C-2B30488916A6}"/>
              </a:ext>
            </a:extLst>
          </p:cNvPr>
          <p:cNvSpPr>
            <a:spLocks noGrp="1"/>
          </p:cNvSpPr>
          <p:nvPr>
            <p:ph type="title"/>
          </p:nvPr>
        </p:nvSpPr>
        <p:spPr/>
        <p:txBody>
          <a:bodyPr/>
          <a:lstStyle/>
          <a:p>
            <a:r>
              <a:rPr lang="en-US"/>
              <a:t>LinkedIn Key Metrics Table | Philadelphia Insurance</a:t>
            </a:r>
          </a:p>
        </p:txBody>
      </p:sp>
      <p:graphicFrame>
        <p:nvGraphicFramePr>
          <p:cNvPr id="5" name="Table Placeholder 4">
            <a:extLst>
              <a:ext uri="{FF2B5EF4-FFF2-40B4-BE49-F238E27FC236}">
                <a16:creationId xmlns:a16="http://schemas.microsoft.com/office/drawing/2014/main" id="{A1880944-60E4-42EE-A099-FB4EFE843E99}"/>
              </a:ext>
            </a:extLst>
          </p:cNvPr>
          <p:cNvGraphicFramePr>
            <a:graphicFrameLocks noGrp="1"/>
          </p:cNvGraphicFramePr>
          <p:nvPr>
            <p:ph type="tbl" sz="quarter" idx="13"/>
            <p:extLst>
              <p:ext uri="{D42A27DB-BD31-4B8C-83A1-F6EECF244321}">
                <p14:modId xmlns:p14="http://schemas.microsoft.com/office/powerpoint/2010/main" val="4874763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443948022"/>
                    </a:ext>
                  </a:extLst>
                </a:gridCol>
                <a:gridCol w="411480">
                  <a:extLst>
                    <a:ext uri="{9D8B030D-6E8A-4147-A177-3AD203B41FA5}">
                      <a16:colId xmlns:a16="http://schemas.microsoft.com/office/drawing/2014/main" val="2797460241"/>
                    </a:ext>
                  </a:extLst>
                </a:gridCol>
                <a:gridCol w="411480">
                  <a:extLst>
                    <a:ext uri="{9D8B030D-6E8A-4147-A177-3AD203B41FA5}">
                      <a16:colId xmlns:a16="http://schemas.microsoft.com/office/drawing/2014/main" val="2624813510"/>
                    </a:ext>
                  </a:extLst>
                </a:gridCol>
                <a:gridCol w="411480">
                  <a:extLst>
                    <a:ext uri="{9D8B030D-6E8A-4147-A177-3AD203B41FA5}">
                      <a16:colId xmlns:a16="http://schemas.microsoft.com/office/drawing/2014/main" val="2060187722"/>
                    </a:ext>
                  </a:extLst>
                </a:gridCol>
                <a:gridCol w="411480">
                  <a:extLst>
                    <a:ext uri="{9D8B030D-6E8A-4147-A177-3AD203B41FA5}">
                      <a16:colId xmlns:a16="http://schemas.microsoft.com/office/drawing/2014/main" val="3359183301"/>
                    </a:ext>
                  </a:extLst>
                </a:gridCol>
                <a:gridCol w="411480">
                  <a:extLst>
                    <a:ext uri="{9D8B030D-6E8A-4147-A177-3AD203B41FA5}">
                      <a16:colId xmlns:a16="http://schemas.microsoft.com/office/drawing/2014/main" val="3705315031"/>
                    </a:ext>
                  </a:extLst>
                </a:gridCol>
                <a:gridCol w="411480">
                  <a:extLst>
                    <a:ext uri="{9D8B030D-6E8A-4147-A177-3AD203B41FA5}">
                      <a16:colId xmlns:a16="http://schemas.microsoft.com/office/drawing/2014/main" val="1746377285"/>
                    </a:ext>
                  </a:extLst>
                </a:gridCol>
                <a:gridCol w="411480">
                  <a:extLst>
                    <a:ext uri="{9D8B030D-6E8A-4147-A177-3AD203B41FA5}">
                      <a16:colId xmlns:a16="http://schemas.microsoft.com/office/drawing/2014/main" val="300556325"/>
                    </a:ext>
                  </a:extLst>
                </a:gridCol>
                <a:gridCol w="411480">
                  <a:extLst>
                    <a:ext uri="{9D8B030D-6E8A-4147-A177-3AD203B41FA5}">
                      <a16:colId xmlns:a16="http://schemas.microsoft.com/office/drawing/2014/main" val="1499973699"/>
                    </a:ext>
                  </a:extLst>
                </a:gridCol>
                <a:gridCol w="411480">
                  <a:extLst>
                    <a:ext uri="{9D8B030D-6E8A-4147-A177-3AD203B41FA5}">
                      <a16:colId xmlns:a16="http://schemas.microsoft.com/office/drawing/2014/main" val="2832084200"/>
                    </a:ext>
                  </a:extLst>
                </a:gridCol>
                <a:gridCol w="411480">
                  <a:extLst>
                    <a:ext uri="{9D8B030D-6E8A-4147-A177-3AD203B41FA5}">
                      <a16:colId xmlns:a16="http://schemas.microsoft.com/office/drawing/2014/main" val="2876132443"/>
                    </a:ext>
                  </a:extLst>
                </a:gridCol>
                <a:gridCol w="411480">
                  <a:extLst>
                    <a:ext uri="{9D8B030D-6E8A-4147-A177-3AD203B41FA5}">
                      <a16:colId xmlns:a16="http://schemas.microsoft.com/office/drawing/2014/main" val="2860754708"/>
                    </a:ext>
                  </a:extLst>
                </a:gridCol>
                <a:gridCol w="411480">
                  <a:extLst>
                    <a:ext uri="{9D8B030D-6E8A-4147-A177-3AD203B41FA5}">
                      <a16:colId xmlns:a16="http://schemas.microsoft.com/office/drawing/2014/main" val="3248845044"/>
                    </a:ext>
                  </a:extLst>
                </a:gridCol>
                <a:gridCol w="411480">
                  <a:extLst>
                    <a:ext uri="{9D8B030D-6E8A-4147-A177-3AD203B41FA5}">
                      <a16:colId xmlns:a16="http://schemas.microsoft.com/office/drawing/2014/main" val="717129472"/>
                    </a:ext>
                  </a:extLst>
                </a:gridCol>
                <a:gridCol w="411480">
                  <a:extLst>
                    <a:ext uri="{9D8B030D-6E8A-4147-A177-3AD203B41FA5}">
                      <a16:colId xmlns:a16="http://schemas.microsoft.com/office/drawing/2014/main" val="288531170"/>
                    </a:ext>
                  </a:extLst>
                </a:gridCol>
                <a:gridCol w="411480">
                  <a:extLst>
                    <a:ext uri="{9D8B030D-6E8A-4147-A177-3AD203B41FA5}">
                      <a16:colId xmlns:a16="http://schemas.microsoft.com/office/drawing/2014/main" val="3615966454"/>
                    </a:ext>
                  </a:extLst>
                </a:gridCol>
                <a:gridCol w="411480">
                  <a:extLst>
                    <a:ext uri="{9D8B030D-6E8A-4147-A177-3AD203B41FA5}">
                      <a16:colId xmlns:a16="http://schemas.microsoft.com/office/drawing/2014/main" val="992412096"/>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Avg. Comments</a:t>
                      </a:r>
                    </a:p>
                  </a:txBody>
                  <a:tcPr/>
                </a:tc>
                <a:tc>
                  <a:txBody>
                    <a:bodyPr/>
                    <a:lstStyle/>
                    <a:p>
                      <a:r>
                        <a:rPr lang="en-US" sz="1000"/>
                        <a:t>Shares</a:t>
                      </a:r>
                    </a:p>
                  </a:txBody>
                  <a:tcPr/>
                </a:tc>
                <a:tc>
                  <a:txBody>
                    <a:bodyPr/>
                    <a:lstStyle/>
                    <a:p>
                      <a:r>
                        <a:rPr lang="en-US" sz="1000"/>
                        <a:t>Avg. Shares</a:t>
                      </a:r>
                    </a:p>
                  </a:txBody>
                  <a:tcPr/>
                </a:tc>
                <a:tc>
                  <a:txBody>
                    <a:bodyPr/>
                    <a:lstStyle/>
                    <a:p>
                      <a:r>
                        <a:rPr lang="en-US" sz="1000"/>
                        <a:t>Clicks</a:t>
                      </a:r>
                    </a:p>
                  </a:txBody>
                  <a:tcPr/>
                </a:tc>
                <a:tc>
                  <a:txBody>
                    <a:bodyPr/>
                    <a:lstStyle/>
                    <a:p>
                      <a:r>
                        <a:rPr lang="en-US" sz="1000"/>
                        <a:t>Avg. 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tc>
                  <a:txBody>
                    <a:bodyPr/>
                    <a:lstStyle/>
                    <a:p>
                      <a:r>
                        <a:rPr lang="en-US" sz="1000"/>
                        <a:t>Video Views</a:t>
                      </a:r>
                    </a:p>
                  </a:txBody>
                  <a:tcPr/>
                </a:tc>
                <a:tc>
                  <a:txBody>
                    <a:bodyPr/>
                    <a:lstStyle/>
                    <a:p>
                      <a:r>
                        <a:rPr lang="en-US" sz="1000"/>
                        <a:t>Video Time Watched (minutes)</a:t>
                      </a:r>
                    </a:p>
                  </a:txBody>
                  <a:tcPr/>
                </a:tc>
                <a:extLst>
                  <a:ext uri="{0D108BD9-81ED-4DB2-BD59-A6C34878D82A}">
                    <a16:rowId xmlns:a16="http://schemas.microsoft.com/office/drawing/2014/main" val="1448554538"/>
                  </a:ext>
                </a:extLst>
              </a:tr>
              <a:tr h="370840">
                <a:tc>
                  <a:txBody>
                    <a:bodyPr/>
                    <a:lstStyle/>
                    <a:p>
                      <a:r>
                        <a:rPr lang="en-US" sz="1000"/>
                        <a:t>Philadelphia Insurance Companies</a:t>
                      </a:r>
                    </a:p>
                  </a:txBody>
                  <a:tcPr/>
                </a:tc>
                <a:tc>
                  <a:txBody>
                    <a:bodyPr/>
                    <a:lstStyle/>
                    <a:p>
                      <a:r>
                        <a:rPr lang="en-US" sz="1000"/>
                        <a:t>24308</a:t>
                      </a:r>
                    </a:p>
                  </a:txBody>
                  <a:tcPr/>
                </a:tc>
                <a:tc>
                  <a:txBody>
                    <a:bodyPr/>
                    <a:lstStyle/>
                    <a:p>
                      <a:r>
                        <a:rPr lang="en-US" sz="1000"/>
                        <a:t>591</a:t>
                      </a:r>
                    </a:p>
                  </a:txBody>
                  <a:tcPr/>
                </a:tc>
                <a:tc>
                  <a:txBody>
                    <a:bodyPr/>
                    <a:lstStyle/>
                    <a:p>
                      <a:r>
                        <a:rPr lang="en-US" sz="1000"/>
                        <a:t>24</a:t>
                      </a:r>
                    </a:p>
                  </a:txBody>
                  <a:tcPr/>
                </a:tc>
                <a:tc>
                  <a:txBody>
                    <a:bodyPr/>
                    <a:lstStyle/>
                    <a:p>
                      <a:r>
                        <a:rPr lang="en-US" sz="1000"/>
                        <a:t>1869</a:t>
                      </a:r>
                    </a:p>
                  </a:txBody>
                  <a:tcPr/>
                </a:tc>
                <a:tc>
                  <a:txBody>
                    <a:bodyPr/>
                    <a:lstStyle/>
                    <a:p>
                      <a:r>
                        <a:rPr lang="en-US" sz="1000"/>
                        <a:t>77.875</a:t>
                      </a:r>
                    </a:p>
                  </a:txBody>
                  <a:tcPr/>
                </a:tc>
                <a:tc>
                  <a:txBody>
                    <a:bodyPr/>
                    <a:lstStyle/>
                    <a:p>
                      <a:r>
                        <a:rPr lang="en-US" sz="1000"/>
                        <a:t>43</a:t>
                      </a:r>
                    </a:p>
                  </a:txBody>
                  <a:tcPr/>
                </a:tc>
                <a:tc>
                  <a:txBody>
                    <a:bodyPr/>
                    <a:lstStyle/>
                    <a:p>
                      <a:r>
                        <a:rPr lang="en-US" sz="1000"/>
                        <a:t>1.7916666666667</a:t>
                      </a:r>
                    </a:p>
                  </a:txBody>
                  <a:tcPr/>
                </a:tc>
                <a:tc>
                  <a:txBody>
                    <a:bodyPr/>
                    <a:lstStyle/>
                    <a:p>
                      <a:r>
                        <a:rPr lang="en-US" sz="1000"/>
                        <a:t>332</a:t>
                      </a:r>
                    </a:p>
                  </a:txBody>
                  <a:tcPr/>
                </a:tc>
                <a:tc>
                  <a:txBody>
                    <a:bodyPr/>
                    <a:lstStyle/>
                    <a:p>
                      <a:r>
                        <a:rPr lang="en-US" sz="1000"/>
                        <a:t>13.833333333333</a:t>
                      </a:r>
                    </a:p>
                  </a:txBody>
                  <a:tcPr/>
                </a:tc>
                <a:tc>
                  <a:txBody>
                    <a:bodyPr/>
                    <a:lstStyle/>
                    <a:p>
                      <a:r>
                        <a:rPr lang="en-US" sz="1000"/>
                        <a:t>2097</a:t>
                      </a:r>
                    </a:p>
                  </a:txBody>
                  <a:tcPr/>
                </a:tc>
                <a:tc>
                  <a:txBody>
                    <a:bodyPr/>
                    <a:lstStyle/>
                    <a:p>
                      <a:r>
                        <a:rPr lang="en-US" sz="1000"/>
                        <a:t>87.375</a:t>
                      </a:r>
                    </a:p>
                  </a:txBody>
                  <a:tcPr/>
                </a:tc>
                <a:tc>
                  <a:txBody>
                    <a:bodyPr/>
                    <a:lstStyle/>
                    <a:p>
                      <a:r>
                        <a:rPr lang="en-US" sz="1000"/>
                        <a:t>66382</a:t>
                      </a:r>
                    </a:p>
                  </a:txBody>
                  <a:tcPr/>
                </a:tc>
                <a:tc>
                  <a:txBody>
                    <a:bodyPr/>
                    <a:lstStyle/>
                    <a:p>
                      <a:r>
                        <a:rPr lang="en-US" sz="1000"/>
                        <a:t>2765.9166666667</a:t>
                      </a:r>
                    </a:p>
                  </a:txBody>
                  <a:tcPr/>
                </a:tc>
                <a:tc>
                  <a:txBody>
                    <a:bodyPr/>
                    <a:lstStyle/>
                    <a:p>
                      <a:r>
                        <a:rPr lang="en-US" sz="1000"/>
                        <a:t>0.061931338466022 %</a:t>
                      </a:r>
                    </a:p>
                  </a:txBody>
                  <a:tcPr/>
                </a:tc>
                <a:tc>
                  <a:txBody>
                    <a:bodyPr/>
                    <a:lstStyle/>
                    <a:p>
                      <a:r>
                        <a:rPr lang="en-US" sz="1000"/>
                        <a:t>n/a</a:t>
                      </a:r>
                    </a:p>
                  </a:txBody>
                  <a:tcPr/>
                </a:tc>
                <a:tc>
                  <a:txBody>
                    <a:bodyPr/>
                    <a:lstStyle/>
                    <a:p>
                      <a:r>
                        <a:rPr lang="en-US" sz="1000"/>
                        <a:t>n/a</a:t>
                      </a:r>
                    </a:p>
                  </a:txBody>
                  <a:tcPr/>
                </a:tc>
                <a:extLst>
                  <a:ext uri="{0D108BD9-81ED-4DB2-BD59-A6C34878D82A}">
                    <a16:rowId xmlns:a16="http://schemas.microsoft.com/office/drawing/2014/main" val="3671547439"/>
                  </a:ext>
                </a:extLst>
              </a:tr>
            </a:tbl>
          </a:graphicData>
        </a:graphic>
      </p:graphicFrame>
      <p:sp>
        <p:nvSpPr>
          <p:cNvPr id="4" name="Text Placeholder 3">
            <a:extLst>
              <a:ext uri="{FF2B5EF4-FFF2-40B4-BE49-F238E27FC236}">
                <a16:creationId xmlns:a16="http://schemas.microsoft.com/office/drawing/2014/main" id="{7DC6A005-5D5A-4599-9267-E0905EA6FFC2}"/>
              </a:ext>
            </a:extLst>
          </p:cNvPr>
          <p:cNvSpPr>
            <a:spLocks noGrp="1"/>
          </p:cNvSpPr>
          <p:nvPr>
            <p:ph type="body" sz="quarter" idx="14"/>
          </p:nvPr>
        </p:nvSpPr>
        <p:spPr/>
        <p:txBody>
          <a:bodyPr/>
          <a:lstStyle/>
          <a:p>
            <a:r>
              <a:rPr lang="en-US"/>
              <a:t>03/01/2020 - 03/31/2020</a:t>
            </a:r>
          </a:p>
        </p:txBody>
      </p:sp>
    </p:spTree>
    <p:extLst>
      <p:ext uri="{BB962C8B-B14F-4D97-AF65-F5344CB8AC3E}">
        <p14:creationId xmlns:p14="http://schemas.microsoft.com/office/powerpoint/2010/main" val="307335159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9CEA02-E2D6-4D7D-8877-309A19B5CF3F}"/>
              </a:ext>
            </a:extLst>
          </p:cNvPr>
          <p:cNvSpPr>
            <a:spLocks noGrp="1"/>
          </p:cNvSpPr>
          <p:nvPr>
            <p:ph type="title"/>
          </p:nvPr>
        </p:nvSpPr>
        <p:spPr/>
        <p:txBody>
          <a:bodyPr/>
          <a:lstStyle/>
          <a:p>
            <a:r>
              <a:rPr lang="en-US"/>
              <a:t>LinkedIn LinkedIn Followers Change | Philadelphia Insurance</a:t>
            </a:r>
          </a:p>
        </p:txBody>
      </p:sp>
      <p:graphicFrame>
        <p:nvGraphicFramePr>
          <p:cNvPr id="6" name="Chart Placeholder 5">
            <a:extLst>
              <a:ext uri="{FF2B5EF4-FFF2-40B4-BE49-F238E27FC236}">
                <a16:creationId xmlns:a16="http://schemas.microsoft.com/office/drawing/2014/main" id="{EF82D1D7-77EA-4DC3-8B67-0EAE31A5556A}"/>
              </a:ext>
            </a:extLst>
          </p:cNvPr>
          <p:cNvGraphicFramePr>
            <a:graphicFrameLocks noGrp="1"/>
          </p:cNvGraphicFramePr>
          <p:nvPr>
            <p:ph type="chart" sz="quarter" idx="13"/>
            <p:extLst>
              <p:ext uri="{D42A27DB-BD31-4B8C-83A1-F6EECF244321}">
                <p14:modId xmlns:p14="http://schemas.microsoft.com/office/powerpoint/2010/main" val="114089846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B06F5CF-97A4-43F3-8924-5D3AB26C2420}"/>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DB7EE806-9E9C-4D01-A9AC-FF2F975C267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6513433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5CB258-BED2-40E7-81F4-2544836AA76C}"/>
              </a:ext>
            </a:extLst>
          </p:cNvPr>
          <p:cNvSpPr>
            <a:spLocks noGrp="1"/>
          </p:cNvSpPr>
          <p:nvPr>
            <p:ph type="title"/>
          </p:nvPr>
        </p:nvSpPr>
        <p:spPr/>
        <p:txBody>
          <a:bodyPr/>
          <a:lstStyle/>
          <a:p>
            <a:r>
              <a:rPr lang="en-US"/>
              <a:t>LinkedIn Average Interactions Per LinkedIn Update | Philadelphia Insurance</a:t>
            </a:r>
          </a:p>
        </p:txBody>
      </p:sp>
      <p:graphicFrame>
        <p:nvGraphicFramePr>
          <p:cNvPr id="6" name="Chart Placeholder 5">
            <a:extLst>
              <a:ext uri="{FF2B5EF4-FFF2-40B4-BE49-F238E27FC236}">
                <a16:creationId xmlns:a16="http://schemas.microsoft.com/office/drawing/2014/main" id="{64EC8A89-8160-42C4-BBF9-AA2C09BDB92F}"/>
              </a:ext>
            </a:extLst>
          </p:cNvPr>
          <p:cNvGraphicFramePr>
            <a:graphicFrameLocks noGrp="1"/>
          </p:cNvGraphicFramePr>
          <p:nvPr>
            <p:ph type="chart" sz="quarter" idx="13"/>
            <p:extLst>
              <p:ext uri="{D42A27DB-BD31-4B8C-83A1-F6EECF244321}">
                <p14:modId xmlns:p14="http://schemas.microsoft.com/office/powerpoint/2010/main" val="89398442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F46E47B-9F83-4694-A1A1-9A9602C69D0B}"/>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5B121A09-294E-4061-A049-27ECF2E3BB0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6679796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807B18-01AD-4B63-9635-D10BA30F769B}"/>
              </a:ext>
            </a:extLst>
          </p:cNvPr>
          <p:cNvSpPr>
            <a:spLocks noGrp="1"/>
          </p:cNvSpPr>
          <p:nvPr>
            <p:ph type="title"/>
          </p:nvPr>
        </p:nvSpPr>
        <p:spPr/>
        <p:txBody>
          <a:bodyPr/>
          <a:lstStyle/>
          <a:p>
            <a:r>
              <a:rPr lang="en-US"/>
              <a:t>LinkedIn Total Interactions Per Month | Philadelphia Insurance</a:t>
            </a:r>
          </a:p>
        </p:txBody>
      </p:sp>
      <p:graphicFrame>
        <p:nvGraphicFramePr>
          <p:cNvPr id="6" name="Chart Placeholder 5">
            <a:extLst>
              <a:ext uri="{FF2B5EF4-FFF2-40B4-BE49-F238E27FC236}">
                <a16:creationId xmlns:a16="http://schemas.microsoft.com/office/drawing/2014/main" id="{601B16FB-754B-4D1B-B2BD-934D84D9A21A}"/>
              </a:ext>
            </a:extLst>
          </p:cNvPr>
          <p:cNvGraphicFramePr>
            <a:graphicFrameLocks noGrp="1"/>
          </p:cNvGraphicFramePr>
          <p:nvPr>
            <p:ph type="chart" sz="quarter" idx="13"/>
            <p:extLst>
              <p:ext uri="{D42A27DB-BD31-4B8C-83A1-F6EECF244321}">
                <p14:modId xmlns:p14="http://schemas.microsoft.com/office/powerpoint/2010/main" val="30926591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C29048B-C45B-46E1-904E-D4AB1E6F4541}"/>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C13DEDE0-EDE6-4BDF-81FA-06A882722FA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8409088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8113A0-897B-447D-99DF-044DE955F6A3}"/>
              </a:ext>
            </a:extLst>
          </p:cNvPr>
          <p:cNvSpPr>
            <a:spLocks noGrp="1"/>
          </p:cNvSpPr>
          <p:nvPr>
            <p:ph type="title"/>
          </p:nvPr>
        </p:nvSpPr>
        <p:spPr/>
        <p:txBody>
          <a:bodyPr/>
          <a:lstStyle/>
          <a:p>
            <a:r>
              <a:rPr lang="en-US"/>
              <a:t>LinkedIn Posts Table | Philadelphia Insurance - 1 of 5</a:t>
            </a:r>
          </a:p>
        </p:txBody>
      </p:sp>
      <p:graphicFrame>
        <p:nvGraphicFramePr>
          <p:cNvPr id="5" name="Table Placeholder 4">
            <a:extLst>
              <a:ext uri="{FF2B5EF4-FFF2-40B4-BE49-F238E27FC236}">
                <a16:creationId xmlns:a16="http://schemas.microsoft.com/office/drawing/2014/main" id="{3FED0361-CB17-49FE-8C8D-A7FA809BDA94}"/>
              </a:ext>
            </a:extLst>
          </p:cNvPr>
          <p:cNvGraphicFramePr>
            <a:graphicFrameLocks noGrp="1"/>
          </p:cNvGraphicFramePr>
          <p:nvPr>
            <p:ph type="tbl" sz="quarter" idx="13"/>
            <p:extLst>
              <p:ext uri="{D42A27DB-BD31-4B8C-83A1-F6EECF244321}">
                <p14:modId xmlns:p14="http://schemas.microsoft.com/office/powerpoint/2010/main" val="31942464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770802063"/>
                    </a:ext>
                  </a:extLst>
                </a:gridCol>
                <a:gridCol w="1069847">
                  <a:extLst>
                    <a:ext uri="{9D8B030D-6E8A-4147-A177-3AD203B41FA5}">
                      <a16:colId xmlns:a16="http://schemas.microsoft.com/office/drawing/2014/main" val="3530662511"/>
                    </a:ext>
                  </a:extLst>
                </a:gridCol>
                <a:gridCol w="740664">
                  <a:extLst>
                    <a:ext uri="{9D8B030D-6E8A-4147-A177-3AD203B41FA5}">
                      <a16:colId xmlns:a16="http://schemas.microsoft.com/office/drawing/2014/main" val="492143564"/>
                    </a:ext>
                  </a:extLst>
                </a:gridCol>
                <a:gridCol w="493776">
                  <a:extLst>
                    <a:ext uri="{9D8B030D-6E8A-4147-A177-3AD203B41FA5}">
                      <a16:colId xmlns:a16="http://schemas.microsoft.com/office/drawing/2014/main" val="1975613882"/>
                    </a:ext>
                  </a:extLst>
                </a:gridCol>
                <a:gridCol w="493776">
                  <a:extLst>
                    <a:ext uri="{9D8B030D-6E8A-4147-A177-3AD203B41FA5}">
                      <a16:colId xmlns:a16="http://schemas.microsoft.com/office/drawing/2014/main" val="1208708390"/>
                    </a:ext>
                  </a:extLst>
                </a:gridCol>
                <a:gridCol w="493776">
                  <a:extLst>
                    <a:ext uri="{9D8B030D-6E8A-4147-A177-3AD203B41FA5}">
                      <a16:colId xmlns:a16="http://schemas.microsoft.com/office/drawing/2014/main" val="1673060729"/>
                    </a:ext>
                  </a:extLst>
                </a:gridCol>
                <a:gridCol w="493776">
                  <a:extLst>
                    <a:ext uri="{9D8B030D-6E8A-4147-A177-3AD203B41FA5}">
                      <a16:colId xmlns:a16="http://schemas.microsoft.com/office/drawing/2014/main" val="1586139149"/>
                    </a:ext>
                  </a:extLst>
                </a:gridCol>
                <a:gridCol w="493776">
                  <a:extLst>
                    <a:ext uri="{9D8B030D-6E8A-4147-A177-3AD203B41FA5}">
                      <a16:colId xmlns:a16="http://schemas.microsoft.com/office/drawing/2014/main" val="3276111602"/>
                    </a:ext>
                  </a:extLst>
                </a:gridCol>
                <a:gridCol w="493776">
                  <a:extLst>
                    <a:ext uri="{9D8B030D-6E8A-4147-A177-3AD203B41FA5}">
                      <a16:colId xmlns:a16="http://schemas.microsoft.com/office/drawing/2014/main" val="2288464026"/>
                    </a:ext>
                  </a:extLst>
                </a:gridCol>
                <a:gridCol w="493776">
                  <a:extLst>
                    <a:ext uri="{9D8B030D-6E8A-4147-A177-3AD203B41FA5}">
                      <a16:colId xmlns:a16="http://schemas.microsoft.com/office/drawing/2014/main" val="27737002"/>
                    </a:ext>
                  </a:extLst>
                </a:gridCol>
                <a:gridCol w="493776">
                  <a:extLst>
                    <a:ext uri="{9D8B030D-6E8A-4147-A177-3AD203B41FA5}">
                      <a16:colId xmlns:a16="http://schemas.microsoft.com/office/drawing/2014/main" val="20346921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16472216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- 2020-03-10 15:30:29</a:t>
                      </a:r>
                      <a:r>
                        <a:rPr kumimoji="0" lang="en-US" sz="1000" b="0" i="0" u="none" strike="noStrike" kern="1200" cap="none" spc="0" normalizeH="0" baseline="0" noProof="0">
                          <a:ln>
                            <a:noFill/>
                          </a:ln>
                          <a:solidFill>
                            <a:prstClr val="black"/>
                          </a:solidFill>
                          <a:effectLst/>
                          <a:uLnTx/>
                          <a:uFillTx/>
                          <a:latin typeface="+mn-lt"/>
                          <a:ea typeface="+mn-ea"/>
                          <a:cs typeface="+mn-cs"/>
                        </a:rPr>
                        <a:t>
  For the past two months, PHLY welcomed Daisuke Ugaeri, a participant in the Tokio Marine Holdings Global Leadership Program. He visited many PHLY departments and offices to learn about our operations and corporate culture. Our executive team wished Daisuke success as he returns to Tokio Marine to leverage his experiences at PHLY!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https://media-exp1.licdn.com/dms/image/C4E22AQFYiZUP1CteGA/feedshare-shrink_800/0?e=1590019200&amp;v=beta&amp;t=eka3bDm7BqKib33s6v0SZ0qAr_2hlwqfY_nWxlfPiRg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04/14/2020 14:12:39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0.065414335198508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393204368"/>
                  </a:ext>
                </a:extLst>
              </a:tr>
            </a:tbl>
          </a:graphicData>
        </a:graphic>
      </p:graphicFrame>
      <p:sp>
        <p:nvSpPr>
          <p:cNvPr id="4" name="Text Placeholder 3">
            <a:extLst>
              <a:ext uri="{FF2B5EF4-FFF2-40B4-BE49-F238E27FC236}">
                <a16:creationId xmlns:a16="http://schemas.microsoft.com/office/drawing/2014/main" id="{1E1C9237-ABAA-4222-A08F-930EB1B6350B}"/>
              </a:ext>
            </a:extLst>
          </p:cNvPr>
          <p:cNvSpPr>
            <a:spLocks noGrp="1"/>
          </p:cNvSpPr>
          <p:nvPr>
            <p:ph type="body" sz="quarter" idx="14"/>
          </p:nvPr>
        </p:nvSpPr>
        <p:spPr/>
        <p:txBody>
          <a:bodyPr/>
          <a:lstStyle/>
          <a:p>
            <a:r>
              <a:rPr lang="en-US"/>
              <a:t>03/01/2020 - 03/31/2020</a:t>
            </a:r>
          </a:p>
        </p:txBody>
      </p:sp>
    </p:spTree>
    <p:extLst>
      <p:ext uri="{BB962C8B-B14F-4D97-AF65-F5344CB8AC3E}">
        <p14:creationId xmlns:p14="http://schemas.microsoft.com/office/powerpoint/2010/main" val="339465575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1AA64D-6649-4B32-A439-0FBE3A19EDF9}"/>
              </a:ext>
            </a:extLst>
          </p:cNvPr>
          <p:cNvSpPr>
            <a:spLocks noGrp="1"/>
          </p:cNvSpPr>
          <p:nvPr>
            <p:ph type="title"/>
          </p:nvPr>
        </p:nvSpPr>
        <p:spPr/>
        <p:txBody>
          <a:bodyPr/>
          <a:lstStyle/>
          <a:p>
            <a:r>
              <a:rPr lang="en-US"/>
              <a:t>LinkedIn Posts Table | Philadelphia Insurance - 2 of 5</a:t>
            </a:r>
          </a:p>
        </p:txBody>
      </p:sp>
      <p:graphicFrame>
        <p:nvGraphicFramePr>
          <p:cNvPr id="5" name="Table Placeholder 4">
            <a:extLst>
              <a:ext uri="{FF2B5EF4-FFF2-40B4-BE49-F238E27FC236}">
                <a16:creationId xmlns:a16="http://schemas.microsoft.com/office/drawing/2014/main" id="{80A9DE8B-3352-4505-A950-70080602E780}"/>
              </a:ext>
            </a:extLst>
          </p:cNvPr>
          <p:cNvGraphicFramePr>
            <a:graphicFrameLocks noGrp="1"/>
          </p:cNvGraphicFramePr>
          <p:nvPr>
            <p:ph type="tbl" sz="quarter" idx="13"/>
            <p:extLst>
              <p:ext uri="{D42A27DB-BD31-4B8C-83A1-F6EECF244321}">
                <p14:modId xmlns:p14="http://schemas.microsoft.com/office/powerpoint/2010/main" val="35135468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811870303"/>
                    </a:ext>
                  </a:extLst>
                </a:gridCol>
                <a:gridCol w="1069847">
                  <a:extLst>
                    <a:ext uri="{9D8B030D-6E8A-4147-A177-3AD203B41FA5}">
                      <a16:colId xmlns:a16="http://schemas.microsoft.com/office/drawing/2014/main" val="2986383106"/>
                    </a:ext>
                  </a:extLst>
                </a:gridCol>
                <a:gridCol w="740664">
                  <a:extLst>
                    <a:ext uri="{9D8B030D-6E8A-4147-A177-3AD203B41FA5}">
                      <a16:colId xmlns:a16="http://schemas.microsoft.com/office/drawing/2014/main" val="874781622"/>
                    </a:ext>
                  </a:extLst>
                </a:gridCol>
                <a:gridCol w="493776">
                  <a:extLst>
                    <a:ext uri="{9D8B030D-6E8A-4147-A177-3AD203B41FA5}">
                      <a16:colId xmlns:a16="http://schemas.microsoft.com/office/drawing/2014/main" val="2681848989"/>
                    </a:ext>
                  </a:extLst>
                </a:gridCol>
                <a:gridCol w="493776">
                  <a:extLst>
                    <a:ext uri="{9D8B030D-6E8A-4147-A177-3AD203B41FA5}">
                      <a16:colId xmlns:a16="http://schemas.microsoft.com/office/drawing/2014/main" val="3945367558"/>
                    </a:ext>
                  </a:extLst>
                </a:gridCol>
                <a:gridCol w="493776">
                  <a:extLst>
                    <a:ext uri="{9D8B030D-6E8A-4147-A177-3AD203B41FA5}">
                      <a16:colId xmlns:a16="http://schemas.microsoft.com/office/drawing/2014/main" val="3280567746"/>
                    </a:ext>
                  </a:extLst>
                </a:gridCol>
                <a:gridCol w="493776">
                  <a:extLst>
                    <a:ext uri="{9D8B030D-6E8A-4147-A177-3AD203B41FA5}">
                      <a16:colId xmlns:a16="http://schemas.microsoft.com/office/drawing/2014/main" val="1158151822"/>
                    </a:ext>
                  </a:extLst>
                </a:gridCol>
                <a:gridCol w="493776">
                  <a:extLst>
                    <a:ext uri="{9D8B030D-6E8A-4147-A177-3AD203B41FA5}">
                      <a16:colId xmlns:a16="http://schemas.microsoft.com/office/drawing/2014/main" val="3011442888"/>
                    </a:ext>
                  </a:extLst>
                </a:gridCol>
                <a:gridCol w="493776">
                  <a:extLst>
                    <a:ext uri="{9D8B030D-6E8A-4147-A177-3AD203B41FA5}">
                      <a16:colId xmlns:a16="http://schemas.microsoft.com/office/drawing/2014/main" val="2023229929"/>
                    </a:ext>
                  </a:extLst>
                </a:gridCol>
                <a:gridCol w="493776">
                  <a:extLst>
                    <a:ext uri="{9D8B030D-6E8A-4147-A177-3AD203B41FA5}">
                      <a16:colId xmlns:a16="http://schemas.microsoft.com/office/drawing/2014/main" val="974030113"/>
                    </a:ext>
                  </a:extLst>
                </a:gridCol>
                <a:gridCol w="493776">
                  <a:extLst>
                    <a:ext uri="{9D8B030D-6E8A-4147-A177-3AD203B41FA5}">
                      <a16:colId xmlns:a16="http://schemas.microsoft.com/office/drawing/2014/main" val="25783451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15999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- 2020-03-30 11:47:48</a:t>
                      </a:r>
                      <a:r>
                        <a:rPr kumimoji="0" lang="en-US" sz="1000" b="0" i="0" u="none" strike="noStrike" kern="1200" cap="none" spc="0" normalizeH="0" baseline="0" noProof="0">
                          <a:ln>
                            <a:noFill/>
                          </a:ln>
                          <a:solidFill>
                            <a:prstClr val="black"/>
                          </a:solidFill>
                          <a:effectLst/>
                          <a:uLnTx/>
                          <a:uFillTx/>
                          <a:latin typeface="+mn-lt"/>
                          <a:ea typeface="+mn-ea"/>
                          <a:cs typeface="+mn-cs"/>
                        </a:rPr>
                        <a:t>
  Many non-profits are struggling to provide critical services to vulnerable populations during the #coronaviruspandemic. To show support for the #community, PHLY’s President John W. Glomb, Jr. and his family donated cleaning supplies, clothes, and food to a #Philadelphia based #nonprofit dedicated to eliminating homelessness. 
If you’re looking for virtual ways to help, check out these opportunities from VolunteerMatch: https://lnkd.in/eVrYSJT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https://media-exp1.licdn.com/dms/image/C4E22AQHbuIrO6VRj7A/feedshare-shrink_800/0?e=1590019200&amp;v=beta&amp;t=PCM5sr3ORG7d2bOr79gsdizIHhfdMkwx1kAdBgSWUDU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04/14/2020 14:12:39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0.073170731707317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465336167"/>
                  </a:ext>
                </a:extLst>
              </a:tr>
            </a:tbl>
          </a:graphicData>
        </a:graphic>
      </p:graphicFrame>
      <p:sp>
        <p:nvSpPr>
          <p:cNvPr id="4" name="Text Placeholder 3">
            <a:extLst>
              <a:ext uri="{FF2B5EF4-FFF2-40B4-BE49-F238E27FC236}">
                <a16:creationId xmlns:a16="http://schemas.microsoft.com/office/drawing/2014/main" id="{AEA6511A-FE3A-449E-9EBE-EB7A6CE88111}"/>
              </a:ext>
            </a:extLst>
          </p:cNvPr>
          <p:cNvSpPr>
            <a:spLocks noGrp="1"/>
          </p:cNvSpPr>
          <p:nvPr>
            <p:ph type="body" sz="quarter" idx="14"/>
          </p:nvPr>
        </p:nvSpPr>
        <p:spPr/>
        <p:txBody>
          <a:bodyPr/>
          <a:lstStyle/>
          <a:p>
            <a:r>
              <a:rPr lang="en-US"/>
              <a:t>03/01/2020 - 03/31/2020</a:t>
            </a:r>
          </a:p>
        </p:txBody>
      </p:sp>
    </p:spTree>
    <p:extLst>
      <p:ext uri="{BB962C8B-B14F-4D97-AF65-F5344CB8AC3E}">
        <p14:creationId xmlns:p14="http://schemas.microsoft.com/office/powerpoint/2010/main" val="229931530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52AACD-4658-4F68-A0A4-54AA5A8BBF86}"/>
              </a:ext>
            </a:extLst>
          </p:cNvPr>
          <p:cNvSpPr>
            <a:spLocks noGrp="1"/>
          </p:cNvSpPr>
          <p:nvPr>
            <p:ph type="title"/>
          </p:nvPr>
        </p:nvSpPr>
        <p:spPr/>
        <p:txBody>
          <a:bodyPr/>
          <a:lstStyle/>
          <a:p>
            <a:r>
              <a:rPr lang="en-US"/>
              <a:t>LinkedIn Posts Table | Philadelphia Insurance - 3 of 5</a:t>
            </a:r>
          </a:p>
        </p:txBody>
      </p:sp>
      <p:graphicFrame>
        <p:nvGraphicFramePr>
          <p:cNvPr id="5" name="Table Placeholder 4">
            <a:extLst>
              <a:ext uri="{FF2B5EF4-FFF2-40B4-BE49-F238E27FC236}">
                <a16:creationId xmlns:a16="http://schemas.microsoft.com/office/drawing/2014/main" id="{9239D292-7561-411D-B661-02D4C1805FA1}"/>
              </a:ext>
            </a:extLst>
          </p:cNvPr>
          <p:cNvGraphicFramePr>
            <a:graphicFrameLocks noGrp="1"/>
          </p:cNvGraphicFramePr>
          <p:nvPr>
            <p:ph type="tbl" sz="quarter" idx="13"/>
            <p:extLst>
              <p:ext uri="{D42A27DB-BD31-4B8C-83A1-F6EECF244321}">
                <p14:modId xmlns:p14="http://schemas.microsoft.com/office/powerpoint/2010/main" val="8143109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789049161"/>
                    </a:ext>
                  </a:extLst>
                </a:gridCol>
                <a:gridCol w="1069847">
                  <a:extLst>
                    <a:ext uri="{9D8B030D-6E8A-4147-A177-3AD203B41FA5}">
                      <a16:colId xmlns:a16="http://schemas.microsoft.com/office/drawing/2014/main" val="4111159533"/>
                    </a:ext>
                  </a:extLst>
                </a:gridCol>
                <a:gridCol w="740664">
                  <a:extLst>
                    <a:ext uri="{9D8B030D-6E8A-4147-A177-3AD203B41FA5}">
                      <a16:colId xmlns:a16="http://schemas.microsoft.com/office/drawing/2014/main" val="3326515611"/>
                    </a:ext>
                  </a:extLst>
                </a:gridCol>
                <a:gridCol w="493776">
                  <a:extLst>
                    <a:ext uri="{9D8B030D-6E8A-4147-A177-3AD203B41FA5}">
                      <a16:colId xmlns:a16="http://schemas.microsoft.com/office/drawing/2014/main" val="2870420998"/>
                    </a:ext>
                  </a:extLst>
                </a:gridCol>
                <a:gridCol w="493776">
                  <a:extLst>
                    <a:ext uri="{9D8B030D-6E8A-4147-A177-3AD203B41FA5}">
                      <a16:colId xmlns:a16="http://schemas.microsoft.com/office/drawing/2014/main" val="3608405643"/>
                    </a:ext>
                  </a:extLst>
                </a:gridCol>
                <a:gridCol w="493776">
                  <a:extLst>
                    <a:ext uri="{9D8B030D-6E8A-4147-A177-3AD203B41FA5}">
                      <a16:colId xmlns:a16="http://schemas.microsoft.com/office/drawing/2014/main" val="4139103247"/>
                    </a:ext>
                  </a:extLst>
                </a:gridCol>
                <a:gridCol w="493776">
                  <a:extLst>
                    <a:ext uri="{9D8B030D-6E8A-4147-A177-3AD203B41FA5}">
                      <a16:colId xmlns:a16="http://schemas.microsoft.com/office/drawing/2014/main" val="1553159273"/>
                    </a:ext>
                  </a:extLst>
                </a:gridCol>
                <a:gridCol w="493776">
                  <a:extLst>
                    <a:ext uri="{9D8B030D-6E8A-4147-A177-3AD203B41FA5}">
                      <a16:colId xmlns:a16="http://schemas.microsoft.com/office/drawing/2014/main" val="1949929830"/>
                    </a:ext>
                  </a:extLst>
                </a:gridCol>
                <a:gridCol w="493776">
                  <a:extLst>
                    <a:ext uri="{9D8B030D-6E8A-4147-A177-3AD203B41FA5}">
                      <a16:colId xmlns:a16="http://schemas.microsoft.com/office/drawing/2014/main" val="2136632209"/>
                    </a:ext>
                  </a:extLst>
                </a:gridCol>
                <a:gridCol w="493776">
                  <a:extLst>
                    <a:ext uri="{9D8B030D-6E8A-4147-A177-3AD203B41FA5}">
                      <a16:colId xmlns:a16="http://schemas.microsoft.com/office/drawing/2014/main" val="769039935"/>
                    </a:ext>
                  </a:extLst>
                </a:gridCol>
                <a:gridCol w="493776">
                  <a:extLst>
                    <a:ext uri="{9D8B030D-6E8A-4147-A177-3AD203B41FA5}">
                      <a16:colId xmlns:a16="http://schemas.microsoft.com/office/drawing/2014/main" val="29152256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12737367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- 2020-03-17 17:11:05</a:t>
                      </a:r>
                      <a:r>
                        <a:rPr kumimoji="0" lang="en-US" sz="1000" b="0" i="0" u="none" strike="noStrike" kern="1200" cap="none" spc="0" normalizeH="0" baseline="0" noProof="0">
                          <a:ln>
                            <a:noFill/>
                          </a:ln>
                          <a:solidFill>
                            <a:prstClr val="black"/>
                          </a:solidFill>
                          <a:effectLst/>
                          <a:uLnTx/>
                          <a:uFillTx/>
                          <a:latin typeface="+mn-lt"/>
                          <a:ea typeface="+mn-ea"/>
                          <a:cs typeface="+mn-cs"/>
                        </a:rPr>
                        <a:t>
The health and well-being of our employees is our primary concern. As the #coronavirus situation continues to develop, we enacted appropriate contingency plans for our entire employee population across the country. Many employees are working from home and continue to be available to service the needs of our agents and customers. We are continuously monitoring this rapidly evolving situation and reviewing guidance issued by government health authorities. 
Thank you to the non-profits who are still delivering vital services to at-risk populations and to the healthcare professionals offering emergency services. #TEAMPHLY is committed to supporting our communities during this time. #InThisTogether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https://media-exp1.licdn.com/dms/image/C4E22AQFWcktr0lUFKg/feedshare-shrink_1280/0?e=1590019200&amp;v=beta&amp;t=U7dGi5c0UFpznPTaiNE9nQzq_R5EzlC9oYlyZixji6U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04/14/2020 14:12:39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0.06318449873631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65526360"/>
                  </a:ext>
                </a:extLst>
              </a:tr>
            </a:tbl>
          </a:graphicData>
        </a:graphic>
      </p:graphicFrame>
      <p:sp>
        <p:nvSpPr>
          <p:cNvPr id="4" name="Text Placeholder 3">
            <a:extLst>
              <a:ext uri="{FF2B5EF4-FFF2-40B4-BE49-F238E27FC236}">
                <a16:creationId xmlns:a16="http://schemas.microsoft.com/office/drawing/2014/main" id="{C4CB2D37-74F7-49A7-8E84-16740A7C6F41}"/>
              </a:ext>
            </a:extLst>
          </p:cNvPr>
          <p:cNvSpPr>
            <a:spLocks noGrp="1"/>
          </p:cNvSpPr>
          <p:nvPr>
            <p:ph type="body" sz="quarter" idx="14"/>
          </p:nvPr>
        </p:nvSpPr>
        <p:spPr/>
        <p:txBody>
          <a:bodyPr/>
          <a:lstStyle/>
          <a:p>
            <a:r>
              <a:rPr lang="en-US"/>
              <a:t>03/01/2020 - 03/31/2020</a:t>
            </a:r>
          </a:p>
        </p:txBody>
      </p:sp>
    </p:spTree>
    <p:extLst>
      <p:ext uri="{BB962C8B-B14F-4D97-AF65-F5344CB8AC3E}">
        <p14:creationId xmlns:p14="http://schemas.microsoft.com/office/powerpoint/2010/main" val="351470982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288529-60F0-4DF3-A152-BA5664DB8E66}"/>
              </a:ext>
            </a:extLst>
          </p:cNvPr>
          <p:cNvSpPr>
            <a:spLocks noGrp="1"/>
          </p:cNvSpPr>
          <p:nvPr>
            <p:ph type="title"/>
          </p:nvPr>
        </p:nvSpPr>
        <p:spPr/>
        <p:txBody>
          <a:bodyPr/>
          <a:lstStyle/>
          <a:p>
            <a:r>
              <a:rPr lang="en-US"/>
              <a:t>LinkedIn Posts Table | Philadelphia Insurance - 4 of 5</a:t>
            </a:r>
          </a:p>
        </p:txBody>
      </p:sp>
      <p:graphicFrame>
        <p:nvGraphicFramePr>
          <p:cNvPr id="5" name="Table Placeholder 4">
            <a:extLst>
              <a:ext uri="{FF2B5EF4-FFF2-40B4-BE49-F238E27FC236}">
                <a16:creationId xmlns:a16="http://schemas.microsoft.com/office/drawing/2014/main" id="{63682186-967D-4D68-9E8D-24908C9D5563}"/>
              </a:ext>
            </a:extLst>
          </p:cNvPr>
          <p:cNvGraphicFramePr>
            <a:graphicFrameLocks noGrp="1"/>
          </p:cNvGraphicFramePr>
          <p:nvPr>
            <p:ph type="tbl" sz="quarter" idx="13"/>
            <p:extLst>
              <p:ext uri="{D42A27DB-BD31-4B8C-83A1-F6EECF244321}">
                <p14:modId xmlns:p14="http://schemas.microsoft.com/office/powerpoint/2010/main" val="34659274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169312278"/>
                    </a:ext>
                  </a:extLst>
                </a:gridCol>
                <a:gridCol w="1069847">
                  <a:extLst>
                    <a:ext uri="{9D8B030D-6E8A-4147-A177-3AD203B41FA5}">
                      <a16:colId xmlns:a16="http://schemas.microsoft.com/office/drawing/2014/main" val="2777231102"/>
                    </a:ext>
                  </a:extLst>
                </a:gridCol>
                <a:gridCol w="740664">
                  <a:extLst>
                    <a:ext uri="{9D8B030D-6E8A-4147-A177-3AD203B41FA5}">
                      <a16:colId xmlns:a16="http://schemas.microsoft.com/office/drawing/2014/main" val="2232472128"/>
                    </a:ext>
                  </a:extLst>
                </a:gridCol>
                <a:gridCol w="493776">
                  <a:extLst>
                    <a:ext uri="{9D8B030D-6E8A-4147-A177-3AD203B41FA5}">
                      <a16:colId xmlns:a16="http://schemas.microsoft.com/office/drawing/2014/main" val="4106691698"/>
                    </a:ext>
                  </a:extLst>
                </a:gridCol>
                <a:gridCol w="493776">
                  <a:extLst>
                    <a:ext uri="{9D8B030D-6E8A-4147-A177-3AD203B41FA5}">
                      <a16:colId xmlns:a16="http://schemas.microsoft.com/office/drawing/2014/main" val="4073192884"/>
                    </a:ext>
                  </a:extLst>
                </a:gridCol>
                <a:gridCol w="493776">
                  <a:extLst>
                    <a:ext uri="{9D8B030D-6E8A-4147-A177-3AD203B41FA5}">
                      <a16:colId xmlns:a16="http://schemas.microsoft.com/office/drawing/2014/main" val="3024065173"/>
                    </a:ext>
                  </a:extLst>
                </a:gridCol>
                <a:gridCol w="493776">
                  <a:extLst>
                    <a:ext uri="{9D8B030D-6E8A-4147-A177-3AD203B41FA5}">
                      <a16:colId xmlns:a16="http://schemas.microsoft.com/office/drawing/2014/main" val="3809362885"/>
                    </a:ext>
                  </a:extLst>
                </a:gridCol>
                <a:gridCol w="493776">
                  <a:extLst>
                    <a:ext uri="{9D8B030D-6E8A-4147-A177-3AD203B41FA5}">
                      <a16:colId xmlns:a16="http://schemas.microsoft.com/office/drawing/2014/main" val="2898797921"/>
                    </a:ext>
                  </a:extLst>
                </a:gridCol>
                <a:gridCol w="493776">
                  <a:extLst>
                    <a:ext uri="{9D8B030D-6E8A-4147-A177-3AD203B41FA5}">
                      <a16:colId xmlns:a16="http://schemas.microsoft.com/office/drawing/2014/main" val="1886162814"/>
                    </a:ext>
                  </a:extLst>
                </a:gridCol>
                <a:gridCol w="493776">
                  <a:extLst>
                    <a:ext uri="{9D8B030D-6E8A-4147-A177-3AD203B41FA5}">
                      <a16:colId xmlns:a16="http://schemas.microsoft.com/office/drawing/2014/main" val="916981740"/>
                    </a:ext>
                  </a:extLst>
                </a:gridCol>
                <a:gridCol w="493776">
                  <a:extLst>
                    <a:ext uri="{9D8B030D-6E8A-4147-A177-3AD203B41FA5}">
                      <a16:colId xmlns:a16="http://schemas.microsoft.com/office/drawing/2014/main" val="41742416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27922565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- 2020-03-03 15:42:59</a:t>
                      </a:r>
                      <a:r>
                        <a:rPr kumimoji="0" lang="en-US" sz="1000" b="0" i="0" u="none" strike="noStrike" kern="1200" cap="none" spc="0" normalizeH="0" baseline="0" noProof="0">
                          <a:ln>
                            <a:noFill/>
                          </a:ln>
                          <a:solidFill>
                            <a:prstClr val="black"/>
                          </a:solidFill>
                          <a:effectLst/>
                          <a:uLnTx/>
                          <a:uFillTx/>
                          <a:latin typeface="+mn-lt"/>
                          <a:ea typeface="+mn-ea"/>
                          <a:cs typeface="+mn-cs"/>
                        </a:rPr>
                        <a:t>
  March is celebrated as #WomensHistoryMonth and throughout the month our Women’s Leadership Series is highlighting some of the incredible women in our company for their accomplishments and achievements. This week, Kelly McCullough CPCU RPLU is being recognized for her leadership and positive impact to the Human Services Underwriting team.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https://media-exp1.licdn.com/dms/image/C4E22AQEtzcZhm2PCDA/feedshare-shrink_1280/0?e=1590019200&amp;v=beta&amp;t=HaBhtu_TDr6qXQ09wAQjeHXqkUaKn7RVBgDnJiAYTlA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04/14/2020 14:12:39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0.052941176470588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778982686"/>
                  </a:ext>
                </a:extLst>
              </a:tr>
            </a:tbl>
          </a:graphicData>
        </a:graphic>
      </p:graphicFrame>
      <p:sp>
        <p:nvSpPr>
          <p:cNvPr id="4" name="Text Placeholder 3">
            <a:extLst>
              <a:ext uri="{FF2B5EF4-FFF2-40B4-BE49-F238E27FC236}">
                <a16:creationId xmlns:a16="http://schemas.microsoft.com/office/drawing/2014/main" id="{178C3C50-05D7-45B0-8D89-32D10B62C9B4}"/>
              </a:ext>
            </a:extLst>
          </p:cNvPr>
          <p:cNvSpPr>
            <a:spLocks noGrp="1"/>
          </p:cNvSpPr>
          <p:nvPr>
            <p:ph type="body" sz="quarter" idx="14"/>
          </p:nvPr>
        </p:nvSpPr>
        <p:spPr/>
        <p:txBody>
          <a:bodyPr/>
          <a:lstStyle/>
          <a:p>
            <a:r>
              <a:rPr lang="en-US"/>
              <a:t>03/01/2020 - 03/31/2020</a:t>
            </a:r>
          </a:p>
        </p:txBody>
      </p:sp>
    </p:spTree>
    <p:extLst>
      <p:ext uri="{BB962C8B-B14F-4D97-AF65-F5344CB8AC3E}">
        <p14:creationId xmlns:p14="http://schemas.microsoft.com/office/powerpoint/2010/main" val="26137120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838FD4-93CB-48E0-91F4-EF5522F97EFE}"/>
              </a:ext>
            </a:extLst>
          </p:cNvPr>
          <p:cNvSpPr>
            <a:spLocks noGrp="1"/>
          </p:cNvSpPr>
          <p:nvPr>
            <p:ph type="title"/>
          </p:nvPr>
        </p:nvSpPr>
        <p:spPr/>
        <p:txBody>
          <a:bodyPr/>
          <a:lstStyle/>
          <a:p>
            <a:r>
              <a:rPr lang="en-US"/>
              <a:t>LinkedIn Posts Table | Philadelphia Insurance - 5 of 5</a:t>
            </a:r>
          </a:p>
        </p:txBody>
      </p:sp>
      <p:graphicFrame>
        <p:nvGraphicFramePr>
          <p:cNvPr id="5" name="Table Placeholder 4">
            <a:extLst>
              <a:ext uri="{FF2B5EF4-FFF2-40B4-BE49-F238E27FC236}">
                <a16:creationId xmlns:a16="http://schemas.microsoft.com/office/drawing/2014/main" id="{EABC059C-7356-44AD-8B56-16038FE9FA1F}"/>
              </a:ext>
            </a:extLst>
          </p:cNvPr>
          <p:cNvGraphicFramePr>
            <a:graphicFrameLocks noGrp="1"/>
          </p:cNvGraphicFramePr>
          <p:nvPr>
            <p:ph type="tbl" sz="quarter" idx="13"/>
            <p:extLst>
              <p:ext uri="{D42A27DB-BD31-4B8C-83A1-F6EECF244321}">
                <p14:modId xmlns:p14="http://schemas.microsoft.com/office/powerpoint/2010/main" val="37232848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045275273"/>
                    </a:ext>
                  </a:extLst>
                </a:gridCol>
                <a:gridCol w="1069847">
                  <a:extLst>
                    <a:ext uri="{9D8B030D-6E8A-4147-A177-3AD203B41FA5}">
                      <a16:colId xmlns:a16="http://schemas.microsoft.com/office/drawing/2014/main" val="3810606761"/>
                    </a:ext>
                  </a:extLst>
                </a:gridCol>
                <a:gridCol w="740664">
                  <a:extLst>
                    <a:ext uri="{9D8B030D-6E8A-4147-A177-3AD203B41FA5}">
                      <a16:colId xmlns:a16="http://schemas.microsoft.com/office/drawing/2014/main" val="3966051349"/>
                    </a:ext>
                  </a:extLst>
                </a:gridCol>
                <a:gridCol w="493776">
                  <a:extLst>
                    <a:ext uri="{9D8B030D-6E8A-4147-A177-3AD203B41FA5}">
                      <a16:colId xmlns:a16="http://schemas.microsoft.com/office/drawing/2014/main" val="2559148470"/>
                    </a:ext>
                  </a:extLst>
                </a:gridCol>
                <a:gridCol w="493776">
                  <a:extLst>
                    <a:ext uri="{9D8B030D-6E8A-4147-A177-3AD203B41FA5}">
                      <a16:colId xmlns:a16="http://schemas.microsoft.com/office/drawing/2014/main" val="2453480144"/>
                    </a:ext>
                  </a:extLst>
                </a:gridCol>
                <a:gridCol w="493776">
                  <a:extLst>
                    <a:ext uri="{9D8B030D-6E8A-4147-A177-3AD203B41FA5}">
                      <a16:colId xmlns:a16="http://schemas.microsoft.com/office/drawing/2014/main" val="1632786658"/>
                    </a:ext>
                  </a:extLst>
                </a:gridCol>
                <a:gridCol w="493776">
                  <a:extLst>
                    <a:ext uri="{9D8B030D-6E8A-4147-A177-3AD203B41FA5}">
                      <a16:colId xmlns:a16="http://schemas.microsoft.com/office/drawing/2014/main" val="3500559379"/>
                    </a:ext>
                  </a:extLst>
                </a:gridCol>
                <a:gridCol w="493776">
                  <a:extLst>
                    <a:ext uri="{9D8B030D-6E8A-4147-A177-3AD203B41FA5}">
                      <a16:colId xmlns:a16="http://schemas.microsoft.com/office/drawing/2014/main" val="3205103447"/>
                    </a:ext>
                  </a:extLst>
                </a:gridCol>
                <a:gridCol w="493776">
                  <a:extLst>
                    <a:ext uri="{9D8B030D-6E8A-4147-A177-3AD203B41FA5}">
                      <a16:colId xmlns:a16="http://schemas.microsoft.com/office/drawing/2014/main" val="4290292833"/>
                    </a:ext>
                  </a:extLst>
                </a:gridCol>
                <a:gridCol w="493776">
                  <a:extLst>
                    <a:ext uri="{9D8B030D-6E8A-4147-A177-3AD203B41FA5}">
                      <a16:colId xmlns:a16="http://schemas.microsoft.com/office/drawing/2014/main" val="619852132"/>
                    </a:ext>
                  </a:extLst>
                </a:gridCol>
                <a:gridCol w="493776">
                  <a:extLst>
                    <a:ext uri="{9D8B030D-6E8A-4147-A177-3AD203B41FA5}">
                      <a16:colId xmlns:a16="http://schemas.microsoft.com/office/drawing/2014/main" val="41009093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7537199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- 2020-03-18 13:53:30</a:t>
                      </a:r>
                      <a:r>
                        <a:rPr kumimoji="0" lang="en-US" sz="1000" b="0" i="0" u="none" strike="noStrike" kern="1200" cap="none" spc="0" normalizeH="0" baseline="0" noProof="0">
                          <a:ln>
                            <a:noFill/>
                          </a:ln>
                          <a:solidFill>
                            <a:prstClr val="black"/>
                          </a:solidFill>
                          <a:effectLst/>
                          <a:uLnTx/>
                          <a:uFillTx/>
                          <a:latin typeface="+mn-lt"/>
                          <a:ea typeface="+mn-ea"/>
                          <a:cs typeface="+mn-cs"/>
                        </a:rPr>
                        <a:t>
  March is celebrated as #WomensHistoryMonth. Throughout the month, our Women’s Leadership Series is highlighting some of the incredible women in our company for their accomplishments and achievements. This week, Yvonne Burgess is being recognized for achieving and maintaining a healthy work/life balance.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https://media-exp1.licdn.com/dms/image/C4E22AQEET9YDsD4oZw/feedshare-shrink_1280/0?e=1590019200&amp;v=beta&amp;t=zpP8LrP1AtvKISQEaLzMS7DNCSx1nLn5PT33IjfLjPI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04/14/2020 14:12:39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0.049120234604106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119896735"/>
                  </a:ext>
                </a:extLst>
              </a:tr>
            </a:tbl>
          </a:graphicData>
        </a:graphic>
      </p:graphicFrame>
      <p:sp>
        <p:nvSpPr>
          <p:cNvPr id="4" name="Text Placeholder 3">
            <a:extLst>
              <a:ext uri="{FF2B5EF4-FFF2-40B4-BE49-F238E27FC236}">
                <a16:creationId xmlns:a16="http://schemas.microsoft.com/office/drawing/2014/main" id="{16638CF3-7B0C-474D-B8F0-EE06E9A1D9DD}"/>
              </a:ext>
            </a:extLst>
          </p:cNvPr>
          <p:cNvSpPr>
            <a:spLocks noGrp="1"/>
          </p:cNvSpPr>
          <p:nvPr>
            <p:ph type="body" sz="quarter" idx="14"/>
          </p:nvPr>
        </p:nvSpPr>
        <p:spPr/>
        <p:txBody>
          <a:bodyPr/>
          <a:lstStyle/>
          <a:p>
            <a:r>
              <a:rPr lang="en-US"/>
              <a:t>03/01/2020 - 03/31/2020</a:t>
            </a:r>
          </a:p>
        </p:txBody>
      </p:sp>
    </p:spTree>
    <p:extLst>
      <p:ext uri="{BB962C8B-B14F-4D97-AF65-F5344CB8AC3E}">
        <p14:creationId xmlns:p14="http://schemas.microsoft.com/office/powerpoint/2010/main" val="35304712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2CA2C2-A103-409C-A9DB-51E819441A39}"/>
              </a:ext>
            </a:extLst>
          </p:cNvPr>
          <p:cNvSpPr>
            <a:spLocks noGrp="1"/>
          </p:cNvSpPr>
          <p:nvPr>
            <p:ph type="title"/>
          </p:nvPr>
        </p:nvSpPr>
        <p:spPr/>
        <p:txBody>
          <a:bodyPr/>
          <a:lstStyle/>
          <a:p>
            <a:r>
              <a:rPr lang="en-US"/>
              <a:t>Instagram Key Metrics Table | Philadelphia Insurance</a:t>
            </a:r>
          </a:p>
        </p:txBody>
      </p:sp>
      <p:graphicFrame>
        <p:nvGraphicFramePr>
          <p:cNvPr id="5" name="Table Placeholder 4">
            <a:extLst>
              <a:ext uri="{FF2B5EF4-FFF2-40B4-BE49-F238E27FC236}">
                <a16:creationId xmlns:a16="http://schemas.microsoft.com/office/drawing/2014/main" id="{57D151C3-5290-4B57-84AC-6696445B71A3}"/>
              </a:ext>
            </a:extLst>
          </p:cNvPr>
          <p:cNvGraphicFramePr>
            <a:graphicFrameLocks noGrp="1"/>
          </p:cNvGraphicFramePr>
          <p:nvPr>
            <p:ph type="tbl" sz="quarter" idx="13"/>
            <p:extLst>
              <p:ext uri="{D42A27DB-BD31-4B8C-83A1-F6EECF244321}">
                <p14:modId xmlns:p14="http://schemas.microsoft.com/office/powerpoint/2010/main" val="41144433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482942883"/>
                    </a:ext>
                  </a:extLst>
                </a:gridCol>
                <a:gridCol w="658368">
                  <a:extLst>
                    <a:ext uri="{9D8B030D-6E8A-4147-A177-3AD203B41FA5}">
                      <a16:colId xmlns:a16="http://schemas.microsoft.com/office/drawing/2014/main" val="2755028994"/>
                    </a:ext>
                  </a:extLst>
                </a:gridCol>
                <a:gridCol w="658368">
                  <a:extLst>
                    <a:ext uri="{9D8B030D-6E8A-4147-A177-3AD203B41FA5}">
                      <a16:colId xmlns:a16="http://schemas.microsoft.com/office/drawing/2014/main" val="403801105"/>
                    </a:ext>
                  </a:extLst>
                </a:gridCol>
                <a:gridCol w="658368">
                  <a:extLst>
                    <a:ext uri="{9D8B030D-6E8A-4147-A177-3AD203B41FA5}">
                      <a16:colId xmlns:a16="http://schemas.microsoft.com/office/drawing/2014/main" val="1152600824"/>
                    </a:ext>
                  </a:extLst>
                </a:gridCol>
                <a:gridCol w="658368">
                  <a:extLst>
                    <a:ext uri="{9D8B030D-6E8A-4147-A177-3AD203B41FA5}">
                      <a16:colId xmlns:a16="http://schemas.microsoft.com/office/drawing/2014/main" val="2621467223"/>
                    </a:ext>
                  </a:extLst>
                </a:gridCol>
                <a:gridCol w="658368">
                  <a:extLst>
                    <a:ext uri="{9D8B030D-6E8A-4147-A177-3AD203B41FA5}">
                      <a16:colId xmlns:a16="http://schemas.microsoft.com/office/drawing/2014/main" val="3604586968"/>
                    </a:ext>
                  </a:extLst>
                </a:gridCol>
                <a:gridCol w="658368">
                  <a:extLst>
                    <a:ext uri="{9D8B030D-6E8A-4147-A177-3AD203B41FA5}">
                      <a16:colId xmlns:a16="http://schemas.microsoft.com/office/drawing/2014/main" val="2737309496"/>
                    </a:ext>
                  </a:extLst>
                </a:gridCol>
                <a:gridCol w="658368">
                  <a:extLst>
                    <a:ext uri="{9D8B030D-6E8A-4147-A177-3AD203B41FA5}">
                      <a16:colId xmlns:a16="http://schemas.microsoft.com/office/drawing/2014/main" val="825301168"/>
                    </a:ext>
                  </a:extLst>
                </a:gridCol>
                <a:gridCol w="658368">
                  <a:extLst>
                    <a:ext uri="{9D8B030D-6E8A-4147-A177-3AD203B41FA5}">
                      <a16:colId xmlns:a16="http://schemas.microsoft.com/office/drawing/2014/main" val="4113282274"/>
                    </a:ext>
                  </a:extLst>
                </a:gridCol>
                <a:gridCol w="658368">
                  <a:extLst>
                    <a:ext uri="{9D8B030D-6E8A-4147-A177-3AD203B41FA5}">
                      <a16:colId xmlns:a16="http://schemas.microsoft.com/office/drawing/2014/main" val="2831802357"/>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2118111294"/>
                  </a:ext>
                </a:extLst>
              </a:tr>
              <a:tr h="370840">
                <a:tc>
                  <a:txBody>
                    <a:bodyPr/>
                    <a:lstStyle/>
                    <a:p>
                      <a:r>
                        <a:rPr lang="en-US" sz="1000"/>
                        <a:t>phlyinsurance</a:t>
                      </a:r>
                    </a:p>
                  </a:txBody>
                  <a:tcPr/>
                </a:tc>
                <a:tc>
                  <a:txBody>
                    <a:bodyPr/>
                    <a:lstStyle/>
                    <a:p>
                      <a:r>
                        <a:rPr lang="en-US" sz="1000"/>
                        <a:t>1768</a:t>
                      </a:r>
                    </a:p>
                  </a:txBody>
                  <a:tcPr/>
                </a:tc>
                <a:tc>
                  <a:txBody>
                    <a:bodyPr/>
                    <a:lstStyle/>
                    <a:p>
                      <a:r>
                        <a:rPr lang="en-US" sz="1000"/>
                        <a:t>31</a:t>
                      </a:r>
                    </a:p>
                  </a:txBody>
                  <a:tcPr/>
                </a:tc>
                <a:tc>
                  <a:txBody>
                    <a:bodyPr/>
                    <a:lstStyle/>
                    <a:p>
                      <a:r>
                        <a:rPr lang="en-US" sz="1000"/>
                        <a:t>21</a:t>
                      </a:r>
                    </a:p>
                  </a:txBody>
                  <a:tcPr/>
                </a:tc>
                <a:tc>
                  <a:txBody>
                    <a:bodyPr/>
                    <a:lstStyle/>
                    <a:p>
                      <a:r>
                        <a:rPr lang="en-US" sz="1000"/>
                        <a:t>4</a:t>
                      </a:r>
                    </a:p>
                  </a:txBody>
                  <a:tcPr/>
                </a:tc>
                <a:tc>
                  <a:txBody>
                    <a:bodyPr/>
                    <a:lstStyle/>
                    <a:p>
                      <a:r>
                        <a:rPr lang="en-US" sz="1000"/>
                        <a:t>0</a:t>
                      </a:r>
                    </a:p>
                  </a:txBody>
                  <a:tcPr/>
                </a:tc>
                <a:tc>
                  <a:txBody>
                    <a:bodyPr/>
                    <a:lstStyle/>
                    <a:p>
                      <a:r>
                        <a:rPr lang="en-US" sz="1000"/>
                        <a:t>25</a:t>
                      </a:r>
                    </a:p>
                  </a:txBody>
                  <a:tcPr/>
                </a:tc>
                <a:tc>
                  <a:txBody>
                    <a:bodyPr/>
                    <a:lstStyle/>
                    <a:p>
                      <a:r>
                        <a:rPr lang="en-US" sz="1000"/>
                        <a:t>1345</a:t>
                      </a:r>
                    </a:p>
                  </a:txBody>
                  <a:tcPr/>
                </a:tc>
                <a:tc>
                  <a:txBody>
                    <a:bodyPr/>
                    <a:lstStyle/>
                    <a:p>
                      <a:r>
                        <a:rPr lang="en-US" sz="1000"/>
                        <a:t>12</a:t>
                      </a:r>
                    </a:p>
                  </a:txBody>
                  <a:tcPr/>
                </a:tc>
                <a:tc>
                  <a:txBody>
                    <a:bodyPr/>
                    <a:lstStyle/>
                    <a:p>
                      <a:r>
                        <a:rPr lang="en-US" sz="1000"/>
                        <a:t>3.0982 %</a:t>
                      </a:r>
                    </a:p>
                  </a:txBody>
                  <a:tcPr/>
                </a:tc>
                <a:extLst>
                  <a:ext uri="{0D108BD9-81ED-4DB2-BD59-A6C34878D82A}">
                    <a16:rowId xmlns:a16="http://schemas.microsoft.com/office/drawing/2014/main" val="2611825095"/>
                  </a:ext>
                </a:extLst>
              </a:tr>
            </a:tbl>
          </a:graphicData>
        </a:graphic>
      </p:graphicFrame>
      <p:sp>
        <p:nvSpPr>
          <p:cNvPr id="4" name="Text Placeholder 3">
            <a:extLst>
              <a:ext uri="{FF2B5EF4-FFF2-40B4-BE49-F238E27FC236}">
                <a16:creationId xmlns:a16="http://schemas.microsoft.com/office/drawing/2014/main" id="{AABB9DD2-A4B9-415A-BC3C-FA4F38E345BB}"/>
              </a:ext>
            </a:extLst>
          </p:cNvPr>
          <p:cNvSpPr>
            <a:spLocks noGrp="1"/>
          </p:cNvSpPr>
          <p:nvPr>
            <p:ph type="body" sz="quarter" idx="14"/>
          </p:nvPr>
        </p:nvSpPr>
        <p:spPr/>
        <p:txBody>
          <a:bodyPr/>
          <a:lstStyle/>
          <a:p>
            <a:r>
              <a:rPr lang="en-US"/>
              <a:t>03/01/2020 - 03/31/2020</a:t>
            </a:r>
          </a:p>
        </p:txBody>
      </p:sp>
    </p:spTree>
    <p:extLst>
      <p:ext uri="{BB962C8B-B14F-4D97-AF65-F5344CB8AC3E}">
        <p14:creationId xmlns:p14="http://schemas.microsoft.com/office/powerpoint/2010/main" val="243503080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234808-530D-45BC-91A6-09CB02153D47}"/>
              </a:ext>
            </a:extLst>
          </p:cNvPr>
          <p:cNvSpPr>
            <a:spLocks noGrp="1"/>
          </p:cNvSpPr>
          <p:nvPr>
            <p:ph type="title"/>
          </p:nvPr>
        </p:nvSpPr>
        <p:spPr/>
        <p:txBody>
          <a:bodyPr/>
          <a:lstStyle/>
          <a:p>
            <a:r>
              <a:rPr lang="en-US"/>
              <a:t>Instagram Instagram Followers Change | Philadelphia Insurance</a:t>
            </a:r>
          </a:p>
        </p:txBody>
      </p:sp>
      <p:graphicFrame>
        <p:nvGraphicFramePr>
          <p:cNvPr id="6" name="Chart Placeholder 5">
            <a:extLst>
              <a:ext uri="{FF2B5EF4-FFF2-40B4-BE49-F238E27FC236}">
                <a16:creationId xmlns:a16="http://schemas.microsoft.com/office/drawing/2014/main" id="{5234A6BE-E484-46B8-B6AC-CA1D4554ABB7}"/>
              </a:ext>
            </a:extLst>
          </p:cNvPr>
          <p:cNvGraphicFramePr>
            <a:graphicFrameLocks noGrp="1"/>
          </p:cNvGraphicFramePr>
          <p:nvPr>
            <p:ph type="chart" sz="quarter" idx="13"/>
            <p:extLst>
              <p:ext uri="{D42A27DB-BD31-4B8C-83A1-F6EECF244321}">
                <p14:modId xmlns:p14="http://schemas.microsoft.com/office/powerpoint/2010/main" val="255511632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01FAF94-8C75-42B5-8051-968C2EF889FA}"/>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669F5AF4-505C-4B9E-A53A-C22D2B527B3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7536084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EC40AE-E3C9-4D43-92ED-CC2FA5AD9818}"/>
              </a:ext>
            </a:extLst>
          </p:cNvPr>
          <p:cNvSpPr>
            <a:spLocks noGrp="1"/>
          </p:cNvSpPr>
          <p:nvPr>
            <p:ph type="title"/>
          </p:nvPr>
        </p:nvSpPr>
        <p:spPr/>
        <p:txBody>
          <a:bodyPr/>
          <a:lstStyle/>
          <a:p>
            <a:r>
              <a:rPr lang="en-US"/>
              <a:t>Instagram Average Interactions Per Instagram Post | Philadelphia Insurance</a:t>
            </a:r>
          </a:p>
        </p:txBody>
      </p:sp>
      <p:graphicFrame>
        <p:nvGraphicFramePr>
          <p:cNvPr id="6" name="Chart Placeholder 5">
            <a:extLst>
              <a:ext uri="{FF2B5EF4-FFF2-40B4-BE49-F238E27FC236}">
                <a16:creationId xmlns:a16="http://schemas.microsoft.com/office/drawing/2014/main" id="{E2831377-3CDA-4A6B-A718-C0AA2AE5136E}"/>
              </a:ext>
            </a:extLst>
          </p:cNvPr>
          <p:cNvGraphicFramePr>
            <a:graphicFrameLocks noGrp="1"/>
          </p:cNvGraphicFramePr>
          <p:nvPr>
            <p:ph type="chart" sz="quarter" idx="13"/>
            <p:extLst>
              <p:ext uri="{D42A27DB-BD31-4B8C-83A1-F6EECF244321}">
                <p14:modId xmlns:p14="http://schemas.microsoft.com/office/powerpoint/2010/main" val="54357343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D471DFB-7435-4128-9571-D8EE1641191D}"/>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6133AF43-C799-48AF-8900-CDFF44D23D7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6248680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A04B9D-DD43-4780-AFC1-AF038EB0032E}"/>
              </a:ext>
            </a:extLst>
          </p:cNvPr>
          <p:cNvSpPr>
            <a:spLocks noGrp="1"/>
          </p:cNvSpPr>
          <p:nvPr>
            <p:ph type="title"/>
          </p:nvPr>
        </p:nvSpPr>
        <p:spPr/>
        <p:txBody>
          <a:bodyPr/>
          <a:lstStyle/>
          <a:p>
            <a:r>
              <a:rPr lang="en-US"/>
              <a:t>Instagram Total Interactions Per Month | Philadelphia Insurance</a:t>
            </a:r>
          </a:p>
        </p:txBody>
      </p:sp>
      <p:graphicFrame>
        <p:nvGraphicFramePr>
          <p:cNvPr id="6" name="Chart Placeholder 5">
            <a:extLst>
              <a:ext uri="{FF2B5EF4-FFF2-40B4-BE49-F238E27FC236}">
                <a16:creationId xmlns:a16="http://schemas.microsoft.com/office/drawing/2014/main" id="{398485A3-D416-4D92-8A1C-D81CA90DECFA}"/>
              </a:ext>
            </a:extLst>
          </p:cNvPr>
          <p:cNvGraphicFramePr>
            <a:graphicFrameLocks noGrp="1"/>
          </p:cNvGraphicFramePr>
          <p:nvPr>
            <p:ph type="chart" sz="quarter" idx="13"/>
            <p:extLst>
              <p:ext uri="{D42A27DB-BD31-4B8C-83A1-F6EECF244321}">
                <p14:modId xmlns:p14="http://schemas.microsoft.com/office/powerpoint/2010/main" val="272197849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C71CB72-CEF4-48E2-AB74-41BF20DDD2C4}"/>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D277B94E-C923-4E94-A5B7-2610E81DA02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8551044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E06F6F-8FD8-49B8-A3E6-7D45B3362FED}"/>
              </a:ext>
            </a:extLst>
          </p:cNvPr>
          <p:cNvSpPr>
            <a:spLocks noGrp="1"/>
          </p:cNvSpPr>
          <p:nvPr>
            <p:ph type="title"/>
          </p:nvPr>
        </p:nvSpPr>
        <p:spPr/>
        <p:txBody>
          <a:bodyPr/>
          <a:lstStyle/>
          <a:p>
            <a:r>
              <a:rPr lang="en-US"/>
              <a:t>Instagram Posts Table | Philadelphia Insurance - 1 of 5</a:t>
            </a:r>
          </a:p>
        </p:txBody>
      </p:sp>
      <p:graphicFrame>
        <p:nvGraphicFramePr>
          <p:cNvPr id="5" name="Table Placeholder 4">
            <a:extLst>
              <a:ext uri="{FF2B5EF4-FFF2-40B4-BE49-F238E27FC236}">
                <a16:creationId xmlns:a16="http://schemas.microsoft.com/office/drawing/2014/main" id="{B2FDBF14-3B28-4CFF-A25C-0017442C8322}"/>
              </a:ext>
            </a:extLst>
          </p:cNvPr>
          <p:cNvGraphicFramePr>
            <a:graphicFrameLocks noGrp="1"/>
          </p:cNvGraphicFramePr>
          <p:nvPr>
            <p:ph type="tbl" sz="quarter" idx="13"/>
            <p:extLst>
              <p:ext uri="{D42A27DB-BD31-4B8C-83A1-F6EECF244321}">
                <p14:modId xmlns:p14="http://schemas.microsoft.com/office/powerpoint/2010/main" val="7136121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840800350"/>
                    </a:ext>
                  </a:extLst>
                </a:gridCol>
                <a:gridCol w="1810512">
                  <a:extLst>
                    <a:ext uri="{9D8B030D-6E8A-4147-A177-3AD203B41FA5}">
                      <a16:colId xmlns:a16="http://schemas.microsoft.com/office/drawing/2014/main" val="804365106"/>
                    </a:ext>
                  </a:extLst>
                </a:gridCol>
                <a:gridCol w="822960">
                  <a:extLst>
                    <a:ext uri="{9D8B030D-6E8A-4147-A177-3AD203B41FA5}">
                      <a16:colId xmlns:a16="http://schemas.microsoft.com/office/drawing/2014/main" val="2261899858"/>
                    </a:ext>
                  </a:extLst>
                </a:gridCol>
                <a:gridCol w="822960">
                  <a:extLst>
                    <a:ext uri="{9D8B030D-6E8A-4147-A177-3AD203B41FA5}">
                      <a16:colId xmlns:a16="http://schemas.microsoft.com/office/drawing/2014/main" val="3130034267"/>
                    </a:ext>
                  </a:extLst>
                </a:gridCol>
                <a:gridCol w="822960">
                  <a:extLst>
                    <a:ext uri="{9D8B030D-6E8A-4147-A177-3AD203B41FA5}">
                      <a16:colId xmlns:a16="http://schemas.microsoft.com/office/drawing/2014/main" val="2336328687"/>
                    </a:ext>
                  </a:extLst>
                </a:gridCol>
                <a:gridCol w="822960">
                  <a:extLst>
                    <a:ext uri="{9D8B030D-6E8A-4147-A177-3AD203B41FA5}">
                      <a16:colId xmlns:a16="http://schemas.microsoft.com/office/drawing/2014/main" val="1604044006"/>
                    </a:ext>
                  </a:extLst>
                </a:gridCol>
                <a:gridCol w="822960">
                  <a:extLst>
                    <a:ext uri="{9D8B030D-6E8A-4147-A177-3AD203B41FA5}">
                      <a16:colId xmlns:a16="http://schemas.microsoft.com/office/drawing/2014/main" val="37277957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670363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- 2020-03-10 15:13:55</a:t>
                      </a:r>
                      <a:r>
                        <a:rPr kumimoji="0" lang="en-US" sz="1000" b="0" i="0" u="none" strike="noStrike" kern="1200" cap="none" spc="0" normalizeH="0" baseline="0" noProof="0">
                          <a:ln>
                            <a:noFill/>
                          </a:ln>
                          <a:solidFill>
                            <a:prstClr val="black"/>
                          </a:solidFill>
                          <a:effectLst/>
                          <a:uLnTx/>
                          <a:uFillTx/>
                          <a:latin typeface="+mn-lt"/>
                          <a:ea typeface="+mn-ea"/>
                          <a:cs typeface="+mn-cs"/>
                        </a:rPr>
                        <a:t>
 For the past two months, #PHLY welcomed Daisuke Ugaeri, a participant in the Tokio Marine Holdings Global Leadership Program. He visited many PHLY departments and offices to learn about our operations and corporate culture. Our executive team wished Daisuke #success as he returns to Tokio Marine to leverage his experiences at PHLY! 🙌 #TEAMPHLY #insurance #insurancework #instagood #career #leadership #business #picoftheday #instabusiness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https://www.instagram.com/p/B9kIAfNH7c7/media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04/14/2020 14:13:33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6.4719 %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156589986"/>
                  </a:ext>
                </a:extLst>
              </a:tr>
            </a:tbl>
          </a:graphicData>
        </a:graphic>
      </p:graphicFrame>
      <p:sp>
        <p:nvSpPr>
          <p:cNvPr id="4" name="Text Placeholder 3">
            <a:extLst>
              <a:ext uri="{FF2B5EF4-FFF2-40B4-BE49-F238E27FC236}">
                <a16:creationId xmlns:a16="http://schemas.microsoft.com/office/drawing/2014/main" id="{590E5F06-43E5-4867-8344-7E0053E14B64}"/>
              </a:ext>
            </a:extLst>
          </p:cNvPr>
          <p:cNvSpPr>
            <a:spLocks noGrp="1"/>
          </p:cNvSpPr>
          <p:nvPr>
            <p:ph type="body" sz="quarter" idx="14"/>
          </p:nvPr>
        </p:nvSpPr>
        <p:spPr/>
        <p:txBody>
          <a:bodyPr/>
          <a:lstStyle/>
          <a:p>
            <a:r>
              <a:rPr lang="en-US"/>
              <a:t>03/01/2020 - 03/31/2020</a:t>
            </a:r>
          </a:p>
        </p:txBody>
      </p:sp>
    </p:spTree>
    <p:extLst>
      <p:ext uri="{BB962C8B-B14F-4D97-AF65-F5344CB8AC3E}">
        <p14:creationId xmlns:p14="http://schemas.microsoft.com/office/powerpoint/2010/main" val="147512289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EE2E75-B4A6-40A4-9677-814C3D2BB3EB}"/>
              </a:ext>
            </a:extLst>
          </p:cNvPr>
          <p:cNvSpPr>
            <a:spLocks noGrp="1"/>
          </p:cNvSpPr>
          <p:nvPr>
            <p:ph type="title"/>
          </p:nvPr>
        </p:nvSpPr>
        <p:spPr/>
        <p:txBody>
          <a:bodyPr/>
          <a:lstStyle/>
          <a:p>
            <a:r>
              <a:rPr lang="en-US"/>
              <a:t>Instagram Posts Table | Philadelphia Insurance - 2 of 5</a:t>
            </a:r>
          </a:p>
        </p:txBody>
      </p:sp>
      <p:graphicFrame>
        <p:nvGraphicFramePr>
          <p:cNvPr id="5" name="Table Placeholder 4">
            <a:extLst>
              <a:ext uri="{FF2B5EF4-FFF2-40B4-BE49-F238E27FC236}">
                <a16:creationId xmlns:a16="http://schemas.microsoft.com/office/drawing/2014/main" id="{40C017CA-254E-44CD-85F1-1AB27EAD25A1}"/>
              </a:ext>
            </a:extLst>
          </p:cNvPr>
          <p:cNvGraphicFramePr>
            <a:graphicFrameLocks noGrp="1"/>
          </p:cNvGraphicFramePr>
          <p:nvPr>
            <p:ph type="tbl" sz="quarter" idx="13"/>
            <p:extLst>
              <p:ext uri="{D42A27DB-BD31-4B8C-83A1-F6EECF244321}">
                <p14:modId xmlns:p14="http://schemas.microsoft.com/office/powerpoint/2010/main" val="28003329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941651914"/>
                    </a:ext>
                  </a:extLst>
                </a:gridCol>
                <a:gridCol w="1810512">
                  <a:extLst>
                    <a:ext uri="{9D8B030D-6E8A-4147-A177-3AD203B41FA5}">
                      <a16:colId xmlns:a16="http://schemas.microsoft.com/office/drawing/2014/main" val="2266009237"/>
                    </a:ext>
                  </a:extLst>
                </a:gridCol>
                <a:gridCol w="822960">
                  <a:extLst>
                    <a:ext uri="{9D8B030D-6E8A-4147-A177-3AD203B41FA5}">
                      <a16:colId xmlns:a16="http://schemas.microsoft.com/office/drawing/2014/main" val="3771630464"/>
                    </a:ext>
                  </a:extLst>
                </a:gridCol>
                <a:gridCol w="822960">
                  <a:extLst>
                    <a:ext uri="{9D8B030D-6E8A-4147-A177-3AD203B41FA5}">
                      <a16:colId xmlns:a16="http://schemas.microsoft.com/office/drawing/2014/main" val="96706978"/>
                    </a:ext>
                  </a:extLst>
                </a:gridCol>
                <a:gridCol w="822960">
                  <a:extLst>
                    <a:ext uri="{9D8B030D-6E8A-4147-A177-3AD203B41FA5}">
                      <a16:colId xmlns:a16="http://schemas.microsoft.com/office/drawing/2014/main" val="1984910440"/>
                    </a:ext>
                  </a:extLst>
                </a:gridCol>
                <a:gridCol w="822960">
                  <a:extLst>
                    <a:ext uri="{9D8B030D-6E8A-4147-A177-3AD203B41FA5}">
                      <a16:colId xmlns:a16="http://schemas.microsoft.com/office/drawing/2014/main" val="2998267506"/>
                    </a:ext>
                  </a:extLst>
                </a:gridCol>
                <a:gridCol w="822960">
                  <a:extLst>
                    <a:ext uri="{9D8B030D-6E8A-4147-A177-3AD203B41FA5}">
                      <a16:colId xmlns:a16="http://schemas.microsoft.com/office/drawing/2014/main" val="21116135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431397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- 2020-03-31 18:29:33</a:t>
                      </a:r>
                      <a:r>
                        <a:rPr kumimoji="0" lang="en-US" sz="1000" b="0" i="0" u="none" strike="noStrike" kern="1200" cap="none" spc="0" normalizeH="0" baseline="0" noProof="0">
                          <a:ln>
                            <a:noFill/>
                          </a:ln>
                          <a:solidFill>
                            <a:prstClr val="black"/>
                          </a:solidFill>
                          <a:effectLst/>
                          <a:uLnTx/>
                          <a:uFillTx/>
                          <a:latin typeface="+mn-lt"/>
                          <a:ea typeface="+mn-ea"/>
                          <a:cs typeface="+mn-cs"/>
                        </a:rPr>
                        <a:t>
 #PHLYVirtualSpiritWeek Day 2⃣ It's Pet Takeover Tuesday! While many of us continue to adjust to #workingfromhome, we asked #TEAMPHLY to share photos of their furry home office coworkers. Here's a roundup of the newest and #cutest additions to our team! 🤩 #spiritweek #inthistogether #stayhome #alonetogether #covıd19 #instafun #petsagram #cuteanimals #pets #dogsofinstagram #catsofig #insurance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https://www.instagram.com/p/B-ajFw3jaCt/media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04/14/2020 14:13:33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5.8824 %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959005611"/>
                  </a:ext>
                </a:extLst>
              </a:tr>
            </a:tbl>
          </a:graphicData>
        </a:graphic>
      </p:graphicFrame>
      <p:sp>
        <p:nvSpPr>
          <p:cNvPr id="4" name="Text Placeholder 3">
            <a:extLst>
              <a:ext uri="{FF2B5EF4-FFF2-40B4-BE49-F238E27FC236}">
                <a16:creationId xmlns:a16="http://schemas.microsoft.com/office/drawing/2014/main" id="{ECDE5F88-BAF8-499C-9E18-94E5CFB50046}"/>
              </a:ext>
            </a:extLst>
          </p:cNvPr>
          <p:cNvSpPr>
            <a:spLocks noGrp="1"/>
          </p:cNvSpPr>
          <p:nvPr>
            <p:ph type="body" sz="quarter" idx="14"/>
          </p:nvPr>
        </p:nvSpPr>
        <p:spPr/>
        <p:txBody>
          <a:bodyPr/>
          <a:lstStyle/>
          <a:p>
            <a:r>
              <a:rPr lang="en-US"/>
              <a:t>03/01/2020 - 03/31/2020</a:t>
            </a:r>
          </a:p>
        </p:txBody>
      </p:sp>
    </p:spTree>
    <p:extLst>
      <p:ext uri="{BB962C8B-B14F-4D97-AF65-F5344CB8AC3E}">
        <p14:creationId xmlns:p14="http://schemas.microsoft.com/office/powerpoint/2010/main" val="215280424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31945A-DA4C-4016-8A09-0E8C78BB67D7}"/>
              </a:ext>
            </a:extLst>
          </p:cNvPr>
          <p:cNvSpPr>
            <a:spLocks noGrp="1"/>
          </p:cNvSpPr>
          <p:nvPr>
            <p:ph type="title"/>
          </p:nvPr>
        </p:nvSpPr>
        <p:spPr/>
        <p:txBody>
          <a:bodyPr/>
          <a:lstStyle/>
          <a:p>
            <a:r>
              <a:rPr lang="en-US"/>
              <a:t>Instagram Posts Table | Philadelphia Insurance - 3 of 5</a:t>
            </a:r>
          </a:p>
        </p:txBody>
      </p:sp>
      <p:graphicFrame>
        <p:nvGraphicFramePr>
          <p:cNvPr id="5" name="Table Placeholder 4">
            <a:extLst>
              <a:ext uri="{FF2B5EF4-FFF2-40B4-BE49-F238E27FC236}">
                <a16:creationId xmlns:a16="http://schemas.microsoft.com/office/drawing/2014/main" id="{E8F1960D-0350-4099-8814-2E8F5F11A9B0}"/>
              </a:ext>
            </a:extLst>
          </p:cNvPr>
          <p:cNvGraphicFramePr>
            <a:graphicFrameLocks noGrp="1"/>
          </p:cNvGraphicFramePr>
          <p:nvPr>
            <p:ph type="tbl" sz="quarter" idx="13"/>
            <p:extLst>
              <p:ext uri="{D42A27DB-BD31-4B8C-83A1-F6EECF244321}">
                <p14:modId xmlns:p14="http://schemas.microsoft.com/office/powerpoint/2010/main" val="849340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638502995"/>
                    </a:ext>
                  </a:extLst>
                </a:gridCol>
                <a:gridCol w="1810512">
                  <a:extLst>
                    <a:ext uri="{9D8B030D-6E8A-4147-A177-3AD203B41FA5}">
                      <a16:colId xmlns:a16="http://schemas.microsoft.com/office/drawing/2014/main" val="131132626"/>
                    </a:ext>
                  </a:extLst>
                </a:gridCol>
                <a:gridCol w="822960">
                  <a:extLst>
                    <a:ext uri="{9D8B030D-6E8A-4147-A177-3AD203B41FA5}">
                      <a16:colId xmlns:a16="http://schemas.microsoft.com/office/drawing/2014/main" val="1596258368"/>
                    </a:ext>
                  </a:extLst>
                </a:gridCol>
                <a:gridCol w="822960">
                  <a:extLst>
                    <a:ext uri="{9D8B030D-6E8A-4147-A177-3AD203B41FA5}">
                      <a16:colId xmlns:a16="http://schemas.microsoft.com/office/drawing/2014/main" val="537472071"/>
                    </a:ext>
                  </a:extLst>
                </a:gridCol>
                <a:gridCol w="822960">
                  <a:extLst>
                    <a:ext uri="{9D8B030D-6E8A-4147-A177-3AD203B41FA5}">
                      <a16:colId xmlns:a16="http://schemas.microsoft.com/office/drawing/2014/main" val="2387291999"/>
                    </a:ext>
                  </a:extLst>
                </a:gridCol>
                <a:gridCol w="822960">
                  <a:extLst>
                    <a:ext uri="{9D8B030D-6E8A-4147-A177-3AD203B41FA5}">
                      <a16:colId xmlns:a16="http://schemas.microsoft.com/office/drawing/2014/main" val="1439154766"/>
                    </a:ext>
                  </a:extLst>
                </a:gridCol>
                <a:gridCol w="822960">
                  <a:extLst>
                    <a:ext uri="{9D8B030D-6E8A-4147-A177-3AD203B41FA5}">
                      <a16:colId xmlns:a16="http://schemas.microsoft.com/office/drawing/2014/main" val="11938678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691618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- 2020-03-30 12:19:07</a:t>
                      </a:r>
                      <a:r>
                        <a:rPr kumimoji="0" lang="en-US" sz="1000" b="0" i="0" u="none" strike="noStrike" kern="1200" cap="none" spc="0" normalizeH="0" baseline="0" noProof="0">
                          <a:ln>
                            <a:noFill/>
                          </a:ln>
                          <a:solidFill>
                            <a:prstClr val="black"/>
                          </a:solidFill>
                          <a:effectLst/>
                          <a:uLnTx/>
                          <a:uFillTx/>
                          <a:latin typeface="+mn-lt"/>
                          <a:ea typeface="+mn-ea"/>
                          <a:cs typeface="+mn-cs"/>
                        </a:rPr>
                        <a:t>
 Many #nonprofits are struggling to provide critical services to vulnerable populations during the #coronavirus pandemic. To show #support for the #community, PHLY’s President John Glomb and his family donated cleaning supplies, clothes, and food to a #Philadelphia based #nonprofit dedicated to eliminating homelessness. 
If you’re looking for virtual ways to #help, enter this link into your web browser to check out opportunities from VolunteerMatch ➡️ 𝐰𝐰𝐰.𝐯𝐨𝐥𝐮𝐧𝐭𝐞𝐞𝐫𝐦𝐚𝐭𝐜𝐡.𝐨𝐫𝐠/𝐜𝐨𝐯𝐢𝐝𝟏𝟗 ⬅️ #TEAMPHLY #inthistogether #covid_19 #givingback #volunteer #charity #makeadifference #dogood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https://www.instagram.com/p/B-XT5s4nOY_/media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04/14/2020 14:13:33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5.4391 %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065358059"/>
                  </a:ext>
                </a:extLst>
              </a:tr>
            </a:tbl>
          </a:graphicData>
        </a:graphic>
      </p:graphicFrame>
      <p:sp>
        <p:nvSpPr>
          <p:cNvPr id="4" name="Text Placeholder 3">
            <a:extLst>
              <a:ext uri="{FF2B5EF4-FFF2-40B4-BE49-F238E27FC236}">
                <a16:creationId xmlns:a16="http://schemas.microsoft.com/office/drawing/2014/main" id="{9C4A1213-E9C9-4FCB-9B62-E36C648EF3E0}"/>
              </a:ext>
            </a:extLst>
          </p:cNvPr>
          <p:cNvSpPr>
            <a:spLocks noGrp="1"/>
          </p:cNvSpPr>
          <p:nvPr>
            <p:ph type="body" sz="quarter" idx="14"/>
          </p:nvPr>
        </p:nvSpPr>
        <p:spPr/>
        <p:txBody>
          <a:bodyPr/>
          <a:lstStyle/>
          <a:p>
            <a:r>
              <a:rPr lang="en-US"/>
              <a:t>03/01/2020 - 03/31/2020</a:t>
            </a:r>
          </a:p>
        </p:txBody>
      </p:sp>
    </p:spTree>
    <p:extLst>
      <p:ext uri="{BB962C8B-B14F-4D97-AF65-F5344CB8AC3E}">
        <p14:creationId xmlns:p14="http://schemas.microsoft.com/office/powerpoint/2010/main" val="23977270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847E2C-6BB6-44C0-9F38-8DC2FF6C7832}"/>
              </a:ext>
            </a:extLst>
          </p:cNvPr>
          <p:cNvSpPr>
            <a:spLocks noGrp="1"/>
          </p:cNvSpPr>
          <p:nvPr>
            <p:ph type="title"/>
          </p:nvPr>
        </p:nvSpPr>
        <p:spPr/>
        <p:txBody>
          <a:bodyPr/>
          <a:lstStyle/>
          <a:p>
            <a:r>
              <a:rPr lang="en-US"/>
              <a:t>Instagram Posts Table | Philadelphia Insurance - 4 of 5</a:t>
            </a:r>
          </a:p>
        </p:txBody>
      </p:sp>
      <p:graphicFrame>
        <p:nvGraphicFramePr>
          <p:cNvPr id="5" name="Table Placeholder 4">
            <a:extLst>
              <a:ext uri="{FF2B5EF4-FFF2-40B4-BE49-F238E27FC236}">
                <a16:creationId xmlns:a16="http://schemas.microsoft.com/office/drawing/2014/main" id="{32D794DE-743C-44FD-8378-C634D993C2DA}"/>
              </a:ext>
            </a:extLst>
          </p:cNvPr>
          <p:cNvGraphicFramePr>
            <a:graphicFrameLocks noGrp="1"/>
          </p:cNvGraphicFramePr>
          <p:nvPr>
            <p:ph type="tbl" sz="quarter" idx="13"/>
            <p:extLst>
              <p:ext uri="{D42A27DB-BD31-4B8C-83A1-F6EECF244321}">
                <p14:modId xmlns:p14="http://schemas.microsoft.com/office/powerpoint/2010/main" val="39796952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4019034"/>
                    </a:ext>
                  </a:extLst>
                </a:gridCol>
                <a:gridCol w="1810512">
                  <a:extLst>
                    <a:ext uri="{9D8B030D-6E8A-4147-A177-3AD203B41FA5}">
                      <a16:colId xmlns:a16="http://schemas.microsoft.com/office/drawing/2014/main" val="60431409"/>
                    </a:ext>
                  </a:extLst>
                </a:gridCol>
                <a:gridCol w="822960">
                  <a:extLst>
                    <a:ext uri="{9D8B030D-6E8A-4147-A177-3AD203B41FA5}">
                      <a16:colId xmlns:a16="http://schemas.microsoft.com/office/drawing/2014/main" val="304091416"/>
                    </a:ext>
                  </a:extLst>
                </a:gridCol>
                <a:gridCol w="822960">
                  <a:extLst>
                    <a:ext uri="{9D8B030D-6E8A-4147-A177-3AD203B41FA5}">
                      <a16:colId xmlns:a16="http://schemas.microsoft.com/office/drawing/2014/main" val="669221473"/>
                    </a:ext>
                  </a:extLst>
                </a:gridCol>
                <a:gridCol w="822960">
                  <a:extLst>
                    <a:ext uri="{9D8B030D-6E8A-4147-A177-3AD203B41FA5}">
                      <a16:colId xmlns:a16="http://schemas.microsoft.com/office/drawing/2014/main" val="2120673984"/>
                    </a:ext>
                  </a:extLst>
                </a:gridCol>
                <a:gridCol w="822960">
                  <a:extLst>
                    <a:ext uri="{9D8B030D-6E8A-4147-A177-3AD203B41FA5}">
                      <a16:colId xmlns:a16="http://schemas.microsoft.com/office/drawing/2014/main" val="1761977001"/>
                    </a:ext>
                  </a:extLst>
                </a:gridCol>
                <a:gridCol w="822960">
                  <a:extLst>
                    <a:ext uri="{9D8B030D-6E8A-4147-A177-3AD203B41FA5}">
                      <a16:colId xmlns:a16="http://schemas.microsoft.com/office/drawing/2014/main" val="26679603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796671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- 2020-03-30 17:48:40</a:t>
                      </a:r>
                      <a:r>
                        <a:rPr kumimoji="0" lang="en-US" sz="1000" b="0" i="0" u="none" strike="noStrike" kern="1200" cap="none" spc="0" normalizeH="0" baseline="0" noProof="0">
                          <a:ln>
                            <a:noFill/>
                          </a:ln>
                          <a:solidFill>
                            <a:prstClr val="black"/>
                          </a:solidFill>
                          <a:effectLst/>
                          <a:uLnTx/>
                          <a:uFillTx/>
                          <a:latin typeface="+mn-lt"/>
                          <a:ea typeface="+mn-ea"/>
                          <a:cs typeface="+mn-cs"/>
                        </a:rPr>
                        <a:t>
 It’s the first day of #PHLYVirtualSpiritWeek and we kicked it off with Team Spirit Monday! 🎉 Here’s a roundup of #TEAMPHLY #workingfromhome in their #PHLY gear. 🙌🏼 #inthistogether #stayhome #alonetogether #covid_19 #instagood #teamspirit #spiritweek #instafun #bestoftheday #insurance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https://www.instagram.com/p/B-X5nWBj0o0/media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04/14/2020 14:13:33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5.2691 %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936458508"/>
                  </a:ext>
                </a:extLst>
              </a:tr>
            </a:tbl>
          </a:graphicData>
        </a:graphic>
      </p:graphicFrame>
      <p:sp>
        <p:nvSpPr>
          <p:cNvPr id="4" name="Text Placeholder 3">
            <a:extLst>
              <a:ext uri="{FF2B5EF4-FFF2-40B4-BE49-F238E27FC236}">
                <a16:creationId xmlns:a16="http://schemas.microsoft.com/office/drawing/2014/main" id="{90627726-7E87-4101-B8B2-414AB68F21D6}"/>
              </a:ext>
            </a:extLst>
          </p:cNvPr>
          <p:cNvSpPr>
            <a:spLocks noGrp="1"/>
          </p:cNvSpPr>
          <p:nvPr>
            <p:ph type="body" sz="quarter" idx="14"/>
          </p:nvPr>
        </p:nvSpPr>
        <p:spPr/>
        <p:txBody>
          <a:bodyPr/>
          <a:lstStyle/>
          <a:p>
            <a:r>
              <a:rPr lang="en-US"/>
              <a:t>03/01/2020 - 03/31/2020</a:t>
            </a:r>
          </a:p>
        </p:txBody>
      </p:sp>
    </p:spTree>
    <p:extLst>
      <p:ext uri="{BB962C8B-B14F-4D97-AF65-F5344CB8AC3E}">
        <p14:creationId xmlns:p14="http://schemas.microsoft.com/office/powerpoint/2010/main" val="179065390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C4F93D-75B7-49DE-8888-74C47609E479}"/>
              </a:ext>
            </a:extLst>
          </p:cNvPr>
          <p:cNvSpPr>
            <a:spLocks noGrp="1"/>
          </p:cNvSpPr>
          <p:nvPr>
            <p:ph type="title"/>
          </p:nvPr>
        </p:nvSpPr>
        <p:spPr/>
        <p:txBody>
          <a:bodyPr/>
          <a:lstStyle/>
          <a:p>
            <a:r>
              <a:rPr lang="en-US"/>
              <a:t>Instagram Posts Table | Philadelphia Insurance - 5 of 5</a:t>
            </a:r>
          </a:p>
        </p:txBody>
      </p:sp>
      <p:graphicFrame>
        <p:nvGraphicFramePr>
          <p:cNvPr id="5" name="Table Placeholder 4">
            <a:extLst>
              <a:ext uri="{FF2B5EF4-FFF2-40B4-BE49-F238E27FC236}">
                <a16:creationId xmlns:a16="http://schemas.microsoft.com/office/drawing/2014/main" id="{186D1759-BB70-41D1-BD12-E77FE0B975C8}"/>
              </a:ext>
            </a:extLst>
          </p:cNvPr>
          <p:cNvGraphicFramePr>
            <a:graphicFrameLocks noGrp="1"/>
          </p:cNvGraphicFramePr>
          <p:nvPr>
            <p:ph type="tbl" sz="quarter" idx="13"/>
            <p:extLst>
              <p:ext uri="{D42A27DB-BD31-4B8C-83A1-F6EECF244321}">
                <p14:modId xmlns:p14="http://schemas.microsoft.com/office/powerpoint/2010/main" val="22253025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21814163"/>
                    </a:ext>
                  </a:extLst>
                </a:gridCol>
                <a:gridCol w="1810512">
                  <a:extLst>
                    <a:ext uri="{9D8B030D-6E8A-4147-A177-3AD203B41FA5}">
                      <a16:colId xmlns:a16="http://schemas.microsoft.com/office/drawing/2014/main" val="2961551368"/>
                    </a:ext>
                  </a:extLst>
                </a:gridCol>
                <a:gridCol w="822960">
                  <a:extLst>
                    <a:ext uri="{9D8B030D-6E8A-4147-A177-3AD203B41FA5}">
                      <a16:colId xmlns:a16="http://schemas.microsoft.com/office/drawing/2014/main" val="3166769158"/>
                    </a:ext>
                  </a:extLst>
                </a:gridCol>
                <a:gridCol w="822960">
                  <a:extLst>
                    <a:ext uri="{9D8B030D-6E8A-4147-A177-3AD203B41FA5}">
                      <a16:colId xmlns:a16="http://schemas.microsoft.com/office/drawing/2014/main" val="2078952516"/>
                    </a:ext>
                  </a:extLst>
                </a:gridCol>
                <a:gridCol w="822960">
                  <a:extLst>
                    <a:ext uri="{9D8B030D-6E8A-4147-A177-3AD203B41FA5}">
                      <a16:colId xmlns:a16="http://schemas.microsoft.com/office/drawing/2014/main" val="1444598499"/>
                    </a:ext>
                  </a:extLst>
                </a:gridCol>
                <a:gridCol w="822960">
                  <a:extLst>
                    <a:ext uri="{9D8B030D-6E8A-4147-A177-3AD203B41FA5}">
                      <a16:colId xmlns:a16="http://schemas.microsoft.com/office/drawing/2014/main" val="3462441562"/>
                    </a:ext>
                  </a:extLst>
                </a:gridCol>
                <a:gridCol w="822960">
                  <a:extLst>
                    <a:ext uri="{9D8B030D-6E8A-4147-A177-3AD203B41FA5}">
                      <a16:colId xmlns:a16="http://schemas.microsoft.com/office/drawing/2014/main" val="1437125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07928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- 2020-03-17 17:54:58</a:t>
                      </a:r>
                      <a:r>
                        <a:rPr kumimoji="0" lang="en-US" sz="1000" b="0" i="0" u="none" strike="noStrike" kern="1200" cap="none" spc="0" normalizeH="0" baseline="0" noProof="0">
                          <a:ln>
                            <a:noFill/>
                          </a:ln>
                          <a:solidFill>
                            <a:prstClr val="black"/>
                          </a:solidFill>
                          <a:effectLst/>
                          <a:uLnTx/>
                          <a:uFillTx/>
                          <a:latin typeface="+mn-lt"/>
                          <a:ea typeface="+mn-ea"/>
                          <a:cs typeface="+mn-cs"/>
                        </a:rPr>
                        <a:t>
 The #health and #wellbeing of our employees is our primary concern. As the #coronavirus situation continues to develop, we enacted appropriate contingency plans for our entire employee population across the country. Many employees are #workingfromhome and continue to be available to service the needs of our agents and customers. We are continuously monitoring this rapidly evolving situation and reviewing guidance issued by government health authorities.
Thank you to the #nonprofits who are still delivering vital services to at-risk populations and to the #healthcare professionals offering emergency services. #TEAMPHLY is committed to supporting our communities during this time. #InThisTogether #covid19 #safety #coronavirusoutbreak #pandemic #insurance #business #instanews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https://www.instagram.com/p/B92cAG9nuEh/media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04/14/2020 14:13:33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4.7836 %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704233953"/>
                  </a:ext>
                </a:extLst>
              </a:tr>
            </a:tbl>
          </a:graphicData>
        </a:graphic>
      </p:graphicFrame>
      <p:sp>
        <p:nvSpPr>
          <p:cNvPr id="4" name="Text Placeholder 3">
            <a:extLst>
              <a:ext uri="{FF2B5EF4-FFF2-40B4-BE49-F238E27FC236}">
                <a16:creationId xmlns:a16="http://schemas.microsoft.com/office/drawing/2014/main" id="{A0512B9A-08DC-4D36-8398-72681329F2F9}"/>
              </a:ext>
            </a:extLst>
          </p:cNvPr>
          <p:cNvSpPr>
            <a:spLocks noGrp="1"/>
          </p:cNvSpPr>
          <p:nvPr>
            <p:ph type="body" sz="quarter" idx="14"/>
          </p:nvPr>
        </p:nvSpPr>
        <p:spPr/>
        <p:txBody>
          <a:bodyPr/>
          <a:lstStyle/>
          <a:p>
            <a:r>
              <a:rPr lang="en-US"/>
              <a:t>03/01/2020 - 03/31/2020</a:t>
            </a:r>
          </a:p>
        </p:txBody>
      </p:sp>
    </p:spTree>
    <p:extLst>
      <p:ext uri="{BB962C8B-B14F-4D97-AF65-F5344CB8AC3E}">
        <p14:creationId xmlns:p14="http://schemas.microsoft.com/office/powerpoint/2010/main" val="89012564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6F7262-D99A-4266-9A54-DF72A181DAD8}"/>
              </a:ext>
            </a:extLst>
          </p:cNvPr>
          <p:cNvSpPr>
            <a:spLocks noGrp="1"/>
          </p:cNvSpPr>
          <p:nvPr>
            <p:ph type="title"/>
          </p:nvPr>
        </p:nvSpPr>
        <p:spPr/>
        <p:txBody>
          <a:bodyPr/>
          <a:lstStyle/>
          <a:p>
            <a:r>
              <a:rPr lang="en-US"/>
              <a:t>Instagram Stories Key Metrics Table | Philadelphia Insurance</a:t>
            </a:r>
          </a:p>
        </p:txBody>
      </p:sp>
      <p:graphicFrame>
        <p:nvGraphicFramePr>
          <p:cNvPr id="5" name="Table Placeholder 4">
            <a:extLst>
              <a:ext uri="{FF2B5EF4-FFF2-40B4-BE49-F238E27FC236}">
                <a16:creationId xmlns:a16="http://schemas.microsoft.com/office/drawing/2014/main" id="{BED4A785-5C98-4472-8409-BC41BFF5E7CC}"/>
              </a:ext>
            </a:extLst>
          </p:cNvPr>
          <p:cNvGraphicFramePr>
            <a:graphicFrameLocks noGrp="1"/>
          </p:cNvGraphicFramePr>
          <p:nvPr>
            <p:ph type="tbl" sz="quarter" idx="13"/>
            <p:extLst>
              <p:ext uri="{D42A27DB-BD31-4B8C-83A1-F6EECF244321}">
                <p14:modId xmlns:p14="http://schemas.microsoft.com/office/powerpoint/2010/main" val="27610106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3996475945"/>
                    </a:ext>
                  </a:extLst>
                </a:gridCol>
                <a:gridCol w="658368">
                  <a:extLst>
                    <a:ext uri="{9D8B030D-6E8A-4147-A177-3AD203B41FA5}">
                      <a16:colId xmlns:a16="http://schemas.microsoft.com/office/drawing/2014/main" val="1045354470"/>
                    </a:ext>
                  </a:extLst>
                </a:gridCol>
                <a:gridCol w="658368">
                  <a:extLst>
                    <a:ext uri="{9D8B030D-6E8A-4147-A177-3AD203B41FA5}">
                      <a16:colId xmlns:a16="http://schemas.microsoft.com/office/drawing/2014/main" val="2227547694"/>
                    </a:ext>
                  </a:extLst>
                </a:gridCol>
                <a:gridCol w="329184">
                  <a:extLst>
                    <a:ext uri="{9D8B030D-6E8A-4147-A177-3AD203B41FA5}">
                      <a16:colId xmlns:a16="http://schemas.microsoft.com/office/drawing/2014/main" val="1721382833"/>
                    </a:ext>
                  </a:extLst>
                </a:gridCol>
                <a:gridCol w="329184">
                  <a:extLst>
                    <a:ext uri="{9D8B030D-6E8A-4147-A177-3AD203B41FA5}">
                      <a16:colId xmlns:a16="http://schemas.microsoft.com/office/drawing/2014/main" val="2403528349"/>
                    </a:ext>
                  </a:extLst>
                </a:gridCol>
                <a:gridCol w="658368">
                  <a:extLst>
                    <a:ext uri="{9D8B030D-6E8A-4147-A177-3AD203B41FA5}">
                      <a16:colId xmlns:a16="http://schemas.microsoft.com/office/drawing/2014/main" val="973531042"/>
                    </a:ext>
                  </a:extLst>
                </a:gridCol>
                <a:gridCol w="658368">
                  <a:extLst>
                    <a:ext uri="{9D8B030D-6E8A-4147-A177-3AD203B41FA5}">
                      <a16:colId xmlns:a16="http://schemas.microsoft.com/office/drawing/2014/main" val="2910495687"/>
                    </a:ext>
                  </a:extLst>
                </a:gridCol>
                <a:gridCol w="658368">
                  <a:extLst>
                    <a:ext uri="{9D8B030D-6E8A-4147-A177-3AD203B41FA5}">
                      <a16:colId xmlns:a16="http://schemas.microsoft.com/office/drawing/2014/main" val="2024215358"/>
                    </a:ext>
                  </a:extLst>
                </a:gridCol>
                <a:gridCol w="658368">
                  <a:extLst>
                    <a:ext uri="{9D8B030D-6E8A-4147-A177-3AD203B41FA5}">
                      <a16:colId xmlns:a16="http://schemas.microsoft.com/office/drawing/2014/main" val="1226383104"/>
                    </a:ext>
                  </a:extLst>
                </a:gridCol>
                <a:gridCol w="658368">
                  <a:extLst>
                    <a:ext uri="{9D8B030D-6E8A-4147-A177-3AD203B41FA5}">
                      <a16:colId xmlns:a16="http://schemas.microsoft.com/office/drawing/2014/main" val="2762678122"/>
                    </a:ext>
                  </a:extLst>
                </a:gridCol>
                <a:gridCol w="658368">
                  <a:extLst>
                    <a:ext uri="{9D8B030D-6E8A-4147-A177-3AD203B41FA5}">
                      <a16:colId xmlns:a16="http://schemas.microsoft.com/office/drawing/2014/main" val="33645257"/>
                    </a:ext>
                  </a:extLst>
                </a:gridCol>
                <a:gridCol w="658368">
                  <a:extLst>
                    <a:ext uri="{9D8B030D-6E8A-4147-A177-3AD203B41FA5}">
                      <a16:colId xmlns:a16="http://schemas.microsoft.com/office/drawing/2014/main" val="327451999"/>
                    </a:ext>
                  </a:extLst>
                </a:gridCol>
              </a:tblGrid>
              <a:tr h="370840">
                <a:tc>
                  <a:txBody>
                    <a:bodyPr/>
                    <a:lstStyle/>
                    <a:p>
                      <a:r>
                        <a:rPr lang="en-US" sz="1000"/>
                        <a:t>Page Name</a:t>
                      </a:r>
                    </a:p>
                  </a:txBody>
                  <a:tcPr/>
                </a:tc>
                <a:tc>
                  <a:txBody>
                    <a:bodyPr/>
                    <a:lstStyle/>
                    <a:p>
                      <a:r>
                        <a:rPr lang="en-US" sz="1000"/>
                        <a:t>Total Stories</a:t>
                      </a:r>
                    </a:p>
                  </a:txBody>
                  <a:tcPr/>
                </a:tc>
                <a:tc>
                  <a:txBody>
                    <a:bodyPr/>
                    <a:lstStyle/>
                    <a:p>
                      <a:r>
                        <a:rPr lang="en-US" sz="1000"/>
                        <a:t>Avg. Interaction-Rate</a:t>
                      </a:r>
                    </a:p>
                  </a:txBody>
                  <a:tcPr/>
                </a:tc>
                <a:tc>
                  <a:txBody>
                    <a:bodyPr/>
                    <a:lstStyle/>
                    <a:p>
                      <a:r>
                        <a:rPr lang="en-US" sz="1000"/>
                        <a:t>Avg. Exits per Story</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Exits</a:t>
                      </a:r>
                    </a:p>
                  </a:txBody>
                  <a:tcPr/>
                </a:tc>
                <a:tc>
                  <a:txBody>
                    <a:bodyPr/>
                    <a:lstStyle/>
                    <a:p>
                      <a:r>
                        <a:rPr lang="en-US" sz="1000"/>
                        <a:t>Total Engagements</a:t>
                      </a:r>
                    </a:p>
                  </a:txBody>
                  <a:tcPr/>
                </a:tc>
                <a:extLst>
                  <a:ext uri="{0D108BD9-81ED-4DB2-BD59-A6C34878D82A}">
                    <a16:rowId xmlns:a16="http://schemas.microsoft.com/office/drawing/2014/main" val="1548312167"/>
                  </a:ext>
                </a:extLst>
              </a:tr>
              <a:tr h="370840">
                <a:tc>
                  <a:txBody>
                    <a:bodyPr/>
                    <a:lstStyle/>
                    <a:p>
                      <a:r>
                        <a:rPr lang="en-US" sz="1000"/>
                        <a:t>phlyinsurance</a:t>
                      </a:r>
                    </a:p>
                  </a:txBody>
                  <a:tcPr/>
                </a:tc>
                <a:tc>
                  <a:txBody>
                    <a:bodyPr/>
                    <a:lstStyle/>
                    <a:p>
                      <a:r>
                        <a:rPr lang="en-US" sz="1000"/>
                        <a:t>20</a:t>
                      </a:r>
                    </a:p>
                  </a:txBody>
                  <a:tcPr/>
                </a:tc>
                <a:tc>
                  <a:txBody>
                    <a:bodyPr/>
                    <a:lstStyle/>
                    <a:p>
                      <a:r>
                        <a:rPr lang="en-US" sz="1000"/>
                        <a:t>1.0093</a:t>
                      </a:r>
                    </a:p>
                  </a:txBody>
                  <a:tcPr/>
                </a:tc>
                <a:tc>
                  <a:txBody>
                    <a:bodyPr/>
                    <a:lstStyle/>
                    <a:p>
                      <a:r>
                        <a:rPr lang="en-US" sz="1000"/>
                        <a:t>16.10</a:t>
                      </a:r>
                    </a:p>
                  </a:txBody>
                  <a:tcPr/>
                </a:tc>
                <a:tc>
                  <a:txBody>
                    <a:bodyPr/>
                    <a:lstStyle/>
                    <a:p>
                      <a:r>
                        <a:rPr lang="en-US" sz="1000"/>
                        <a:t>0.60</a:t>
                      </a:r>
                    </a:p>
                  </a:txBody>
                  <a:tcPr/>
                </a:tc>
                <a:tc>
                  <a:txBody>
                    <a:bodyPr/>
                    <a:lstStyle/>
                    <a:p>
                      <a:r>
                        <a:rPr lang="en-US" sz="1000"/>
                        <a:t>366.35</a:t>
                      </a:r>
                    </a:p>
                  </a:txBody>
                  <a:tcPr/>
                </a:tc>
                <a:tc>
                  <a:txBody>
                    <a:bodyPr/>
                    <a:lstStyle/>
                    <a:p>
                      <a:r>
                        <a:rPr lang="en-US" sz="1000"/>
                        <a:t>283.25</a:t>
                      </a:r>
                    </a:p>
                  </a:txBody>
                  <a:tcPr/>
                </a:tc>
                <a:tc>
                  <a:txBody>
                    <a:bodyPr/>
                    <a:lstStyle/>
                    <a:p>
                      <a:r>
                        <a:rPr lang="en-US" sz="1000"/>
                        <a:t>284.80</a:t>
                      </a:r>
                    </a:p>
                  </a:txBody>
                  <a:tcPr/>
                </a:tc>
                <a:tc>
                  <a:txBody>
                    <a:bodyPr/>
                    <a:lstStyle/>
                    <a:p>
                      <a:r>
                        <a:rPr lang="en-US" sz="1000"/>
                        <a:t>284.20</a:t>
                      </a:r>
                    </a:p>
                  </a:txBody>
                  <a:tcPr/>
                </a:tc>
                <a:tc>
                  <a:txBody>
                    <a:bodyPr/>
                    <a:lstStyle/>
                    <a:p>
                      <a:r>
                        <a:rPr lang="en-US" sz="1000"/>
                        <a:t>7327</a:t>
                      </a:r>
                    </a:p>
                  </a:txBody>
                  <a:tcPr/>
                </a:tc>
                <a:tc>
                  <a:txBody>
                    <a:bodyPr/>
                    <a:lstStyle/>
                    <a:p>
                      <a:r>
                        <a:rPr lang="en-US" sz="1000"/>
                        <a:t>322</a:t>
                      </a:r>
                    </a:p>
                  </a:txBody>
                  <a:tcPr/>
                </a:tc>
                <a:tc>
                  <a:txBody>
                    <a:bodyPr/>
                    <a:lstStyle/>
                    <a:p>
                      <a:r>
                        <a:rPr lang="en-US" sz="1000"/>
                        <a:t>5696</a:t>
                      </a:r>
                    </a:p>
                  </a:txBody>
                  <a:tcPr/>
                </a:tc>
                <a:extLst>
                  <a:ext uri="{0D108BD9-81ED-4DB2-BD59-A6C34878D82A}">
                    <a16:rowId xmlns:a16="http://schemas.microsoft.com/office/drawing/2014/main" val="2010883038"/>
                  </a:ext>
                </a:extLst>
              </a:tr>
            </a:tbl>
          </a:graphicData>
        </a:graphic>
      </p:graphicFrame>
      <p:sp>
        <p:nvSpPr>
          <p:cNvPr id="4" name="Text Placeholder 3">
            <a:extLst>
              <a:ext uri="{FF2B5EF4-FFF2-40B4-BE49-F238E27FC236}">
                <a16:creationId xmlns:a16="http://schemas.microsoft.com/office/drawing/2014/main" id="{00C6470D-D238-48A3-A98D-88D840DB066E}"/>
              </a:ext>
            </a:extLst>
          </p:cNvPr>
          <p:cNvSpPr>
            <a:spLocks noGrp="1"/>
          </p:cNvSpPr>
          <p:nvPr>
            <p:ph type="body" sz="quarter" idx="14"/>
          </p:nvPr>
        </p:nvSpPr>
        <p:spPr/>
        <p:txBody>
          <a:bodyPr/>
          <a:lstStyle/>
          <a:p>
            <a:r>
              <a:rPr lang="en-US"/>
              <a:t>03/01/2020 - 03/31/2020</a:t>
            </a:r>
          </a:p>
        </p:txBody>
      </p:sp>
    </p:spTree>
    <p:extLst>
      <p:ext uri="{BB962C8B-B14F-4D97-AF65-F5344CB8AC3E}">
        <p14:creationId xmlns:p14="http://schemas.microsoft.com/office/powerpoint/2010/main" val="121703066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E95C2C-7629-42E6-BA88-B3AF905A94B8}"/>
              </a:ext>
            </a:extLst>
          </p:cNvPr>
          <p:cNvSpPr>
            <a:spLocks noGrp="1"/>
          </p:cNvSpPr>
          <p:nvPr>
            <p:ph type="title"/>
          </p:nvPr>
        </p:nvSpPr>
        <p:spPr/>
        <p:txBody>
          <a:bodyPr/>
          <a:lstStyle/>
          <a:p>
            <a:r>
              <a:rPr lang="en-US"/>
              <a:t>Instagram Stories Table  | Philadelphia Insurance - 1 of 5</a:t>
            </a:r>
          </a:p>
        </p:txBody>
      </p:sp>
      <p:graphicFrame>
        <p:nvGraphicFramePr>
          <p:cNvPr id="5" name="Table Placeholder 4">
            <a:extLst>
              <a:ext uri="{FF2B5EF4-FFF2-40B4-BE49-F238E27FC236}">
                <a16:creationId xmlns:a16="http://schemas.microsoft.com/office/drawing/2014/main" id="{83FAAB19-C8CA-41AB-8E63-C330CF96502B}"/>
              </a:ext>
            </a:extLst>
          </p:cNvPr>
          <p:cNvGraphicFramePr>
            <a:graphicFrameLocks noGrp="1"/>
          </p:cNvGraphicFramePr>
          <p:nvPr>
            <p:ph type="tbl" sz="quarter" idx="13"/>
            <p:extLst>
              <p:ext uri="{D42A27DB-BD31-4B8C-83A1-F6EECF244321}">
                <p14:modId xmlns:p14="http://schemas.microsoft.com/office/powerpoint/2010/main" val="42153831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712705716"/>
                    </a:ext>
                  </a:extLst>
                </a:gridCol>
                <a:gridCol w="1316736">
                  <a:extLst>
                    <a:ext uri="{9D8B030D-6E8A-4147-A177-3AD203B41FA5}">
                      <a16:colId xmlns:a16="http://schemas.microsoft.com/office/drawing/2014/main" val="3676354966"/>
                    </a:ext>
                  </a:extLst>
                </a:gridCol>
                <a:gridCol w="658368">
                  <a:extLst>
                    <a:ext uri="{9D8B030D-6E8A-4147-A177-3AD203B41FA5}">
                      <a16:colId xmlns:a16="http://schemas.microsoft.com/office/drawing/2014/main" val="2341567840"/>
                    </a:ext>
                  </a:extLst>
                </a:gridCol>
                <a:gridCol w="658368">
                  <a:extLst>
                    <a:ext uri="{9D8B030D-6E8A-4147-A177-3AD203B41FA5}">
                      <a16:colId xmlns:a16="http://schemas.microsoft.com/office/drawing/2014/main" val="3594902711"/>
                    </a:ext>
                  </a:extLst>
                </a:gridCol>
                <a:gridCol w="658368">
                  <a:extLst>
                    <a:ext uri="{9D8B030D-6E8A-4147-A177-3AD203B41FA5}">
                      <a16:colId xmlns:a16="http://schemas.microsoft.com/office/drawing/2014/main" val="1911373512"/>
                    </a:ext>
                  </a:extLst>
                </a:gridCol>
                <a:gridCol w="658368">
                  <a:extLst>
                    <a:ext uri="{9D8B030D-6E8A-4147-A177-3AD203B41FA5}">
                      <a16:colId xmlns:a16="http://schemas.microsoft.com/office/drawing/2014/main" val="3302763635"/>
                    </a:ext>
                  </a:extLst>
                </a:gridCol>
                <a:gridCol w="658368">
                  <a:extLst>
                    <a:ext uri="{9D8B030D-6E8A-4147-A177-3AD203B41FA5}">
                      <a16:colId xmlns:a16="http://schemas.microsoft.com/office/drawing/2014/main" val="2888834425"/>
                    </a:ext>
                  </a:extLst>
                </a:gridCol>
                <a:gridCol w="658368">
                  <a:extLst>
                    <a:ext uri="{9D8B030D-6E8A-4147-A177-3AD203B41FA5}">
                      <a16:colId xmlns:a16="http://schemas.microsoft.com/office/drawing/2014/main" val="1744200884"/>
                    </a:ext>
                  </a:extLst>
                </a:gridCol>
                <a:gridCol w="658368">
                  <a:extLst>
                    <a:ext uri="{9D8B030D-6E8A-4147-A177-3AD203B41FA5}">
                      <a16:colId xmlns:a16="http://schemas.microsoft.com/office/drawing/2014/main" val="3210869794"/>
                    </a:ext>
                  </a:extLst>
                </a:gridCol>
                <a:gridCol w="658368">
                  <a:extLst>
                    <a:ext uri="{9D8B030D-6E8A-4147-A177-3AD203B41FA5}">
                      <a16:colId xmlns:a16="http://schemas.microsoft.com/office/drawing/2014/main" val="38142071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946577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- 2020-03-31 17:18:32</a:t>
                      </a:r>
                      <a:r>
                        <a:rPr kumimoji="0" lang="en-US" sz="1000" b="0" i="0" u="none" strike="noStrike" kern="1200" cap="none" spc="0" normalizeH="0" baseline="0" noProof="0">
                          <a:ln>
                            <a:noFill/>
                          </a:ln>
                          <a:solidFill>
                            <a:prstClr val="black"/>
                          </a:solidFill>
                          <a:effectLst/>
                          <a:uLnTx/>
                          <a:uFillTx/>
                          <a:latin typeface="+mn-lt"/>
                          <a:ea typeface="+mn-ea"/>
                          <a:cs typeface="+mn-cs"/>
                        </a:rPr>
                        <a:t>
 #PHLYVirtualSpiritWeek Join us tomorrow for Workout Wednesday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https://scontent-iad3-1.xx.fbcdn.net/v/t51.12442-15/91642910_662498771193297_2763262178906427381_n.jpg?_nc_cat=108&amp;_nc_sid=8ae9d6&amp;_nc_ohc=J0KgncR3mD0AX-m2FL9&amp;_nc_ht=scontent-iad3-1.xx&amp;oh=74003c0c6105852f9f7291eae9870281&amp;oe=5EA9553D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04/01/2020 17:06:26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extLst>
                  <a:ext uri="{0D108BD9-81ED-4DB2-BD59-A6C34878D82A}">
                    <a16:rowId xmlns:a16="http://schemas.microsoft.com/office/drawing/2014/main" val="434529164"/>
                  </a:ext>
                </a:extLst>
              </a:tr>
            </a:tbl>
          </a:graphicData>
        </a:graphic>
      </p:graphicFrame>
      <p:sp>
        <p:nvSpPr>
          <p:cNvPr id="4" name="Text Placeholder 3">
            <a:extLst>
              <a:ext uri="{FF2B5EF4-FFF2-40B4-BE49-F238E27FC236}">
                <a16:creationId xmlns:a16="http://schemas.microsoft.com/office/drawing/2014/main" id="{6D2F877D-3DD0-4718-9B5E-2FBA0F95E304}"/>
              </a:ext>
            </a:extLst>
          </p:cNvPr>
          <p:cNvSpPr>
            <a:spLocks noGrp="1"/>
          </p:cNvSpPr>
          <p:nvPr>
            <p:ph type="body" sz="quarter" idx="14"/>
          </p:nvPr>
        </p:nvSpPr>
        <p:spPr/>
        <p:txBody>
          <a:bodyPr/>
          <a:lstStyle/>
          <a:p>
            <a:r>
              <a:rPr lang="en-US"/>
              <a:t>03/01/2020 - 03/31/2020</a:t>
            </a:r>
          </a:p>
        </p:txBody>
      </p:sp>
    </p:spTree>
    <p:extLst>
      <p:ext uri="{BB962C8B-B14F-4D97-AF65-F5344CB8AC3E}">
        <p14:creationId xmlns:p14="http://schemas.microsoft.com/office/powerpoint/2010/main" val="238012268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D65D6E-7DAF-40FE-AF50-CD90901CDA3D}"/>
              </a:ext>
            </a:extLst>
          </p:cNvPr>
          <p:cNvSpPr>
            <a:spLocks noGrp="1"/>
          </p:cNvSpPr>
          <p:nvPr>
            <p:ph type="title"/>
          </p:nvPr>
        </p:nvSpPr>
        <p:spPr/>
        <p:txBody>
          <a:bodyPr/>
          <a:lstStyle/>
          <a:p>
            <a:r>
              <a:rPr lang="en-US"/>
              <a:t>Instagram Stories Table  | Philadelphia Insurance - 2 of 5</a:t>
            </a:r>
          </a:p>
        </p:txBody>
      </p:sp>
      <p:graphicFrame>
        <p:nvGraphicFramePr>
          <p:cNvPr id="5" name="Table Placeholder 4">
            <a:extLst>
              <a:ext uri="{FF2B5EF4-FFF2-40B4-BE49-F238E27FC236}">
                <a16:creationId xmlns:a16="http://schemas.microsoft.com/office/drawing/2014/main" id="{75C775BB-A4D6-4375-9CE5-BAB2CBB351E0}"/>
              </a:ext>
            </a:extLst>
          </p:cNvPr>
          <p:cNvGraphicFramePr>
            <a:graphicFrameLocks noGrp="1"/>
          </p:cNvGraphicFramePr>
          <p:nvPr>
            <p:ph type="tbl" sz="quarter" idx="13"/>
            <p:extLst>
              <p:ext uri="{D42A27DB-BD31-4B8C-83A1-F6EECF244321}">
                <p14:modId xmlns:p14="http://schemas.microsoft.com/office/powerpoint/2010/main" val="3635133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07684411"/>
                    </a:ext>
                  </a:extLst>
                </a:gridCol>
                <a:gridCol w="1316736">
                  <a:extLst>
                    <a:ext uri="{9D8B030D-6E8A-4147-A177-3AD203B41FA5}">
                      <a16:colId xmlns:a16="http://schemas.microsoft.com/office/drawing/2014/main" val="3022108576"/>
                    </a:ext>
                  </a:extLst>
                </a:gridCol>
                <a:gridCol w="658368">
                  <a:extLst>
                    <a:ext uri="{9D8B030D-6E8A-4147-A177-3AD203B41FA5}">
                      <a16:colId xmlns:a16="http://schemas.microsoft.com/office/drawing/2014/main" val="3701435655"/>
                    </a:ext>
                  </a:extLst>
                </a:gridCol>
                <a:gridCol w="658368">
                  <a:extLst>
                    <a:ext uri="{9D8B030D-6E8A-4147-A177-3AD203B41FA5}">
                      <a16:colId xmlns:a16="http://schemas.microsoft.com/office/drawing/2014/main" val="126983010"/>
                    </a:ext>
                  </a:extLst>
                </a:gridCol>
                <a:gridCol w="658368">
                  <a:extLst>
                    <a:ext uri="{9D8B030D-6E8A-4147-A177-3AD203B41FA5}">
                      <a16:colId xmlns:a16="http://schemas.microsoft.com/office/drawing/2014/main" val="155158931"/>
                    </a:ext>
                  </a:extLst>
                </a:gridCol>
                <a:gridCol w="658368">
                  <a:extLst>
                    <a:ext uri="{9D8B030D-6E8A-4147-A177-3AD203B41FA5}">
                      <a16:colId xmlns:a16="http://schemas.microsoft.com/office/drawing/2014/main" val="838942205"/>
                    </a:ext>
                  </a:extLst>
                </a:gridCol>
                <a:gridCol w="658368">
                  <a:extLst>
                    <a:ext uri="{9D8B030D-6E8A-4147-A177-3AD203B41FA5}">
                      <a16:colId xmlns:a16="http://schemas.microsoft.com/office/drawing/2014/main" val="2210048582"/>
                    </a:ext>
                  </a:extLst>
                </a:gridCol>
                <a:gridCol w="658368">
                  <a:extLst>
                    <a:ext uri="{9D8B030D-6E8A-4147-A177-3AD203B41FA5}">
                      <a16:colId xmlns:a16="http://schemas.microsoft.com/office/drawing/2014/main" val="4294061378"/>
                    </a:ext>
                  </a:extLst>
                </a:gridCol>
                <a:gridCol w="658368">
                  <a:extLst>
                    <a:ext uri="{9D8B030D-6E8A-4147-A177-3AD203B41FA5}">
                      <a16:colId xmlns:a16="http://schemas.microsoft.com/office/drawing/2014/main" val="1811303326"/>
                    </a:ext>
                  </a:extLst>
                </a:gridCol>
                <a:gridCol w="658368">
                  <a:extLst>
                    <a:ext uri="{9D8B030D-6E8A-4147-A177-3AD203B41FA5}">
                      <a16:colId xmlns:a16="http://schemas.microsoft.com/office/drawing/2014/main" val="21789539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7130393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phlyinsurance - 2020-03-31 17:15:13</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https://scontent-iad3-1.xx.fbcdn.net/v/t51.12442-15/91188451_2264820487157067_686128779546478095_n.jpg?_nc_cat=106&amp;_nc_sid=8ae9d6&amp;_nc_ohc=M4GlDouy39oAX_wRuTr&amp;_nc_ht=scontent-iad3-1.xx&amp;oh=7b3cc7bcf66b7ac033751e1aa7ba86f6&amp;oe=5EA97B3C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04/01/2020 17:06:26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extLst>
                  <a:ext uri="{0D108BD9-81ED-4DB2-BD59-A6C34878D82A}">
                    <a16:rowId xmlns:a16="http://schemas.microsoft.com/office/drawing/2014/main" val="2797084719"/>
                  </a:ext>
                </a:extLst>
              </a:tr>
            </a:tbl>
          </a:graphicData>
        </a:graphic>
      </p:graphicFrame>
      <p:sp>
        <p:nvSpPr>
          <p:cNvPr id="4" name="Text Placeholder 3">
            <a:extLst>
              <a:ext uri="{FF2B5EF4-FFF2-40B4-BE49-F238E27FC236}">
                <a16:creationId xmlns:a16="http://schemas.microsoft.com/office/drawing/2014/main" id="{CF26C2E1-E3FE-4BB5-AAB8-C3FA81ECE5FB}"/>
              </a:ext>
            </a:extLst>
          </p:cNvPr>
          <p:cNvSpPr>
            <a:spLocks noGrp="1"/>
          </p:cNvSpPr>
          <p:nvPr>
            <p:ph type="body" sz="quarter" idx="14"/>
          </p:nvPr>
        </p:nvSpPr>
        <p:spPr/>
        <p:txBody>
          <a:bodyPr/>
          <a:lstStyle/>
          <a:p>
            <a:r>
              <a:rPr lang="en-US"/>
              <a:t>03/01/2020 - 03/31/2020</a:t>
            </a:r>
          </a:p>
        </p:txBody>
      </p:sp>
    </p:spTree>
    <p:extLst>
      <p:ext uri="{BB962C8B-B14F-4D97-AF65-F5344CB8AC3E}">
        <p14:creationId xmlns:p14="http://schemas.microsoft.com/office/powerpoint/2010/main" val="369590308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4D7F1F-6D97-47A9-B49C-20EAF0D51314}"/>
              </a:ext>
            </a:extLst>
          </p:cNvPr>
          <p:cNvSpPr>
            <a:spLocks noGrp="1"/>
          </p:cNvSpPr>
          <p:nvPr>
            <p:ph type="title"/>
          </p:nvPr>
        </p:nvSpPr>
        <p:spPr/>
        <p:txBody>
          <a:bodyPr/>
          <a:lstStyle/>
          <a:p>
            <a:r>
              <a:rPr lang="en-US"/>
              <a:t>Instagram Stories Table  | Philadelphia Insurance - 3 of 5</a:t>
            </a:r>
          </a:p>
        </p:txBody>
      </p:sp>
      <p:graphicFrame>
        <p:nvGraphicFramePr>
          <p:cNvPr id="5" name="Table Placeholder 4">
            <a:extLst>
              <a:ext uri="{FF2B5EF4-FFF2-40B4-BE49-F238E27FC236}">
                <a16:creationId xmlns:a16="http://schemas.microsoft.com/office/drawing/2014/main" id="{8688D634-7B9B-482A-8662-EA89CFCCEA9B}"/>
              </a:ext>
            </a:extLst>
          </p:cNvPr>
          <p:cNvGraphicFramePr>
            <a:graphicFrameLocks noGrp="1"/>
          </p:cNvGraphicFramePr>
          <p:nvPr>
            <p:ph type="tbl" sz="quarter" idx="13"/>
            <p:extLst>
              <p:ext uri="{D42A27DB-BD31-4B8C-83A1-F6EECF244321}">
                <p14:modId xmlns:p14="http://schemas.microsoft.com/office/powerpoint/2010/main" val="27301380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724948151"/>
                    </a:ext>
                  </a:extLst>
                </a:gridCol>
                <a:gridCol w="1316736">
                  <a:extLst>
                    <a:ext uri="{9D8B030D-6E8A-4147-A177-3AD203B41FA5}">
                      <a16:colId xmlns:a16="http://schemas.microsoft.com/office/drawing/2014/main" val="131874976"/>
                    </a:ext>
                  </a:extLst>
                </a:gridCol>
                <a:gridCol w="658368">
                  <a:extLst>
                    <a:ext uri="{9D8B030D-6E8A-4147-A177-3AD203B41FA5}">
                      <a16:colId xmlns:a16="http://schemas.microsoft.com/office/drawing/2014/main" val="1544345086"/>
                    </a:ext>
                  </a:extLst>
                </a:gridCol>
                <a:gridCol w="658368">
                  <a:extLst>
                    <a:ext uri="{9D8B030D-6E8A-4147-A177-3AD203B41FA5}">
                      <a16:colId xmlns:a16="http://schemas.microsoft.com/office/drawing/2014/main" val="345134497"/>
                    </a:ext>
                  </a:extLst>
                </a:gridCol>
                <a:gridCol w="658368">
                  <a:extLst>
                    <a:ext uri="{9D8B030D-6E8A-4147-A177-3AD203B41FA5}">
                      <a16:colId xmlns:a16="http://schemas.microsoft.com/office/drawing/2014/main" val="2684314149"/>
                    </a:ext>
                  </a:extLst>
                </a:gridCol>
                <a:gridCol w="658368">
                  <a:extLst>
                    <a:ext uri="{9D8B030D-6E8A-4147-A177-3AD203B41FA5}">
                      <a16:colId xmlns:a16="http://schemas.microsoft.com/office/drawing/2014/main" val="2200971416"/>
                    </a:ext>
                  </a:extLst>
                </a:gridCol>
                <a:gridCol w="658368">
                  <a:extLst>
                    <a:ext uri="{9D8B030D-6E8A-4147-A177-3AD203B41FA5}">
                      <a16:colId xmlns:a16="http://schemas.microsoft.com/office/drawing/2014/main" val="4286594238"/>
                    </a:ext>
                  </a:extLst>
                </a:gridCol>
                <a:gridCol w="658368">
                  <a:extLst>
                    <a:ext uri="{9D8B030D-6E8A-4147-A177-3AD203B41FA5}">
                      <a16:colId xmlns:a16="http://schemas.microsoft.com/office/drawing/2014/main" val="1364695435"/>
                    </a:ext>
                  </a:extLst>
                </a:gridCol>
                <a:gridCol w="658368">
                  <a:extLst>
                    <a:ext uri="{9D8B030D-6E8A-4147-A177-3AD203B41FA5}">
                      <a16:colId xmlns:a16="http://schemas.microsoft.com/office/drawing/2014/main" val="1907178549"/>
                    </a:ext>
                  </a:extLst>
                </a:gridCol>
                <a:gridCol w="658368">
                  <a:extLst>
                    <a:ext uri="{9D8B030D-6E8A-4147-A177-3AD203B41FA5}">
                      <a16:colId xmlns:a16="http://schemas.microsoft.com/office/drawing/2014/main" val="39232639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33573695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phlyinsurance - 2020-03-31 17:14:29</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https://scontent-iad3-1.xx.fbcdn.net/v/t51.12442-15/91296992_1051823735196565_8789426324082890172_n.jpg?_nc_cat=107&amp;_nc_sid=8ae9d6&amp;_nc_ohc=TQ5Ec5_32kkAX9AK0EC&amp;_nc_ht=scontent-iad3-1.xx&amp;oh=7262b3ed2aebd2cd6b1139977efa38e1&amp;oe=5EAC4D62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04/01/2020 17:06:26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extLst>
                  <a:ext uri="{0D108BD9-81ED-4DB2-BD59-A6C34878D82A}">
                    <a16:rowId xmlns:a16="http://schemas.microsoft.com/office/drawing/2014/main" val="3046348833"/>
                  </a:ext>
                </a:extLst>
              </a:tr>
            </a:tbl>
          </a:graphicData>
        </a:graphic>
      </p:graphicFrame>
      <p:sp>
        <p:nvSpPr>
          <p:cNvPr id="4" name="Text Placeholder 3">
            <a:extLst>
              <a:ext uri="{FF2B5EF4-FFF2-40B4-BE49-F238E27FC236}">
                <a16:creationId xmlns:a16="http://schemas.microsoft.com/office/drawing/2014/main" id="{C6EF33D2-9176-436B-BCB2-9F550283A111}"/>
              </a:ext>
            </a:extLst>
          </p:cNvPr>
          <p:cNvSpPr>
            <a:spLocks noGrp="1"/>
          </p:cNvSpPr>
          <p:nvPr>
            <p:ph type="body" sz="quarter" idx="14"/>
          </p:nvPr>
        </p:nvSpPr>
        <p:spPr/>
        <p:txBody>
          <a:bodyPr/>
          <a:lstStyle/>
          <a:p>
            <a:r>
              <a:rPr lang="en-US"/>
              <a:t>03/01/2020 - 03/31/2020</a:t>
            </a:r>
          </a:p>
        </p:txBody>
      </p:sp>
    </p:spTree>
    <p:extLst>
      <p:ext uri="{BB962C8B-B14F-4D97-AF65-F5344CB8AC3E}">
        <p14:creationId xmlns:p14="http://schemas.microsoft.com/office/powerpoint/2010/main" val="275502755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DF1A9F-4F25-473B-877E-4C78A8CE0490}"/>
              </a:ext>
            </a:extLst>
          </p:cNvPr>
          <p:cNvSpPr>
            <a:spLocks noGrp="1"/>
          </p:cNvSpPr>
          <p:nvPr>
            <p:ph type="title"/>
          </p:nvPr>
        </p:nvSpPr>
        <p:spPr/>
        <p:txBody>
          <a:bodyPr/>
          <a:lstStyle/>
          <a:p>
            <a:r>
              <a:rPr lang="en-US"/>
              <a:t>Instagram Stories Table  | Philadelphia Insurance - 4 of 5</a:t>
            </a:r>
          </a:p>
        </p:txBody>
      </p:sp>
      <p:graphicFrame>
        <p:nvGraphicFramePr>
          <p:cNvPr id="5" name="Table Placeholder 4">
            <a:extLst>
              <a:ext uri="{FF2B5EF4-FFF2-40B4-BE49-F238E27FC236}">
                <a16:creationId xmlns:a16="http://schemas.microsoft.com/office/drawing/2014/main" id="{6DDAA3AA-E5CE-4E40-A648-7DB4DD11E3FF}"/>
              </a:ext>
            </a:extLst>
          </p:cNvPr>
          <p:cNvGraphicFramePr>
            <a:graphicFrameLocks noGrp="1"/>
          </p:cNvGraphicFramePr>
          <p:nvPr>
            <p:ph type="tbl" sz="quarter" idx="13"/>
            <p:extLst>
              <p:ext uri="{D42A27DB-BD31-4B8C-83A1-F6EECF244321}">
                <p14:modId xmlns:p14="http://schemas.microsoft.com/office/powerpoint/2010/main" val="20377916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84593921"/>
                    </a:ext>
                  </a:extLst>
                </a:gridCol>
                <a:gridCol w="1316736">
                  <a:extLst>
                    <a:ext uri="{9D8B030D-6E8A-4147-A177-3AD203B41FA5}">
                      <a16:colId xmlns:a16="http://schemas.microsoft.com/office/drawing/2014/main" val="1466449400"/>
                    </a:ext>
                  </a:extLst>
                </a:gridCol>
                <a:gridCol w="658368">
                  <a:extLst>
                    <a:ext uri="{9D8B030D-6E8A-4147-A177-3AD203B41FA5}">
                      <a16:colId xmlns:a16="http://schemas.microsoft.com/office/drawing/2014/main" val="2545496849"/>
                    </a:ext>
                  </a:extLst>
                </a:gridCol>
                <a:gridCol w="658368">
                  <a:extLst>
                    <a:ext uri="{9D8B030D-6E8A-4147-A177-3AD203B41FA5}">
                      <a16:colId xmlns:a16="http://schemas.microsoft.com/office/drawing/2014/main" val="1725596425"/>
                    </a:ext>
                  </a:extLst>
                </a:gridCol>
                <a:gridCol w="658368">
                  <a:extLst>
                    <a:ext uri="{9D8B030D-6E8A-4147-A177-3AD203B41FA5}">
                      <a16:colId xmlns:a16="http://schemas.microsoft.com/office/drawing/2014/main" val="1749491378"/>
                    </a:ext>
                  </a:extLst>
                </a:gridCol>
                <a:gridCol w="658368">
                  <a:extLst>
                    <a:ext uri="{9D8B030D-6E8A-4147-A177-3AD203B41FA5}">
                      <a16:colId xmlns:a16="http://schemas.microsoft.com/office/drawing/2014/main" val="802139198"/>
                    </a:ext>
                  </a:extLst>
                </a:gridCol>
                <a:gridCol w="658368">
                  <a:extLst>
                    <a:ext uri="{9D8B030D-6E8A-4147-A177-3AD203B41FA5}">
                      <a16:colId xmlns:a16="http://schemas.microsoft.com/office/drawing/2014/main" val="1840538735"/>
                    </a:ext>
                  </a:extLst>
                </a:gridCol>
                <a:gridCol w="658368">
                  <a:extLst>
                    <a:ext uri="{9D8B030D-6E8A-4147-A177-3AD203B41FA5}">
                      <a16:colId xmlns:a16="http://schemas.microsoft.com/office/drawing/2014/main" val="3716045728"/>
                    </a:ext>
                  </a:extLst>
                </a:gridCol>
                <a:gridCol w="658368">
                  <a:extLst>
                    <a:ext uri="{9D8B030D-6E8A-4147-A177-3AD203B41FA5}">
                      <a16:colId xmlns:a16="http://schemas.microsoft.com/office/drawing/2014/main" val="2884734188"/>
                    </a:ext>
                  </a:extLst>
                </a:gridCol>
                <a:gridCol w="658368">
                  <a:extLst>
                    <a:ext uri="{9D8B030D-6E8A-4147-A177-3AD203B41FA5}">
                      <a16:colId xmlns:a16="http://schemas.microsoft.com/office/drawing/2014/main" val="34638161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0390153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phlyinsurance - 2020-03-31 17:14:15</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https://scontent-iad3-1.xx.fbcdn.net/v/t51.12442-15/91441569_267550070912069_6157288240699046489_n.jpg?_nc_cat=108&amp;_nc_sid=8ae9d6&amp;_nc_ohc=48F0j6oTtg4AX_ilXov&amp;_nc_ht=scontent-iad3-1.xx&amp;oh=d73f5503b62230e20a86cec3310e6b39&amp;oe=5EAA3827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04/01/2020 17:06:26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extLst>
                  <a:ext uri="{0D108BD9-81ED-4DB2-BD59-A6C34878D82A}">
                    <a16:rowId xmlns:a16="http://schemas.microsoft.com/office/drawing/2014/main" val="3178690306"/>
                  </a:ext>
                </a:extLst>
              </a:tr>
            </a:tbl>
          </a:graphicData>
        </a:graphic>
      </p:graphicFrame>
      <p:sp>
        <p:nvSpPr>
          <p:cNvPr id="4" name="Text Placeholder 3">
            <a:extLst>
              <a:ext uri="{FF2B5EF4-FFF2-40B4-BE49-F238E27FC236}">
                <a16:creationId xmlns:a16="http://schemas.microsoft.com/office/drawing/2014/main" id="{488EDA65-E3FA-44AC-ABC7-172BE320733C}"/>
              </a:ext>
            </a:extLst>
          </p:cNvPr>
          <p:cNvSpPr>
            <a:spLocks noGrp="1"/>
          </p:cNvSpPr>
          <p:nvPr>
            <p:ph type="body" sz="quarter" idx="14"/>
          </p:nvPr>
        </p:nvSpPr>
        <p:spPr/>
        <p:txBody>
          <a:bodyPr/>
          <a:lstStyle/>
          <a:p>
            <a:r>
              <a:rPr lang="en-US"/>
              <a:t>03/01/2020 - 03/31/2020</a:t>
            </a:r>
          </a:p>
        </p:txBody>
      </p:sp>
    </p:spTree>
    <p:extLst>
      <p:ext uri="{BB962C8B-B14F-4D97-AF65-F5344CB8AC3E}">
        <p14:creationId xmlns:p14="http://schemas.microsoft.com/office/powerpoint/2010/main" val="357056659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8BF829-0699-4A42-ADC8-6560D7AB8B0B}"/>
              </a:ext>
            </a:extLst>
          </p:cNvPr>
          <p:cNvSpPr>
            <a:spLocks noGrp="1"/>
          </p:cNvSpPr>
          <p:nvPr>
            <p:ph type="title"/>
          </p:nvPr>
        </p:nvSpPr>
        <p:spPr/>
        <p:txBody>
          <a:bodyPr/>
          <a:lstStyle/>
          <a:p>
            <a:r>
              <a:rPr lang="en-US"/>
              <a:t>Instagram Stories Table  | Philadelphia Insurance - 5 of 5</a:t>
            </a:r>
          </a:p>
        </p:txBody>
      </p:sp>
      <p:graphicFrame>
        <p:nvGraphicFramePr>
          <p:cNvPr id="5" name="Table Placeholder 4">
            <a:extLst>
              <a:ext uri="{FF2B5EF4-FFF2-40B4-BE49-F238E27FC236}">
                <a16:creationId xmlns:a16="http://schemas.microsoft.com/office/drawing/2014/main" id="{F823E049-DE72-4E06-9ED6-2B5359A591AF}"/>
              </a:ext>
            </a:extLst>
          </p:cNvPr>
          <p:cNvGraphicFramePr>
            <a:graphicFrameLocks noGrp="1"/>
          </p:cNvGraphicFramePr>
          <p:nvPr>
            <p:ph type="tbl" sz="quarter" idx="13"/>
            <p:extLst>
              <p:ext uri="{D42A27DB-BD31-4B8C-83A1-F6EECF244321}">
                <p14:modId xmlns:p14="http://schemas.microsoft.com/office/powerpoint/2010/main" val="19389552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4174174839"/>
                    </a:ext>
                  </a:extLst>
                </a:gridCol>
                <a:gridCol w="1316736">
                  <a:extLst>
                    <a:ext uri="{9D8B030D-6E8A-4147-A177-3AD203B41FA5}">
                      <a16:colId xmlns:a16="http://schemas.microsoft.com/office/drawing/2014/main" val="324068633"/>
                    </a:ext>
                  </a:extLst>
                </a:gridCol>
                <a:gridCol w="658368">
                  <a:extLst>
                    <a:ext uri="{9D8B030D-6E8A-4147-A177-3AD203B41FA5}">
                      <a16:colId xmlns:a16="http://schemas.microsoft.com/office/drawing/2014/main" val="1757051098"/>
                    </a:ext>
                  </a:extLst>
                </a:gridCol>
                <a:gridCol w="658368">
                  <a:extLst>
                    <a:ext uri="{9D8B030D-6E8A-4147-A177-3AD203B41FA5}">
                      <a16:colId xmlns:a16="http://schemas.microsoft.com/office/drawing/2014/main" val="2946828950"/>
                    </a:ext>
                  </a:extLst>
                </a:gridCol>
                <a:gridCol w="658368">
                  <a:extLst>
                    <a:ext uri="{9D8B030D-6E8A-4147-A177-3AD203B41FA5}">
                      <a16:colId xmlns:a16="http://schemas.microsoft.com/office/drawing/2014/main" val="4279392199"/>
                    </a:ext>
                  </a:extLst>
                </a:gridCol>
                <a:gridCol w="658368">
                  <a:extLst>
                    <a:ext uri="{9D8B030D-6E8A-4147-A177-3AD203B41FA5}">
                      <a16:colId xmlns:a16="http://schemas.microsoft.com/office/drawing/2014/main" val="2251300267"/>
                    </a:ext>
                  </a:extLst>
                </a:gridCol>
                <a:gridCol w="658368">
                  <a:extLst>
                    <a:ext uri="{9D8B030D-6E8A-4147-A177-3AD203B41FA5}">
                      <a16:colId xmlns:a16="http://schemas.microsoft.com/office/drawing/2014/main" val="1075889018"/>
                    </a:ext>
                  </a:extLst>
                </a:gridCol>
                <a:gridCol w="658368">
                  <a:extLst>
                    <a:ext uri="{9D8B030D-6E8A-4147-A177-3AD203B41FA5}">
                      <a16:colId xmlns:a16="http://schemas.microsoft.com/office/drawing/2014/main" val="50074914"/>
                    </a:ext>
                  </a:extLst>
                </a:gridCol>
                <a:gridCol w="658368">
                  <a:extLst>
                    <a:ext uri="{9D8B030D-6E8A-4147-A177-3AD203B41FA5}">
                      <a16:colId xmlns:a16="http://schemas.microsoft.com/office/drawing/2014/main" val="2023216006"/>
                    </a:ext>
                  </a:extLst>
                </a:gridCol>
                <a:gridCol w="658368">
                  <a:extLst>
                    <a:ext uri="{9D8B030D-6E8A-4147-A177-3AD203B41FA5}">
                      <a16:colId xmlns:a16="http://schemas.microsoft.com/office/drawing/2014/main" val="12507839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6943284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phlyinsurance - 2020-03-31 17:14:05</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https://scontent-iad3-1.xx.fbcdn.net/v/t51.12442-15/91259435_214752806285624_6209536070447377880_n.jpg?_nc_cat=110&amp;_nc_sid=8ae9d6&amp;_nc_ohc=2NvTPyJfPk0AX8bXKHn&amp;_nc_ht=scontent-iad3-1.xx&amp;oh=8cc13375d854f430184769e96b32c1b6&amp;oe=5EAA112C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04/01/2020 17:06:26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extLst>
                  <a:ext uri="{0D108BD9-81ED-4DB2-BD59-A6C34878D82A}">
                    <a16:rowId xmlns:a16="http://schemas.microsoft.com/office/drawing/2014/main" val="606452529"/>
                  </a:ext>
                </a:extLst>
              </a:tr>
            </a:tbl>
          </a:graphicData>
        </a:graphic>
      </p:graphicFrame>
      <p:sp>
        <p:nvSpPr>
          <p:cNvPr id="4" name="Text Placeholder 3">
            <a:extLst>
              <a:ext uri="{FF2B5EF4-FFF2-40B4-BE49-F238E27FC236}">
                <a16:creationId xmlns:a16="http://schemas.microsoft.com/office/drawing/2014/main" id="{26FA55FF-B878-4461-9333-AEC9B73FFE56}"/>
              </a:ext>
            </a:extLst>
          </p:cNvPr>
          <p:cNvSpPr>
            <a:spLocks noGrp="1"/>
          </p:cNvSpPr>
          <p:nvPr>
            <p:ph type="body" sz="quarter" idx="14"/>
          </p:nvPr>
        </p:nvSpPr>
        <p:spPr/>
        <p:txBody>
          <a:bodyPr/>
          <a:lstStyle/>
          <a:p>
            <a:r>
              <a:rPr lang="en-US"/>
              <a:t>03/01/2020 - 03/31/2020</a:t>
            </a:r>
          </a:p>
        </p:txBody>
      </p:sp>
    </p:spTree>
    <p:extLst>
      <p:ext uri="{BB962C8B-B14F-4D97-AF65-F5344CB8AC3E}">
        <p14:creationId xmlns:p14="http://schemas.microsoft.com/office/powerpoint/2010/main" val="87260390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1988</Words>
  <Application>Microsoft Office PowerPoint</Application>
  <PresentationFormat>On-screen Show (4:3)</PresentationFormat>
  <Paragraphs>663</Paragraphs>
  <Slides>44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44</vt:i4>
      </vt:variant>
    </vt:vector>
  </HeadingPairs>
  <TitlesOfParts>
    <vt:vector size="47" baseType="lpstr">
      <vt:lpstr>Arial</vt:lpstr>
      <vt:lpstr>Calibri</vt:lpstr>
      <vt:lpstr>quintly_template</vt:lpstr>
      <vt:lpstr>PHLY Social Media</vt:lpstr>
      <vt:lpstr>Overall Overall Audience | Philadelphia Insurance</vt:lpstr>
      <vt:lpstr>Facebook Facebook Key Metrics | Philadelphia Insurance</vt:lpstr>
      <vt:lpstr>Facebook Facebook Fans Change | Philadelphia Insurance</vt:lpstr>
      <vt:lpstr>Facebook Average Interactions Per Facebook Post | Philadelphia Insurance</vt:lpstr>
      <vt:lpstr>Facebook Total Interactions Per Month | Philadelphia Insurance</vt:lpstr>
      <vt:lpstr>Facebook Facebook Impressions | Philadelphia Insurance</vt:lpstr>
      <vt:lpstr>Facebook Own Posts Table | Philadelphia Insurance - 1 of 3</vt:lpstr>
      <vt:lpstr>Facebook Own Posts Table | Philadelphia Insurance - 2 of 3</vt:lpstr>
      <vt:lpstr>Facebook Own Posts Table | Philadelphia Insurance - 3 of 3</vt:lpstr>
      <vt:lpstr>Facebook Fan Demographics | Philadelphia Insurance</vt:lpstr>
      <vt:lpstr>Twitter Key Metrics Table | Philadelphia Insurance</vt:lpstr>
      <vt:lpstr>Twitter Twitter Followers Change | Philadelphia Insurance</vt:lpstr>
      <vt:lpstr>Twitter Average Interactions Per Tweet | Philadelphia Insurance</vt:lpstr>
      <vt:lpstr>Twitter Total Interactions Per Month | Philadelphia Insurance</vt:lpstr>
      <vt:lpstr>Twitter PHLY Twitter Mentions | Philadelphia Insurance</vt:lpstr>
      <vt:lpstr>Twitter Key Influencers | Philadelphia Insurance</vt:lpstr>
      <vt:lpstr>Twitter Own and Retweeted Tweets Table | Philadelphia Insurance - 1 of 3</vt:lpstr>
      <vt:lpstr>Twitter Own and Retweeted Tweets Table | Philadelphia Insurance - 2 of 3</vt:lpstr>
      <vt:lpstr>Twitter Own and Retweeted Tweets Table | Philadelphia Insurance - 3 of 3</vt:lpstr>
      <vt:lpstr>LinkedIn Key Metrics Table | Philadelphia Insurance</vt:lpstr>
      <vt:lpstr>LinkedIn LinkedIn Followers Change | Philadelphia Insurance</vt:lpstr>
      <vt:lpstr>LinkedIn Average Interactions Per LinkedIn Update | Philadelphia Insurance</vt:lpstr>
      <vt:lpstr>LinkedIn Total Interactions Per Month | Philadelphia Insurance</vt:lpstr>
      <vt:lpstr>LinkedIn Posts Table | Philadelphia Insurance - 1 of 5</vt:lpstr>
      <vt:lpstr>LinkedIn Posts Table | Philadelphia Insurance - 2 of 5</vt:lpstr>
      <vt:lpstr>LinkedIn Posts Table | Philadelphia Insurance - 3 of 5</vt:lpstr>
      <vt:lpstr>LinkedIn Posts Table | Philadelphia Insurance - 4 of 5</vt:lpstr>
      <vt:lpstr>LinkedIn Posts Table | Philadelphia Insurance - 5 of 5</vt:lpstr>
      <vt:lpstr>Instagram Key Metrics Table | Philadelphia Insurance</vt:lpstr>
      <vt:lpstr>Instagram Instagram Followers Change | Philadelphia Insurance</vt:lpstr>
      <vt:lpstr>Instagram Average Interactions Per Instagram Post | Philadelphia Insurance</vt:lpstr>
      <vt:lpstr>Instagram Total Interactions Per Month | Philadelphia Insurance</vt:lpstr>
      <vt:lpstr>Instagram Posts Table | Philadelphia Insurance - 1 of 5</vt:lpstr>
      <vt:lpstr>Instagram Posts Table | Philadelphia Insurance - 2 of 5</vt:lpstr>
      <vt:lpstr>Instagram Posts Table | Philadelphia Insurance - 3 of 5</vt:lpstr>
      <vt:lpstr>Instagram Posts Table | Philadelphia Insurance - 4 of 5</vt:lpstr>
      <vt:lpstr>Instagram Posts Table | Philadelphia Insurance - 5 of 5</vt:lpstr>
      <vt:lpstr>Instagram Stories Key Metrics Table | Philadelphia Insurance</vt:lpstr>
      <vt:lpstr>Instagram Stories Table  | Philadelphia Insurance - 1 of 5</vt:lpstr>
      <vt:lpstr>Instagram Stories Table  | Philadelphia Insurance - 2 of 5</vt:lpstr>
      <vt:lpstr>Instagram Stories Table  | Philadelphia Insurance - 3 of 5</vt:lpstr>
      <vt:lpstr>Instagram Stories Table  | Philadelphia Insurance - 4 of 5</vt:lpstr>
      <vt:lpstr>Instagram Stories Table  | Philadelphia Insurance - 5 of 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PHLY Social Media</dc:title>
  <dc:creator>Frederik Peiniger</dc:creator>
  <cp:lastModifiedBy>Frederik Peiniger</cp:lastModifiedBy>
  <cp:revision>1</cp:revision>
  <dcterms:created xsi:type="dcterms:W3CDTF">2020-04-14T18:24:26Z</dcterms:created>
  <dcterms:modified xsi:type="dcterms:W3CDTF">2020-04-14T18:25:22Z</dcterms:modified>
</cp:coreProperties>
</file>