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8" d="100"/>
          <a:sy n="78" d="100"/>
        </p:scale>
        <p:origin x="19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1709</c:v>
                </c:pt>
              </c:numCache>
            </c:numRef>
          </c:val>
          <c:extLst>
            <c:ext xmlns:c16="http://schemas.microsoft.com/office/drawing/2014/chart" uri="{C3380CC4-5D6E-409C-BE32-E72D297353CC}">
              <c16:uniqueId val="{00000000-095C-47AC-AEA1-05F05428A75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43891</c:v>
                </c:pt>
              </c:numCache>
            </c:numRef>
          </c:cat>
          <c:val>
            <c:numRef>
              <c:f>Sheet1!$C$2</c:f>
              <c:numCache>
                <c:formatCode>General</c:formatCode>
                <c:ptCount val="1"/>
                <c:pt idx="0">
                  <c:v>2551</c:v>
                </c:pt>
              </c:numCache>
            </c:numRef>
          </c:val>
          <c:extLst>
            <c:ext xmlns:c16="http://schemas.microsoft.com/office/drawing/2014/chart" uri="{C3380CC4-5D6E-409C-BE32-E72D297353CC}">
              <c16:uniqueId val="{00000001-095C-47AC-AEA1-05F05428A75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43891</c:v>
                </c:pt>
              </c:numCache>
            </c:numRef>
          </c:cat>
          <c:val>
            <c:numRef>
              <c:f>Sheet1!$D$2</c:f>
              <c:numCache>
                <c:formatCode>General</c:formatCode>
                <c:ptCount val="1"/>
                <c:pt idx="0">
                  <c:v>2232</c:v>
                </c:pt>
              </c:numCache>
            </c:numRef>
          </c:val>
          <c:extLst>
            <c:ext xmlns:c16="http://schemas.microsoft.com/office/drawing/2014/chart" uri="{C3380CC4-5D6E-409C-BE32-E72D297353CC}">
              <c16:uniqueId val="{00000002-095C-47AC-AEA1-05F05428A75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43891</c:v>
                </c:pt>
              </c:numCache>
            </c:numRef>
          </c:cat>
          <c:val>
            <c:numRef>
              <c:f>Sheet1!$E$2</c:f>
              <c:numCache>
                <c:formatCode>General</c:formatCode>
                <c:ptCount val="1"/>
                <c:pt idx="0">
                  <c:v>1211</c:v>
                </c:pt>
              </c:numCache>
            </c:numRef>
          </c:val>
          <c:extLst>
            <c:ext xmlns:c16="http://schemas.microsoft.com/office/drawing/2014/chart" uri="{C3380CC4-5D6E-409C-BE32-E72D297353CC}">
              <c16:uniqueId val="{00000003-095C-47AC-AEA1-05F05428A75C}"/>
            </c:ext>
          </c:extLst>
        </c:ser>
        <c:dLbls>
          <c:showLegendKey val="0"/>
          <c:showVal val="0"/>
          <c:showCatName val="0"/>
          <c:showSerName val="0"/>
          <c:showPercent val="0"/>
          <c:showBubbleSize val="0"/>
        </c:dLbls>
        <c:gapWidth val="219"/>
        <c:overlap val="-27"/>
        <c:axId val="248408792"/>
        <c:axId val="248411416"/>
      </c:barChart>
      <c:dateAx>
        <c:axId val="24840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11416"/>
        <c:crosses val="autoZero"/>
        <c:auto val="1"/>
        <c:lblOffset val="100"/>
        <c:baseTimeUnit val="days"/>
      </c:dateAx>
      <c:valAx>
        <c:axId val="24841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0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-4</c:v>
                </c:pt>
                <c:pt idx="3">
                  <c:v>0</c:v>
                </c:pt>
              </c:numCache>
            </c:numRef>
          </c:val>
          <c:extLst>
            <c:ext xmlns:c16="http://schemas.microsoft.com/office/drawing/2014/chart" uri="{C3380CC4-5D6E-409C-BE32-E72D297353CC}">
              <c16:uniqueId val="{00000000-85F3-4268-B790-ED4FE908F97D}"/>
            </c:ext>
          </c:extLst>
        </c:ser>
        <c:dLbls>
          <c:showLegendKey val="0"/>
          <c:showVal val="0"/>
          <c:showCatName val="0"/>
          <c:showSerName val="0"/>
          <c:showPercent val="0"/>
          <c:showBubbleSize val="0"/>
        </c:dLbls>
        <c:gapWidth val="219"/>
        <c:overlap val="-27"/>
        <c:axId val="307339472"/>
        <c:axId val="307339144"/>
      </c:barChart>
      <c:dateAx>
        <c:axId val="30733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339144"/>
        <c:crosses val="autoZero"/>
        <c:auto val="1"/>
        <c:lblOffset val="100"/>
        <c:baseTimeUnit val="months"/>
      </c:dateAx>
      <c:valAx>
        <c:axId val="30733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33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15</c:v>
                </c:pt>
                <c:pt idx="1">
                  <c:v>15</c:v>
                </c:pt>
                <c:pt idx="2">
                  <c:v>13</c:v>
                </c:pt>
                <c:pt idx="3">
                  <c:v>14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918-4A94-A508-54DB42AB89A7}"/>
            </c:ext>
          </c:extLst>
        </c:ser>
        <c:dLbls>
          <c:showLegendKey val="0"/>
          <c:showVal val="0"/>
          <c:showCatName val="0"/>
          <c:showSerName val="0"/>
          <c:showPercent val="0"/>
          <c:showBubbleSize val="0"/>
        </c:dLbls>
        <c:gapWidth val="219"/>
        <c:overlap val="-27"/>
        <c:axId val="304525360"/>
        <c:axId val="304523064"/>
      </c:barChart>
      <c:dateAx>
        <c:axId val="30452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23064"/>
        <c:crosses val="autoZero"/>
        <c:auto val="1"/>
        <c:lblOffset val="100"/>
        <c:baseTimeUnit val="months"/>
      </c:dateAx>
      <c:valAx>
        <c:axId val="30452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2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322</c:v>
                </c:pt>
                <c:pt idx="1">
                  <c:v>207</c:v>
                </c:pt>
                <c:pt idx="2">
                  <c:v>131</c:v>
                </c:pt>
                <c:pt idx="3">
                  <c:v>50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A25-48F8-BC40-1D4718E75723}"/>
            </c:ext>
          </c:extLst>
        </c:ser>
        <c:dLbls>
          <c:showLegendKey val="0"/>
          <c:showVal val="0"/>
          <c:showCatName val="0"/>
          <c:showSerName val="0"/>
          <c:showPercent val="0"/>
          <c:showBubbleSize val="0"/>
        </c:dLbls>
        <c:gapWidth val="219"/>
        <c:overlap val="-27"/>
        <c:axId val="306942016"/>
        <c:axId val="306940048"/>
      </c:barChart>
      <c:catAx>
        <c:axId val="30694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40048"/>
        <c:crosses val="autoZero"/>
        <c:auto val="1"/>
        <c:lblAlgn val="ctr"/>
        <c:lblOffset val="100"/>
        <c:noMultiLvlLbl val="0"/>
      </c:catAx>
      <c:valAx>
        <c:axId val="30694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4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4786</c:v>
                </c:pt>
                <c:pt idx="3">
                  <c:v>1211</c:v>
                </c:pt>
              </c:numCache>
            </c:numRef>
          </c:val>
          <c:extLst>
            <c:ext xmlns:c16="http://schemas.microsoft.com/office/drawing/2014/chart" uri="{C3380CC4-5D6E-409C-BE32-E72D297353CC}">
              <c16:uniqueId val="{00000000-F1A2-419A-B9BD-40B39774C3C8}"/>
            </c:ext>
          </c:extLst>
        </c:ser>
        <c:dLbls>
          <c:showLegendKey val="0"/>
          <c:showVal val="0"/>
          <c:showCatName val="0"/>
          <c:showSerName val="0"/>
          <c:showPercent val="0"/>
          <c:showBubbleSize val="0"/>
        </c:dLbls>
        <c:gapWidth val="219"/>
        <c:overlap val="-27"/>
        <c:axId val="306944968"/>
        <c:axId val="248410432"/>
      </c:barChart>
      <c:dateAx>
        <c:axId val="30694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10432"/>
        <c:crosses val="autoZero"/>
        <c:auto val="1"/>
        <c:lblOffset val="100"/>
        <c:baseTimeUnit val="months"/>
      </c:dateAx>
      <c:valAx>
        <c:axId val="24841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4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-10</c:v>
                </c:pt>
                <c:pt idx="3">
                  <c:v>5</c:v>
                </c:pt>
              </c:numCache>
            </c:numRef>
          </c:val>
          <c:extLst>
            <c:ext xmlns:c16="http://schemas.microsoft.com/office/drawing/2014/chart" uri="{C3380CC4-5D6E-409C-BE32-E72D297353CC}">
              <c16:uniqueId val="{00000000-6997-45A6-94DF-E379917C7B3E}"/>
            </c:ext>
          </c:extLst>
        </c:ser>
        <c:dLbls>
          <c:showLegendKey val="0"/>
          <c:showVal val="0"/>
          <c:showCatName val="0"/>
          <c:showSerName val="0"/>
          <c:showPercent val="0"/>
          <c:showBubbleSize val="0"/>
        </c:dLbls>
        <c:gapWidth val="219"/>
        <c:overlap val="-27"/>
        <c:axId val="404443472"/>
        <c:axId val="404448720"/>
      </c:barChart>
      <c:dateAx>
        <c:axId val="40444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48720"/>
        <c:crosses val="autoZero"/>
        <c:auto val="1"/>
        <c:lblOffset val="100"/>
        <c:baseTimeUnit val="months"/>
      </c:dateAx>
      <c:valAx>
        <c:axId val="40444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4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1</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776-4883-83D7-C1137F73FB66}"/>
            </c:ext>
          </c:extLst>
        </c:ser>
        <c:dLbls>
          <c:showLegendKey val="0"/>
          <c:showVal val="0"/>
          <c:showCatName val="0"/>
          <c:showSerName val="0"/>
          <c:showPercent val="0"/>
          <c:showBubbleSize val="0"/>
        </c:dLbls>
        <c:gapWidth val="219"/>
        <c:overlap val="-27"/>
        <c:axId val="404445112"/>
        <c:axId val="404449704"/>
      </c:barChart>
      <c:dateAx>
        <c:axId val="404445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49704"/>
        <c:crosses val="autoZero"/>
        <c:auto val="1"/>
        <c:lblOffset val="100"/>
        <c:baseTimeUnit val="months"/>
      </c:dateAx>
      <c:valAx>
        <c:axId val="40444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4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30</c:v>
                </c:pt>
                <c:pt idx="1">
                  <c:v>100</c:v>
                </c:pt>
                <c:pt idx="2">
                  <c:v>10</c:v>
                </c:pt>
                <c:pt idx="3">
                  <c:v>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01B-475D-B0CB-6AC638747E87}"/>
            </c:ext>
          </c:extLst>
        </c:ser>
        <c:dLbls>
          <c:showLegendKey val="0"/>
          <c:showVal val="0"/>
          <c:showCatName val="0"/>
          <c:showSerName val="0"/>
          <c:showPercent val="0"/>
          <c:showBubbleSize val="0"/>
        </c:dLbls>
        <c:gapWidth val="219"/>
        <c:overlap val="-27"/>
        <c:axId val="404454624"/>
        <c:axId val="404458888"/>
      </c:barChart>
      <c:catAx>
        <c:axId val="40445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58888"/>
        <c:crosses val="autoZero"/>
        <c:auto val="1"/>
        <c:lblAlgn val="ctr"/>
        <c:lblOffset val="100"/>
        <c:noMultiLvlLbl val="0"/>
      </c:catAx>
      <c:valAx>
        <c:axId val="40445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5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161</c:v>
                </c:pt>
                <c:pt idx="3">
                  <c:v>36</c:v>
                </c:pt>
              </c:numCache>
            </c:numRef>
          </c:val>
          <c:extLst>
            <c:ext xmlns:c16="http://schemas.microsoft.com/office/drawing/2014/chart" uri="{C3380CC4-5D6E-409C-BE32-E72D297353CC}">
              <c16:uniqueId val="{00000000-85AD-46D9-94D5-65DBC4B75D8D}"/>
            </c:ext>
          </c:extLst>
        </c:ser>
        <c:dLbls>
          <c:showLegendKey val="0"/>
          <c:showVal val="0"/>
          <c:showCatName val="0"/>
          <c:showSerName val="0"/>
          <c:showPercent val="0"/>
          <c:showBubbleSize val="0"/>
        </c:dLbls>
        <c:gapWidth val="219"/>
        <c:overlap val="-27"/>
        <c:axId val="246308904"/>
        <c:axId val="246277744"/>
      </c:barChart>
      <c:dateAx>
        <c:axId val="24630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77744"/>
        <c:crosses val="autoZero"/>
        <c:auto val="1"/>
        <c:lblOffset val="100"/>
        <c:baseTimeUnit val="months"/>
      </c:dateAx>
      <c:valAx>
        <c:axId val="24627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30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Sheet1!$A$2:$A$4</c:f>
              <c:strCache>
                <c:ptCount val="3"/>
                <c:pt idx="0">
                  <c:v>2020-01</c:v>
                </c:pt>
                <c:pt idx="1">
                  <c:v>2020-02</c:v>
                </c:pt>
                <c:pt idx="2">
                  <c:v>2020-03</c:v>
                </c:pt>
              </c:strCache>
            </c:strRef>
          </c:cat>
          <c:val>
            <c:numRef>
              <c:f>Sheet1!$B$2:$B$4</c:f>
              <c:numCache>
                <c:formatCode>General</c:formatCode>
                <c:ptCount val="3"/>
                <c:pt idx="0">
                  <c:v>68</c:v>
                </c:pt>
                <c:pt idx="1">
                  <c:v>31</c:v>
                </c:pt>
                <c:pt idx="2">
                  <c:v>29</c:v>
                </c:pt>
              </c:numCache>
            </c:numRef>
          </c:val>
          <c:extLst>
            <c:ext xmlns:c16="http://schemas.microsoft.com/office/drawing/2014/chart" uri="{C3380CC4-5D6E-409C-BE32-E72D297353CC}">
              <c16:uniqueId val="{00000000-D054-4CBB-8F6C-4064B0B5D49A}"/>
            </c:ext>
          </c:extLst>
        </c:ser>
        <c:dLbls>
          <c:showLegendKey val="0"/>
          <c:showVal val="0"/>
          <c:showCatName val="0"/>
          <c:showSerName val="0"/>
          <c:showPercent val="0"/>
          <c:showBubbleSize val="0"/>
        </c:dLbls>
        <c:gapWidth val="219"/>
        <c:overlap val="-27"/>
        <c:axId val="246284632"/>
        <c:axId val="246285944"/>
      </c:barChart>
      <c:catAx>
        <c:axId val="246284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85944"/>
        <c:crosses val="autoZero"/>
        <c:auto val="1"/>
        <c:lblAlgn val="ctr"/>
        <c:lblOffset val="100"/>
        <c:noMultiLvlLbl val="0"/>
      </c:catAx>
      <c:valAx>
        <c:axId val="24628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8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Sheet1!$A$2:$A$4</c:f>
              <c:strCache>
                <c:ptCount val="3"/>
                <c:pt idx="0">
                  <c:v>2020-01</c:v>
                </c:pt>
                <c:pt idx="1">
                  <c:v>2020-02</c:v>
                </c:pt>
                <c:pt idx="2">
                  <c:v>2020-03</c:v>
                </c:pt>
              </c:strCache>
            </c:strRef>
          </c:cat>
          <c:val>
            <c:numRef>
              <c:f>Sheet1!$B$2:$B$4</c:f>
              <c:numCache>
                <c:formatCode>General</c:formatCode>
                <c:ptCount val="3"/>
                <c:pt idx="0">
                  <c:v>411</c:v>
                </c:pt>
                <c:pt idx="1">
                  <c:v>342</c:v>
                </c:pt>
                <c:pt idx="2">
                  <c:v>179</c:v>
                </c:pt>
              </c:numCache>
            </c:numRef>
          </c:val>
          <c:extLst>
            <c:ext xmlns:c16="http://schemas.microsoft.com/office/drawing/2014/chart" uri="{C3380CC4-5D6E-409C-BE32-E72D297353CC}">
              <c16:uniqueId val="{00000000-2DE9-4570-95A1-4995E13399EE}"/>
            </c:ext>
          </c:extLst>
        </c:ser>
        <c:dLbls>
          <c:showLegendKey val="0"/>
          <c:showVal val="0"/>
          <c:showCatName val="0"/>
          <c:showSerName val="0"/>
          <c:showPercent val="0"/>
          <c:showBubbleSize val="0"/>
        </c:dLbls>
        <c:gapWidth val="219"/>
        <c:overlap val="-27"/>
        <c:axId val="246279712"/>
        <c:axId val="246282008"/>
      </c:barChart>
      <c:catAx>
        <c:axId val="24627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82008"/>
        <c:crosses val="autoZero"/>
        <c:auto val="1"/>
        <c:lblAlgn val="ctr"/>
        <c:lblOffset val="100"/>
        <c:noMultiLvlLbl val="0"/>
      </c:catAx>
      <c:valAx>
        <c:axId val="24628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7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58</c:v>
                </c:pt>
                <c:pt idx="3">
                  <c:v>0</c:v>
                </c:pt>
              </c:numCache>
            </c:numRef>
          </c:val>
          <c:extLst>
            <c:ext xmlns:c16="http://schemas.microsoft.com/office/drawing/2014/chart" uri="{C3380CC4-5D6E-409C-BE32-E72D297353CC}">
              <c16:uniqueId val="{00000000-5619-4BD1-91D2-E8F4A8F09348}"/>
            </c:ext>
          </c:extLst>
        </c:ser>
        <c:dLbls>
          <c:showLegendKey val="0"/>
          <c:showVal val="0"/>
          <c:showCatName val="0"/>
          <c:showSerName val="0"/>
          <c:showPercent val="0"/>
          <c:showBubbleSize val="0"/>
        </c:dLbls>
        <c:gapWidth val="219"/>
        <c:overlap val="-27"/>
        <c:axId val="419131296"/>
        <c:axId val="419131624"/>
      </c:barChart>
      <c:dateAx>
        <c:axId val="41913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31624"/>
        <c:crosses val="autoZero"/>
        <c:auto val="1"/>
        <c:lblOffset val="100"/>
        <c:baseTimeUnit val="months"/>
      </c:dateAx>
      <c:valAx>
        <c:axId val="41913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3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102</c:v>
                </c:pt>
                <c:pt idx="3">
                  <c:v>35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B39-49CC-81C9-009E3843BFF3}"/>
            </c:ext>
          </c:extLst>
        </c:ser>
        <c:dLbls>
          <c:showLegendKey val="0"/>
          <c:showVal val="0"/>
          <c:showCatName val="0"/>
          <c:showSerName val="0"/>
          <c:showPercent val="0"/>
          <c:showBubbleSize val="0"/>
        </c:dLbls>
        <c:gapWidth val="219"/>
        <c:overlap val="-27"/>
        <c:axId val="419137200"/>
        <c:axId val="419140808"/>
      </c:barChart>
      <c:dateAx>
        <c:axId val="419137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40808"/>
        <c:crosses val="autoZero"/>
        <c:auto val="1"/>
        <c:lblOffset val="100"/>
        <c:baseTimeUnit val="months"/>
      </c:dateAx>
      <c:valAx>
        <c:axId val="41914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3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509</c:v>
                </c:pt>
                <c:pt idx="1">
                  <c:v>353</c:v>
                </c:pt>
                <c:pt idx="2">
                  <c:v>718</c:v>
                </c:pt>
                <c:pt idx="3">
                  <c:v>105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F81-4F8A-B165-7966A18FFBB7}"/>
            </c:ext>
          </c:extLst>
        </c:ser>
        <c:dLbls>
          <c:showLegendKey val="0"/>
          <c:showVal val="0"/>
          <c:showCatName val="0"/>
          <c:showSerName val="0"/>
          <c:showPercent val="0"/>
          <c:showBubbleSize val="0"/>
        </c:dLbls>
        <c:gapWidth val="219"/>
        <c:overlap val="-27"/>
        <c:axId val="307129960"/>
        <c:axId val="307132256"/>
      </c:barChart>
      <c:catAx>
        <c:axId val="30712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32256"/>
        <c:crosses val="autoZero"/>
        <c:auto val="1"/>
        <c:lblAlgn val="ctr"/>
        <c:lblOffset val="100"/>
        <c:noMultiLvlLbl val="0"/>
      </c:catAx>
      <c:valAx>
        <c:axId val="30713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2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38A6-6CB6-4E1A-864A-F2392A11B408}"/>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13A6B2A2-2731-40BF-8D58-D858643359D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62981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380B3-F3F7-46C6-BEC3-04CED9C3CEEC}"/>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462704A8-F0D9-4D01-8E80-F96A68251006}"/>
              </a:ext>
            </a:extLst>
          </p:cNvPr>
          <p:cNvGraphicFramePr>
            <a:graphicFrameLocks noGrp="1"/>
          </p:cNvGraphicFramePr>
          <p:nvPr>
            <p:ph type="chart" sz="quarter" idx="13"/>
            <p:extLst>
              <p:ext uri="{D42A27DB-BD31-4B8C-83A1-F6EECF244321}">
                <p14:modId xmlns:p14="http://schemas.microsoft.com/office/powerpoint/2010/main" val="3328925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2E2BAA-55CE-4BC9-A0EC-7CF8A18BFF55}"/>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2F64FDAD-08B2-4DBB-99C2-E0A82388BC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1682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532E1-B53D-4A4B-AABC-FEE6740A548D}"/>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7FE14F5-5EFC-4718-8A92-DE4FE00237E8}"/>
              </a:ext>
            </a:extLst>
          </p:cNvPr>
          <p:cNvGraphicFramePr>
            <a:graphicFrameLocks noGrp="1"/>
          </p:cNvGraphicFramePr>
          <p:nvPr>
            <p:ph type="tbl" sz="quarter" idx="13"/>
            <p:extLst>
              <p:ext uri="{D42A27DB-BD31-4B8C-83A1-F6EECF244321}">
                <p14:modId xmlns:p14="http://schemas.microsoft.com/office/powerpoint/2010/main" val="2145355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32084976"/>
                    </a:ext>
                  </a:extLst>
                </a:gridCol>
                <a:gridCol w="740664">
                  <a:extLst>
                    <a:ext uri="{9D8B030D-6E8A-4147-A177-3AD203B41FA5}">
                      <a16:colId xmlns:a16="http://schemas.microsoft.com/office/drawing/2014/main" val="1786771962"/>
                    </a:ext>
                  </a:extLst>
                </a:gridCol>
                <a:gridCol w="740664">
                  <a:extLst>
                    <a:ext uri="{9D8B030D-6E8A-4147-A177-3AD203B41FA5}">
                      <a16:colId xmlns:a16="http://schemas.microsoft.com/office/drawing/2014/main" val="1698581927"/>
                    </a:ext>
                  </a:extLst>
                </a:gridCol>
                <a:gridCol w="740664">
                  <a:extLst>
                    <a:ext uri="{9D8B030D-6E8A-4147-A177-3AD203B41FA5}">
                      <a16:colId xmlns:a16="http://schemas.microsoft.com/office/drawing/2014/main" val="4043558153"/>
                    </a:ext>
                  </a:extLst>
                </a:gridCol>
                <a:gridCol w="740664">
                  <a:extLst>
                    <a:ext uri="{9D8B030D-6E8A-4147-A177-3AD203B41FA5}">
                      <a16:colId xmlns:a16="http://schemas.microsoft.com/office/drawing/2014/main" val="1216325705"/>
                    </a:ext>
                  </a:extLst>
                </a:gridCol>
                <a:gridCol w="740664">
                  <a:extLst>
                    <a:ext uri="{9D8B030D-6E8A-4147-A177-3AD203B41FA5}">
                      <a16:colId xmlns:a16="http://schemas.microsoft.com/office/drawing/2014/main" val="2624560987"/>
                    </a:ext>
                  </a:extLst>
                </a:gridCol>
                <a:gridCol w="740664">
                  <a:extLst>
                    <a:ext uri="{9D8B030D-6E8A-4147-A177-3AD203B41FA5}">
                      <a16:colId xmlns:a16="http://schemas.microsoft.com/office/drawing/2014/main" val="1737018039"/>
                    </a:ext>
                  </a:extLst>
                </a:gridCol>
                <a:gridCol w="740664">
                  <a:extLst>
                    <a:ext uri="{9D8B030D-6E8A-4147-A177-3AD203B41FA5}">
                      <a16:colId xmlns:a16="http://schemas.microsoft.com/office/drawing/2014/main" val="4059206787"/>
                    </a:ext>
                  </a:extLst>
                </a:gridCol>
                <a:gridCol w="740664">
                  <a:extLst>
                    <a:ext uri="{9D8B030D-6E8A-4147-A177-3AD203B41FA5}">
                      <a16:colId xmlns:a16="http://schemas.microsoft.com/office/drawing/2014/main" val="4260018030"/>
                    </a:ext>
                  </a:extLst>
                </a:gridCol>
                <a:gridCol w="740664">
                  <a:extLst>
                    <a:ext uri="{9D8B030D-6E8A-4147-A177-3AD203B41FA5}">
                      <a16:colId xmlns:a16="http://schemas.microsoft.com/office/drawing/2014/main" val="27201597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35545223"/>
                  </a:ext>
                </a:extLst>
              </a:tr>
              <a:tr h="370840">
                <a:tc>
                  <a:txBody>
                    <a:bodyPr/>
                    <a:lstStyle/>
                    <a:p>
                      <a:r>
                        <a:rPr lang="en-US" sz="1000"/>
                        <a:t>First Insurance Company of Hawaii, LTD</a:t>
                      </a:r>
                    </a:p>
                  </a:txBody>
                  <a:tcPr/>
                </a:tc>
                <a:tc>
                  <a:txBody>
                    <a:bodyPr/>
                    <a:lstStyle/>
                    <a:p>
                      <a:r>
                        <a:rPr lang="en-US" sz="1000"/>
                        <a:t>1709</a:t>
                      </a:r>
                    </a:p>
                  </a:txBody>
                  <a:tcPr/>
                </a:tc>
                <a:tc>
                  <a:txBody>
                    <a:bodyPr/>
                    <a:lstStyle/>
                    <a:p>
                      <a:r>
                        <a:rPr lang="en-US" sz="1000"/>
                        <a:t>-4</a:t>
                      </a:r>
                    </a:p>
                  </a:txBody>
                  <a:tcPr/>
                </a:tc>
                <a:tc>
                  <a:txBody>
                    <a:bodyPr/>
                    <a:lstStyle/>
                    <a:p>
                      <a:r>
                        <a:rPr lang="en-US" sz="1000"/>
                        <a:t>9</a:t>
                      </a:r>
                    </a:p>
                  </a:txBody>
                  <a:tcPr/>
                </a:tc>
                <a:tc>
                  <a:txBody>
                    <a:bodyPr/>
                    <a:lstStyle/>
                    <a:p>
                      <a:r>
                        <a:rPr lang="en-US" sz="1000"/>
                        <a:t>118</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0.8507 %</a:t>
                      </a:r>
                    </a:p>
                  </a:txBody>
                  <a:tcPr/>
                </a:tc>
                <a:tc>
                  <a:txBody>
                    <a:bodyPr/>
                    <a:lstStyle/>
                    <a:p>
                      <a:r>
                        <a:rPr lang="en-US" sz="1000"/>
                        <a:t>0.0 %</a:t>
                      </a:r>
                    </a:p>
                  </a:txBody>
                  <a:tcPr/>
                </a:tc>
                <a:extLst>
                  <a:ext uri="{0D108BD9-81ED-4DB2-BD59-A6C34878D82A}">
                    <a16:rowId xmlns:a16="http://schemas.microsoft.com/office/drawing/2014/main" val="1897971463"/>
                  </a:ext>
                </a:extLst>
              </a:tr>
            </a:tbl>
          </a:graphicData>
        </a:graphic>
      </p:graphicFrame>
      <p:sp>
        <p:nvSpPr>
          <p:cNvPr id="4" name="Text Placeholder 3">
            <a:extLst>
              <a:ext uri="{FF2B5EF4-FFF2-40B4-BE49-F238E27FC236}">
                <a16:creationId xmlns:a16="http://schemas.microsoft.com/office/drawing/2014/main" id="{163214BD-36CB-44B4-9B34-2B49CA4CF05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021449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46C7F-FA83-4F11-B526-8B218DACB4C5}"/>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739B4063-24BC-4773-9B19-5D1DA65871C7}"/>
              </a:ext>
            </a:extLst>
          </p:cNvPr>
          <p:cNvGraphicFramePr>
            <a:graphicFrameLocks noGrp="1"/>
          </p:cNvGraphicFramePr>
          <p:nvPr>
            <p:ph type="chart" sz="quarter" idx="13"/>
            <p:extLst>
              <p:ext uri="{D42A27DB-BD31-4B8C-83A1-F6EECF244321}">
                <p14:modId xmlns:p14="http://schemas.microsoft.com/office/powerpoint/2010/main" val="1826263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E01E1B-682C-46B4-8C05-3D201C692C5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5C0E5A2-509A-41EF-A764-403EE877B7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1793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F8D70-63AC-4351-9471-CCA96E52E7CE}"/>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9D6B3266-E05A-4C02-B099-68CACF5E9FEF}"/>
              </a:ext>
            </a:extLst>
          </p:cNvPr>
          <p:cNvGraphicFramePr>
            <a:graphicFrameLocks noGrp="1"/>
          </p:cNvGraphicFramePr>
          <p:nvPr>
            <p:ph type="chart" sz="quarter" idx="13"/>
            <p:extLst>
              <p:ext uri="{D42A27DB-BD31-4B8C-83A1-F6EECF244321}">
                <p14:modId xmlns:p14="http://schemas.microsoft.com/office/powerpoint/2010/main" val="1133274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6C4AEB-C88D-4F89-A6C3-082F700B8D0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377BF86-5E06-49C2-B7EE-D2D2858A3D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2741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EC9ED-E307-4A23-BA1D-FDE7B98638AC}"/>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A9953455-4E63-417D-A83F-94ED2E9C104B}"/>
              </a:ext>
            </a:extLst>
          </p:cNvPr>
          <p:cNvGraphicFramePr>
            <a:graphicFrameLocks noGrp="1"/>
          </p:cNvGraphicFramePr>
          <p:nvPr>
            <p:ph type="chart" sz="quarter" idx="13"/>
            <p:extLst>
              <p:ext uri="{D42A27DB-BD31-4B8C-83A1-F6EECF244321}">
                <p14:modId xmlns:p14="http://schemas.microsoft.com/office/powerpoint/2010/main" val="3904404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FEEDBE-E0F7-4B35-9191-85C78C31E8C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06BEA46-209D-423C-A1AF-A3A3624804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9367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4191D-123D-45EE-8AED-80E2C035192D}"/>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0469F6D-013C-403E-9547-51CFF5778BF9}"/>
              </a:ext>
            </a:extLst>
          </p:cNvPr>
          <p:cNvGraphicFramePr>
            <a:graphicFrameLocks noGrp="1"/>
          </p:cNvGraphicFramePr>
          <p:nvPr>
            <p:ph type="chart" sz="quarter" idx="13"/>
            <p:extLst>
              <p:ext uri="{D42A27DB-BD31-4B8C-83A1-F6EECF244321}">
                <p14:modId xmlns:p14="http://schemas.microsoft.com/office/powerpoint/2010/main" val="2805568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4E6B0F-C468-42E7-B376-BE1A35D4E8C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8DA5364-47B0-45D6-95D1-21142EE75C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0251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DD646-1129-4B69-A094-24A8A4E70232}"/>
              </a:ext>
            </a:extLst>
          </p:cNvPr>
          <p:cNvSpPr>
            <a:spLocks noGrp="1"/>
          </p:cNvSpPr>
          <p:nvPr>
            <p:ph type="title"/>
          </p:nvPr>
        </p:nvSpPr>
        <p:spPr/>
        <p:txBody>
          <a:bodyPr/>
          <a:lstStyle/>
          <a:p>
            <a:r>
              <a:rPr lang="en-US"/>
              <a:t>Facebook Own Posts Table | FICOH - 1 of 3</a:t>
            </a:r>
          </a:p>
        </p:txBody>
      </p:sp>
      <p:graphicFrame>
        <p:nvGraphicFramePr>
          <p:cNvPr id="5" name="Table Placeholder 4">
            <a:extLst>
              <a:ext uri="{FF2B5EF4-FFF2-40B4-BE49-F238E27FC236}">
                <a16:creationId xmlns:a16="http://schemas.microsoft.com/office/drawing/2014/main" id="{587BEC3A-F379-49C5-B87B-76B8631A8CC0}"/>
              </a:ext>
            </a:extLst>
          </p:cNvPr>
          <p:cNvGraphicFramePr>
            <a:graphicFrameLocks noGrp="1"/>
          </p:cNvGraphicFramePr>
          <p:nvPr>
            <p:ph type="tbl" sz="quarter" idx="13"/>
            <p:extLst>
              <p:ext uri="{D42A27DB-BD31-4B8C-83A1-F6EECF244321}">
                <p14:modId xmlns:p14="http://schemas.microsoft.com/office/powerpoint/2010/main" val="2954101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71750076"/>
                    </a:ext>
                  </a:extLst>
                </a:gridCol>
                <a:gridCol w="740664">
                  <a:extLst>
                    <a:ext uri="{9D8B030D-6E8A-4147-A177-3AD203B41FA5}">
                      <a16:colId xmlns:a16="http://schemas.microsoft.com/office/drawing/2014/main" val="2359905417"/>
                    </a:ext>
                  </a:extLst>
                </a:gridCol>
                <a:gridCol w="740664">
                  <a:extLst>
                    <a:ext uri="{9D8B030D-6E8A-4147-A177-3AD203B41FA5}">
                      <a16:colId xmlns:a16="http://schemas.microsoft.com/office/drawing/2014/main" val="2036341715"/>
                    </a:ext>
                  </a:extLst>
                </a:gridCol>
                <a:gridCol w="740664">
                  <a:extLst>
                    <a:ext uri="{9D8B030D-6E8A-4147-A177-3AD203B41FA5}">
                      <a16:colId xmlns:a16="http://schemas.microsoft.com/office/drawing/2014/main" val="3266630320"/>
                    </a:ext>
                  </a:extLst>
                </a:gridCol>
                <a:gridCol w="740664">
                  <a:extLst>
                    <a:ext uri="{9D8B030D-6E8A-4147-A177-3AD203B41FA5}">
                      <a16:colId xmlns:a16="http://schemas.microsoft.com/office/drawing/2014/main" val="3203179123"/>
                    </a:ext>
                  </a:extLst>
                </a:gridCol>
                <a:gridCol w="740664">
                  <a:extLst>
                    <a:ext uri="{9D8B030D-6E8A-4147-A177-3AD203B41FA5}">
                      <a16:colId xmlns:a16="http://schemas.microsoft.com/office/drawing/2014/main" val="3669702601"/>
                    </a:ext>
                  </a:extLst>
                </a:gridCol>
                <a:gridCol w="740664">
                  <a:extLst>
                    <a:ext uri="{9D8B030D-6E8A-4147-A177-3AD203B41FA5}">
                      <a16:colId xmlns:a16="http://schemas.microsoft.com/office/drawing/2014/main" val="3935858341"/>
                    </a:ext>
                  </a:extLst>
                </a:gridCol>
                <a:gridCol w="740664">
                  <a:extLst>
                    <a:ext uri="{9D8B030D-6E8A-4147-A177-3AD203B41FA5}">
                      <a16:colId xmlns:a16="http://schemas.microsoft.com/office/drawing/2014/main" val="3823549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783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- 2020-03-30 19:12:53</a:t>
                      </a:r>
                      <a:r>
                        <a:rPr kumimoji="0" lang="en-US" sz="1000" b="0" i="0" u="none" strike="noStrike" kern="1200" cap="none" spc="0" normalizeH="0" baseline="0" noProof="0">
                          <a:ln>
                            <a:noFill/>
                          </a:ln>
                          <a:solidFill>
                            <a:prstClr val="black"/>
                          </a:solidFill>
                          <a:effectLst/>
                          <a:uLnTx/>
                          <a:uFillTx/>
                          <a:latin typeface="+mn-lt"/>
                          <a:ea typeface="+mn-ea"/>
                          <a:cs typeface="+mn-cs"/>
                        </a:rPr>
                        <a:t>
 FICOH President and CEO Jeff Shonka shared what we’re doing as a company during this unprecedented time in a virtual interview with Hawaii Business Magazine. Read the full interview below.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4101516"/>
                  </a:ext>
                </a:extLst>
              </a:tr>
            </a:tbl>
          </a:graphicData>
        </a:graphic>
      </p:graphicFrame>
      <p:sp>
        <p:nvSpPr>
          <p:cNvPr id="4" name="Text Placeholder 3">
            <a:extLst>
              <a:ext uri="{FF2B5EF4-FFF2-40B4-BE49-F238E27FC236}">
                <a16:creationId xmlns:a16="http://schemas.microsoft.com/office/drawing/2014/main" id="{1FF94FCE-B412-4C9F-B752-8604C486334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283660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CAE3E-35A9-45E0-A8BE-5A3FCE44B0CA}"/>
              </a:ext>
            </a:extLst>
          </p:cNvPr>
          <p:cNvSpPr>
            <a:spLocks noGrp="1"/>
          </p:cNvSpPr>
          <p:nvPr>
            <p:ph type="title"/>
          </p:nvPr>
        </p:nvSpPr>
        <p:spPr/>
        <p:txBody>
          <a:bodyPr/>
          <a:lstStyle/>
          <a:p>
            <a:r>
              <a:rPr lang="en-US"/>
              <a:t>Facebook Own Posts Table | FICOH - 2 of 3</a:t>
            </a:r>
          </a:p>
        </p:txBody>
      </p:sp>
      <p:graphicFrame>
        <p:nvGraphicFramePr>
          <p:cNvPr id="5" name="Table Placeholder 4">
            <a:extLst>
              <a:ext uri="{FF2B5EF4-FFF2-40B4-BE49-F238E27FC236}">
                <a16:creationId xmlns:a16="http://schemas.microsoft.com/office/drawing/2014/main" id="{DFDC6BB9-DC99-44A2-8CBF-46A3985308C7}"/>
              </a:ext>
            </a:extLst>
          </p:cNvPr>
          <p:cNvGraphicFramePr>
            <a:graphicFrameLocks noGrp="1"/>
          </p:cNvGraphicFramePr>
          <p:nvPr>
            <p:ph type="tbl" sz="quarter" idx="13"/>
            <p:extLst>
              <p:ext uri="{D42A27DB-BD31-4B8C-83A1-F6EECF244321}">
                <p14:modId xmlns:p14="http://schemas.microsoft.com/office/powerpoint/2010/main" val="4291723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48613145"/>
                    </a:ext>
                  </a:extLst>
                </a:gridCol>
                <a:gridCol w="740664">
                  <a:extLst>
                    <a:ext uri="{9D8B030D-6E8A-4147-A177-3AD203B41FA5}">
                      <a16:colId xmlns:a16="http://schemas.microsoft.com/office/drawing/2014/main" val="4030047885"/>
                    </a:ext>
                  </a:extLst>
                </a:gridCol>
                <a:gridCol w="740664">
                  <a:extLst>
                    <a:ext uri="{9D8B030D-6E8A-4147-A177-3AD203B41FA5}">
                      <a16:colId xmlns:a16="http://schemas.microsoft.com/office/drawing/2014/main" val="1330464496"/>
                    </a:ext>
                  </a:extLst>
                </a:gridCol>
                <a:gridCol w="740664">
                  <a:extLst>
                    <a:ext uri="{9D8B030D-6E8A-4147-A177-3AD203B41FA5}">
                      <a16:colId xmlns:a16="http://schemas.microsoft.com/office/drawing/2014/main" val="1109181051"/>
                    </a:ext>
                  </a:extLst>
                </a:gridCol>
                <a:gridCol w="740664">
                  <a:extLst>
                    <a:ext uri="{9D8B030D-6E8A-4147-A177-3AD203B41FA5}">
                      <a16:colId xmlns:a16="http://schemas.microsoft.com/office/drawing/2014/main" val="3103069563"/>
                    </a:ext>
                  </a:extLst>
                </a:gridCol>
                <a:gridCol w="740664">
                  <a:extLst>
                    <a:ext uri="{9D8B030D-6E8A-4147-A177-3AD203B41FA5}">
                      <a16:colId xmlns:a16="http://schemas.microsoft.com/office/drawing/2014/main" val="2284011839"/>
                    </a:ext>
                  </a:extLst>
                </a:gridCol>
                <a:gridCol w="740664">
                  <a:extLst>
                    <a:ext uri="{9D8B030D-6E8A-4147-A177-3AD203B41FA5}">
                      <a16:colId xmlns:a16="http://schemas.microsoft.com/office/drawing/2014/main" val="667306154"/>
                    </a:ext>
                  </a:extLst>
                </a:gridCol>
                <a:gridCol w="740664">
                  <a:extLst>
                    <a:ext uri="{9D8B030D-6E8A-4147-A177-3AD203B41FA5}">
                      <a16:colId xmlns:a16="http://schemas.microsoft.com/office/drawing/2014/main" val="3605328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458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- 2020-03-20 18:37:32</a:t>
                      </a:r>
                      <a:r>
                        <a:rPr kumimoji="0" lang="en-US" sz="1000" b="0" i="0" u="none" strike="noStrike" kern="1200" cap="none" spc="0" normalizeH="0" baseline="0" noProof="0">
                          <a:ln>
                            <a:noFill/>
                          </a:ln>
                          <a:solidFill>
                            <a:prstClr val="black"/>
                          </a:solidFill>
                          <a:effectLst/>
                          <a:uLnTx/>
                          <a:uFillTx/>
                          <a:latin typeface="+mn-lt"/>
                          <a:ea typeface="+mn-ea"/>
                          <a:cs typeface="+mn-cs"/>
                        </a:rPr>
                        <a:t>
 FICOH is committed to keeping our associates safe and healthy while continuing to serve our customers. To support these goals, we’ve made adjustments to how we work, including implementing social distancing in the workplace and instructing all associates who can to work from home. We appreciate your patience if hold times are longer. Our sincere mahalo to all the healthcare professionals, nonprofits and public sector employees helping those most affected by this public health and economic crisis. Let’s all do our part to prevent further spread of the COVID-19 virus by complying with all mandates and finding virtual ways to connect with friends and family.
Photo by Lance K. of our Commercial UW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8497299"/>
                  </a:ext>
                </a:extLst>
              </a:tr>
            </a:tbl>
          </a:graphicData>
        </a:graphic>
      </p:graphicFrame>
      <p:sp>
        <p:nvSpPr>
          <p:cNvPr id="4" name="Text Placeholder 3">
            <a:extLst>
              <a:ext uri="{FF2B5EF4-FFF2-40B4-BE49-F238E27FC236}">
                <a16:creationId xmlns:a16="http://schemas.microsoft.com/office/drawing/2014/main" id="{0C2CB4D7-C18A-42DC-9F38-03B853E7DA4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805970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1FA52-0448-4A69-A762-182FD1E1ACA8}"/>
              </a:ext>
            </a:extLst>
          </p:cNvPr>
          <p:cNvSpPr>
            <a:spLocks noGrp="1"/>
          </p:cNvSpPr>
          <p:nvPr>
            <p:ph type="title"/>
          </p:nvPr>
        </p:nvSpPr>
        <p:spPr/>
        <p:txBody>
          <a:bodyPr/>
          <a:lstStyle/>
          <a:p>
            <a:r>
              <a:rPr lang="en-US"/>
              <a:t>Facebook Own Posts Table | FICOH - 3 of 3</a:t>
            </a:r>
          </a:p>
        </p:txBody>
      </p:sp>
      <p:graphicFrame>
        <p:nvGraphicFramePr>
          <p:cNvPr id="5" name="Table Placeholder 4">
            <a:extLst>
              <a:ext uri="{FF2B5EF4-FFF2-40B4-BE49-F238E27FC236}">
                <a16:creationId xmlns:a16="http://schemas.microsoft.com/office/drawing/2014/main" id="{A74CE20F-D58F-456F-B276-9856FC02C1C9}"/>
              </a:ext>
            </a:extLst>
          </p:cNvPr>
          <p:cNvGraphicFramePr>
            <a:graphicFrameLocks noGrp="1"/>
          </p:cNvGraphicFramePr>
          <p:nvPr>
            <p:ph type="tbl" sz="quarter" idx="13"/>
            <p:extLst>
              <p:ext uri="{D42A27DB-BD31-4B8C-83A1-F6EECF244321}">
                <p14:modId xmlns:p14="http://schemas.microsoft.com/office/powerpoint/2010/main" val="1464519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57305552"/>
                    </a:ext>
                  </a:extLst>
                </a:gridCol>
                <a:gridCol w="740664">
                  <a:extLst>
                    <a:ext uri="{9D8B030D-6E8A-4147-A177-3AD203B41FA5}">
                      <a16:colId xmlns:a16="http://schemas.microsoft.com/office/drawing/2014/main" val="246379345"/>
                    </a:ext>
                  </a:extLst>
                </a:gridCol>
                <a:gridCol w="740664">
                  <a:extLst>
                    <a:ext uri="{9D8B030D-6E8A-4147-A177-3AD203B41FA5}">
                      <a16:colId xmlns:a16="http://schemas.microsoft.com/office/drawing/2014/main" val="300786243"/>
                    </a:ext>
                  </a:extLst>
                </a:gridCol>
                <a:gridCol w="740664">
                  <a:extLst>
                    <a:ext uri="{9D8B030D-6E8A-4147-A177-3AD203B41FA5}">
                      <a16:colId xmlns:a16="http://schemas.microsoft.com/office/drawing/2014/main" val="1963221516"/>
                    </a:ext>
                  </a:extLst>
                </a:gridCol>
                <a:gridCol w="740664">
                  <a:extLst>
                    <a:ext uri="{9D8B030D-6E8A-4147-A177-3AD203B41FA5}">
                      <a16:colId xmlns:a16="http://schemas.microsoft.com/office/drawing/2014/main" val="2786968082"/>
                    </a:ext>
                  </a:extLst>
                </a:gridCol>
                <a:gridCol w="740664">
                  <a:extLst>
                    <a:ext uri="{9D8B030D-6E8A-4147-A177-3AD203B41FA5}">
                      <a16:colId xmlns:a16="http://schemas.microsoft.com/office/drawing/2014/main" val="77265656"/>
                    </a:ext>
                  </a:extLst>
                </a:gridCol>
                <a:gridCol w="740664">
                  <a:extLst>
                    <a:ext uri="{9D8B030D-6E8A-4147-A177-3AD203B41FA5}">
                      <a16:colId xmlns:a16="http://schemas.microsoft.com/office/drawing/2014/main" val="1863238552"/>
                    </a:ext>
                  </a:extLst>
                </a:gridCol>
                <a:gridCol w="740664">
                  <a:extLst>
                    <a:ext uri="{9D8B030D-6E8A-4147-A177-3AD203B41FA5}">
                      <a16:colId xmlns:a16="http://schemas.microsoft.com/office/drawing/2014/main" val="3524448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879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- 2020-03-12 21:40:06</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Cathy C. celebrated 45 years with #teamFICOH! Congratulations and mahalo, Cathy, for your hard work and dedication!
#workanniversary #insurancecareers #tokiomarine #dedication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170215"/>
                  </a:ext>
                </a:extLst>
              </a:tr>
            </a:tbl>
          </a:graphicData>
        </a:graphic>
      </p:graphicFrame>
      <p:sp>
        <p:nvSpPr>
          <p:cNvPr id="4" name="Text Placeholder 3">
            <a:extLst>
              <a:ext uri="{FF2B5EF4-FFF2-40B4-BE49-F238E27FC236}">
                <a16:creationId xmlns:a16="http://schemas.microsoft.com/office/drawing/2014/main" id="{A4A140FF-414F-4B10-BDDB-DCF82D5489A8}"/>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809219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67704-6CC1-49F3-92C2-38FAB19A4FA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7FC5CC15-5445-4D26-B5FF-456F6E6740C4}"/>
              </a:ext>
            </a:extLst>
          </p:cNvPr>
          <p:cNvGraphicFramePr>
            <a:graphicFrameLocks noGrp="1"/>
          </p:cNvGraphicFramePr>
          <p:nvPr>
            <p:ph type="tbl" sz="quarter" idx="13"/>
            <p:extLst>
              <p:ext uri="{D42A27DB-BD31-4B8C-83A1-F6EECF244321}">
                <p14:modId xmlns:p14="http://schemas.microsoft.com/office/powerpoint/2010/main" val="962525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19251302"/>
                    </a:ext>
                  </a:extLst>
                </a:gridCol>
                <a:gridCol w="411480">
                  <a:extLst>
                    <a:ext uri="{9D8B030D-6E8A-4147-A177-3AD203B41FA5}">
                      <a16:colId xmlns:a16="http://schemas.microsoft.com/office/drawing/2014/main" val="3986635429"/>
                    </a:ext>
                  </a:extLst>
                </a:gridCol>
                <a:gridCol w="411480">
                  <a:extLst>
                    <a:ext uri="{9D8B030D-6E8A-4147-A177-3AD203B41FA5}">
                      <a16:colId xmlns:a16="http://schemas.microsoft.com/office/drawing/2014/main" val="680759818"/>
                    </a:ext>
                  </a:extLst>
                </a:gridCol>
                <a:gridCol w="411480">
                  <a:extLst>
                    <a:ext uri="{9D8B030D-6E8A-4147-A177-3AD203B41FA5}">
                      <a16:colId xmlns:a16="http://schemas.microsoft.com/office/drawing/2014/main" val="3175672155"/>
                    </a:ext>
                  </a:extLst>
                </a:gridCol>
                <a:gridCol w="411480">
                  <a:extLst>
                    <a:ext uri="{9D8B030D-6E8A-4147-A177-3AD203B41FA5}">
                      <a16:colId xmlns:a16="http://schemas.microsoft.com/office/drawing/2014/main" val="755727779"/>
                    </a:ext>
                  </a:extLst>
                </a:gridCol>
                <a:gridCol w="411480">
                  <a:extLst>
                    <a:ext uri="{9D8B030D-6E8A-4147-A177-3AD203B41FA5}">
                      <a16:colId xmlns:a16="http://schemas.microsoft.com/office/drawing/2014/main" val="531253149"/>
                    </a:ext>
                  </a:extLst>
                </a:gridCol>
                <a:gridCol w="411480">
                  <a:extLst>
                    <a:ext uri="{9D8B030D-6E8A-4147-A177-3AD203B41FA5}">
                      <a16:colId xmlns:a16="http://schemas.microsoft.com/office/drawing/2014/main" val="912936714"/>
                    </a:ext>
                  </a:extLst>
                </a:gridCol>
                <a:gridCol w="411480">
                  <a:extLst>
                    <a:ext uri="{9D8B030D-6E8A-4147-A177-3AD203B41FA5}">
                      <a16:colId xmlns:a16="http://schemas.microsoft.com/office/drawing/2014/main" val="1798052549"/>
                    </a:ext>
                  </a:extLst>
                </a:gridCol>
                <a:gridCol w="411480">
                  <a:extLst>
                    <a:ext uri="{9D8B030D-6E8A-4147-A177-3AD203B41FA5}">
                      <a16:colId xmlns:a16="http://schemas.microsoft.com/office/drawing/2014/main" val="1806346070"/>
                    </a:ext>
                  </a:extLst>
                </a:gridCol>
                <a:gridCol w="411480">
                  <a:extLst>
                    <a:ext uri="{9D8B030D-6E8A-4147-A177-3AD203B41FA5}">
                      <a16:colId xmlns:a16="http://schemas.microsoft.com/office/drawing/2014/main" val="1394010799"/>
                    </a:ext>
                  </a:extLst>
                </a:gridCol>
                <a:gridCol w="411480">
                  <a:extLst>
                    <a:ext uri="{9D8B030D-6E8A-4147-A177-3AD203B41FA5}">
                      <a16:colId xmlns:a16="http://schemas.microsoft.com/office/drawing/2014/main" val="1195540012"/>
                    </a:ext>
                  </a:extLst>
                </a:gridCol>
                <a:gridCol w="411480">
                  <a:extLst>
                    <a:ext uri="{9D8B030D-6E8A-4147-A177-3AD203B41FA5}">
                      <a16:colId xmlns:a16="http://schemas.microsoft.com/office/drawing/2014/main" val="620796471"/>
                    </a:ext>
                  </a:extLst>
                </a:gridCol>
                <a:gridCol w="411480">
                  <a:extLst>
                    <a:ext uri="{9D8B030D-6E8A-4147-A177-3AD203B41FA5}">
                      <a16:colId xmlns:a16="http://schemas.microsoft.com/office/drawing/2014/main" val="3416713321"/>
                    </a:ext>
                  </a:extLst>
                </a:gridCol>
                <a:gridCol w="411480">
                  <a:extLst>
                    <a:ext uri="{9D8B030D-6E8A-4147-A177-3AD203B41FA5}">
                      <a16:colId xmlns:a16="http://schemas.microsoft.com/office/drawing/2014/main" val="3214341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33844340"/>
                  </a:ext>
                </a:extLst>
              </a:tr>
              <a:tr h="370840">
                <a:tc>
                  <a:txBody>
                    <a:bodyPr/>
                    <a:lstStyle/>
                    <a:p>
                      <a:r>
                        <a:rPr lang="en-US" sz="1000"/>
                        <a:t>First Insurance HI</a:t>
                      </a:r>
                    </a:p>
                  </a:txBody>
                  <a:tcPr/>
                </a:tc>
                <a:tc>
                  <a:txBody>
                    <a:bodyPr/>
                    <a:lstStyle/>
                    <a:p>
                      <a:r>
                        <a:rPr lang="en-US" sz="1000"/>
                        <a:t>1211</a:t>
                      </a:r>
                    </a:p>
                  </a:txBody>
                  <a:tcPr/>
                </a:tc>
                <a:tc>
                  <a:txBody>
                    <a:bodyPr/>
                    <a:lstStyle/>
                    <a:p>
                      <a:r>
                        <a:rPr lang="en-US" sz="1000"/>
                        <a:t>-10</a:t>
                      </a:r>
                    </a:p>
                  </a:txBody>
                  <a:tcPr/>
                </a:tc>
                <a:tc>
                  <a:txBody>
                    <a:bodyPr/>
                    <a:lstStyle/>
                    <a:p>
                      <a:r>
                        <a:rPr lang="en-US" sz="1000"/>
                        <a:t>15</a:t>
                      </a:r>
                    </a:p>
                  </a:txBody>
                  <a:tcPr/>
                </a:tc>
                <a:tc>
                  <a:txBody>
                    <a:bodyPr/>
                    <a:lstStyle/>
                    <a:p>
                      <a:r>
                        <a:rPr lang="en-US" sz="1000"/>
                        <a:t>9</a:t>
                      </a:r>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0.0914 %</a:t>
                      </a:r>
                    </a:p>
                  </a:txBody>
                  <a:tcPr/>
                </a:tc>
                <a:tc>
                  <a:txBody>
                    <a:bodyPr/>
                    <a:lstStyle/>
                    <a:p>
                      <a:r>
                        <a:rPr lang="en-US" sz="1000"/>
                        <a:t>0.0 %</a:t>
                      </a:r>
                    </a:p>
                  </a:txBody>
                  <a:tcPr/>
                </a:tc>
                <a:extLst>
                  <a:ext uri="{0D108BD9-81ED-4DB2-BD59-A6C34878D82A}">
                    <a16:rowId xmlns:a16="http://schemas.microsoft.com/office/drawing/2014/main" val="1610472401"/>
                  </a:ext>
                </a:extLst>
              </a:tr>
            </a:tbl>
          </a:graphicData>
        </a:graphic>
      </p:graphicFrame>
      <p:sp>
        <p:nvSpPr>
          <p:cNvPr id="4" name="Text Placeholder 3">
            <a:extLst>
              <a:ext uri="{FF2B5EF4-FFF2-40B4-BE49-F238E27FC236}">
                <a16:creationId xmlns:a16="http://schemas.microsoft.com/office/drawing/2014/main" id="{51D08E42-ACAB-4DED-A4CB-D49616E8ED2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58448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B8166-140C-4B38-8115-55623DB1B2F8}"/>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1E0A47B-3490-4C36-B448-F32FDF1A3B3F}"/>
              </a:ext>
            </a:extLst>
          </p:cNvPr>
          <p:cNvGraphicFramePr>
            <a:graphicFrameLocks noGrp="1"/>
          </p:cNvGraphicFramePr>
          <p:nvPr>
            <p:ph type="chart" sz="quarter" idx="13"/>
            <p:extLst>
              <p:ext uri="{D42A27DB-BD31-4B8C-83A1-F6EECF244321}">
                <p14:modId xmlns:p14="http://schemas.microsoft.com/office/powerpoint/2010/main" val="1687398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AA05C6-728D-4AE9-9CB8-D3F125FDD8F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C64DA7D-3300-4772-AF22-9272F0465A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3275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BFBAB-351B-4A4F-9147-4867DB2069A0}"/>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85222F4A-E09B-4EBF-9F3E-04BCF7334599}"/>
              </a:ext>
            </a:extLst>
          </p:cNvPr>
          <p:cNvGraphicFramePr>
            <a:graphicFrameLocks noGrp="1"/>
          </p:cNvGraphicFramePr>
          <p:nvPr>
            <p:ph type="chart" sz="quarter" idx="13"/>
            <p:extLst>
              <p:ext uri="{D42A27DB-BD31-4B8C-83A1-F6EECF244321}">
                <p14:modId xmlns:p14="http://schemas.microsoft.com/office/powerpoint/2010/main" val="2094299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021330-D593-4C25-A3E2-39BF6FDD813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1C236C8-9396-45BE-96D2-FD1BF65956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0962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8EBCA-EADC-4FF1-A1E5-3BF3E69E5B2D}"/>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76B4B231-43E1-43E9-BE66-B3191142AB43}"/>
              </a:ext>
            </a:extLst>
          </p:cNvPr>
          <p:cNvGraphicFramePr>
            <a:graphicFrameLocks noGrp="1"/>
          </p:cNvGraphicFramePr>
          <p:nvPr>
            <p:ph type="chart" sz="quarter" idx="13"/>
            <p:extLst>
              <p:ext uri="{D42A27DB-BD31-4B8C-83A1-F6EECF244321}">
                <p14:modId xmlns:p14="http://schemas.microsoft.com/office/powerpoint/2010/main" val="393849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A0236D-A6B7-46F6-B6F7-2487BE76B68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D0FA011-FF64-4716-A251-2B0CB3D6C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622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7F54A-AA7F-4F15-B143-325FBEE81464}"/>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AA5135AC-6EA7-4F1E-8D96-4B3323D33FCA}"/>
              </a:ext>
            </a:extLst>
          </p:cNvPr>
          <p:cNvGraphicFramePr>
            <a:graphicFrameLocks noGrp="1"/>
          </p:cNvGraphicFramePr>
          <p:nvPr>
            <p:ph type="tbl" sz="quarter" idx="13"/>
            <p:extLst>
              <p:ext uri="{D42A27DB-BD31-4B8C-83A1-F6EECF244321}">
                <p14:modId xmlns:p14="http://schemas.microsoft.com/office/powerpoint/2010/main" val="1409775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61664257"/>
                    </a:ext>
                  </a:extLst>
                </a:gridCol>
                <a:gridCol w="493776">
                  <a:extLst>
                    <a:ext uri="{9D8B030D-6E8A-4147-A177-3AD203B41FA5}">
                      <a16:colId xmlns:a16="http://schemas.microsoft.com/office/drawing/2014/main" val="1330937775"/>
                    </a:ext>
                  </a:extLst>
                </a:gridCol>
                <a:gridCol w="1069848">
                  <a:extLst>
                    <a:ext uri="{9D8B030D-6E8A-4147-A177-3AD203B41FA5}">
                      <a16:colId xmlns:a16="http://schemas.microsoft.com/office/drawing/2014/main" val="2536388747"/>
                    </a:ext>
                  </a:extLst>
                </a:gridCol>
                <a:gridCol w="1069848">
                  <a:extLst>
                    <a:ext uri="{9D8B030D-6E8A-4147-A177-3AD203B41FA5}">
                      <a16:colId xmlns:a16="http://schemas.microsoft.com/office/drawing/2014/main" val="3791613012"/>
                    </a:ext>
                  </a:extLst>
                </a:gridCol>
                <a:gridCol w="1069848">
                  <a:extLst>
                    <a:ext uri="{9D8B030D-6E8A-4147-A177-3AD203B41FA5}">
                      <a16:colId xmlns:a16="http://schemas.microsoft.com/office/drawing/2014/main" val="33276474"/>
                    </a:ext>
                  </a:extLst>
                </a:gridCol>
                <a:gridCol w="1069848">
                  <a:extLst>
                    <a:ext uri="{9D8B030D-6E8A-4147-A177-3AD203B41FA5}">
                      <a16:colId xmlns:a16="http://schemas.microsoft.com/office/drawing/2014/main" val="544900785"/>
                    </a:ext>
                  </a:extLst>
                </a:gridCol>
                <a:gridCol w="1069848">
                  <a:extLst>
                    <a:ext uri="{9D8B030D-6E8A-4147-A177-3AD203B41FA5}">
                      <a16:colId xmlns:a16="http://schemas.microsoft.com/office/drawing/2014/main" val="417041715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64985432"/>
                  </a:ext>
                </a:extLst>
              </a:tr>
              <a:tr h="370840">
                <a:tc>
                  <a:txBody>
                    <a:bodyPr/>
                    <a:lstStyle/>
                    <a:p>
                      <a:r>
                        <a:rPr lang="en-US" sz="1000" b="1"/>
                        <a:t>@FirstInsHI - 2020-03-09 19:25:04</a:t>
                      </a:r>
                      <a:r>
                        <a:rPr lang="en-US" sz="1000"/>
                        <a:t>
 Our West Oahu associates enjoyed getting their steps and exercise in during last Friday's First Quarter Walk!🚶‍♂️🚶‍♀️
#healthylifestyle #exercise #wellness #walking https://t.co/Y3gvNfBOGa</a:t>
                      </a:r>
                    </a:p>
                  </a:txBody>
                  <a:tcPr/>
                </a:tc>
                <a:tc>
                  <a:txBody>
                    <a:bodyPr/>
                    <a:lstStyle/>
                    <a:p>
                      <a:r>
                        <a:rPr lang="en-US" sz="1000"/>
                        <a:t>03/11/2020 20:10:22</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0.4914 %</a:t>
                      </a:r>
                    </a:p>
                  </a:txBody>
                  <a:tcPr/>
                </a:tc>
                <a:extLst>
                  <a:ext uri="{0D108BD9-81ED-4DB2-BD59-A6C34878D82A}">
                    <a16:rowId xmlns:a16="http://schemas.microsoft.com/office/drawing/2014/main" val="4212810983"/>
                  </a:ext>
                </a:extLst>
              </a:tr>
              <a:tr h="370840">
                <a:tc>
                  <a:txBody>
                    <a:bodyPr/>
                    <a:lstStyle/>
                    <a:p>
                      <a:r>
                        <a:rPr lang="en-US" sz="1000" b="1"/>
                        <a:t>@FirstInsHI - 2020-03-12 21:35:31</a:t>
                      </a:r>
                      <a:r>
                        <a:rPr lang="en-US" sz="1000"/>
                        <a:t>
 Did you know that March is #RedCrossMonth?
FICOH is a long time supporter of @HawaiiRedCross's mission of preventing and relieving suffering in times of crisis. We can't wait for the upcoming #SoundtheAlarm event next month! #FireSafety
#redcross #redcrossmonth #volunteering https://t.co/qMPcecQyI0</a:t>
                      </a:r>
                    </a:p>
                  </a:txBody>
                  <a:tcPr/>
                </a:tc>
                <a:tc>
                  <a:txBody>
                    <a:bodyPr/>
                    <a:lstStyle/>
                    <a:p>
                      <a:r>
                        <a:rPr lang="en-US" sz="1000"/>
                        <a:t>03/13/2020 02:10:40</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0.1637 %</a:t>
                      </a:r>
                    </a:p>
                  </a:txBody>
                  <a:tcPr/>
                </a:tc>
                <a:extLst>
                  <a:ext uri="{0D108BD9-81ED-4DB2-BD59-A6C34878D82A}">
                    <a16:rowId xmlns:a16="http://schemas.microsoft.com/office/drawing/2014/main" val="2398592646"/>
                  </a:ext>
                </a:extLst>
              </a:tr>
              <a:tr h="370840">
                <a:tc>
                  <a:txBody>
                    <a:bodyPr/>
                    <a:lstStyle/>
                    <a:p>
                      <a:r>
                        <a:rPr lang="en-US" sz="1000" b="1"/>
                        <a:t>@FirstInsHI - 2020-03-03 18:04:39</a:t>
                      </a:r>
                      <a:r>
                        <a:rPr lang="en-US" sz="1000"/>
                        <a:t>
 Meet our @ShidlerCollege and @UHWestOahu spring interns! 📚
Every semester, FICOH provides students with professional development opportunities and exposure to the local #insurance industry through our #internship program.
#insurancecareers https://t.co/gc16Ql8gdh</a:t>
                      </a:r>
                    </a:p>
                  </a:txBody>
                  <a:tcPr/>
                </a:tc>
                <a:tc>
                  <a:txBody>
                    <a:bodyPr/>
                    <a:lstStyle/>
                    <a:p>
                      <a:r>
                        <a:rPr lang="en-US" sz="1000"/>
                        <a:t>03/05/2020 19:08:46</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0.0819 %</a:t>
                      </a:r>
                    </a:p>
                  </a:txBody>
                  <a:tcPr/>
                </a:tc>
                <a:extLst>
                  <a:ext uri="{0D108BD9-81ED-4DB2-BD59-A6C34878D82A}">
                    <a16:rowId xmlns:a16="http://schemas.microsoft.com/office/drawing/2014/main" val="2223939822"/>
                  </a:ext>
                </a:extLst>
              </a:tr>
            </a:tbl>
          </a:graphicData>
        </a:graphic>
      </p:graphicFrame>
      <p:sp>
        <p:nvSpPr>
          <p:cNvPr id="4" name="Text Placeholder 3">
            <a:extLst>
              <a:ext uri="{FF2B5EF4-FFF2-40B4-BE49-F238E27FC236}">
                <a16:creationId xmlns:a16="http://schemas.microsoft.com/office/drawing/2014/main" id="{B862DA0D-ED19-4C68-AFD6-8F9B55CFACB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201641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A2507-D41A-4528-B2DE-13ECC19A25B4}"/>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9596B01A-9284-4920-AB95-5B24230C7A1B}"/>
              </a:ext>
            </a:extLst>
          </p:cNvPr>
          <p:cNvGraphicFramePr>
            <a:graphicFrameLocks noGrp="1"/>
          </p:cNvGraphicFramePr>
          <p:nvPr>
            <p:ph type="tbl" sz="quarter" idx="13"/>
            <p:extLst>
              <p:ext uri="{D42A27DB-BD31-4B8C-83A1-F6EECF244321}">
                <p14:modId xmlns:p14="http://schemas.microsoft.com/office/powerpoint/2010/main" val="696161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77552763"/>
                    </a:ext>
                  </a:extLst>
                </a:gridCol>
                <a:gridCol w="411480">
                  <a:extLst>
                    <a:ext uri="{9D8B030D-6E8A-4147-A177-3AD203B41FA5}">
                      <a16:colId xmlns:a16="http://schemas.microsoft.com/office/drawing/2014/main" val="3138489349"/>
                    </a:ext>
                  </a:extLst>
                </a:gridCol>
                <a:gridCol w="411480">
                  <a:extLst>
                    <a:ext uri="{9D8B030D-6E8A-4147-A177-3AD203B41FA5}">
                      <a16:colId xmlns:a16="http://schemas.microsoft.com/office/drawing/2014/main" val="332794594"/>
                    </a:ext>
                  </a:extLst>
                </a:gridCol>
                <a:gridCol w="411480">
                  <a:extLst>
                    <a:ext uri="{9D8B030D-6E8A-4147-A177-3AD203B41FA5}">
                      <a16:colId xmlns:a16="http://schemas.microsoft.com/office/drawing/2014/main" val="1634407123"/>
                    </a:ext>
                  </a:extLst>
                </a:gridCol>
                <a:gridCol w="411480">
                  <a:extLst>
                    <a:ext uri="{9D8B030D-6E8A-4147-A177-3AD203B41FA5}">
                      <a16:colId xmlns:a16="http://schemas.microsoft.com/office/drawing/2014/main" val="1718657652"/>
                    </a:ext>
                  </a:extLst>
                </a:gridCol>
                <a:gridCol w="411480">
                  <a:extLst>
                    <a:ext uri="{9D8B030D-6E8A-4147-A177-3AD203B41FA5}">
                      <a16:colId xmlns:a16="http://schemas.microsoft.com/office/drawing/2014/main" val="3118154104"/>
                    </a:ext>
                  </a:extLst>
                </a:gridCol>
                <a:gridCol w="411480">
                  <a:extLst>
                    <a:ext uri="{9D8B030D-6E8A-4147-A177-3AD203B41FA5}">
                      <a16:colId xmlns:a16="http://schemas.microsoft.com/office/drawing/2014/main" val="856446239"/>
                    </a:ext>
                  </a:extLst>
                </a:gridCol>
                <a:gridCol w="411480">
                  <a:extLst>
                    <a:ext uri="{9D8B030D-6E8A-4147-A177-3AD203B41FA5}">
                      <a16:colId xmlns:a16="http://schemas.microsoft.com/office/drawing/2014/main" val="3607708950"/>
                    </a:ext>
                  </a:extLst>
                </a:gridCol>
                <a:gridCol w="411480">
                  <a:extLst>
                    <a:ext uri="{9D8B030D-6E8A-4147-A177-3AD203B41FA5}">
                      <a16:colId xmlns:a16="http://schemas.microsoft.com/office/drawing/2014/main" val="3002903814"/>
                    </a:ext>
                  </a:extLst>
                </a:gridCol>
                <a:gridCol w="411480">
                  <a:extLst>
                    <a:ext uri="{9D8B030D-6E8A-4147-A177-3AD203B41FA5}">
                      <a16:colId xmlns:a16="http://schemas.microsoft.com/office/drawing/2014/main" val="2107279561"/>
                    </a:ext>
                  </a:extLst>
                </a:gridCol>
                <a:gridCol w="411480">
                  <a:extLst>
                    <a:ext uri="{9D8B030D-6E8A-4147-A177-3AD203B41FA5}">
                      <a16:colId xmlns:a16="http://schemas.microsoft.com/office/drawing/2014/main" val="2816304916"/>
                    </a:ext>
                  </a:extLst>
                </a:gridCol>
                <a:gridCol w="411480">
                  <a:extLst>
                    <a:ext uri="{9D8B030D-6E8A-4147-A177-3AD203B41FA5}">
                      <a16:colId xmlns:a16="http://schemas.microsoft.com/office/drawing/2014/main" val="4223398804"/>
                    </a:ext>
                  </a:extLst>
                </a:gridCol>
                <a:gridCol w="411480">
                  <a:extLst>
                    <a:ext uri="{9D8B030D-6E8A-4147-A177-3AD203B41FA5}">
                      <a16:colId xmlns:a16="http://schemas.microsoft.com/office/drawing/2014/main" val="2102856101"/>
                    </a:ext>
                  </a:extLst>
                </a:gridCol>
                <a:gridCol w="411480">
                  <a:extLst>
                    <a:ext uri="{9D8B030D-6E8A-4147-A177-3AD203B41FA5}">
                      <a16:colId xmlns:a16="http://schemas.microsoft.com/office/drawing/2014/main" val="652175193"/>
                    </a:ext>
                  </a:extLst>
                </a:gridCol>
                <a:gridCol w="411480">
                  <a:extLst>
                    <a:ext uri="{9D8B030D-6E8A-4147-A177-3AD203B41FA5}">
                      <a16:colId xmlns:a16="http://schemas.microsoft.com/office/drawing/2014/main" val="4024273158"/>
                    </a:ext>
                  </a:extLst>
                </a:gridCol>
                <a:gridCol w="411480">
                  <a:extLst>
                    <a:ext uri="{9D8B030D-6E8A-4147-A177-3AD203B41FA5}">
                      <a16:colId xmlns:a16="http://schemas.microsoft.com/office/drawing/2014/main" val="1911105854"/>
                    </a:ext>
                  </a:extLst>
                </a:gridCol>
                <a:gridCol w="411480">
                  <a:extLst>
                    <a:ext uri="{9D8B030D-6E8A-4147-A177-3AD203B41FA5}">
                      <a16:colId xmlns:a16="http://schemas.microsoft.com/office/drawing/2014/main" val="19665653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074782146"/>
                  </a:ext>
                </a:extLst>
              </a:tr>
              <a:tr h="370840">
                <a:tc>
                  <a:txBody>
                    <a:bodyPr/>
                    <a:lstStyle/>
                    <a:p>
                      <a:r>
                        <a:rPr lang="en-US" sz="1000"/>
                        <a:t>First Insurance Company of Hawaii</a:t>
                      </a:r>
                    </a:p>
                  </a:txBody>
                  <a:tcPr/>
                </a:tc>
                <a:tc>
                  <a:txBody>
                    <a:bodyPr/>
                    <a:lstStyle/>
                    <a:p>
                      <a:r>
                        <a:rPr lang="en-US" sz="1000"/>
                        <a:t>2232</a:t>
                      </a:r>
                    </a:p>
                  </a:txBody>
                  <a:tcPr/>
                </a:tc>
                <a:tc>
                  <a:txBody>
                    <a:bodyPr/>
                    <a:lstStyle/>
                    <a:p>
                      <a:r>
                        <a:rPr lang="en-US" sz="1000"/>
                        <a:t>161</a:t>
                      </a:r>
                    </a:p>
                  </a:txBody>
                  <a:tcPr/>
                </a:tc>
                <a:tc>
                  <a:txBody>
                    <a:bodyPr/>
                    <a:lstStyle/>
                    <a:p>
                      <a:r>
                        <a:rPr lang="en-US" sz="1000"/>
                        <a:t>6</a:t>
                      </a:r>
                    </a:p>
                  </a:txBody>
                  <a:tcPr/>
                </a:tc>
                <a:tc>
                  <a:txBody>
                    <a:bodyPr/>
                    <a:lstStyle/>
                    <a:p>
                      <a:r>
                        <a:rPr lang="en-US" sz="1000"/>
                        <a:t>177</a:t>
                      </a:r>
                    </a:p>
                  </a:txBody>
                  <a:tcPr/>
                </a:tc>
                <a:tc>
                  <a:txBody>
                    <a:bodyPr/>
                    <a:lstStyle/>
                    <a:p>
                      <a:r>
                        <a:rPr lang="en-US" sz="1000"/>
                        <a:t>29.5</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0.33333333333333</a:t>
                      </a:r>
                    </a:p>
                  </a:txBody>
                  <a:tcPr/>
                </a:tc>
                <a:tc>
                  <a:txBody>
                    <a:bodyPr/>
                    <a:lstStyle/>
                    <a:p>
                      <a:r>
                        <a:rPr lang="en-US" sz="1000"/>
                        <a:t>235</a:t>
                      </a:r>
                    </a:p>
                  </a:txBody>
                  <a:tcPr/>
                </a:tc>
                <a:tc>
                  <a:txBody>
                    <a:bodyPr/>
                    <a:lstStyle/>
                    <a:p>
                      <a:r>
                        <a:rPr lang="en-US" sz="1000"/>
                        <a:t>39.166666666667</a:t>
                      </a:r>
                    </a:p>
                  </a:txBody>
                  <a:tcPr/>
                </a:tc>
                <a:tc>
                  <a:txBody>
                    <a:bodyPr/>
                    <a:lstStyle/>
                    <a:p>
                      <a:r>
                        <a:rPr lang="en-US" sz="1000"/>
                        <a:t>5160</a:t>
                      </a:r>
                    </a:p>
                  </a:txBody>
                  <a:tcPr/>
                </a:tc>
                <a:tc>
                  <a:txBody>
                    <a:bodyPr/>
                    <a:lstStyle/>
                    <a:p>
                      <a:r>
                        <a:rPr lang="en-US" sz="1000"/>
                        <a:t>860</a:t>
                      </a:r>
                    </a:p>
                  </a:txBody>
                  <a:tcPr/>
                </a:tc>
                <a:tc>
                  <a:txBody>
                    <a:bodyPr/>
                    <a:lstStyle/>
                    <a:p>
                      <a:r>
                        <a:rPr lang="en-US" sz="1000"/>
                        <a:t>0.076036801765551 %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800753218"/>
                  </a:ext>
                </a:extLst>
              </a:tr>
            </a:tbl>
          </a:graphicData>
        </a:graphic>
      </p:graphicFrame>
      <p:sp>
        <p:nvSpPr>
          <p:cNvPr id="4" name="Text Placeholder 3">
            <a:extLst>
              <a:ext uri="{FF2B5EF4-FFF2-40B4-BE49-F238E27FC236}">
                <a16:creationId xmlns:a16="http://schemas.microsoft.com/office/drawing/2014/main" id="{A87AEA95-CA95-469D-B90D-2B2372FE617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756281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2EA5A-3BB6-4E8A-86D9-A318C9003371}"/>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7F10931E-714F-48CD-BDE8-349D7924577F}"/>
              </a:ext>
            </a:extLst>
          </p:cNvPr>
          <p:cNvGraphicFramePr>
            <a:graphicFrameLocks noGrp="1"/>
          </p:cNvGraphicFramePr>
          <p:nvPr>
            <p:ph type="chart" sz="quarter" idx="13"/>
            <p:extLst>
              <p:ext uri="{D42A27DB-BD31-4B8C-83A1-F6EECF244321}">
                <p14:modId xmlns:p14="http://schemas.microsoft.com/office/powerpoint/2010/main" val="2350486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70EE6C-0B12-4638-9465-4EC56CE279A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D24295B-D644-4A7B-A27D-FA03A793B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9089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022D4-F14E-4B3C-8A03-55A2B487013B}"/>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9CB850F4-9EA7-490F-86FA-7C0927EB6D79}"/>
              </a:ext>
            </a:extLst>
          </p:cNvPr>
          <p:cNvGraphicFramePr>
            <a:graphicFrameLocks noGrp="1"/>
          </p:cNvGraphicFramePr>
          <p:nvPr>
            <p:ph type="chart" sz="quarter" idx="13"/>
            <p:extLst>
              <p:ext uri="{D42A27DB-BD31-4B8C-83A1-F6EECF244321}">
                <p14:modId xmlns:p14="http://schemas.microsoft.com/office/powerpoint/2010/main" val="1620525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C977D3-C8E2-454D-9B7B-B64023BEE65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4F0A3C1-4CFC-423E-981C-0AC5DB485D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8662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9C63-5AB5-4710-ABAA-7E04CEDD2611}"/>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00AE533E-4A7E-4B78-8547-8D89FC4886F8}"/>
              </a:ext>
            </a:extLst>
          </p:cNvPr>
          <p:cNvGraphicFramePr>
            <a:graphicFrameLocks noGrp="1"/>
          </p:cNvGraphicFramePr>
          <p:nvPr>
            <p:ph type="chart" sz="quarter" idx="13"/>
            <p:extLst>
              <p:ext uri="{D42A27DB-BD31-4B8C-83A1-F6EECF244321}">
                <p14:modId xmlns:p14="http://schemas.microsoft.com/office/powerpoint/2010/main" val="1328405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B8D170-8F2F-4BF3-AECB-E2718B084DA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0B2DFE7-69BF-4565-BFB2-E0BA522B3A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0332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98BBD-7073-4695-886F-A1CF807F5C0B}"/>
              </a:ext>
            </a:extLst>
          </p:cNvPr>
          <p:cNvSpPr>
            <a:spLocks noGrp="1"/>
          </p:cNvSpPr>
          <p:nvPr>
            <p:ph type="title"/>
          </p:nvPr>
        </p:nvSpPr>
        <p:spPr/>
        <p:txBody>
          <a:bodyPr/>
          <a:lstStyle/>
          <a:p>
            <a:r>
              <a:rPr lang="en-US"/>
              <a:t>LinkedIn Posts Table | FICOH - 1 of 4</a:t>
            </a:r>
          </a:p>
        </p:txBody>
      </p:sp>
      <p:graphicFrame>
        <p:nvGraphicFramePr>
          <p:cNvPr id="5" name="Table Placeholder 4">
            <a:extLst>
              <a:ext uri="{FF2B5EF4-FFF2-40B4-BE49-F238E27FC236}">
                <a16:creationId xmlns:a16="http://schemas.microsoft.com/office/drawing/2014/main" id="{FF986903-14D8-4CFF-8553-0A3F7B8CF6AB}"/>
              </a:ext>
            </a:extLst>
          </p:cNvPr>
          <p:cNvGraphicFramePr>
            <a:graphicFrameLocks noGrp="1"/>
          </p:cNvGraphicFramePr>
          <p:nvPr>
            <p:ph type="tbl" sz="quarter" idx="13"/>
            <p:extLst>
              <p:ext uri="{D42A27DB-BD31-4B8C-83A1-F6EECF244321}">
                <p14:modId xmlns:p14="http://schemas.microsoft.com/office/powerpoint/2010/main" val="2801138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02441263"/>
                    </a:ext>
                  </a:extLst>
                </a:gridCol>
                <a:gridCol w="1069847">
                  <a:extLst>
                    <a:ext uri="{9D8B030D-6E8A-4147-A177-3AD203B41FA5}">
                      <a16:colId xmlns:a16="http://schemas.microsoft.com/office/drawing/2014/main" val="1005520655"/>
                    </a:ext>
                  </a:extLst>
                </a:gridCol>
                <a:gridCol w="740664">
                  <a:extLst>
                    <a:ext uri="{9D8B030D-6E8A-4147-A177-3AD203B41FA5}">
                      <a16:colId xmlns:a16="http://schemas.microsoft.com/office/drawing/2014/main" val="1204116916"/>
                    </a:ext>
                  </a:extLst>
                </a:gridCol>
                <a:gridCol w="493776">
                  <a:extLst>
                    <a:ext uri="{9D8B030D-6E8A-4147-A177-3AD203B41FA5}">
                      <a16:colId xmlns:a16="http://schemas.microsoft.com/office/drawing/2014/main" val="2196979738"/>
                    </a:ext>
                  </a:extLst>
                </a:gridCol>
                <a:gridCol w="493776">
                  <a:extLst>
                    <a:ext uri="{9D8B030D-6E8A-4147-A177-3AD203B41FA5}">
                      <a16:colId xmlns:a16="http://schemas.microsoft.com/office/drawing/2014/main" val="3063407561"/>
                    </a:ext>
                  </a:extLst>
                </a:gridCol>
                <a:gridCol w="493776">
                  <a:extLst>
                    <a:ext uri="{9D8B030D-6E8A-4147-A177-3AD203B41FA5}">
                      <a16:colId xmlns:a16="http://schemas.microsoft.com/office/drawing/2014/main" val="3670898538"/>
                    </a:ext>
                  </a:extLst>
                </a:gridCol>
                <a:gridCol w="493776">
                  <a:extLst>
                    <a:ext uri="{9D8B030D-6E8A-4147-A177-3AD203B41FA5}">
                      <a16:colId xmlns:a16="http://schemas.microsoft.com/office/drawing/2014/main" val="3994054990"/>
                    </a:ext>
                  </a:extLst>
                </a:gridCol>
                <a:gridCol w="493776">
                  <a:extLst>
                    <a:ext uri="{9D8B030D-6E8A-4147-A177-3AD203B41FA5}">
                      <a16:colId xmlns:a16="http://schemas.microsoft.com/office/drawing/2014/main" val="1691756997"/>
                    </a:ext>
                  </a:extLst>
                </a:gridCol>
                <a:gridCol w="493776">
                  <a:extLst>
                    <a:ext uri="{9D8B030D-6E8A-4147-A177-3AD203B41FA5}">
                      <a16:colId xmlns:a16="http://schemas.microsoft.com/office/drawing/2014/main" val="787834696"/>
                    </a:ext>
                  </a:extLst>
                </a:gridCol>
                <a:gridCol w="493776">
                  <a:extLst>
                    <a:ext uri="{9D8B030D-6E8A-4147-A177-3AD203B41FA5}">
                      <a16:colId xmlns:a16="http://schemas.microsoft.com/office/drawing/2014/main" val="3088013138"/>
                    </a:ext>
                  </a:extLst>
                </a:gridCol>
                <a:gridCol w="493776">
                  <a:extLst>
                    <a:ext uri="{9D8B030D-6E8A-4147-A177-3AD203B41FA5}">
                      <a16:colId xmlns:a16="http://schemas.microsoft.com/office/drawing/2014/main" val="656229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20955963"/>
                  </a:ext>
                </a:extLst>
              </a:tr>
            </a:tbl>
          </a:graphicData>
        </a:graphic>
      </p:graphicFrame>
      <p:sp>
        <p:nvSpPr>
          <p:cNvPr id="4" name="Text Placeholder 3">
            <a:extLst>
              <a:ext uri="{FF2B5EF4-FFF2-40B4-BE49-F238E27FC236}">
                <a16:creationId xmlns:a16="http://schemas.microsoft.com/office/drawing/2014/main" id="{5DBA77A3-ABF6-478A-A4FF-0CBFC4F3D30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994209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0A17E-0C3B-441F-9E7C-3BDAB3B4D47A}"/>
              </a:ext>
            </a:extLst>
          </p:cNvPr>
          <p:cNvSpPr>
            <a:spLocks noGrp="1"/>
          </p:cNvSpPr>
          <p:nvPr>
            <p:ph type="title"/>
          </p:nvPr>
        </p:nvSpPr>
        <p:spPr/>
        <p:txBody>
          <a:bodyPr/>
          <a:lstStyle/>
          <a:p>
            <a:r>
              <a:rPr lang="en-US"/>
              <a:t>LinkedIn Posts Table | FICOH - 2 of 4</a:t>
            </a:r>
          </a:p>
        </p:txBody>
      </p:sp>
      <p:graphicFrame>
        <p:nvGraphicFramePr>
          <p:cNvPr id="5" name="Table Placeholder 4">
            <a:extLst>
              <a:ext uri="{FF2B5EF4-FFF2-40B4-BE49-F238E27FC236}">
                <a16:creationId xmlns:a16="http://schemas.microsoft.com/office/drawing/2014/main" id="{78ECFD92-393F-453C-AF38-73FCD9692061}"/>
              </a:ext>
            </a:extLst>
          </p:cNvPr>
          <p:cNvGraphicFramePr>
            <a:graphicFrameLocks noGrp="1"/>
          </p:cNvGraphicFramePr>
          <p:nvPr>
            <p:ph type="tbl" sz="quarter" idx="13"/>
            <p:extLst>
              <p:ext uri="{D42A27DB-BD31-4B8C-83A1-F6EECF244321}">
                <p14:modId xmlns:p14="http://schemas.microsoft.com/office/powerpoint/2010/main" val="3899231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65518363"/>
                    </a:ext>
                  </a:extLst>
                </a:gridCol>
                <a:gridCol w="1069847">
                  <a:extLst>
                    <a:ext uri="{9D8B030D-6E8A-4147-A177-3AD203B41FA5}">
                      <a16:colId xmlns:a16="http://schemas.microsoft.com/office/drawing/2014/main" val="67962141"/>
                    </a:ext>
                  </a:extLst>
                </a:gridCol>
                <a:gridCol w="740664">
                  <a:extLst>
                    <a:ext uri="{9D8B030D-6E8A-4147-A177-3AD203B41FA5}">
                      <a16:colId xmlns:a16="http://schemas.microsoft.com/office/drawing/2014/main" val="2929916032"/>
                    </a:ext>
                  </a:extLst>
                </a:gridCol>
                <a:gridCol w="493776">
                  <a:extLst>
                    <a:ext uri="{9D8B030D-6E8A-4147-A177-3AD203B41FA5}">
                      <a16:colId xmlns:a16="http://schemas.microsoft.com/office/drawing/2014/main" val="3901568298"/>
                    </a:ext>
                  </a:extLst>
                </a:gridCol>
                <a:gridCol w="493776">
                  <a:extLst>
                    <a:ext uri="{9D8B030D-6E8A-4147-A177-3AD203B41FA5}">
                      <a16:colId xmlns:a16="http://schemas.microsoft.com/office/drawing/2014/main" val="4218027686"/>
                    </a:ext>
                  </a:extLst>
                </a:gridCol>
                <a:gridCol w="493776">
                  <a:extLst>
                    <a:ext uri="{9D8B030D-6E8A-4147-A177-3AD203B41FA5}">
                      <a16:colId xmlns:a16="http://schemas.microsoft.com/office/drawing/2014/main" val="4250811423"/>
                    </a:ext>
                  </a:extLst>
                </a:gridCol>
                <a:gridCol w="493776">
                  <a:extLst>
                    <a:ext uri="{9D8B030D-6E8A-4147-A177-3AD203B41FA5}">
                      <a16:colId xmlns:a16="http://schemas.microsoft.com/office/drawing/2014/main" val="549858190"/>
                    </a:ext>
                  </a:extLst>
                </a:gridCol>
                <a:gridCol w="493776">
                  <a:extLst>
                    <a:ext uri="{9D8B030D-6E8A-4147-A177-3AD203B41FA5}">
                      <a16:colId xmlns:a16="http://schemas.microsoft.com/office/drawing/2014/main" val="696964859"/>
                    </a:ext>
                  </a:extLst>
                </a:gridCol>
                <a:gridCol w="493776">
                  <a:extLst>
                    <a:ext uri="{9D8B030D-6E8A-4147-A177-3AD203B41FA5}">
                      <a16:colId xmlns:a16="http://schemas.microsoft.com/office/drawing/2014/main" val="340105588"/>
                    </a:ext>
                  </a:extLst>
                </a:gridCol>
                <a:gridCol w="493776">
                  <a:extLst>
                    <a:ext uri="{9D8B030D-6E8A-4147-A177-3AD203B41FA5}">
                      <a16:colId xmlns:a16="http://schemas.microsoft.com/office/drawing/2014/main" val="393156230"/>
                    </a:ext>
                  </a:extLst>
                </a:gridCol>
                <a:gridCol w="493776">
                  <a:extLst>
                    <a:ext uri="{9D8B030D-6E8A-4147-A177-3AD203B41FA5}">
                      <a16:colId xmlns:a16="http://schemas.microsoft.com/office/drawing/2014/main" val="671406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9694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- 2020-03-30 14:07:18</a:t>
                      </a:r>
                      <a:r>
                        <a:rPr kumimoji="0" lang="en-US" sz="1000" b="0" i="0" u="none" strike="noStrike" kern="1200" cap="none" spc="0" normalizeH="0" baseline="0" noProof="0">
                          <a:ln>
                            <a:noFill/>
                          </a:ln>
                          <a:solidFill>
                            <a:prstClr val="black"/>
                          </a:solidFill>
                          <a:effectLst/>
                          <a:uLnTx/>
                          <a:uFillTx/>
                          <a:latin typeface="+mn-lt"/>
                          <a:ea typeface="+mn-ea"/>
                          <a:cs typeface="+mn-cs"/>
                        </a:rPr>
                        <a:t>
  “Crises bring people together. I’ve seen that at FICOH where our associates and leadership have acted with a sense of purpose and urgency to minimize disruptions for our customers while also acting internally to prevent the spread of the virus.” 
FICOH President and CEO Jeff Shonka shared what we’re doing as a company during this unprecedented time in a virtual interview with Hawaii Business Magazine. 
Read the full interview here: https://lnkd.in/gwhHsng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https://i2.wp.com/www.hawaiibusiness.com/wp-content/uploads/2020/03/Jeffrey-A.-Shonka-Pres.-CEO-First-Insurance-Company-of-Hawaii-2.jpg?fit=600%2C400&amp;ssl=1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04/09/2020 14:13:11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0.10109717868339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6279262"/>
                  </a:ext>
                </a:extLst>
              </a:tr>
            </a:tbl>
          </a:graphicData>
        </a:graphic>
      </p:graphicFrame>
      <p:sp>
        <p:nvSpPr>
          <p:cNvPr id="4" name="Text Placeholder 3">
            <a:extLst>
              <a:ext uri="{FF2B5EF4-FFF2-40B4-BE49-F238E27FC236}">
                <a16:creationId xmlns:a16="http://schemas.microsoft.com/office/drawing/2014/main" id="{EAAB854A-1383-458B-B869-8E2EE5F9134C}"/>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548217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6D073-9E74-4776-A4BD-0C9EA40FBAF6}"/>
              </a:ext>
            </a:extLst>
          </p:cNvPr>
          <p:cNvSpPr>
            <a:spLocks noGrp="1"/>
          </p:cNvSpPr>
          <p:nvPr>
            <p:ph type="title"/>
          </p:nvPr>
        </p:nvSpPr>
        <p:spPr/>
        <p:txBody>
          <a:bodyPr/>
          <a:lstStyle/>
          <a:p>
            <a:r>
              <a:rPr lang="en-US"/>
              <a:t>LinkedIn Posts Table | FICOH - 3 of 4</a:t>
            </a:r>
          </a:p>
        </p:txBody>
      </p:sp>
      <p:graphicFrame>
        <p:nvGraphicFramePr>
          <p:cNvPr id="5" name="Table Placeholder 4">
            <a:extLst>
              <a:ext uri="{FF2B5EF4-FFF2-40B4-BE49-F238E27FC236}">
                <a16:creationId xmlns:a16="http://schemas.microsoft.com/office/drawing/2014/main" id="{9F7E625C-B196-4D75-AD67-9BC1A773BF6E}"/>
              </a:ext>
            </a:extLst>
          </p:cNvPr>
          <p:cNvGraphicFramePr>
            <a:graphicFrameLocks noGrp="1"/>
          </p:cNvGraphicFramePr>
          <p:nvPr>
            <p:ph type="tbl" sz="quarter" idx="13"/>
            <p:extLst>
              <p:ext uri="{D42A27DB-BD31-4B8C-83A1-F6EECF244321}">
                <p14:modId xmlns:p14="http://schemas.microsoft.com/office/powerpoint/2010/main" val="2753047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01267624"/>
                    </a:ext>
                  </a:extLst>
                </a:gridCol>
                <a:gridCol w="1069847">
                  <a:extLst>
                    <a:ext uri="{9D8B030D-6E8A-4147-A177-3AD203B41FA5}">
                      <a16:colId xmlns:a16="http://schemas.microsoft.com/office/drawing/2014/main" val="265306488"/>
                    </a:ext>
                  </a:extLst>
                </a:gridCol>
                <a:gridCol w="740664">
                  <a:extLst>
                    <a:ext uri="{9D8B030D-6E8A-4147-A177-3AD203B41FA5}">
                      <a16:colId xmlns:a16="http://schemas.microsoft.com/office/drawing/2014/main" val="2719556912"/>
                    </a:ext>
                  </a:extLst>
                </a:gridCol>
                <a:gridCol w="493776">
                  <a:extLst>
                    <a:ext uri="{9D8B030D-6E8A-4147-A177-3AD203B41FA5}">
                      <a16:colId xmlns:a16="http://schemas.microsoft.com/office/drawing/2014/main" val="201243404"/>
                    </a:ext>
                  </a:extLst>
                </a:gridCol>
                <a:gridCol w="493776">
                  <a:extLst>
                    <a:ext uri="{9D8B030D-6E8A-4147-A177-3AD203B41FA5}">
                      <a16:colId xmlns:a16="http://schemas.microsoft.com/office/drawing/2014/main" val="57119386"/>
                    </a:ext>
                  </a:extLst>
                </a:gridCol>
                <a:gridCol w="493776">
                  <a:extLst>
                    <a:ext uri="{9D8B030D-6E8A-4147-A177-3AD203B41FA5}">
                      <a16:colId xmlns:a16="http://schemas.microsoft.com/office/drawing/2014/main" val="3313792775"/>
                    </a:ext>
                  </a:extLst>
                </a:gridCol>
                <a:gridCol w="493776">
                  <a:extLst>
                    <a:ext uri="{9D8B030D-6E8A-4147-A177-3AD203B41FA5}">
                      <a16:colId xmlns:a16="http://schemas.microsoft.com/office/drawing/2014/main" val="3757447169"/>
                    </a:ext>
                  </a:extLst>
                </a:gridCol>
                <a:gridCol w="493776">
                  <a:extLst>
                    <a:ext uri="{9D8B030D-6E8A-4147-A177-3AD203B41FA5}">
                      <a16:colId xmlns:a16="http://schemas.microsoft.com/office/drawing/2014/main" val="3726855765"/>
                    </a:ext>
                  </a:extLst>
                </a:gridCol>
                <a:gridCol w="493776">
                  <a:extLst>
                    <a:ext uri="{9D8B030D-6E8A-4147-A177-3AD203B41FA5}">
                      <a16:colId xmlns:a16="http://schemas.microsoft.com/office/drawing/2014/main" val="1065583524"/>
                    </a:ext>
                  </a:extLst>
                </a:gridCol>
                <a:gridCol w="493776">
                  <a:extLst>
                    <a:ext uri="{9D8B030D-6E8A-4147-A177-3AD203B41FA5}">
                      <a16:colId xmlns:a16="http://schemas.microsoft.com/office/drawing/2014/main" val="2066121187"/>
                    </a:ext>
                  </a:extLst>
                </a:gridCol>
                <a:gridCol w="493776">
                  <a:extLst>
                    <a:ext uri="{9D8B030D-6E8A-4147-A177-3AD203B41FA5}">
                      <a16:colId xmlns:a16="http://schemas.microsoft.com/office/drawing/2014/main" val="3249721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15494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- 2020-03-03 17:49:54</a:t>
                      </a:r>
                      <a:r>
                        <a:rPr kumimoji="0" lang="en-US" sz="1000" b="0" i="0" u="none" strike="noStrike" kern="1200" cap="none" spc="0" normalizeH="0" baseline="0" noProof="0">
                          <a:ln>
                            <a:noFill/>
                          </a:ln>
                          <a:solidFill>
                            <a:prstClr val="black"/>
                          </a:solidFill>
                          <a:effectLst/>
                          <a:uLnTx/>
                          <a:uFillTx/>
                          <a:latin typeface="+mn-lt"/>
                          <a:ea typeface="+mn-ea"/>
                          <a:cs typeface="+mn-cs"/>
                        </a:rPr>
                        <a:t>
  Meet our University of Hawai‘i - Shidler College of Business and University of Hawaii-West Oahu spring interns!
Since January, they’ve been rotating through the different departments at FICOH to learn how an insurance carrier operates and will be spending the next few weeks collaborating on a business project. The internship will culminate with a presentation to FICOH leaders in May. 
#internship #insurancecareers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https://media-exp1.licdn.com/dms/image/C5622AQHb6kbGUGfwCw/feedshare-shrink_1280/0?e=1589414400&amp;v=beta&amp;t=FMM7b3OkSIuOwVy6wj09O1fljxbwe8Ss1UG8SHRSucw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04/09/2020 14:13:11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0.084985835694051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8372137"/>
                  </a:ext>
                </a:extLst>
              </a:tr>
            </a:tbl>
          </a:graphicData>
        </a:graphic>
      </p:graphicFrame>
      <p:sp>
        <p:nvSpPr>
          <p:cNvPr id="4" name="Text Placeholder 3">
            <a:extLst>
              <a:ext uri="{FF2B5EF4-FFF2-40B4-BE49-F238E27FC236}">
                <a16:creationId xmlns:a16="http://schemas.microsoft.com/office/drawing/2014/main" id="{CCEE8E83-BE88-400F-8B11-23AF77F880B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553077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BC38D-D233-404A-901C-63CE3F48D639}"/>
              </a:ext>
            </a:extLst>
          </p:cNvPr>
          <p:cNvSpPr>
            <a:spLocks noGrp="1"/>
          </p:cNvSpPr>
          <p:nvPr>
            <p:ph type="title"/>
          </p:nvPr>
        </p:nvSpPr>
        <p:spPr/>
        <p:txBody>
          <a:bodyPr/>
          <a:lstStyle/>
          <a:p>
            <a:r>
              <a:rPr lang="en-US"/>
              <a:t>LinkedIn Posts Table | FICOH - 4 of 4</a:t>
            </a:r>
          </a:p>
        </p:txBody>
      </p:sp>
      <p:graphicFrame>
        <p:nvGraphicFramePr>
          <p:cNvPr id="5" name="Table Placeholder 4">
            <a:extLst>
              <a:ext uri="{FF2B5EF4-FFF2-40B4-BE49-F238E27FC236}">
                <a16:creationId xmlns:a16="http://schemas.microsoft.com/office/drawing/2014/main" id="{A1F3AEF7-9257-4060-B48C-7D1C33FA6719}"/>
              </a:ext>
            </a:extLst>
          </p:cNvPr>
          <p:cNvGraphicFramePr>
            <a:graphicFrameLocks noGrp="1"/>
          </p:cNvGraphicFramePr>
          <p:nvPr>
            <p:ph type="tbl" sz="quarter" idx="13"/>
            <p:extLst>
              <p:ext uri="{D42A27DB-BD31-4B8C-83A1-F6EECF244321}">
                <p14:modId xmlns:p14="http://schemas.microsoft.com/office/powerpoint/2010/main" val="1095852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98100695"/>
                    </a:ext>
                  </a:extLst>
                </a:gridCol>
                <a:gridCol w="1069847">
                  <a:extLst>
                    <a:ext uri="{9D8B030D-6E8A-4147-A177-3AD203B41FA5}">
                      <a16:colId xmlns:a16="http://schemas.microsoft.com/office/drawing/2014/main" val="1959247845"/>
                    </a:ext>
                  </a:extLst>
                </a:gridCol>
                <a:gridCol w="740664">
                  <a:extLst>
                    <a:ext uri="{9D8B030D-6E8A-4147-A177-3AD203B41FA5}">
                      <a16:colId xmlns:a16="http://schemas.microsoft.com/office/drawing/2014/main" val="2526311516"/>
                    </a:ext>
                  </a:extLst>
                </a:gridCol>
                <a:gridCol w="493776">
                  <a:extLst>
                    <a:ext uri="{9D8B030D-6E8A-4147-A177-3AD203B41FA5}">
                      <a16:colId xmlns:a16="http://schemas.microsoft.com/office/drawing/2014/main" val="3279793030"/>
                    </a:ext>
                  </a:extLst>
                </a:gridCol>
                <a:gridCol w="493776">
                  <a:extLst>
                    <a:ext uri="{9D8B030D-6E8A-4147-A177-3AD203B41FA5}">
                      <a16:colId xmlns:a16="http://schemas.microsoft.com/office/drawing/2014/main" val="1213431924"/>
                    </a:ext>
                  </a:extLst>
                </a:gridCol>
                <a:gridCol w="493776">
                  <a:extLst>
                    <a:ext uri="{9D8B030D-6E8A-4147-A177-3AD203B41FA5}">
                      <a16:colId xmlns:a16="http://schemas.microsoft.com/office/drawing/2014/main" val="4254578186"/>
                    </a:ext>
                  </a:extLst>
                </a:gridCol>
                <a:gridCol w="493776">
                  <a:extLst>
                    <a:ext uri="{9D8B030D-6E8A-4147-A177-3AD203B41FA5}">
                      <a16:colId xmlns:a16="http://schemas.microsoft.com/office/drawing/2014/main" val="2816797989"/>
                    </a:ext>
                  </a:extLst>
                </a:gridCol>
                <a:gridCol w="493776">
                  <a:extLst>
                    <a:ext uri="{9D8B030D-6E8A-4147-A177-3AD203B41FA5}">
                      <a16:colId xmlns:a16="http://schemas.microsoft.com/office/drawing/2014/main" val="3545841487"/>
                    </a:ext>
                  </a:extLst>
                </a:gridCol>
                <a:gridCol w="493776">
                  <a:extLst>
                    <a:ext uri="{9D8B030D-6E8A-4147-A177-3AD203B41FA5}">
                      <a16:colId xmlns:a16="http://schemas.microsoft.com/office/drawing/2014/main" val="1506230069"/>
                    </a:ext>
                  </a:extLst>
                </a:gridCol>
                <a:gridCol w="493776">
                  <a:extLst>
                    <a:ext uri="{9D8B030D-6E8A-4147-A177-3AD203B41FA5}">
                      <a16:colId xmlns:a16="http://schemas.microsoft.com/office/drawing/2014/main" val="4213656213"/>
                    </a:ext>
                  </a:extLst>
                </a:gridCol>
                <a:gridCol w="493776">
                  <a:extLst>
                    <a:ext uri="{9D8B030D-6E8A-4147-A177-3AD203B41FA5}">
                      <a16:colId xmlns:a16="http://schemas.microsoft.com/office/drawing/2014/main" val="3147723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3412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- 2020-03-06 19:01:33</a:t>
                      </a:r>
                      <a:r>
                        <a:rPr kumimoji="0" lang="en-US" sz="1000" b="0" i="0" u="none" strike="noStrike" kern="1200" cap="none" spc="0" normalizeH="0" baseline="0" noProof="0">
                          <a:ln>
                            <a:noFill/>
                          </a:ln>
                          <a:solidFill>
                            <a:prstClr val="black"/>
                          </a:solidFill>
                          <a:effectLst/>
                          <a:uLnTx/>
                          <a:uFillTx/>
                          <a:latin typeface="+mn-lt"/>
                          <a:ea typeface="+mn-ea"/>
                          <a:cs typeface="+mn-cs"/>
                        </a:rPr>
                        <a:t>
  #FeatureFriday – Dayna Chun started her journey with First Insurance as a participant of our University of Hawai‘i - Shidler College of Business internship program. After graduation, she officially joined the team as an Excess and Surplus Associate Underwriter in our FiRMS department.
One of things she likes most about working at FICOH are the endless learning and development opportunities.  Every year, FICOH chooses an associate to participate in a week long internship program in Tokyo, Japan. Dayna was chosen as FICOH’s 2019 participant and had the chance to learn more about the global insurance industry while networking with #TokioMarine colleagues from around the world! 
Interested in an opportunity like this? Discover your future with FICOH here: http://bit.ly/ficohcareers 
#InsuranceCareers #careeropportunities #jobsearch #FeatureFriday #InternationalWomenDay2020 #womenininsurance #womeninbusiness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https://media-exp1.licdn.com/dms/image/C5622AQGcLeYwjYWu4w/feedshare-shrink_1280/0?e=1589414400&amp;v=beta&amp;t=3wzyYy63VxSuDpRSvwz23hWrcU9pWARIOq5cAWYB-t0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04/09/2020 14:13:11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0.073606729758149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3809894"/>
                  </a:ext>
                </a:extLst>
              </a:tr>
            </a:tbl>
          </a:graphicData>
        </a:graphic>
      </p:graphicFrame>
      <p:sp>
        <p:nvSpPr>
          <p:cNvPr id="4" name="Text Placeholder 3">
            <a:extLst>
              <a:ext uri="{FF2B5EF4-FFF2-40B4-BE49-F238E27FC236}">
                <a16:creationId xmlns:a16="http://schemas.microsoft.com/office/drawing/2014/main" id="{0B8B3321-1F48-4888-806F-592C2B0FEE7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186265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369C-D4EE-41A4-B3C5-EDB45CB81A8D}"/>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6E668B4-3683-4FDF-AA84-4738B1C7E278}"/>
              </a:ext>
            </a:extLst>
          </p:cNvPr>
          <p:cNvGraphicFramePr>
            <a:graphicFrameLocks noGrp="1"/>
          </p:cNvGraphicFramePr>
          <p:nvPr>
            <p:ph type="tbl" sz="quarter" idx="13"/>
            <p:extLst>
              <p:ext uri="{D42A27DB-BD31-4B8C-83A1-F6EECF244321}">
                <p14:modId xmlns:p14="http://schemas.microsoft.com/office/powerpoint/2010/main" val="1306526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1259664"/>
                    </a:ext>
                  </a:extLst>
                </a:gridCol>
                <a:gridCol w="658368">
                  <a:extLst>
                    <a:ext uri="{9D8B030D-6E8A-4147-A177-3AD203B41FA5}">
                      <a16:colId xmlns:a16="http://schemas.microsoft.com/office/drawing/2014/main" val="1864748944"/>
                    </a:ext>
                  </a:extLst>
                </a:gridCol>
                <a:gridCol w="658368">
                  <a:extLst>
                    <a:ext uri="{9D8B030D-6E8A-4147-A177-3AD203B41FA5}">
                      <a16:colId xmlns:a16="http://schemas.microsoft.com/office/drawing/2014/main" val="1212572122"/>
                    </a:ext>
                  </a:extLst>
                </a:gridCol>
                <a:gridCol w="658368">
                  <a:extLst>
                    <a:ext uri="{9D8B030D-6E8A-4147-A177-3AD203B41FA5}">
                      <a16:colId xmlns:a16="http://schemas.microsoft.com/office/drawing/2014/main" val="2021122589"/>
                    </a:ext>
                  </a:extLst>
                </a:gridCol>
                <a:gridCol w="658368">
                  <a:extLst>
                    <a:ext uri="{9D8B030D-6E8A-4147-A177-3AD203B41FA5}">
                      <a16:colId xmlns:a16="http://schemas.microsoft.com/office/drawing/2014/main" val="2979311800"/>
                    </a:ext>
                  </a:extLst>
                </a:gridCol>
                <a:gridCol w="658368">
                  <a:extLst>
                    <a:ext uri="{9D8B030D-6E8A-4147-A177-3AD203B41FA5}">
                      <a16:colId xmlns:a16="http://schemas.microsoft.com/office/drawing/2014/main" val="1921746569"/>
                    </a:ext>
                  </a:extLst>
                </a:gridCol>
                <a:gridCol w="658368">
                  <a:extLst>
                    <a:ext uri="{9D8B030D-6E8A-4147-A177-3AD203B41FA5}">
                      <a16:colId xmlns:a16="http://schemas.microsoft.com/office/drawing/2014/main" val="3731795527"/>
                    </a:ext>
                  </a:extLst>
                </a:gridCol>
                <a:gridCol w="658368">
                  <a:extLst>
                    <a:ext uri="{9D8B030D-6E8A-4147-A177-3AD203B41FA5}">
                      <a16:colId xmlns:a16="http://schemas.microsoft.com/office/drawing/2014/main" val="1697217888"/>
                    </a:ext>
                  </a:extLst>
                </a:gridCol>
                <a:gridCol w="658368">
                  <a:extLst>
                    <a:ext uri="{9D8B030D-6E8A-4147-A177-3AD203B41FA5}">
                      <a16:colId xmlns:a16="http://schemas.microsoft.com/office/drawing/2014/main" val="2246645897"/>
                    </a:ext>
                  </a:extLst>
                </a:gridCol>
                <a:gridCol w="658368">
                  <a:extLst>
                    <a:ext uri="{9D8B030D-6E8A-4147-A177-3AD203B41FA5}">
                      <a16:colId xmlns:a16="http://schemas.microsoft.com/office/drawing/2014/main" val="15983180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70253619"/>
                  </a:ext>
                </a:extLst>
              </a:tr>
              <a:tr h="370840">
                <a:tc>
                  <a:txBody>
                    <a:bodyPr/>
                    <a:lstStyle/>
                    <a:p>
                      <a:r>
                        <a:rPr lang="en-US" sz="1000"/>
                        <a:t>firstinshi</a:t>
                      </a:r>
                    </a:p>
                  </a:txBody>
                  <a:tcPr/>
                </a:tc>
                <a:tc>
                  <a:txBody>
                    <a:bodyPr/>
                    <a:lstStyle/>
                    <a:p>
                      <a:r>
                        <a:rPr lang="en-US" sz="1000"/>
                        <a:t>2551</a:t>
                      </a:r>
                    </a:p>
                  </a:txBody>
                  <a:tcPr/>
                </a:tc>
                <a:tc>
                  <a:txBody>
                    <a:bodyPr/>
                    <a:lstStyle/>
                    <a:p>
                      <a:r>
                        <a:rPr lang="en-US" sz="1000"/>
                        <a:t>58</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315</a:t>
                      </a:r>
                    </a:p>
                  </a:txBody>
                  <a:tcPr/>
                </a:tc>
                <a:tc>
                  <a:txBody>
                    <a:bodyPr/>
                    <a:lstStyle/>
                    <a:p>
                      <a:r>
                        <a:rPr lang="en-US" sz="1000"/>
                        <a:t>403</a:t>
                      </a:r>
                    </a:p>
                  </a:txBody>
                  <a:tcPr/>
                </a:tc>
                <a:tc>
                  <a:txBody>
                    <a:bodyPr/>
                    <a:lstStyle/>
                    <a:p>
                      <a:r>
                        <a:rPr lang="en-US" sz="1000"/>
                        <a:t>4.0671 %</a:t>
                      </a:r>
                    </a:p>
                  </a:txBody>
                  <a:tcPr/>
                </a:tc>
                <a:extLst>
                  <a:ext uri="{0D108BD9-81ED-4DB2-BD59-A6C34878D82A}">
                    <a16:rowId xmlns:a16="http://schemas.microsoft.com/office/drawing/2014/main" val="2855240043"/>
                  </a:ext>
                </a:extLst>
              </a:tr>
            </a:tbl>
          </a:graphicData>
        </a:graphic>
      </p:graphicFrame>
      <p:sp>
        <p:nvSpPr>
          <p:cNvPr id="4" name="Text Placeholder 3">
            <a:extLst>
              <a:ext uri="{FF2B5EF4-FFF2-40B4-BE49-F238E27FC236}">
                <a16:creationId xmlns:a16="http://schemas.microsoft.com/office/drawing/2014/main" id="{B34CB132-8B1F-493B-AB59-4BA56268707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706130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8BF20-6539-4058-A028-928E01631938}"/>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13F28041-1479-49CD-8CA9-DD0EA994B0F1}"/>
              </a:ext>
            </a:extLst>
          </p:cNvPr>
          <p:cNvGraphicFramePr>
            <a:graphicFrameLocks noGrp="1"/>
          </p:cNvGraphicFramePr>
          <p:nvPr>
            <p:ph type="chart" sz="quarter" idx="13"/>
            <p:extLst>
              <p:ext uri="{D42A27DB-BD31-4B8C-83A1-F6EECF244321}">
                <p14:modId xmlns:p14="http://schemas.microsoft.com/office/powerpoint/2010/main" val="2361623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A6E4E9-0DDA-436E-8FA4-38283CE0309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8357474-769C-4FFC-AA84-844D8C916F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0646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6086-82F2-4E55-8636-D4DD9C327B95}"/>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34AE7FC-3C09-4198-B752-5FF861E2D547}"/>
              </a:ext>
            </a:extLst>
          </p:cNvPr>
          <p:cNvGraphicFramePr>
            <a:graphicFrameLocks noGrp="1"/>
          </p:cNvGraphicFramePr>
          <p:nvPr>
            <p:ph type="chart" sz="quarter" idx="13"/>
            <p:extLst>
              <p:ext uri="{D42A27DB-BD31-4B8C-83A1-F6EECF244321}">
                <p14:modId xmlns:p14="http://schemas.microsoft.com/office/powerpoint/2010/main" val="3312123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5AF33E-6151-4FAC-BD71-46481136DF8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EBEB61B-7BA8-4551-AD12-6667C74D06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002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60968-1A0F-4825-B236-9512F6F3549F}"/>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76D8427C-CDC5-408A-A2A4-DC7086432C22}"/>
              </a:ext>
            </a:extLst>
          </p:cNvPr>
          <p:cNvGraphicFramePr>
            <a:graphicFrameLocks noGrp="1"/>
          </p:cNvGraphicFramePr>
          <p:nvPr>
            <p:ph type="chart" sz="quarter" idx="13"/>
            <p:extLst>
              <p:ext uri="{D42A27DB-BD31-4B8C-83A1-F6EECF244321}">
                <p14:modId xmlns:p14="http://schemas.microsoft.com/office/powerpoint/2010/main" val="2274853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B6B0A1-279A-4588-A831-30198C97D2E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67EDDD6-08C0-49DC-98D1-36A4E517D1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8548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82B7-EA2C-4577-B1A7-0E9F7FFDD731}"/>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D5EA9F8B-34F6-4F2A-9D5E-BC5B7E49EBBB}"/>
              </a:ext>
            </a:extLst>
          </p:cNvPr>
          <p:cNvGraphicFramePr>
            <a:graphicFrameLocks noGrp="1"/>
          </p:cNvGraphicFramePr>
          <p:nvPr>
            <p:ph type="tbl" sz="quarter" idx="13"/>
            <p:extLst>
              <p:ext uri="{D42A27DB-BD31-4B8C-83A1-F6EECF244321}">
                <p14:modId xmlns:p14="http://schemas.microsoft.com/office/powerpoint/2010/main" val="3156856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7434679"/>
                    </a:ext>
                  </a:extLst>
                </a:gridCol>
                <a:gridCol w="987552">
                  <a:extLst>
                    <a:ext uri="{9D8B030D-6E8A-4147-A177-3AD203B41FA5}">
                      <a16:colId xmlns:a16="http://schemas.microsoft.com/office/drawing/2014/main" val="634853426"/>
                    </a:ext>
                  </a:extLst>
                </a:gridCol>
                <a:gridCol w="987552">
                  <a:extLst>
                    <a:ext uri="{9D8B030D-6E8A-4147-A177-3AD203B41FA5}">
                      <a16:colId xmlns:a16="http://schemas.microsoft.com/office/drawing/2014/main" val="3679562666"/>
                    </a:ext>
                  </a:extLst>
                </a:gridCol>
                <a:gridCol w="987552">
                  <a:extLst>
                    <a:ext uri="{9D8B030D-6E8A-4147-A177-3AD203B41FA5}">
                      <a16:colId xmlns:a16="http://schemas.microsoft.com/office/drawing/2014/main" val="2559429112"/>
                    </a:ext>
                  </a:extLst>
                </a:gridCol>
                <a:gridCol w="987552">
                  <a:extLst>
                    <a:ext uri="{9D8B030D-6E8A-4147-A177-3AD203B41FA5}">
                      <a16:colId xmlns:a16="http://schemas.microsoft.com/office/drawing/2014/main" val="6378748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497767589"/>
                  </a:ext>
                </a:extLst>
              </a:tr>
              <a:tr h="370840">
                <a:tc>
                  <a:txBody>
                    <a:bodyPr/>
                    <a:lstStyle/>
                    <a:p>
                      <a:r>
                        <a:rPr lang="en-US" sz="1000" b="1"/>
                        <a:t>firstinshi - 2020-03-02 12:56:29</a:t>
                      </a:r>
                      <a:r>
                        <a:rPr lang="en-US" sz="1000"/>
                        <a:t>
 Hungry? Enter the #FICOHsFavoriteFoods Contest for a chance to win one of FOUR  gift cards to lilihabakery!
HERE’S HOW TO ENTER: 
1.  Like this post
2.  Follow firstinshi &amp; lilihabakery
3.  Tag a friend in the comments
We will select FOUR winners on March 27. Winners will be contacted via Direct Message and will have 48 hours to claim their prize. Multiple entries are welcomed, limit one tag per comment.
Click the link in our profile for complete contest rules. 
#lilihabakery #localisliliha #hawaiifoodfinds #giftcard #oahu #hawaiieats #InstagramContest #giveaway #giveawaycontest</a:t>
                      </a:r>
                    </a:p>
                  </a:txBody>
                  <a:tcPr/>
                </a:tc>
                <a:tc>
                  <a:txBody>
                    <a:bodyPr/>
                    <a:lstStyle/>
                    <a:p>
                      <a:r>
                        <a:rPr lang="en-US" sz="1000"/>
                        <a:t>114</a:t>
                      </a:r>
                    </a:p>
                  </a:txBody>
                  <a:tcPr/>
                </a:tc>
                <a:tc>
                  <a:txBody>
                    <a:bodyPr/>
                    <a:lstStyle/>
                    <a:p>
                      <a:r>
                        <a:rPr lang="en-US" sz="1000"/>
                        <a:t>393</a:t>
                      </a:r>
                    </a:p>
                  </a:txBody>
                  <a:tcPr/>
                </a:tc>
                <a:tc>
                  <a:txBody>
                    <a:bodyPr/>
                    <a:lstStyle/>
                    <a:p>
                      <a:r>
                        <a:rPr lang="en-US" sz="1000"/>
                        <a:t>20.2314 %</a:t>
                      </a:r>
                    </a:p>
                  </a:txBody>
                  <a:tcPr/>
                </a:tc>
                <a:tc>
                  <a:txBody>
                    <a:bodyPr/>
                    <a:lstStyle/>
                    <a:p>
                      <a:r>
                        <a:rPr lang="en-US" sz="1000"/>
                        <a:t>Image</a:t>
                      </a:r>
                    </a:p>
                  </a:txBody>
                  <a:tcPr/>
                </a:tc>
                <a:extLst>
                  <a:ext uri="{0D108BD9-81ED-4DB2-BD59-A6C34878D82A}">
                    <a16:rowId xmlns:a16="http://schemas.microsoft.com/office/drawing/2014/main" val="25775556"/>
                  </a:ext>
                </a:extLst>
              </a:tr>
              <a:tr h="370840">
                <a:tc>
                  <a:txBody>
                    <a:bodyPr/>
                    <a:lstStyle/>
                    <a:p>
                      <a:r>
                        <a:rPr lang="en-US" sz="1000" b="1"/>
                        <a:t>firstinshi - 2020-03-12 21:26:15</a:t>
                      </a:r>
                      <a:r>
                        <a:rPr lang="en-US" sz="1000"/>
                        <a:t>
 Earlier this month, Cathy C. celebrated 45 years with #teamFICOH! Congratulations and mahalo, Cathy, for your hard work and dedication!
#workanniversary #insurancecareers #tokiomarine #dedication #insurance</a:t>
                      </a:r>
                    </a:p>
                  </a:txBody>
                  <a:tcPr/>
                </a:tc>
                <a:tc>
                  <a:txBody>
                    <a:bodyPr/>
                    <a:lstStyle/>
                    <a:p>
                      <a:r>
                        <a:rPr lang="en-US" sz="1000"/>
                        <a:t>46</a:t>
                      </a:r>
                    </a:p>
                  </a:txBody>
                  <a:tcPr/>
                </a:tc>
                <a:tc>
                  <a:txBody>
                    <a:bodyPr/>
                    <a:lstStyle/>
                    <a:p>
                      <a:r>
                        <a:rPr lang="en-US" sz="1000"/>
                        <a:t>2</a:t>
                      </a:r>
                    </a:p>
                  </a:txBody>
                  <a:tcPr/>
                </a:tc>
                <a:tc>
                  <a:txBody>
                    <a:bodyPr/>
                    <a:lstStyle/>
                    <a:p>
                      <a:r>
                        <a:rPr lang="en-US" sz="1000"/>
                        <a:t>1.8853 %</a:t>
                      </a:r>
                    </a:p>
                  </a:txBody>
                  <a:tcPr/>
                </a:tc>
                <a:tc>
                  <a:txBody>
                    <a:bodyPr/>
                    <a:lstStyle/>
                    <a:p>
                      <a:r>
                        <a:rPr lang="en-US" sz="1000"/>
                        <a:t>Image</a:t>
                      </a:r>
                    </a:p>
                  </a:txBody>
                  <a:tcPr/>
                </a:tc>
                <a:extLst>
                  <a:ext uri="{0D108BD9-81ED-4DB2-BD59-A6C34878D82A}">
                    <a16:rowId xmlns:a16="http://schemas.microsoft.com/office/drawing/2014/main" val="1634258614"/>
                  </a:ext>
                </a:extLst>
              </a:tr>
              <a:tr h="370840">
                <a:tc>
                  <a:txBody>
                    <a:bodyPr/>
                    <a:lstStyle/>
                    <a:p>
                      <a:r>
                        <a:rPr lang="en-US" sz="1000" b="1"/>
                        <a:t>firstinshi - 2020-03-10 21:35:59</a:t>
                      </a:r>
                      <a:r>
                        <a:rPr lang="en-US" sz="1000"/>
                        <a:t>
 Did you know that March is Red Cross Month? americanredcross
FICOH is a long time supporter of redcrosshawaii's mission of preventing and relieving suffering in times of crisis, here at home and around the world. We can't wait for the upcoming #SoundtheAlarm event next month! #FireSafety 
#redcross #redcrossmonth #volunteering</a:t>
                      </a:r>
                    </a:p>
                  </a:txBody>
                  <a:tcPr/>
                </a:tc>
                <a:tc>
                  <a:txBody>
                    <a:bodyPr/>
                    <a:lstStyle/>
                    <a:p>
                      <a:r>
                        <a:rPr lang="en-US" sz="1000"/>
                        <a:t>40</a:t>
                      </a:r>
                    </a:p>
                  </a:txBody>
                  <a:tcPr/>
                </a:tc>
                <a:tc>
                  <a:txBody>
                    <a:bodyPr/>
                    <a:lstStyle/>
                    <a:p>
                      <a:r>
                        <a:rPr lang="en-US" sz="1000"/>
                        <a:t>4</a:t>
                      </a:r>
                    </a:p>
                  </a:txBody>
                  <a:tcPr/>
                </a:tc>
                <a:tc>
                  <a:txBody>
                    <a:bodyPr/>
                    <a:lstStyle/>
                    <a:p>
                      <a:r>
                        <a:rPr lang="en-US" sz="1000"/>
                        <a:t>1.7316 %</a:t>
                      </a:r>
                    </a:p>
                  </a:txBody>
                  <a:tcPr/>
                </a:tc>
                <a:tc>
                  <a:txBody>
                    <a:bodyPr/>
                    <a:lstStyle/>
                    <a:p>
                      <a:r>
                        <a:rPr lang="en-US" sz="1000"/>
                        <a:t>Image</a:t>
                      </a:r>
                    </a:p>
                  </a:txBody>
                  <a:tcPr/>
                </a:tc>
                <a:extLst>
                  <a:ext uri="{0D108BD9-81ED-4DB2-BD59-A6C34878D82A}">
                    <a16:rowId xmlns:a16="http://schemas.microsoft.com/office/drawing/2014/main" val="457471754"/>
                  </a:ext>
                </a:extLst>
              </a:tr>
            </a:tbl>
          </a:graphicData>
        </a:graphic>
      </p:graphicFrame>
      <p:sp>
        <p:nvSpPr>
          <p:cNvPr id="4" name="Text Placeholder 3">
            <a:extLst>
              <a:ext uri="{FF2B5EF4-FFF2-40B4-BE49-F238E27FC236}">
                <a16:creationId xmlns:a16="http://schemas.microsoft.com/office/drawing/2014/main" id="{39E29D77-2D14-4767-9DC9-97EEC8E77AD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771610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D940-0981-4481-88DF-4A00C56857BD}"/>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449E5B62-BC5C-4B82-8EAB-CAF625815C7C}"/>
              </a:ext>
            </a:extLst>
          </p:cNvPr>
          <p:cNvGraphicFramePr>
            <a:graphicFrameLocks noGrp="1"/>
          </p:cNvGraphicFramePr>
          <p:nvPr>
            <p:ph type="tbl" sz="quarter" idx="13"/>
            <p:extLst>
              <p:ext uri="{D42A27DB-BD31-4B8C-83A1-F6EECF244321}">
                <p14:modId xmlns:p14="http://schemas.microsoft.com/office/powerpoint/2010/main" val="4042249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09849416"/>
                    </a:ext>
                  </a:extLst>
                </a:gridCol>
                <a:gridCol w="658368">
                  <a:extLst>
                    <a:ext uri="{9D8B030D-6E8A-4147-A177-3AD203B41FA5}">
                      <a16:colId xmlns:a16="http://schemas.microsoft.com/office/drawing/2014/main" val="7617878"/>
                    </a:ext>
                  </a:extLst>
                </a:gridCol>
                <a:gridCol w="658368">
                  <a:extLst>
                    <a:ext uri="{9D8B030D-6E8A-4147-A177-3AD203B41FA5}">
                      <a16:colId xmlns:a16="http://schemas.microsoft.com/office/drawing/2014/main" val="2118338356"/>
                    </a:ext>
                  </a:extLst>
                </a:gridCol>
                <a:gridCol w="329184">
                  <a:extLst>
                    <a:ext uri="{9D8B030D-6E8A-4147-A177-3AD203B41FA5}">
                      <a16:colId xmlns:a16="http://schemas.microsoft.com/office/drawing/2014/main" val="2160151214"/>
                    </a:ext>
                  </a:extLst>
                </a:gridCol>
                <a:gridCol w="329184">
                  <a:extLst>
                    <a:ext uri="{9D8B030D-6E8A-4147-A177-3AD203B41FA5}">
                      <a16:colId xmlns:a16="http://schemas.microsoft.com/office/drawing/2014/main" val="3172141390"/>
                    </a:ext>
                  </a:extLst>
                </a:gridCol>
                <a:gridCol w="658368">
                  <a:extLst>
                    <a:ext uri="{9D8B030D-6E8A-4147-A177-3AD203B41FA5}">
                      <a16:colId xmlns:a16="http://schemas.microsoft.com/office/drawing/2014/main" val="3974261845"/>
                    </a:ext>
                  </a:extLst>
                </a:gridCol>
                <a:gridCol w="658368">
                  <a:extLst>
                    <a:ext uri="{9D8B030D-6E8A-4147-A177-3AD203B41FA5}">
                      <a16:colId xmlns:a16="http://schemas.microsoft.com/office/drawing/2014/main" val="336684144"/>
                    </a:ext>
                  </a:extLst>
                </a:gridCol>
                <a:gridCol w="658368">
                  <a:extLst>
                    <a:ext uri="{9D8B030D-6E8A-4147-A177-3AD203B41FA5}">
                      <a16:colId xmlns:a16="http://schemas.microsoft.com/office/drawing/2014/main" val="2603902342"/>
                    </a:ext>
                  </a:extLst>
                </a:gridCol>
                <a:gridCol w="658368">
                  <a:extLst>
                    <a:ext uri="{9D8B030D-6E8A-4147-A177-3AD203B41FA5}">
                      <a16:colId xmlns:a16="http://schemas.microsoft.com/office/drawing/2014/main" val="634477511"/>
                    </a:ext>
                  </a:extLst>
                </a:gridCol>
                <a:gridCol w="658368">
                  <a:extLst>
                    <a:ext uri="{9D8B030D-6E8A-4147-A177-3AD203B41FA5}">
                      <a16:colId xmlns:a16="http://schemas.microsoft.com/office/drawing/2014/main" val="455056071"/>
                    </a:ext>
                  </a:extLst>
                </a:gridCol>
                <a:gridCol w="658368">
                  <a:extLst>
                    <a:ext uri="{9D8B030D-6E8A-4147-A177-3AD203B41FA5}">
                      <a16:colId xmlns:a16="http://schemas.microsoft.com/office/drawing/2014/main" val="1050791752"/>
                    </a:ext>
                  </a:extLst>
                </a:gridCol>
                <a:gridCol w="658368">
                  <a:extLst>
                    <a:ext uri="{9D8B030D-6E8A-4147-A177-3AD203B41FA5}">
                      <a16:colId xmlns:a16="http://schemas.microsoft.com/office/drawing/2014/main" val="319735702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993220792"/>
                  </a:ext>
                </a:extLst>
              </a:tr>
              <a:tr h="370840">
                <a:tc>
                  <a:txBody>
                    <a:bodyPr/>
                    <a:lstStyle/>
                    <a:p>
                      <a:r>
                        <a:rPr lang="en-US" sz="1000"/>
                        <a:t>firstinshi</a:t>
                      </a:r>
                    </a:p>
                  </a:txBody>
                  <a:tcPr/>
                </a:tc>
                <a:tc>
                  <a:txBody>
                    <a:bodyPr/>
                    <a:lstStyle/>
                    <a:p>
                      <a:r>
                        <a:rPr lang="en-US" sz="1000"/>
                        <a:t>18</a:t>
                      </a:r>
                    </a:p>
                  </a:txBody>
                  <a:tcPr/>
                </a:tc>
                <a:tc>
                  <a:txBody>
                    <a:bodyPr/>
                    <a:lstStyle/>
                    <a:p>
                      <a:r>
                        <a:rPr lang="en-US" sz="1000"/>
                        <a:t>0.6316</a:t>
                      </a:r>
                    </a:p>
                  </a:txBody>
                  <a:tcPr/>
                </a:tc>
                <a:tc>
                  <a:txBody>
                    <a:bodyPr/>
                    <a:lstStyle/>
                    <a:p>
                      <a:r>
                        <a:rPr lang="en-US" sz="1000"/>
                        <a:t>9.33</a:t>
                      </a:r>
                    </a:p>
                  </a:txBody>
                  <a:tcPr/>
                </a:tc>
                <a:tc>
                  <a:txBody>
                    <a:bodyPr/>
                    <a:lstStyle/>
                    <a:p>
                      <a:r>
                        <a:rPr lang="en-US" sz="1000"/>
                        <a:t>0.11</a:t>
                      </a:r>
                    </a:p>
                  </a:txBody>
                  <a:tcPr/>
                </a:tc>
                <a:tc>
                  <a:txBody>
                    <a:bodyPr/>
                    <a:lstStyle/>
                    <a:p>
                      <a:r>
                        <a:rPr lang="en-US" sz="1000"/>
                        <a:t>79.61</a:t>
                      </a:r>
                    </a:p>
                  </a:txBody>
                  <a:tcPr/>
                </a:tc>
                <a:tc>
                  <a:txBody>
                    <a:bodyPr/>
                    <a:lstStyle/>
                    <a:p>
                      <a:r>
                        <a:rPr lang="en-US" sz="1000"/>
                        <a:t>68.06</a:t>
                      </a:r>
                    </a:p>
                  </a:txBody>
                  <a:tcPr/>
                </a:tc>
                <a:tc>
                  <a:txBody>
                    <a:bodyPr/>
                    <a:lstStyle/>
                    <a:p>
                      <a:r>
                        <a:rPr lang="en-US" sz="1000"/>
                        <a:t>44.06</a:t>
                      </a:r>
                    </a:p>
                  </a:txBody>
                  <a:tcPr/>
                </a:tc>
                <a:tc>
                  <a:txBody>
                    <a:bodyPr/>
                    <a:lstStyle/>
                    <a:p>
                      <a:r>
                        <a:rPr lang="en-US" sz="1000"/>
                        <a:t>43.94</a:t>
                      </a:r>
                    </a:p>
                  </a:txBody>
                  <a:tcPr/>
                </a:tc>
                <a:tc>
                  <a:txBody>
                    <a:bodyPr/>
                    <a:lstStyle/>
                    <a:p>
                      <a:r>
                        <a:rPr lang="en-US" sz="1000"/>
                        <a:t>1433</a:t>
                      </a:r>
                    </a:p>
                  </a:txBody>
                  <a:tcPr/>
                </a:tc>
                <a:tc>
                  <a:txBody>
                    <a:bodyPr/>
                    <a:lstStyle/>
                    <a:p>
                      <a:r>
                        <a:rPr lang="en-US" sz="1000"/>
                        <a:t>168</a:t>
                      </a:r>
                    </a:p>
                  </a:txBody>
                  <a:tcPr/>
                </a:tc>
                <a:tc>
                  <a:txBody>
                    <a:bodyPr/>
                    <a:lstStyle/>
                    <a:p>
                      <a:r>
                        <a:rPr lang="en-US" sz="1000"/>
                        <a:t>793</a:t>
                      </a:r>
                    </a:p>
                  </a:txBody>
                  <a:tcPr/>
                </a:tc>
                <a:extLst>
                  <a:ext uri="{0D108BD9-81ED-4DB2-BD59-A6C34878D82A}">
                    <a16:rowId xmlns:a16="http://schemas.microsoft.com/office/drawing/2014/main" val="4138768209"/>
                  </a:ext>
                </a:extLst>
              </a:tr>
            </a:tbl>
          </a:graphicData>
        </a:graphic>
      </p:graphicFrame>
      <p:sp>
        <p:nvSpPr>
          <p:cNvPr id="4" name="Text Placeholder 3">
            <a:extLst>
              <a:ext uri="{FF2B5EF4-FFF2-40B4-BE49-F238E27FC236}">
                <a16:creationId xmlns:a16="http://schemas.microsoft.com/office/drawing/2014/main" id="{60E9723A-8D9B-492D-9C71-4426E36B97C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541219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C53DA-5CF9-436E-B58B-6F31E3523533}"/>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9D3F7998-4D49-4BE9-8FCC-0CA7F705C672}"/>
              </a:ext>
            </a:extLst>
          </p:cNvPr>
          <p:cNvGraphicFramePr>
            <a:graphicFrameLocks noGrp="1"/>
          </p:cNvGraphicFramePr>
          <p:nvPr>
            <p:ph type="tbl" sz="quarter" idx="13"/>
            <p:extLst>
              <p:ext uri="{D42A27DB-BD31-4B8C-83A1-F6EECF244321}">
                <p14:modId xmlns:p14="http://schemas.microsoft.com/office/powerpoint/2010/main" val="3379950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87725779"/>
                    </a:ext>
                  </a:extLst>
                </a:gridCol>
                <a:gridCol w="1316736">
                  <a:extLst>
                    <a:ext uri="{9D8B030D-6E8A-4147-A177-3AD203B41FA5}">
                      <a16:colId xmlns:a16="http://schemas.microsoft.com/office/drawing/2014/main" val="2513199442"/>
                    </a:ext>
                  </a:extLst>
                </a:gridCol>
                <a:gridCol w="658368">
                  <a:extLst>
                    <a:ext uri="{9D8B030D-6E8A-4147-A177-3AD203B41FA5}">
                      <a16:colId xmlns:a16="http://schemas.microsoft.com/office/drawing/2014/main" val="2584586980"/>
                    </a:ext>
                  </a:extLst>
                </a:gridCol>
                <a:gridCol w="658368">
                  <a:extLst>
                    <a:ext uri="{9D8B030D-6E8A-4147-A177-3AD203B41FA5}">
                      <a16:colId xmlns:a16="http://schemas.microsoft.com/office/drawing/2014/main" val="835490448"/>
                    </a:ext>
                  </a:extLst>
                </a:gridCol>
                <a:gridCol w="658368">
                  <a:extLst>
                    <a:ext uri="{9D8B030D-6E8A-4147-A177-3AD203B41FA5}">
                      <a16:colId xmlns:a16="http://schemas.microsoft.com/office/drawing/2014/main" val="718546857"/>
                    </a:ext>
                  </a:extLst>
                </a:gridCol>
                <a:gridCol w="658368">
                  <a:extLst>
                    <a:ext uri="{9D8B030D-6E8A-4147-A177-3AD203B41FA5}">
                      <a16:colId xmlns:a16="http://schemas.microsoft.com/office/drawing/2014/main" val="2288119474"/>
                    </a:ext>
                  </a:extLst>
                </a:gridCol>
                <a:gridCol w="658368">
                  <a:extLst>
                    <a:ext uri="{9D8B030D-6E8A-4147-A177-3AD203B41FA5}">
                      <a16:colId xmlns:a16="http://schemas.microsoft.com/office/drawing/2014/main" val="424623559"/>
                    </a:ext>
                  </a:extLst>
                </a:gridCol>
                <a:gridCol w="658368">
                  <a:extLst>
                    <a:ext uri="{9D8B030D-6E8A-4147-A177-3AD203B41FA5}">
                      <a16:colId xmlns:a16="http://schemas.microsoft.com/office/drawing/2014/main" val="2577895562"/>
                    </a:ext>
                  </a:extLst>
                </a:gridCol>
                <a:gridCol w="658368">
                  <a:extLst>
                    <a:ext uri="{9D8B030D-6E8A-4147-A177-3AD203B41FA5}">
                      <a16:colId xmlns:a16="http://schemas.microsoft.com/office/drawing/2014/main" val="3281058357"/>
                    </a:ext>
                  </a:extLst>
                </a:gridCol>
                <a:gridCol w="658368">
                  <a:extLst>
                    <a:ext uri="{9D8B030D-6E8A-4147-A177-3AD203B41FA5}">
                      <a16:colId xmlns:a16="http://schemas.microsoft.com/office/drawing/2014/main" val="4219982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3558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- 2020-03-24 18:42:06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https://scontent.xx.fbcdn.net/v/t51.12442-15/90699342_208518120437196_7936497478845544137_n.jpg?_nc_cat=108&amp;_nc_sid=8ae9d6&amp;_nc_ohc=k367LhvBlpAAX9gBa_1&amp;_nc_ht=scontent.xx&amp;oh=53fc079186162e5061e0fccddfa08c32&amp;oe=5EA0FFBD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18:31:36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7564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- 2020-03-20 18:34:33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https://scontent.xx.fbcdn.net/v/t51.12442-15/90090251_569016127043346_1356313174605477135_n.jpg?_nc_cat=103&amp;_nc_sid=8ae9d6&amp;_nc_ohc=H04eZ_7WLGkAX_ssHRT&amp;_nc_ht=scontent.xx&amp;oh=cb30345bd5a99643278ecdc59ae6f7dd&amp;oe=5E9BDFF6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03/21/2020 16:00:49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28473149"/>
                  </a:ext>
                </a:extLst>
              </a:tr>
            </a:tbl>
          </a:graphicData>
        </a:graphic>
      </p:graphicFrame>
      <p:sp>
        <p:nvSpPr>
          <p:cNvPr id="4" name="Text Placeholder 3">
            <a:extLst>
              <a:ext uri="{FF2B5EF4-FFF2-40B4-BE49-F238E27FC236}">
                <a16:creationId xmlns:a16="http://schemas.microsoft.com/office/drawing/2014/main" id="{DD94DA7E-0D97-4713-BD41-ADA267DD419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9059400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060E9-515F-4FA0-9287-84D1FFB58B96}"/>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D6D976F7-F5BD-4280-B5CE-D326FBC37CDB}"/>
              </a:ext>
            </a:extLst>
          </p:cNvPr>
          <p:cNvGraphicFramePr>
            <a:graphicFrameLocks noGrp="1"/>
          </p:cNvGraphicFramePr>
          <p:nvPr>
            <p:ph type="tbl" sz="quarter" idx="13"/>
            <p:extLst>
              <p:ext uri="{D42A27DB-BD31-4B8C-83A1-F6EECF244321}">
                <p14:modId xmlns:p14="http://schemas.microsoft.com/office/powerpoint/2010/main" val="2879314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401486"/>
                    </a:ext>
                  </a:extLst>
                </a:gridCol>
                <a:gridCol w="1316736">
                  <a:extLst>
                    <a:ext uri="{9D8B030D-6E8A-4147-A177-3AD203B41FA5}">
                      <a16:colId xmlns:a16="http://schemas.microsoft.com/office/drawing/2014/main" val="802655875"/>
                    </a:ext>
                  </a:extLst>
                </a:gridCol>
                <a:gridCol w="658368">
                  <a:extLst>
                    <a:ext uri="{9D8B030D-6E8A-4147-A177-3AD203B41FA5}">
                      <a16:colId xmlns:a16="http://schemas.microsoft.com/office/drawing/2014/main" val="1436943738"/>
                    </a:ext>
                  </a:extLst>
                </a:gridCol>
                <a:gridCol w="658368">
                  <a:extLst>
                    <a:ext uri="{9D8B030D-6E8A-4147-A177-3AD203B41FA5}">
                      <a16:colId xmlns:a16="http://schemas.microsoft.com/office/drawing/2014/main" val="2508240662"/>
                    </a:ext>
                  </a:extLst>
                </a:gridCol>
                <a:gridCol w="658368">
                  <a:extLst>
                    <a:ext uri="{9D8B030D-6E8A-4147-A177-3AD203B41FA5}">
                      <a16:colId xmlns:a16="http://schemas.microsoft.com/office/drawing/2014/main" val="359438555"/>
                    </a:ext>
                  </a:extLst>
                </a:gridCol>
                <a:gridCol w="658368">
                  <a:extLst>
                    <a:ext uri="{9D8B030D-6E8A-4147-A177-3AD203B41FA5}">
                      <a16:colId xmlns:a16="http://schemas.microsoft.com/office/drawing/2014/main" val="4008128256"/>
                    </a:ext>
                  </a:extLst>
                </a:gridCol>
                <a:gridCol w="658368">
                  <a:extLst>
                    <a:ext uri="{9D8B030D-6E8A-4147-A177-3AD203B41FA5}">
                      <a16:colId xmlns:a16="http://schemas.microsoft.com/office/drawing/2014/main" val="401932393"/>
                    </a:ext>
                  </a:extLst>
                </a:gridCol>
                <a:gridCol w="658368">
                  <a:extLst>
                    <a:ext uri="{9D8B030D-6E8A-4147-A177-3AD203B41FA5}">
                      <a16:colId xmlns:a16="http://schemas.microsoft.com/office/drawing/2014/main" val="1024889072"/>
                    </a:ext>
                  </a:extLst>
                </a:gridCol>
                <a:gridCol w="658368">
                  <a:extLst>
                    <a:ext uri="{9D8B030D-6E8A-4147-A177-3AD203B41FA5}">
                      <a16:colId xmlns:a16="http://schemas.microsoft.com/office/drawing/2014/main" val="3997208954"/>
                    </a:ext>
                  </a:extLst>
                </a:gridCol>
                <a:gridCol w="658368">
                  <a:extLst>
                    <a:ext uri="{9D8B030D-6E8A-4147-A177-3AD203B41FA5}">
                      <a16:colId xmlns:a16="http://schemas.microsoft.com/office/drawing/2014/main" val="3299105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8021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- 2020-03-17 20:50:56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https://scontent.xx.fbcdn.net/v/t51.12442-15/89857078_663411214393820_5106179520544324129_n.jpg?_nc_cat=110&amp;_nc_sid=8ae9d6&amp;_nc_ohc=Z9LRDeK3vl0AX8YvPhN&amp;_nc_ht=scontent.xx&amp;oh=0843f6a05927a7cf21466d40a5cd55c7&amp;oe=5E98F85A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03/18/2020 20:31:44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3327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- 2020-03-17 20:50:41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https://scontent.xx.fbcdn.net/v/t51.12442-15/90218126_628307157745792_909175476878642300_n.jpg?_nc_cat=101&amp;_nc_sid=8ae9d6&amp;_nc_ohc=-b0rkQcMdpEAX9OEBaA&amp;_nc_ht=scontent.xx&amp;oh=c1b85e961c8506b46add56fa60494228&amp;oe=5E988C92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03/18/2020 20:31:44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830122554"/>
                  </a:ext>
                </a:extLst>
              </a:tr>
            </a:tbl>
          </a:graphicData>
        </a:graphic>
      </p:graphicFrame>
      <p:sp>
        <p:nvSpPr>
          <p:cNvPr id="4" name="Text Placeholder 3">
            <a:extLst>
              <a:ext uri="{FF2B5EF4-FFF2-40B4-BE49-F238E27FC236}">
                <a16:creationId xmlns:a16="http://schemas.microsoft.com/office/drawing/2014/main" id="{C4B862D4-84FC-48FB-929D-7B5032FAAD6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491389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D1804-5170-4418-9AD3-C5820792C5C7}"/>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07A9743E-5B45-48D0-9806-C6AC0129390F}"/>
              </a:ext>
            </a:extLst>
          </p:cNvPr>
          <p:cNvGraphicFramePr>
            <a:graphicFrameLocks noGrp="1"/>
          </p:cNvGraphicFramePr>
          <p:nvPr>
            <p:ph type="tbl" sz="quarter" idx="13"/>
            <p:extLst>
              <p:ext uri="{D42A27DB-BD31-4B8C-83A1-F6EECF244321}">
                <p14:modId xmlns:p14="http://schemas.microsoft.com/office/powerpoint/2010/main" val="168379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15111586"/>
                    </a:ext>
                  </a:extLst>
                </a:gridCol>
                <a:gridCol w="1316736">
                  <a:extLst>
                    <a:ext uri="{9D8B030D-6E8A-4147-A177-3AD203B41FA5}">
                      <a16:colId xmlns:a16="http://schemas.microsoft.com/office/drawing/2014/main" val="407853562"/>
                    </a:ext>
                  </a:extLst>
                </a:gridCol>
                <a:gridCol w="658368">
                  <a:extLst>
                    <a:ext uri="{9D8B030D-6E8A-4147-A177-3AD203B41FA5}">
                      <a16:colId xmlns:a16="http://schemas.microsoft.com/office/drawing/2014/main" val="2555181100"/>
                    </a:ext>
                  </a:extLst>
                </a:gridCol>
                <a:gridCol w="658368">
                  <a:extLst>
                    <a:ext uri="{9D8B030D-6E8A-4147-A177-3AD203B41FA5}">
                      <a16:colId xmlns:a16="http://schemas.microsoft.com/office/drawing/2014/main" val="4171268898"/>
                    </a:ext>
                  </a:extLst>
                </a:gridCol>
                <a:gridCol w="658368">
                  <a:extLst>
                    <a:ext uri="{9D8B030D-6E8A-4147-A177-3AD203B41FA5}">
                      <a16:colId xmlns:a16="http://schemas.microsoft.com/office/drawing/2014/main" val="2270105838"/>
                    </a:ext>
                  </a:extLst>
                </a:gridCol>
                <a:gridCol w="658368">
                  <a:extLst>
                    <a:ext uri="{9D8B030D-6E8A-4147-A177-3AD203B41FA5}">
                      <a16:colId xmlns:a16="http://schemas.microsoft.com/office/drawing/2014/main" val="3734359334"/>
                    </a:ext>
                  </a:extLst>
                </a:gridCol>
                <a:gridCol w="658368">
                  <a:extLst>
                    <a:ext uri="{9D8B030D-6E8A-4147-A177-3AD203B41FA5}">
                      <a16:colId xmlns:a16="http://schemas.microsoft.com/office/drawing/2014/main" val="3265152222"/>
                    </a:ext>
                  </a:extLst>
                </a:gridCol>
                <a:gridCol w="658368">
                  <a:extLst>
                    <a:ext uri="{9D8B030D-6E8A-4147-A177-3AD203B41FA5}">
                      <a16:colId xmlns:a16="http://schemas.microsoft.com/office/drawing/2014/main" val="2754461110"/>
                    </a:ext>
                  </a:extLst>
                </a:gridCol>
                <a:gridCol w="658368">
                  <a:extLst>
                    <a:ext uri="{9D8B030D-6E8A-4147-A177-3AD203B41FA5}">
                      <a16:colId xmlns:a16="http://schemas.microsoft.com/office/drawing/2014/main" val="2498639740"/>
                    </a:ext>
                  </a:extLst>
                </a:gridCol>
                <a:gridCol w="658368">
                  <a:extLst>
                    <a:ext uri="{9D8B030D-6E8A-4147-A177-3AD203B41FA5}">
                      <a16:colId xmlns:a16="http://schemas.microsoft.com/office/drawing/2014/main" val="1411636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1948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- 2020-03-17 20:50:28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https://scontent.xx.fbcdn.net/v/t51.12442-15/90090237_639900280129674_4144587893694303504_n.jpg?_nc_cat=106&amp;_nc_sid=8ae9d6&amp;_nc_ohc=tKdYgg6SnUgAX8SMv_-&amp;_nc_ht=scontent.xx&amp;oh=f85a334a2c6014c8ffd211a060e788fd&amp;oe=5E991C08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03/18/2020 20:31:44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90407113"/>
                  </a:ext>
                </a:extLst>
              </a:tr>
            </a:tbl>
          </a:graphicData>
        </a:graphic>
      </p:graphicFrame>
      <p:sp>
        <p:nvSpPr>
          <p:cNvPr id="4" name="Text Placeholder 3">
            <a:extLst>
              <a:ext uri="{FF2B5EF4-FFF2-40B4-BE49-F238E27FC236}">
                <a16:creationId xmlns:a16="http://schemas.microsoft.com/office/drawing/2014/main" id="{92C0BE5D-3F6B-4E91-8DF2-9977B54E5B4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3537962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1328</Words>
  <Application>Microsoft Office PowerPoint</Application>
  <PresentationFormat>On-screen Show (4:3)</PresentationFormat>
  <Paragraphs>457</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 - 1 of 3</vt:lpstr>
      <vt:lpstr>Facebook Own Posts Table | FICOH - 2 of 3</vt:lpstr>
      <vt:lpstr>Facebook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4</vt:lpstr>
      <vt:lpstr>LinkedIn Posts Table | FICOH - 2 of 4</vt:lpstr>
      <vt:lpstr>LinkedIn Posts Table | FICOH - 3 of 4</vt:lpstr>
      <vt:lpstr>LinkedIn Posts Table | FICOH - 4 of 4</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2020-04-09T19:39:23Z</dcterms:created>
  <dcterms:modified xsi:type="dcterms:W3CDTF">2020-04-09T19:40:04Z</dcterms:modified>
</cp:coreProperties>
</file>