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43862</c:v>
                </c:pt>
              </c:numCache>
            </c:numRef>
          </c:cat>
          <c:val>
            <c:numRef>
              <c:f>Sheet1!$B$2</c:f>
              <c:numCache>
                <c:formatCode>General</c:formatCode>
                <c:ptCount val="1"/>
                <c:pt idx="0">
                  <c:v>330</c:v>
                </c:pt>
              </c:numCache>
            </c:numRef>
          </c:val>
          <c:extLst>
            <c:ext xmlns:c16="http://schemas.microsoft.com/office/drawing/2014/chart" uri="{C3380CC4-5D6E-409C-BE32-E72D297353CC}">
              <c16:uniqueId val="{00000000-DCB6-4807-9504-2F06D45D24B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43862</c:v>
                </c:pt>
              </c:numCache>
            </c:numRef>
          </c:cat>
          <c:val>
            <c:numRef>
              <c:f>Sheet1!$C$2</c:f>
              <c:numCache>
                <c:formatCode>General</c:formatCode>
                <c:ptCount val="1"/>
                <c:pt idx="0">
                  <c:v>306</c:v>
                </c:pt>
              </c:numCache>
            </c:numRef>
          </c:val>
          <c:extLst>
            <c:ext xmlns:c16="http://schemas.microsoft.com/office/drawing/2014/chart" uri="{C3380CC4-5D6E-409C-BE32-E72D297353CC}">
              <c16:uniqueId val="{00000001-DCB6-4807-9504-2F06D45D24B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43862</c:v>
                </c:pt>
              </c:numCache>
            </c:numRef>
          </c:cat>
          <c:val>
            <c:numRef>
              <c:f>Sheet1!$D$2</c:f>
              <c:numCache>
                <c:formatCode>General</c:formatCode>
                <c:ptCount val="1"/>
                <c:pt idx="0">
                  <c:v>14679</c:v>
                </c:pt>
              </c:numCache>
            </c:numRef>
          </c:val>
          <c:extLst>
            <c:ext xmlns:c16="http://schemas.microsoft.com/office/drawing/2014/chart" uri="{C3380CC4-5D6E-409C-BE32-E72D297353CC}">
              <c16:uniqueId val="{00000002-DCB6-4807-9504-2F06D45D24B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43862</c:v>
                </c:pt>
              </c:numCache>
            </c:numRef>
          </c:cat>
          <c:val>
            <c:numRef>
              <c:f>Sheet1!$E$2</c:f>
              <c:numCache>
                <c:formatCode>General</c:formatCode>
                <c:ptCount val="1"/>
                <c:pt idx="0">
                  <c:v>170</c:v>
                </c:pt>
              </c:numCache>
            </c:numRef>
          </c:val>
          <c:extLst>
            <c:ext xmlns:c16="http://schemas.microsoft.com/office/drawing/2014/chart" uri="{C3380CC4-5D6E-409C-BE32-E72D297353CC}">
              <c16:uniqueId val="{00000003-DCB6-4807-9504-2F06D45D24BF}"/>
            </c:ext>
          </c:extLst>
        </c:ser>
        <c:dLbls>
          <c:showLegendKey val="0"/>
          <c:showVal val="0"/>
          <c:showCatName val="0"/>
          <c:showSerName val="0"/>
          <c:showPercent val="0"/>
          <c:showBubbleSize val="0"/>
        </c:dLbls>
        <c:gapWidth val="219"/>
        <c:overlap val="-27"/>
        <c:axId val="289642504"/>
        <c:axId val="289638896"/>
      </c:barChart>
      <c:dateAx>
        <c:axId val="289642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38896"/>
        <c:crosses val="autoZero"/>
        <c:auto val="1"/>
        <c:lblOffset val="100"/>
        <c:baseTimeUnit val="days"/>
      </c:dateAx>
      <c:valAx>
        <c:axId val="28963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4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c:f>
              <c:numCache>
                <c:formatCode>m/d/yyyy</c:formatCode>
                <c:ptCount val="2"/>
                <c:pt idx="0">
                  <c:v>43831</c:v>
                </c:pt>
                <c:pt idx="1">
                  <c:v>43862</c:v>
                </c:pt>
              </c:numCache>
            </c:numRef>
          </c:cat>
          <c:val>
            <c:numRef>
              <c:f>Sheet1!$B$2:$B$3</c:f>
              <c:numCache>
                <c:formatCode>General</c:formatCode>
                <c:ptCount val="2"/>
                <c:pt idx="0">
                  <c:v>2</c:v>
                </c:pt>
                <c:pt idx="1">
                  <c:v>3</c:v>
                </c:pt>
              </c:numCache>
            </c:numRef>
          </c:val>
          <c:extLst>
            <c:ext xmlns:c16="http://schemas.microsoft.com/office/drawing/2014/chart" uri="{C3380CC4-5D6E-409C-BE32-E72D297353CC}">
              <c16:uniqueId val="{00000000-3849-4B55-A8BC-77EF2D8715E7}"/>
            </c:ext>
          </c:extLst>
        </c:ser>
        <c:dLbls>
          <c:showLegendKey val="0"/>
          <c:showVal val="0"/>
          <c:showCatName val="0"/>
          <c:showSerName val="0"/>
          <c:showPercent val="0"/>
          <c:showBubbleSize val="0"/>
        </c:dLbls>
        <c:gapWidth val="219"/>
        <c:overlap val="-27"/>
        <c:axId val="173024416"/>
        <c:axId val="173029664"/>
      </c:barChart>
      <c:dateAx>
        <c:axId val="17302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029664"/>
        <c:crosses val="autoZero"/>
        <c:auto val="1"/>
        <c:lblOffset val="100"/>
        <c:baseTimeUnit val="months"/>
      </c:dateAx>
      <c:valAx>
        <c:axId val="17302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02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c:f>
              <c:numCache>
                <c:formatCode>m/d/yyyy</c:formatCode>
                <c:ptCount val="2"/>
                <c:pt idx="0">
                  <c:v>43831</c:v>
                </c:pt>
                <c:pt idx="1">
                  <c:v>43862</c:v>
                </c:pt>
              </c:numCache>
            </c:numRef>
          </c:cat>
          <c:val>
            <c:numRef>
              <c:f>Sheet1!$B$2:$B$3</c:f>
              <c:numCache>
                <c:formatCode>General</c:formatCode>
                <c:ptCount val="2"/>
                <c:pt idx="0">
                  <c:v>6</c:v>
                </c:pt>
                <c:pt idx="1">
                  <c:v>7</c:v>
                </c:pt>
              </c:numCache>
            </c:numRef>
          </c:val>
          <c:extLst>
            <c:ext xmlns:c16="http://schemas.microsoft.com/office/drawing/2014/chart" uri="{C3380CC4-5D6E-409C-BE32-E72D297353CC}">
              <c16:uniqueId val="{00000000-830B-4B8A-A5EA-EA4CDC1478D5}"/>
            </c:ext>
          </c:extLst>
        </c:ser>
        <c:dLbls>
          <c:showLegendKey val="0"/>
          <c:showVal val="0"/>
          <c:showCatName val="0"/>
          <c:showSerName val="0"/>
          <c:showPercent val="0"/>
          <c:showBubbleSize val="0"/>
        </c:dLbls>
        <c:gapWidth val="219"/>
        <c:overlap val="-27"/>
        <c:axId val="246968336"/>
        <c:axId val="246968664"/>
      </c:barChart>
      <c:dateAx>
        <c:axId val="24696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968664"/>
        <c:crosses val="autoZero"/>
        <c:auto val="1"/>
        <c:lblOffset val="100"/>
        <c:baseTimeUnit val="months"/>
      </c:dateAx>
      <c:valAx>
        <c:axId val="24696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96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80</c:v>
                </c:pt>
                <c:pt idx="1">
                  <c:v>104</c:v>
                </c:pt>
              </c:numCache>
            </c:numRef>
          </c:val>
          <c:extLst>
            <c:ext xmlns:c16="http://schemas.microsoft.com/office/drawing/2014/chart" uri="{C3380CC4-5D6E-409C-BE32-E72D297353CC}">
              <c16:uniqueId val="{00000000-2208-44F5-9D56-9093B68075E5}"/>
            </c:ext>
          </c:extLst>
        </c:ser>
        <c:dLbls>
          <c:showLegendKey val="0"/>
          <c:showVal val="0"/>
          <c:showCatName val="0"/>
          <c:showSerName val="0"/>
          <c:showPercent val="0"/>
          <c:showBubbleSize val="0"/>
        </c:dLbls>
        <c:gapWidth val="219"/>
        <c:overlap val="-27"/>
        <c:axId val="295051528"/>
        <c:axId val="295049232"/>
      </c:barChart>
      <c:catAx>
        <c:axId val="295051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49232"/>
        <c:crosses val="autoZero"/>
        <c:auto val="1"/>
        <c:lblAlgn val="ctr"/>
        <c:lblOffset val="100"/>
        <c:noMultiLvlLbl val="0"/>
      </c:catAx>
      <c:valAx>
        <c:axId val="295049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5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c:f>
              <c:numCache>
                <c:formatCode>m/d/yyyy</c:formatCode>
                <c:ptCount val="2"/>
                <c:pt idx="0">
                  <c:v>43831</c:v>
                </c:pt>
                <c:pt idx="1">
                  <c:v>43862</c:v>
                </c:pt>
              </c:numCache>
            </c:numRef>
          </c:cat>
          <c:val>
            <c:numRef>
              <c:f>Sheet1!$B$2:$B$3</c:f>
              <c:numCache>
                <c:formatCode>General</c:formatCode>
                <c:ptCount val="2"/>
                <c:pt idx="0">
                  <c:v>1436</c:v>
                </c:pt>
                <c:pt idx="1">
                  <c:v>3469</c:v>
                </c:pt>
              </c:numCache>
            </c:numRef>
          </c:val>
          <c:extLst>
            <c:ext xmlns:c16="http://schemas.microsoft.com/office/drawing/2014/chart" uri="{C3380CC4-5D6E-409C-BE32-E72D297353CC}">
              <c16:uniqueId val="{00000000-9692-4460-B562-E3657E989876}"/>
            </c:ext>
          </c:extLst>
        </c:ser>
        <c:dLbls>
          <c:showLegendKey val="0"/>
          <c:showVal val="0"/>
          <c:showCatName val="0"/>
          <c:showSerName val="0"/>
          <c:showPercent val="0"/>
          <c:showBubbleSize val="0"/>
        </c:dLbls>
        <c:gapWidth val="219"/>
        <c:overlap val="-27"/>
        <c:axId val="294992800"/>
        <c:axId val="294996408"/>
      </c:barChart>
      <c:dateAx>
        <c:axId val="294992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96408"/>
        <c:crosses val="autoZero"/>
        <c:auto val="1"/>
        <c:lblOffset val="100"/>
        <c:baseTimeUnit val="months"/>
      </c:dateAx>
      <c:valAx>
        <c:axId val="29499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99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c:f>
              <c:numCache>
                <c:formatCode>m/d/yyyy</c:formatCode>
                <c:ptCount val="2"/>
                <c:pt idx="0">
                  <c:v>43831</c:v>
                </c:pt>
                <c:pt idx="1">
                  <c:v>43862</c:v>
                </c:pt>
              </c:numCache>
            </c:numRef>
          </c:cat>
          <c:val>
            <c:numRef>
              <c:f>Sheet1!$B$2:$B$3</c:f>
              <c:numCache>
                <c:formatCode>General</c:formatCode>
                <c:ptCount val="2"/>
                <c:pt idx="0">
                  <c:v>1</c:v>
                </c:pt>
                <c:pt idx="1">
                  <c:v>5</c:v>
                </c:pt>
              </c:numCache>
            </c:numRef>
          </c:val>
          <c:extLst>
            <c:ext xmlns:c16="http://schemas.microsoft.com/office/drawing/2014/chart" uri="{C3380CC4-5D6E-409C-BE32-E72D297353CC}">
              <c16:uniqueId val="{00000000-C681-4BE8-85B7-2C98E6018E84}"/>
            </c:ext>
          </c:extLst>
        </c:ser>
        <c:dLbls>
          <c:showLegendKey val="0"/>
          <c:showVal val="0"/>
          <c:showCatName val="0"/>
          <c:showSerName val="0"/>
          <c:showPercent val="0"/>
          <c:showBubbleSize val="0"/>
        </c:dLbls>
        <c:gapWidth val="219"/>
        <c:overlap val="-27"/>
        <c:axId val="298895680"/>
        <c:axId val="298896008"/>
      </c:barChart>
      <c:dateAx>
        <c:axId val="298895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96008"/>
        <c:crosses val="autoZero"/>
        <c:auto val="1"/>
        <c:lblOffset val="100"/>
        <c:baseTimeUnit val="months"/>
      </c:dateAx>
      <c:valAx>
        <c:axId val="29889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95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c:f>
              <c:numCache>
                <c:formatCode>m/d/yyyy</c:formatCode>
                <c:ptCount val="2"/>
                <c:pt idx="0">
                  <c:v>43831</c:v>
                </c:pt>
                <c:pt idx="1">
                  <c:v>43862</c:v>
                </c:pt>
              </c:numCache>
            </c:numRef>
          </c:cat>
          <c:val>
            <c:numRef>
              <c:f>Sheet1!$B$2:$B$3</c:f>
              <c:numCache>
                <c:formatCode>General</c:formatCode>
                <c:ptCount val="2"/>
                <c:pt idx="0">
                  <c:v>3</c:v>
                </c:pt>
                <c:pt idx="1">
                  <c:v>6</c:v>
                </c:pt>
              </c:numCache>
            </c:numRef>
          </c:val>
          <c:extLst>
            <c:ext xmlns:c16="http://schemas.microsoft.com/office/drawing/2014/chart" uri="{C3380CC4-5D6E-409C-BE32-E72D297353CC}">
              <c16:uniqueId val="{00000000-107C-4DE8-AF19-BEC5F7D4A92F}"/>
            </c:ext>
          </c:extLst>
        </c:ser>
        <c:dLbls>
          <c:showLegendKey val="0"/>
          <c:showVal val="0"/>
          <c:showCatName val="0"/>
          <c:showSerName val="0"/>
          <c:showPercent val="0"/>
          <c:showBubbleSize val="0"/>
        </c:dLbls>
        <c:gapWidth val="219"/>
        <c:overlap val="-27"/>
        <c:axId val="298900600"/>
        <c:axId val="298901584"/>
      </c:barChart>
      <c:dateAx>
        <c:axId val="298900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1584"/>
        <c:crosses val="autoZero"/>
        <c:auto val="1"/>
        <c:lblOffset val="100"/>
        <c:baseTimeUnit val="months"/>
      </c:dateAx>
      <c:valAx>
        <c:axId val="29890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0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38</c:v>
                </c:pt>
                <c:pt idx="1">
                  <c:v>80</c:v>
                </c:pt>
              </c:numCache>
            </c:numRef>
          </c:val>
          <c:extLst>
            <c:ext xmlns:c16="http://schemas.microsoft.com/office/drawing/2014/chart" uri="{C3380CC4-5D6E-409C-BE32-E72D297353CC}">
              <c16:uniqueId val="{00000000-D31E-4341-8DA2-7F96F0E3305F}"/>
            </c:ext>
          </c:extLst>
        </c:ser>
        <c:dLbls>
          <c:showLegendKey val="0"/>
          <c:showVal val="0"/>
          <c:showCatName val="0"/>
          <c:showSerName val="0"/>
          <c:showPercent val="0"/>
          <c:showBubbleSize val="0"/>
        </c:dLbls>
        <c:gapWidth val="219"/>
        <c:overlap val="-27"/>
        <c:axId val="301499504"/>
        <c:axId val="301501472"/>
      </c:barChart>
      <c:catAx>
        <c:axId val="30149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01472"/>
        <c:crosses val="autoZero"/>
        <c:auto val="1"/>
        <c:lblAlgn val="ctr"/>
        <c:lblOffset val="100"/>
        <c:noMultiLvlLbl val="0"/>
      </c:catAx>
      <c:valAx>
        <c:axId val="30150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9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c:f>
              <c:numCache>
                <c:formatCode>m/d/yyyy</c:formatCode>
                <c:ptCount val="2"/>
                <c:pt idx="0">
                  <c:v>43831</c:v>
                </c:pt>
                <c:pt idx="1">
                  <c:v>43862</c:v>
                </c:pt>
              </c:numCache>
            </c:numRef>
          </c:cat>
          <c:val>
            <c:numRef>
              <c:f>Sheet1!$B$2:$B$3</c:f>
              <c:numCache>
                <c:formatCode>General</c:formatCode>
                <c:ptCount val="2"/>
                <c:pt idx="0">
                  <c:v>193</c:v>
                </c:pt>
                <c:pt idx="1">
                  <c:v>326</c:v>
                </c:pt>
              </c:numCache>
            </c:numRef>
          </c:val>
          <c:extLst>
            <c:ext xmlns:c16="http://schemas.microsoft.com/office/drawing/2014/chart" uri="{C3380CC4-5D6E-409C-BE32-E72D297353CC}">
              <c16:uniqueId val="{00000000-EE55-4E39-8267-650FB2BD6680}"/>
            </c:ext>
          </c:extLst>
        </c:ser>
        <c:dLbls>
          <c:showLegendKey val="0"/>
          <c:showVal val="0"/>
          <c:showCatName val="0"/>
          <c:showSerName val="0"/>
          <c:showPercent val="0"/>
          <c:showBubbleSize val="0"/>
        </c:dLbls>
        <c:gapWidth val="219"/>
        <c:overlap val="-27"/>
        <c:axId val="304059824"/>
        <c:axId val="304065400"/>
      </c:barChart>
      <c:dateAx>
        <c:axId val="304059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65400"/>
        <c:crosses val="autoZero"/>
        <c:auto val="1"/>
        <c:lblOffset val="100"/>
        <c:baseTimeUnit val="months"/>
      </c:dateAx>
      <c:valAx>
        <c:axId val="30406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5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65</c:v>
                </c:pt>
                <c:pt idx="1">
                  <c:v>45</c:v>
                </c:pt>
              </c:numCache>
            </c:numRef>
          </c:val>
          <c:extLst>
            <c:ext xmlns:c16="http://schemas.microsoft.com/office/drawing/2014/chart" uri="{C3380CC4-5D6E-409C-BE32-E72D297353CC}">
              <c16:uniqueId val="{00000000-F505-4CE4-AF54-E1F0DE79D9C1}"/>
            </c:ext>
          </c:extLst>
        </c:ser>
        <c:dLbls>
          <c:showLegendKey val="0"/>
          <c:showVal val="0"/>
          <c:showCatName val="0"/>
          <c:showSerName val="0"/>
          <c:showPercent val="0"/>
          <c:showBubbleSize val="0"/>
        </c:dLbls>
        <c:gapWidth val="219"/>
        <c:overlap val="-27"/>
        <c:axId val="304060808"/>
        <c:axId val="304062448"/>
      </c:barChart>
      <c:catAx>
        <c:axId val="30406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62448"/>
        <c:crosses val="autoZero"/>
        <c:auto val="1"/>
        <c:lblAlgn val="ctr"/>
        <c:lblOffset val="100"/>
        <c:noMultiLvlLbl val="0"/>
      </c:catAx>
      <c:valAx>
        <c:axId val="30406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06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783</c:v>
                </c:pt>
                <c:pt idx="1">
                  <c:v>590</c:v>
                </c:pt>
              </c:numCache>
            </c:numRef>
          </c:val>
          <c:extLst>
            <c:ext xmlns:c16="http://schemas.microsoft.com/office/drawing/2014/chart" uri="{C3380CC4-5D6E-409C-BE32-E72D297353CC}">
              <c16:uniqueId val="{00000000-E4B9-47A3-8C4F-C00A4B3E072B}"/>
            </c:ext>
          </c:extLst>
        </c:ser>
        <c:dLbls>
          <c:showLegendKey val="0"/>
          <c:showVal val="0"/>
          <c:showCatName val="0"/>
          <c:showSerName val="0"/>
          <c:showPercent val="0"/>
          <c:showBubbleSize val="0"/>
        </c:dLbls>
        <c:gapWidth val="219"/>
        <c:overlap val="-27"/>
        <c:axId val="375929016"/>
        <c:axId val="375930000"/>
      </c:barChart>
      <c:catAx>
        <c:axId val="37592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930000"/>
        <c:crosses val="autoZero"/>
        <c:auto val="1"/>
        <c:lblAlgn val="ctr"/>
        <c:lblOffset val="100"/>
        <c:noMultiLvlLbl val="0"/>
      </c:catAx>
      <c:valAx>
        <c:axId val="37593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92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c:f>
              <c:numCache>
                <c:formatCode>m/d/yyyy</c:formatCode>
                <c:ptCount val="2"/>
                <c:pt idx="0">
                  <c:v>43831</c:v>
                </c:pt>
                <c:pt idx="1">
                  <c:v>43862</c:v>
                </c:pt>
              </c:numCache>
            </c:numRef>
          </c:cat>
          <c:val>
            <c:numRef>
              <c:f>Sheet1!$B$2:$B$3</c:f>
              <c:numCache>
                <c:formatCode>General</c:formatCode>
                <c:ptCount val="2"/>
                <c:pt idx="0">
                  <c:v>5</c:v>
                </c:pt>
                <c:pt idx="1">
                  <c:v>9</c:v>
                </c:pt>
              </c:numCache>
            </c:numRef>
          </c:val>
          <c:extLst>
            <c:ext xmlns:c16="http://schemas.microsoft.com/office/drawing/2014/chart" uri="{C3380CC4-5D6E-409C-BE32-E72D297353CC}">
              <c16:uniqueId val="{00000000-0A34-4998-8612-CCCC3D9B5300}"/>
            </c:ext>
          </c:extLst>
        </c:ser>
        <c:dLbls>
          <c:showLegendKey val="0"/>
          <c:showVal val="0"/>
          <c:showCatName val="0"/>
          <c:showSerName val="0"/>
          <c:showPercent val="0"/>
          <c:showBubbleSize val="0"/>
        </c:dLbls>
        <c:gapWidth val="219"/>
        <c:overlap val="-27"/>
        <c:axId val="383487720"/>
        <c:axId val="383492312"/>
      </c:barChart>
      <c:dateAx>
        <c:axId val="383487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92312"/>
        <c:crosses val="autoZero"/>
        <c:auto val="1"/>
        <c:lblOffset val="100"/>
        <c:baseTimeUnit val="months"/>
      </c:dateAx>
      <c:valAx>
        <c:axId val="38349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8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c:f>
              <c:numCache>
                <c:formatCode>m/d/yyyy</c:formatCode>
                <c:ptCount val="2"/>
                <c:pt idx="0">
                  <c:v>43831</c:v>
                </c:pt>
                <c:pt idx="1">
                  <c:v>43862</c:v>
                </c:pt>
              </c:numCache>
            </c:numRef>
          </c:cat>
          <c:val>
            <c:numRef>
              <c:f>Sheet1!$B$2:$B$3</c:f>
              <c:numCache>
                <c:formatCode>General</c:formatCode>
                <c:ptCount val="2"/>
                <c:pt idx="0">
                  <c:v>11</c:v>
                </c:pt>
                <c:pt idx="1">
                  <c:v>11</c:v>
                </c:pt>
              </c:numCache>
            </c:numRef>
          </c:val>
          <c:extLst>
            <c:ext xmlns:c16="http://schemas.microsoft.com/office/drawing/2014/chart" uri="{C3380CC4-5D6E-409C-BE32-E72D297353CC}">
              <c16:uniqueId val="{00000000-D70A-4D75-ADF6-A1114D5B1719}"/>
            </c:ext>
          </c:extLst>
        </c:ser>
        <c:dLbls>
          <c:showLegendKey val="0"/>
          <c:showVal val="0"/>
          <c:showCatName val="0"/>
          <c:showSerName val="0"/>
          <c:showPercent val="0"/>
          <c:showBubbleSize val="0"/>
        </c:dLbls>
        <c:gapWidth val="219"/>
        <c:overlap val="-27"/>
        <c:axId val="383489688"/>
        <c:axId val="383486080"/>
      </c:barChart>
      <c:dateAx>
        <c:axId val="38348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86080"/>
        <c:crosses val="autoZero"/>
        <c:auto val="1"/>
        <c:lblOffset val="100"/>
        <c:baseTimeUnit val="months"/>
      </c:dateAx>
      <c:valAx>
        <c:axId val="38348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8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Sheet1!$A$2:$A$3</c:f>
              <c:strCache>
                <c:ptCount val="2"/>
                <c:pt idx="0">
                  <c:v>2020-01</c:v>
                </c:pt>
                <c:pt idx="1">
                  <c:v>2020-02</c:v>
                </c:pt>
              </c:strCache>
            </c:strRef>
          </c:cat>
          <c:val>
            <c:numRef>
              <c:f>Sheet1!$B$2:$B$3</c:f>
              <c:numCache>
                <c:formatCode>General</c:formatCode>
                <c:ptCount val="2"/>
                <c:pt idx="0">
                  <c:v>133</c:v>
                </c:pt>
                <c:pt idx="1">
                  <c:v>154</c:v>
                </c:pt>
              </c:numCache>
            </c:numRef>
          </c:val>
          <c:extLst>
            <c:ext xmlns:c16="http://schemas.microsoft.com/office/drawing/2014/chart" uri="{C3380CC4-5D6E-409C-BE32-E72D297353CC}">
              <c16:uniqueId val="{00000000-DBD2-4ED1-A1A1-1BA3151045A1}"/>
            </c:ext>
          </c:extLst>
        </c:ser>
        <c:dLbls>
          <c:showLegendKey val="0"/>
          <c:showVal val="0"/>
          <c:showCatName val="0"/>
          <c:showSerName val="0"/>
          <c:showPercent val="0"/>
          <c:showBubbleSize val="0"/>
        </c:dLbls>
        <c:gapWidth val="219"/>
        <c:overlap val="-27"/>
        <c:axId val="383490344"/>
        <c:axId val="383490672"/>
      </c:barChart>
      <c:catAx>
        <c:axId val="38349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90672"/>
        <c:crosses val="autoZero"/>
        <c:auto val="1"/>
        <c:lblAlgn val="ctr"/>
        <c:lblOffset val="100"/>
        <c:noMultiLvlLbl val="0"/>
      </c:catAx>
      <c:valAx>
        <c:axId val="38349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9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502AB-A633-4499-AE55-0C2E7F9DA17D}"/>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007795E8-3EDB-47D8-BDFB-E1A1CDAE7AE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8948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55CF-7B74-48E3-A1B7-A2FA1AA4C52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8604C7F-0E1E-4A3C-9DBA-A4CD5A58F392}"/>
              </a:ext>
            </a:extLst>
          </p:cNvPr>
          <p:cNvGraphicFramePr>
            <a:graphicFrameLocks noGrp="1"/>
          </p:cNvGraphicFramePr>
          <p:nvPr>
            <p:ph type="chart" sz="quarter" idx="13"/>
            <p:extLst>
              <p:ext uri="{D42A27DB-BD31-4B8C-83A1-F6EECF244321}">
                <p14:modId xmlns:p14="http://schemas.microsoft.com/office/powerpoint/2010/main" val="2239920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AB2B12-AC8B-47FA-8D96-B13AD34681B3}"/>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1F07544C-ACAA-46BA-89C5-8F22784D50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0055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5B8CE-8499-427F-AEA2-425D9C29CD13}"/>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CCE216E-F24E-4754-BE72-9DDAD2F682AB}"/>
              </a:ext>
            </a:extLst>
          </p:cNvPr>
          <p:cNvGraphicFramePr>
            <a:graphicFrameLocks noGrp="1"/>
          </p:cNvGraphicFramePr>
          <p:nvPr>
            <p:ph type="tbl" sz="quarter" idx="13"/>
            <p:extLst>
              <p:ext uri="{D42A27DB-BD31-4B8C-83A1-F6EECF244321}">
                <p14:modId xmlns:p14="http://schemas.microsoft.com/office/powerpoint/2010/main" val="2080567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49099997"/>
                    </a:ext>
                  </a:extLst>
                </a:gridCol>
                <a:gridCol w="740664">
                  <a:extLst>
                    <a:ext uri="{9D8B030D-6E8A-4147-A177-3AD203B41FA5}">
                      <a16:colId xmlns:a16="http://schemas.microsoft.com/office/drawing/2014/main" val="13878439"/>
                    </a:ext>
                  </a:extLst>
                </a:gridCol>
                <a:gridCol w="740664">
                  <a:extLst>
                    <a:ext uri="{9D8B030D-6E8A-4147-A177-3AD203B41FA5}">
                      <a16:colId xmlns:a16="http://schemas.microsoft.com/office/drawing/2014/main" val="253240039"/>
                    </a:ext>
                  </a:extLst>
                </a:gridCol>
                <a:gridCol w="740664">
                  <a:extLst>
                    <a:ext uri="{9D8B030D-6E8A-4147-A177-3AD203B41FA5}">
                      <a16:colId xmlns:a16="http://schemas.microsoft.com/office/drawing/2014/main" val="2334243263"/>
                    </a:ext>
                  </a:extLst>
                </a:gridCol>
                <a:gridCol w="740664">
                  <a:extLst>
                    <a:ext uri="{9D8B030D-6E8A-4147-A177-3AD203B41FA5}">
                      <a16:colId xmlns:a16="http://schemas.microsoft.com/office/drawing/2014/main" val="3377512284"/>
                    </a:ext>
                  </a:extLst>
                </a:gridCol>
                <a:gridCol w="740664">
                  <a:extLst>
                    <a:ext uri="{9D8B030D-6E8A-4147-A177-3AD203B41FA5}">
                      <a16:colId xmlns:a16="http://schemas.microsoft.com/office/drawing/2014/main" val="546042715"/>
                    </a:ext>
                  </a:extLst>
                </a:gridCol>
                <a:gridCol w="740664">
                  <a:extLst>
                    <a:ext uri="{9D8B030D-6E8A-4147-A177-3AD203B41FA5}">
                      <a16:colId xmlns:a16="http://schemas.microsoft.com/office/drawing/2014/main" val="499990934"/>
                    </a:ext>
                  </a:extLst>
                </a:gridCol>
                <a:gridCol w="740664">
                  <a:extLst>
                    <a:ext uri="{9D8B030D-6E8A-4147-A177-3AD203B41FA5}">
                      <a16:colId xmlns:a16="http://schemas.microsoft.com/office/drawing/2014/main" val="3433499194"/>
                    </a:ext>
                  </a:extLst>
                </a:gridCol>
                <a:gridCol w="740664">
                  <a:extLst>
                    <a:ext uri="{9D8B030D-6E8A-4147-A177-3AD203B41FA5}">
                      <a16:colId xmlns:a16="http://schemas.microsoft.com/office/drawing/2014/main" val="1326951618"/>
                    </a:ext>
                  </a:extLst>
                </a:gridCol>
                <a:gridCol w="740664">
                  <a:extLst>
                    <a:ext uri="{9D8B030D-6E8A-4147-A177-3AD203B41FA5}">
                      <a16:colId xmlns:a16="http://schemas.microsoft.com/office/drawing/2014/main" val="9911093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86158105"/>
                  </a:ext>
                </a:extLst>
              </a:tr>
              <a:tr h="370840">
                <a:tc>
                  <a:txBody>
                    <a:bodyPr/>
                    <a:lstStyle/>
                    <a:p>
                      <a:r>
                        <a:rPr lang="en-US" sz="1000"/>
                        <a:t>Tokio Marine America</a:t>
                      </a:r>
                    </a:p>
                  </a:txBody>
                  <a:tcPr/>
                </a:tc>
                <a:tc>
                  <a:txBody>
                    <a:bodyPr/>
                    <a:lstStyle/>
                    <a:p>
                      <a:r>
                        <a:rPr lang="en-US" sz="1000"/>
                        <a:t>330</a:t>
                      </a:r>
                    </a:p>
                  </a:txBody>
                  <a:tcPr/>
                </a:tc>
                <a:tc>
                  <a:txBody>
                    <a:bodyPr/>
                    <a:lstStyle/>
                    <a:p>
                      <a:r>
                        <a:rPr lang="en-US" sz="1000"/>
                        <a:t>3</a:t>
                      </a:r>
                    </a:p>
                  </a:txBody>
                  <a:tcPr/>
                </a:tc>
                <a:tc>
                  <a:txBody>
                    <a:bodyPr/>
                    <a:lstStyle/>
                    <a:p>
                      <a:r>
                        <a:rPr lang="en-US" sz="1000"/>
                        <a:t>13</a:t>
                      </a:r>
                    </a:p>
                  </a:txBody>
                  <a:tcPr/>
                </a:tc>
                <a:tc>
                  <a:txBody>
                    <a:bodyPr/>
                    <a:lstStyle/>
                    <a:p>
                      <a:r>
                        <a:rPr lang="en-US" sz="1000"/>
                        <a:t>85</a:t>
                      </a:r>
                    </a:p>
                  </a:txBody>
                  <a:tcPr/>
                </a:tc>
                <a:tc>
                  <a:txBody>
                    <a:bodyPr/>
                    <a:lstStyle/>
                    <a:p>
                      <a:r>
                        <a:rPr lang="en-US" sz="1000"/>
                        <a:t>7</a:t>
                      </a:r>
                    </a:p>
                  </a:txBody>
                  <a:tcPr/>
                </a:tc>
                <a:tc>
                  <a:txBody>
                    <a:bodyPr/>
                    <a:lstStyle/>
                    <a:p>
                      <a:r>
                        <a:rPr lang="en-US" sz="1000"/>
                        <a:t>12</a:t>
                      </a:r>
                    </a:p>
                  </a:txBody>
                  <a:tcPr/>
                </a:tc>
                <a:tc>
                  <a:txBody>
                    <a:bodyPr/>
                    <a:lstStyle/>
                    <a:p>
                      <a:r>
                        <a:rPr lang="en-US" sz="1000"/>
                        <a:t>0</a:t>
                      </a:r>
                    </a:p>
                  </a:txBody>
                  <a:tcPr/>
                </a:tc>
                <a:tc>
                  <a:txBody>
                    <a:bodyPr/>
                    <a:lstStyle/>
                    <a:p>
                      <a:r>
                        <a:rPr lang="en-US" sz="1000"/>
                        <a:t>2.4390 %</a:t>
                      </a:r>
                    </a:p>
                  </a:txBody>
                  <a:tcPr/>
                </a:tc>
                <a:tc>
                  <a:txBody>
                    <a:bodyPr/>
                    <a:lstStyle/>
                    <a:p>
                      <a:r>
                        <a:rPr lang="en-US" sz="1000"/>
                        <a:t>0.0 %</a:t>
                      </a:r>
                    </a:p>
                  </a:txBody>
                  <a:tcPr/>
                </a:tc>
                <a:extLst>
                  <a:ext uri="{0D108BD9-81ED-4DB2-BD59-A6C34878D82A}">
                    <a16:rowId xmlns:a16="http://schemas.microsoft.com/office/drawing/2014/main" val="2789808389"/>
                  </a:ext>
                </a:extLst>
              </a:tr>
            </a:tbl>
          </a:graphicData>
        </a:graphic>
      </p:graphicFrame>
      <p:sp>
        <p:nvSpPr>
          <p:cNvPr id="4" name="Text Placeholder 3">
            <a:extLst>
              <a:ext uri="{FF2B5EF4-FFF2-40B4-BE49-F238E27FC236}">
                <a16:creationId xmlns:a16="http://schemas.microsoft.com/office/drawing/2014/main" id="{9C1F8675-7B60-4F88-942A-66417504DA6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496735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99830-42C2-4D5D-BB37-EB6C8EF29B0A}"/>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FCE9BB24-CBC3-4BA5-BF68-9941914C5563}"/>
              </a:ext>
            </a:extLst>
          </p:cNvPr>
          <p:cNvGraphicFramePr>
            <a:graphicFrameLocks noGrp="1"/>
          </p:cNvGraphicFramePr>
          <p:nvPr>
            <p:ph type="chart" sz="quarter" idx="13"/>
            <p:extLst>
              <p:ext uri="{D42A27DB-BD31-4B8C-83A1-F6EECF244321}">
                <p14:modId xmlns:p14="http://schemas.microsoft.com/office/powerpoint/2010/main" val="559110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163C91-3B50-4A8F-84A6-9CB0C0F5B4FC}"/>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26750C7A-40CC-4B6C-AC17-B3EBF13258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632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1A274-EFC9-4E39-805A-39E159D8FAE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BB601213-E0EB-4F0F-9726-B6288BAC8B7D}"/>
              </a:ext>
            </a:extLst>
          </p:cNvPr>
          <p:cNvGraphicFramePr>
            <a:graphicFrameLocks noGrp="1"/>
          </p:cNvGraphicFramePr>
          <p:nvPr>
            <p:ph type="chart" sz="quarter" idx="13"/>
            <p:extLst>
              <p:ext uri="{D42A27DB-BD31-4B8C-83A1-F6EECF244321}">
                <p14:modId xmlns:p14="http://schemas.microsoft.com/office/powerpoint/2010/main" val="2699822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DEC8F-7C5F-4D2C-A4A3-9E0E36D67AC2}"/>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5DC3733F-715B-4C80-BE4D-5B2658D2B4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607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AF53F-7268-43BE-92C8-ABC550E2F9EB}"/>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6DF838E9-AA43-47CE-954A-A05D7AB32EA0}"/>
              </a:ext>
            </a:extLst>
          </p:cNvPr>
          <p:cNvGraphicFramePr>
            <a:graphicFrameLocks noGrp="1"/>
          </p:cNvGraphicFramePr>
          <p:nvPr>
            <p:ph type="chart" sz="quarter" idx="13"/>
            <p:extLst>
              <p:ext uri="{D42A27DB-BD31-4B8C-83A1-F6EECF244321}">
                <p14:modId xmlns:p14="http://schemas.microsoft.com/office/powerpoint/2010/main" val="403292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50D0F4-423D-49EB-96BE-2B7C745E16A6}"/>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964E19C9-DB58-4416-B8BC-6F2C803849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2937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20A1-B553-4481-9265-8D6387427CC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DF86415E-AD3C-45FC-AAF6-F4D1C4841E34}"/>
              </a:ext>
            </a:extLst>
          </p:cNvPr>
          <p:cNvGraphicFramePr>
            <a:graphicFrameLocks noGrp="1"/>
          </p:cNvGraphicFramePr>
          <p:nvPr>
            <p:ph type="chart" sz="quarter" idx="13"/>
            <p:extLst>
              <p:ext uri="{D42A27DB-BD31-4B8C-83A1-F6EECF244321}">
                <p14:modId xmlns:p14="http://schemas.microsoft.com/office/powerpoint/2010/main" val="674930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D6CF7-B569-4DDB-9CB4-87A23A6A5EC7}"/>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8CE8D487-DCEE-487B-AC14-A26756BC4E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178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2F272-939B-4B2A-A948-17835A3D98C0}"/>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F6619C52-4C67-4294-92B7-E79C66C77BB0}"/>
              </a:ext>
            </a:extLst>
          </p:cNvPr>
          <p:cNvGraphicFramePr>
            <a:graphicFrameLocks noGrp="1"/>
          </p:cNvGraphicFramePr>
          <p:nvPr>
            <p:ph type="tbl" sz="quarter" idx="13"/>
            <p:extLst>
              <p:ext uri="{D42A27DB-BD31-4B8C-83A1-F6EECF244321}">
                <p14:modId xmlns:p14="http://schemas.microsoft.com/office/powerpoint/2010/main" val="1162371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32003165"/>
                    </a:ext>
                  </a:extLst>
                </a:gridCol>
                <a:gridCol w="740664">
                  <a:extLst>
                    <a:ext uri="{9D8B030D-6E8A-4147-A177-3AD203B41FA5}">
                      <a16:colId xmlns:a16="http://schemas.microsoft.com/office/drawing/2014/main" val="3653511543"/>
                    </a:ext>
                  </a:extLst>
                </a:gridCol>
                <a:gridCol w="740664">
                  <a:extLst>
                    <a:ext uri="{9D8B030D-6E8A-4147-A177-3AD203B41FA5}">
                      <a16:colId xmlns:a16="http://schemas.microsoft.com/office/drawing/2014/main" val="1723663596"/>
                    </a:ext>
                  </a:extLst>
                </a:gridCol>
                <a:gridCol w="740664">
                  <a:extLst>
                    <a:ext uri="{9D8B030D-6E8A-4147-A177-3AD203B41FA5}">
                      <a16:colId xmlns:a16="http://schemas.microsoft.com/office/drawing/2014/main" val="659948594"/>
                    </a:ext>
                  </a:extLst>
                </a:gridCol>
                <a:gridCol w="740664">
                  <a:extLst>
                    <a:ext uri="{9D8B030D-6E8A-4147-A177-3AD203B41FA5}">
                      <a16:colId xmlns:a16="http://schemas.microsoft.com/office/drawing/2014/main" val="2791044406"/>
                    </a:ext>
                  </a:extLst>
                </a:gridCol>
                <a:gridCol w="740664">
                  <a:extLst>
                    <a:ext uri="{9D8B030D-6E8A-4147-A177-3AD203B41FA5}">
                      <a16:colId xmlns:a16="http://schemas.microsoft.com/office/drawing/2014/main" val="1651376394"/>
                    </a:ext>
                  </a:extLst>
                </a:gridCol>
                <a:gridCol w="740664">
                  <a:extLst>
                    <a:ext uri="{9D8B030D-6E8A-4147-A177-3AD203B41FA5}">
                      <a16:colId xmlns:a16="http://schemas.microsoft.com/office/drawing/2014/main" val="1029581917"/>
                    </a:ext>
                  </a:extLst>
                </a:gridCol>
                <a:gridCol w="740664">
                  <a:extLst>
                    <a:ext uri="{9D8B030D-6E8A-4147-A177-3AD203B41FA5}">
                      <a16:colId xmlns:a16="http://schemas.microsoft.com/office/drawing/2014/main" val="2768339648"/>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049211871"/>
                  </a:ext>
                </a:extLst>
              </a:tr>
              <a:tr h="370840">
                <a:tc>
                  <a:txBody>
                    <a:bodyPr/>
                    <a:lstStyle/>
                    <a:p>
                      <a:r>
                        <a:rPr lang="en-US" sz="1000" b="1"/>
                        <a:t>Tokio Marine America - 2020-02-03 17:42:00</a:t>
                      </a:r>
                      <a:r>
                        <a:rPr lang="en-US" sz="1000"/>
                        <a:t>
 The insurance business is a purpose driven industry. At TMA, we stay focused and committed to our clients - after all, we're who they turn to in their hour of need. #InsuranceCareersMonth #ICM2020</a:t>
                      </a:r>
                    </a:p>
                  </a:txBody>
                  <a:tcPr/>
                </a:tc>
                <a:tc>
                  <a:txBody>
                    <a:bodyPr/>
                    <a:lstStyle/>
                    <a:p>
                      <a:r>
                        <a:rPr lang="en-US" sz="1000"/>
                        <a:t>12</a:t>
                      </a:r>
                    </a:p>
                  </a:txBody>
                  <a:tcPr/>
                </a:tc>
                <a:tc>
                  <a:txBody>
                    <a:bodyPr/>
                    <a:lstStyle/>
                    <a:p>
                      <a:r>
                        <a:rPr lang="en-US" sz="1000"/>
                        <a:t>11</a:t>
                      </a:r>
                    </a:p>
                  </a:txBody>
                  <a:tcPr/>
                </a:tc>
                <a:tc>
                  <a:txBody>
                    <a:bodyPr/>
                    <a:lstStyle/>
                    <a:p>
                      <a:r>
                        <a:rPr lang="en-US" sz="1000"/>
                        <a:t>1</a:t>
                      </a:r>
                    </a:p>
                  </a:txBody>
                  <a:tcPr/>
                </a:tc>
                <a:tc>
                  <a:txBody>
                    <a:bodyPr/>
                    <a:lstStyle/>
                    <a:p>
                      <a:r>
                        <a:rPr lang="en-US" sz="1000"/>
                        <a:t>0</a:t>
                      </a:r>
                    </a:p>
                  </a:txBody>
                  <a:tcPr/>
                </a:tc>
                <a:tc>
                  <a:txBody>
                    <a:bodyPr/>
                    <a:lstStyle/>
                    <a:p>
                      <a:r>
                        <a:rPr lang="en-US" sz="1000"/>
                        <a:t>3.6697 %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426902288"/>
                  </a:ext>
                </a:extLst>
              </a:tr>
              <a:tr h="370840">
                <a:tc>
                  <a:txBody>
                    <a:bodyPr/>
                    <a:lstStyle/>
                    <a:p>
                      <a:r>
                        <a:rPr lang="en-US" sz="1000" b="1"/>
                        <a:t>Tokio Marine America - 2020-02-17 17:11:00</a:t>
                      </a:r>
                      <a:r>
                        <a:rPr lang="en-US" sz="1000"/>
                        <a:t>
 This week for #InsuranceCareersMonth, we're focusing on the theme of #philanthropy. To kick off the week, we'd like to share our Next Generation Leadership Program's efforts to support OneSight in partnership with our sister companies. Our Next Generation Leadership team is proud to serve OneSight as they develop into Tokio Marine's future leaders. #ICM2020 #ToBeAGoodCompany</a:t>
                      </a:r>
                    </a:p>
                  </a:txBody>
                  <a:tcPr/>
                </a:tc>
                <a:tc>
                  <a:txBody>
                    <a:bodyPr/>
                    <a:lstStyle/>
                    <a:p>
                      <a:r>
                        <a:rPr lang="en-US" sz="1000"/>
                        <a:t>10</a:t>
                      </a:r>
                    </a:p>
                  </a:txBody>
                  <a:tcPr/>
                </a:tc>
                <a:tc>
                  <a:txBody>
                    <a:bodyPr/>
                    <a:lstStyle/>
                    <a:p>
                      <a:r>
                        <a:rPr lang="en-US" sz="1000"/>
                        <a:t>5</a:t>
                      </a:r>
                    </a:p>
                  </a:txBody>
                  <a:tcPr/>
                </a:tc>
                <a:tc>
                  <a:txBody>
                    <a:bodyPr/>
                    <a:lstStyle/>
                    <a:p>
                      <a:r>
                        <a:rPr lang="en-US" sz="1000"/>
                        <a:t>1</a:t>
                      </a:r>
                    </a:p>
                  </a:txBody>
                  <a:tcPr/>
                </a:tc>
                <a:tc>
                  <a:txBody>
                    <a:bodyPr/>
                    <a:lstStyle/>
                    <a:p>
                      <a:r>
                        <a:rPr lang="en-US" sz="1000"/>
                        <a:t>4</a:t>
                      </a:r>
                    </a:p>
                  </a:txBody>
                  <a:tcPr/>
                </a:tc>
                <a:tc>
                  <a:txBody>
                    <a:bodyPr/>
                    <a:lstStyle/>
                    <a:p>
                      <a:r>
                        <a:rPr lang="en-US" sz="1000"/>
                        <a:t>3.0488 %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784077634"/>
                  </a:ext>
                </a:extLst>
              </a:tr>
              <a:tr h="370840">
                <a:tc>
                  <a:txBody>
                    <a:bodyPr/>
                    <a:lstStyle/>
                    <a:p>
                      <a:r>
                        <a:rPr lang="en-US" sz="1000" b="1"/>
                        <a:t>Tokio Marine America - 2020-02-28 19:36:00</a:t>
                      </a:r>
                      <a:r>
                        <a:rPr lang="en-US" sz="1000"/>
                        <a:t>
 We all know Thanksgiving is the third Thursday in November, but did you know National Chili Day is the fourth Thursday in February? Our Pasadena office celebrated with a chili cook-off. Looks good, #TeamTMA!</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3.0303 %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143874420"/>
                  </a:ext>
                </a:extLst>
              </a:tr>
            </a:tbl>
          </a:graphicData>
        </a:graphic>
      </p:graphicFrame>
      <p:sp>
        <p:nvSpPr>
          <p:cNvPr id="4" name="Text Placeholder 3">
            <a:extLst>
              <a:ext uri="{FF2B5EF4-FFF2-40B4-BE49-F238E27FC236}">
                <a16:creationId xmlns:a16="http://schemas.microsoft.com/office/drawing/2014/main" id="{2A47AF1F-6356-47BF-AD3A-0AD40E2EC0B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687025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F86A-8315-48C0-ACF2-66DD17BBB97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9CF02084-4308-401E-82DD-369DA0546FDB}"/>
              </a:ext>
            </a:extLst>
          </p:cNvPr>
          <p:cNvGraphicFramePr>
            <a:graphicFrameLocks noGrp="1"/>
          </p:cNvGraphicFramePr>
          <p:nvPr>
            <p:ph type="tbl" sz="quarter" idx="13"/>
            <p:extLst>
              <p:ext uri="{D42A27DB-BD31-4B8C-83A1-F6EECF244321}">
                <p14:modId xmlns:p14="http://schemas.microsoft.com/office/powerpoint/2010/main" val="77008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99448270"/>
                    </a:ext>
                  </a:extLst>
                </a:gridCol>
                <a:gridCol w="411480">
                  <a:extLst>
                    <a:ext uri="{9D8B030D-6E8A-4147-A177-3AD203B41FA5}">
                      <a16:colId xmlns:a16="http://schemas.microsoft.com/office/drawing/2014/main" val="1575216879"/>
                    </a:ext>
                  </a:extLst>
                </a:gridCol>
                <a:gridCol w="411480">
                  <a:extLst>
                    <a:ext uri="{9D8B030D-6E8A-4147-A177-3AD203B41FA5}">
                      <a16:colId xmlns:a16="http://schemas.microsoft.com/office/drawing/2014/main" val="1001766584"/>
                    </a:ext>
                  </a:extLst>
                </a:gridCol>
                <a:gridCol w="411480">
                  <a:extLst>
                    <a:ext uri="{9D8B030D-6E8A-4147-A177-3AD203B41FA5}">
                      <a16:colId xmlns:a16="http://schemas.microsoft.com/office/drawing/2014/main" val="2048114287"/>
                    </a:ext>
                  </a:extLst>
                </a:gridCol>
                <a:gridCol w="411480">
                  <a:extLst>
                    <a:ext uri="{9D8B030D-6E8A-4147-A177-3AD203B41FA5}">
                      <a16:colId xmlns:a16="http://schemas.microsoft.com/office/drawing/2014/main" val="222376791"/>
                    </a:ext>
                  </a:extLst>
                </a:gridCol>
                <a:gridCol w="411480">
                  <a:extLst>
                    <a:ext uri="{9D8B030D-6E8A-4147-A177-3AD203B41FA5}">
                      <a16:colId xmlns:a16="http://schemas.microsoft.com/office/drawing/2014/main" val="3792035268"/>
                    </a:ext>
                  </a:extLst>
                </a:gridCol>
                <a:gridCol w="411480">
                  <a:extLst>
                    <a:ext uri="{9D8B030D-6E8A-4147-A177-3AD203B41FA5}">
                      <a16:colId xmlns:a16="http://schemas.microsoft.com/office/drawing/2014/main" val="1297947540"/>
                    </a:ext>
                  </a:extLst>
                </a:gridCol>
                <a:gridCol w="411480">
                  <a:extLst>
                    <a:ext uri="{9D8B030D-6E8A-4147-A177-3AD203B41FA5}">
                      <a16:colId xmlns:a16="http://schemas.microsoft.com/office/drawing/2014/main" val="1659372379"/>
                    </a:ext>
                  </a:extLst>
                </a:gridCol>
                <a:gridCol w="411480">
                  <a:extLst>
                    <a:ext uri="{9D8B030D-6E8A-4147-A177-3AD203B41FA5}">
                      <a16:colId xmlns:a16="http://schemas.microsoft.com/office/drawing/2014/main" val="590322637"/>
                    </a:ext>
                  </a:extLst>
                </a:gridCol>
                <a:gridCol w="411480">
                  <a:extLst>
                    <a:ext uri="{9D8B030D-6E8A-4147-A177-3AD203B41FA5}">
                      <a16:colId xmlns:a16="http://schemas.microsoft.com/office/drawing/2014/main" val="1345759145"/>
                    </a:ext>
                  </a:extLst>
                </a:gridCol>
                <a:gridCol w="411480">
                  <a:extLst>
                    <a:ext uri="{9D8B030D-6E8A-4147-A177-3AD203B41FA5}">
                      <a16:colId xmlns:a16="http://schemas.microsoft.com/office/drawing/2014/main" val="2111103678"/>
                    </a:ext>
                  </a:extLst>
                </a:gridCol>
                <a:gridCol w="411480">
                  <a:extLst>
                    <a:ext uri="{9D8B030D-6E8A-4147-A177-3AD203B41FA5}">
                      <a16:colId xmlns:a16="http://schemas.microsoft.com/office/drawing/2014/main" val="3512648885"/>
                    </a:ext>
                  </a:extLst>
                </a:gridCol>
                <a:gridCol w="411480">
                  <a:extLst>
                    <a:ext uri="{9D8B030D-6E8A-4147-A177-3AD203B41FA5}">
                      <a16:colId xmlns:a16="http://schemas.microsoft.com/office/drawing/2014/main" val="1551414890"/>
                    </a:ext>
                  </a:extLst>
                </a:gridCol>
                <a:gridCol w="411480">
                  <a:extLst>
                    <a:ext uri="{9D8B030D-6E8A-4147-A177-3AD203B41FA5}">
                      <a16:colId xmlns:a16="http://schemas.microsoft.com/office/drawing/2014/main" val="567421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4156976"/>
                  </a:ext>
                </a:extLst>
              </a:tr>
              <a:tr h="370840">
                <a:tc>
                  <a:txBody>
                    <a:bodyPr/>
                    <a:lstStyle/>
                    <a:p>
                      <a:r>
                        <a:rPr lang="en-US" sz="1000"/>
                        <a:t>TMAmerica</a:t>
                      </a:r>
                    </a:p>
                  </a:txBody>
                  <a:tcPr/>
                </a:tc>
                <a:tc>
                  <a:txBody>
                    <a:bodyPr/>
                    <a:lstStyle/>
                    <a:p>
                      <a:r>
                        <a:rPr lang="en-US" sz="1000"/>
                        <a:t>170</a:t>
                      </a:r>
                    </a:p>
                  </a:txBody>
                  <a:tcPr/>
                </a:tc>
                <a:tc>
                  <a:txBody>
                    <a:bodyPr/>
                    <a:lstStyle/>
                    <a:p>
                      <a:r>
                        <a:rPr lang="en-US" sz="1000"/>
                        <a:t>5</a:t>
                      </a:r>
                    </a:p>
                  </a:txBody>
                  <a:tcPr/>
                </a:tc>
                <a:tc>
                  <a:txBody>
                    <a:bodyPr/>
                    <a:lstStyle/>
                    <a:p>
                      <a:r>
                        <a:rPr lang="en-US" sz="1000"/>
                        <a:t>25</a:t>
                      </a:r>
                    </a:p>
                  </a:txBody>
                  <a:tcPr/>
                </a:tc>
                <a:tc>
                  <a:txBody>
                    <a:bodyPr/>
                    <a:lstStyle/>
                    <a:p>
                      <a:r>
                        <a:rPr lang="en-US" sz="1000"/>
                        <a:t>13</a:t>
                      </a:r>
                    </a:p>
                  </a:txBody>
                  <a:tcPr/>
                </a:tc>
                <a:tc>
                  <a:txBody>
                    <a:bodyPr/>
                    <a:lstStyle/>
                    <a:p>
                      <a:r>
                        <a:rPr lang="en-US" sz="1000"/>
                        <a:t>3</a:t>
                      </a:r>
                    </a:p>
                  </a:txBody>
                  <a:tcPr/>
                </a:tc>
                <a:tc>
                  <a:txBody>
                    <a:bodyPr/>
                    <a:lstStyle/>
                    <a:p>
                      <a:r>
                        <a:rPr lang="en-US" sz="1000"/>
                        <a:t>9</a:t>
                      </a:r>
                    </a:p>
                  </a:txBody>
                  <a:tcPr/>
                </a:tc>
                <a:tc>
                  <a:txBody>
                    <a:bodyPr/>
                    <a:lstStyle/>
                    <a:p>
                      <a:r>
                        <a:rPr lang="en-US" sz="1000"/>
                        <a:t>24</a:t>
                      </a:r>
                    </a:p>
                  </a:txBody>
                  <a:tcPr/>
                </a:tc>
                <a:tc>
                  <a:txBody>
                    <a:bodyPr/>
                    <a:lstStyle/>
                    <a:p>
                      <a:r>
                        <a:rPr lang="en-US" sz="1000"/>
                        <a:t>21</a:t>
                      </a:r>
                    </a:p>
                  </a:txBody>
                  <a:tcPr/>
                </a:tc>
                <a:tc>
                  <a:txBody>
                    <a:bodyPr/>
                    <a:lstStyle/>
                    <a:p>
                      <a:r>
                        <a:rPr lang="en-US" sz="1000"/>
                        <a:t>57</a:t>
                      </a:r>
                    </a:p>
                  </a:txBody>
                  <a:tcPr/>
                </a:tc>
                <a:tc>
                  <a:txBody>
                    <a:bodyPr/>
                    <a:lstStyle/>
                    <a:p>
                      <a:r>
                        <a:rPr lang="en-US" sz="1000"/>
                        <a:t>2</a:t>
                      </a:r>
                    </a:p>
                  </a:txBody>
                  <a:tcPr/>
                </a:tc>
                <a:tc>
                  <a:txBody>
                    <a:bodyPr/>
                    <a:lstStyle/>
                    <a:p>
                      <a:r>
                        <a:rPr lang="en-US" sz="1000"/>
                        <a:t>7</a:t>
                      </a:r>
                    </a:p>
                  </a:txBody>
                  <a:tcPr/>
                </a:tc>
                <a:tc>
                  <a:txBody>
                    <a:bodyPr/>
                    <a:lstStyle/>
                    <a:p>
                      <a:r>
                        <a:rPr lang="en-US" sz="1000"/>
                        <a:t>3.6849 %</a:t>
                      </a:r>
                    </a:p>
                  </a:txBody>
                  <a:tcPr/>
                </a:tc>
                <a:tc>
                  <a:txBody>
                    <a:bodyPr/>
                    <a:lstStyle/>
                    <a:p>
                      <a:r>
                        <a:rPr lang="en-US" sz="1000"/>
                        <a:t>0.0 %</a:t>
                      </a:r>
                    </a:p>
                  </a:txBody>
                  <a:tcPr/>
                </a:tc>
                <a:extLst>
                  <a:ext uri="{0D108BD9-81ED-4DB2-BD59-A6C34878D82A}">
                    <a16:rowId xmlns:a16="http://schemas.microsoft.com/office/drawing/2014/main" val="3742104263"/>
                  </a:ext>
                </a:extLst>
              </a:tr>
            </a:tbl>
          </a:graphicData>
        </a:graphic>
      </p:graphicFrame>
      <p:sp>
        <p:nvSpPr>
          <p:cNvPr id="4" name="Text Placeholder 3">
            <a:extLst>
              <a:ext uri="{FF2B5EF4-FFF2-40B4-BE49-F238E27FC236}">
                <a16:creationId xmlns:a16="http://schemas.microsoft.com/office/drawing/2014/main" id="{78676985-3049-41F6-980F-A1AC204F2E2B}"/>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061444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4C06-F9CC-4A7C-97AF-FB8A4D85BC8C}"/>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C76C077-FAE0-4236-9EE3-7B0D458E1AC2}"/>
              </a:ext>
            </a:extLst>
          </p:cNvPr>
          <p:cNvGraphicFramePr>
            <a:graphicFrameLocks noGrp="1"/>
          </p:cNvGraphicFramePr>
          <p:nvPr>
            <p:ph type="chart" sz="quarter" idx="13"/>
            <p:extLst>
              <p:ext uri="{D42A27DB-BD31-4B8C-83A1-F6EECF244321}">
                <p14:modId xmlns:p14="http://schemas.microsoft.com/office/powerpoint/2010/main" val="3686206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8A0BB5-803B-45FB-AC5C-5531CE4200BB}"/>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EE2EDD43-F2B3-432C-9F05-126D612929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3584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A34ED-82F8-43AE-B0C4-0013F328BD02}"/>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D0043DDB-A368-48A0-9E55-8EEB7CC9C41C}"/>
              </a:ext>
            </a:extLst>
          </p:cNvPr>
          <p:cNvGraphicFramePr>
            <a:graphicFrameLocks noGrp="1"/>
          </p:cNvGraphicFramePr>
          <p:nvPr>
            <p:ph type="chart" sz="quarter" idx="13"/>
            <p:extLst>
              <p:ext uri="{D42A27DB-BD31-4B8C-83A1-F6EECF244321}">
                <p14:modId xmlns:p14="http://schemas.microsoft.com/office/powerpoint/2010/main" val="752701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B561C-F6F4-4E09-BEA5-DDC433E7609E}"/>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7A0A1CCC-7D27-4DD9-9042-A69C2F0EF1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960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35B2A-831F-448F-9A2F-972866D9F917}"/>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7307D23A-CDCB-4439-9E6F-13C0E8E01209}"/>
              </a:ext>
            </a:extLst>
          </p:cNvPr>
          <p:cNvGraphicFramePr>
            <a:graphicFrameLocks noGrp="1"/>
          </p:cNvGraphicFramePr>
          <p:nvPr>
            <p:ph type="chart" sz="quarter" idx="13"/>
            <p:extLst>
              <p:ext uri="{D42A27DB-BD31-4B8C-83A1-F6EECF244321}">
                <p14:modId xmlns:p14="http://schemas.microsoft.com/office/powerpoint/2010/main" val="2950046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E0D74E-0AE9-498C-8AA3-AB3280B93DD2}"/>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BFAB7AF4-055C-4CAC-A868-3A0000E3DB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2491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4F03A-CC9F-48AD-95DA-E5E5A0EF07BF}"/>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8E087174-E9B8-454C-917C-C5B2CD454432}"/>
              </a:ext>
            </a:extLst>
          </p:cNvPr>
          <p:cNvGraphicFramePr>
            <a:graphicFrameLocks noGrp="1"/>
          </p:cNvGraphicFramePr>
          <p:nvPr>
            <p:ph type="tbl" sz="quarter" idx="13"/>
            <p:extLst>
              <p:ext uri="{D42A27DB-BD31-4B8C-83A1-F6EECF244321}">
                <p14:modId xmlns:p14="http://schemas.microsoft.com/office/powerpoint/2010/main" val="1757359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83372344"/>
                    </a:ext>
                  </a:extLst>
                </a:gridCol>
                <a:gridCol w="493776">
                  <a:extLst>
                    <a:ext uri="{9D8B030D-6E8A-4147-A177-3AD203B41FA5}">
                      <a16:colId xmlns:a16="http://schemas.microsoft.com/office/drawing/2014/main" val="2728671270"/>
                    </a:ext>
                  </a:extLst>
                </a:gridCol>
                <a:gridCol w="1069848">
                  <a:extLst>
                    <a:ext uri="{9D8B030D-6E8A-4147-A177-3AD203B41FA5}">
                      <a16:colId xmlns:a16="http://schemas.microsoft.com/office/drawing/2014/main" val="2494094473"/>
                    </a:ext>
                  </a:extLst>
                </a:gridCol>
                <a:gridCol w="1069848">
                  <a:extLst>
                    <a:ext uri="{9D8B030D-6E8A-4147-A177-3AD203B41FA5}">
                      <a16:colId xmlns:a16="http://schemas.microsoft.com/office/drawing/2014/main" val="787828511"/>
                    </a:ext>
                  </a:extLst>
                </a:gridCol>
                <a:gridCol w="1069848">
                  <a:extLst>
                    <a:ext uri="{9D8B030D-6E8A-4147-A177-3AD203B41FA5}">
                      <a16:colId xmlns:a16="http://schemas.microsoft.com/office/drawing/2014/main" val="2009162959"/>
                    </a:ext>
                  </a:extLst>
                </a:gridCol>
                <a:gridCol w="1069848">
                  <a:extLst>
                    <a:ext uri="{9D8B030D-6E8A-4147-A177-3AD203B41FA5}">
                      <a16:colId xmlns:a16="http://schemas.microsoft.com/office/drawing/2014/main" val="1501982030"/>
                    </a:ext>
                  </a:extLst>
                </a:gridCol>
                <a:gridCol w="1069848">
                  <a:extLst>
                    <a:ext uri="{9D8B030D-6E8A-4147-A177-3AD203B41FA5}">
                      <a16:colId xmlns:a16="http://schemas.microsoft.com/office/drawing/2014/main" val="2067777129"/>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413066552"/>
                  </a:ext>
                </a:extLst>
              </a:tr>
              <a:tr h="370840">
                <a:tc>
                  <a:txBody>
                    <a:bodyPr/>
                    <a:lstStyle/>
                    <a:p>
                      <a:r>
                        <a:rPr lang="en-US" sz="1000" b="1"/>
                        <a:t>@TokioMAmerica - 2020-02-10 20:25:26</a:t>
                      </a:r>
                      <a:r>
                        <a:rPr lang="en-US" sz="1000"/>
                        <a:t>
 To celebrate #InsuranceCareersMonth, we asked employees to share how they got started in the insurance industry. Senior Claims Specialist, James L., has been with TMA for 10 years. #ICM2020 https://t.co/PuEKCSDTB3</a:t>
                      </a:r>
                    </a:p>
                  </a:txBody>
                  <a:tcPr/>
                </a:tc>
                <a:tc>
                  <a:txBody>
                    <a:bodyPr/>
                    <a:lstStyle/>
                    <a:p>
                      <a:r>
                        <a:rPr lang="en-US" sz="1000"/>
                        <a:t>02/11/2020 06:20:11</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5.4878 %</a:t>
                      </a:r>
                    </a:p>
                  </a:txBody>
                  <a:tcPr/>
                </a:tc>
                <a:extLst>
                  <a:ext uri="{0D108BD9-81ED-4DB2-BD59-A6C34878D82A}">
                    <a16:rowId xmlns:a16="http://schemas.microsoft.com/office/drawing/2014/main" val="6470039"/>
                  </a:ext>
                </a:extLst>
              </a:tr>
              <a:tr h="370840">
                <a:tc>
                  <a:txBody>
                    <a:bodyPr/>
                    <a:lstStyle/>
                    <a:p>
                      <a:r>
                        <a:rPr lang="en-US" sz="1000" b="1"/>
                        <a:t>@TokioMAmerica - 2020-02-19 21:10:10</a:t>
                      </a:r>
                      <a:r>
                        <a:rPr lang="en-US" sz="1000"/>
                        <a:t>
 #Philanthropy and #wellness are important parts of our company culture. Our new Anshin in Action Walk/Run Club combines both of these! Check out these stats from our first fall event in 2019. #InsuranceCareersMonth #ICM2020 https://t.co/PyCEw8hLAL</a:t>
                      </a:r>
                    </a:p>
                  </a:txBody>
                  <a:tcPr/>
                </a:tc>
                <a:tc>
                  <a:txBody>
                    <a:bodyPr/>
                    <a:lstStyle/>
                    <a:p>
                      <a:r>
                        <a:rPr lang="en-US" sz="1000"/>
                        <a:t>02/22/2020 00:09:19</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5.3571 %</a:t>
                      </a:r>
                    </a:p>
                  </a:txBody>
                  <a:tcPr/>
                </a:tc>
                <a:extLst>
                  <a:ext uri="{0D108BD9-81ED-4DB2-BD59-A6C34878D82A}">
                    <a16:rowId xmlns:a16="http://schemas.microsoft.com/office/drawing/2014/main" val="1156001601"/>
                  </a:ext>
                </a:extLst>
              </a:tr>
              <a:tr h="370840">
                <a:tc>
                  <a:txBody>
                    <a:bodyPr/>
                    <a:lstStyle/>
                    <a:p>
                      <a:r>
                        <a:rPr lang="en-US" sz="1000" b="1"/>
                        <a:t>@TokioMAmerica - 2020-02-17 19:20:11</a:t>
                      </a:r>
                      <a:r>
                        <a:rPr lang="en-US" sz="1000"/>
                        <a:t>
 In the spirit of #philanthropy for #InsuranceCareersMonth, we'd like to highlight our Next Gen Leadership team's support for @OneSight. #TeamTMA is joining our sister companies in fundraising to help provide access to eye exams &amp;amp; glasses worldwide. #ICM2020 #ToBeAGoodCompany https://t.co/xoHqaEvuzU</a:t>
                      </a:r>
                    </a:p>
                  </a:txBody>
                  <a:tcPr/>
                </a:tc>
                <a:tc>
                  <a:txBody>
                    <a:bodyPr/>
                    <a:lstStyle/>
                    <a:p>
                      <a:r>
                        <a:rPr lang="en-US" sz="1000"/>
                        <a:t>02/22/2020 00:09:19</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4.7619 %</a:t>
                      </a:r>
                    </a:p>
                  </a:txBody>
                  <a:tcPr/>
                </a:tc>
                <a:extLst>
                  <a:ext uri="{0D108BD9-81ED-4DB2-BD59-A6C34878D82A}">
                    <a16:rowId xmlns:a16="http://schemas.microsoft.com/office/drawing/2014/main" val="765210199"/>
                  </a:ext>
                </a:extLst>
              </a:tr>
            </a:tbl>
          </a:graphicData>
        </a:graphic>
      </p:graphicFrame>
      <p:sp>
        <p:nvSpPr>
          <p:cNvPr id="4" name="Text Placeholder 3">
            <a:extLst>
              <a:ext uri="{FF2B5EF4-FFF2-40B4-BE49-F238E27FC236}">
                <a16:creationId xmlns:a16="http://schemas.microsoft.com/office/drawing/2014/main" id="{9FD4B86D-66AE-4014-AA4D-266D02D3958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868843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F7E11-663A-41E7-8074-1E67C17B5C59}"/>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CDD19594-5739-40BB-ADFC-820381E76FAD}"/>
              </a:ext>
            </a:extLst>
          </p:cNvPr>
          <p:cNvGraphicFramePr>
            <a:graphicFrameLocks noGrp="1"/>
          </p:cNvGraphicFramePr>
          <p:nvPr>
            <p:ph type="tbl" sz="quarter" idx="13"/>
            <p:extLst>
              <p:ext uri="{D42A27DB-BD31-4B8C-83A1-F6EECF244321}">
                <p14:modId xmlns:p14="http://schemas.microsoft.com/office/powerpoint/2010/main" val="734609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92564600"/>
                    </a:ext>
                  </a:extLst>
                </a:gridCol>
                <a:gridCol w="411480">
                  <a:extLst>
                    <a:ext uri="{9D8B030D-6E8A-4147-A177-3AD203B41FA5}">
                      <a16:colId xmlns:a16="http://schemas.microsoft.com/office/drawing/2014/main" val="2099222428"/>
                    </a:ext>
                  </a:extLst>
                </a:gridCol>
                <a:gridCol w="411480">
                  <a:extLst>
                    <a:ext uri="{9D8B030D-6E8A-4147-A177-3AD203B41FA5}">
                      <a16:colId xmlns:a16="http://schemas.microsoft.com/office/drawing/2014/main" val="4101690153"/>
                    </a:ext>
                  </a:extLst>
                </a:gridCol>
                <a:gridCol w="411480">
                  <a:extLst>
                    <a:ext uri="{9D8B030D-6E8A-4147-A177-3AD203B41FA5}">
                      <a16:colId xmlns:a16="http://schemas.microsoft.com/office/drawing/2014/main" val="2037549246"/>
                    </a:ext>
                  </a:extLst>
                </a:gridCol>
                <a:gridCol w="411480">
                  <a:extLst>
                    <a:ext uri="{9D8B030D-6E8A-4147-A177-3AD203B41FA5}">
                      <a16:colId xmlns:a16="http://schemas.microsoft.com/office/drawing/2014/main" val="2264144670"/>
                    </a:ext>
                  </a:extLst>
                </a:gridCol>
                <a:gridCol w="411480">
                  <a:extLst>
                    <a:ext uri="{9D8B030D-6E8A-4147-A177-3AD203B41FA5}">
                      <a16:colId xmlns:a16="http://schemas.microsoft.com/office/drawing/2014/main" val="4028420566"/>
                    </a:ext>
                  </a:extLst>
                </a:gridCol>
                <a:gridCol w="411480">
                  <a:extLst>
                    <a:ext uri="{9D8B030D-6E8A-4147-A177-3AD203B41FA5}">
                      <a16:colId xmlns:a16="http://schemas.microsoft.com/office/drawing/2014/main" val="2815620112"/>
                    </a:ext>
                  </a:extLst>
                </a:gridCol>
                <a:gridCol w="411480">
                  <a:extLst>
                    <a:ext uri="{9D8B030D-6E8A-4147-A177-3AD203B41FA5}">
                      <a16:colId xmlns:a16="http://schemas.microsoft.com/office/drawing/2014/main" val="1450792219"/>
                    </a:ext>
                  </a:extLst>
                </a:gridCol>
                <a:gridCol w="411480">
                  <a:extLst>
                    <a:ext uri="{9D8B030D-6E8A-4147-A177-3AD203B41FA5}">
                      <a16:colId xmlns:a16="http://schemas.microsoft.com/office/drawing/2014/main" val="1437789521"/>
                    </a:ext>
                  </a:extLst>
                </a:gridCol>
                <a:gridCol w="411480">
                  <a:extLst>
                    <a:ext uri="{9D8B030D-6E8A-4147-A177-3AD203B41FA5}">
                      <a16:colId xmlns:a16="http://schemas.microsoft.com/office/drawing/2014/main" val="1895913522"/>
                    </a:ext>
                  </a:extLst>
                </a:gridCol>
                <a:gridCol w="411480">
                  <a:extLst>
                    <a:ext uri="{9D8B030D-6E8A-4147-A177-3AD203B41FA5}">
                      <a16:colId xmlns:a16="http://schemas.microsoft.com/office/drawing/2014/main" val="2723803470"/>
                    </a:ext>
                  </a:extLst>
                </a:gridCol>
                <a:gridCol w="411480">
                  <a:extLst>
                    <a:ext uri="{9D8B030D-6E8A-4147-A177-3AD203B41FA5}">
                      <a16:colId xmlns:a16="http://schemas.microsoft.com/office/drawing/2014/main" val="2799239506"/>
                    </a:ext>
                  </a:extLst>
                </a:gridCol>
                <a:gridCol w="411480">
                  <a:extLst>
                    <a:ext uri="{9D8B030D-6E8A-4147-A177-3AD203B41FA5}">
                      <a16:colId xmlns:a16="http://schemas.microsoft.com/office/drawing/2014/main" val="1785655903"/>
                    </a:ext>
                  </a:extLst>
                </a:gridCol>
                <a:gridCol w="411480">
                  <a:extLst>
                    <a:ext uri="{9D8B030D-6E8A-4147-A177-3AD203B41FA5}">
                      <a16:colId xmlns:a16="http://schemas.microsoft.com/office/drawing/2014/main" val="451132991"/>
                    </a:ext>
                  </a:extLst>
                </a:gridCol>
                <a:gridCol w="411480">
                  <a:extLst>
                    <a:ext uri="{9D8B030D-6E8A-4147-A177-3AD203B41FA5}">
                      <a16:colId xmlns:a16="http://schemas.microsoft.com/office/drawing/2014/main" val="415743520"/>
                    </a:ext>
                  </a:extLst>
                </a:gridCol>
                <a:gridCol w="411480">
                  <a:extLst>
                    <a:ext uri="{9D8B030D-6E8A-4147-A177-3AD203B41FA5}">
                      <a16:colId xmlns:a16="http://schemas.microsoft.com/office/drawing/2014/main" val="2415293908"/>
                    </a:ext>
                  </a:extLst>
                </a:gridCol>
                <a:gridCol w="411480">
                  <a:extLst>
                    <a:ext uri="{9D8B030D-6E8A-4147-A177-3AD203B41FA5}">
                      <a16:colId xmlns:a16="http://schemas.microsoft.com/office/drawing/2014/main" val="32910861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691214876"/>
                  </a:ext>
                </a:extLst>
              </a:tr>
              <a:tr h="370840">
                <a:tc>
                  <a:txBody>
                    <a:bodyPr/>
                    <a:lstStyle/>
                    <a:p>
                      <a:r>
                        <a:rPr lang="en-US" sz="1000"/>
                        <a:t>Tokio Marine America</a:t>
                      </a:r>
                    </a:p>
                  </a:txBody>
                  <a:tcPr/>
                </a:tc>
                <a:tc>
                  <a:txBody>
                    <a:bodyPr/>
                    <a:lstStyle/>
                    <a:p>
                      <a:r>
                        <a:rPr lang="en-US" sz="1000"/>
                        <a:t>14679</a:t>
                      </a:r>
                    </a:p>
                  </a:txBody>
                  <a:tcPr/>
                </a:tc>
                <a:tc>
                  <a:txBody>
                    <a:bodyPr/>
                    <a:lstStyle/>
                    <a:p>
                      <a:r>
                        <a:rPr lang="en-US" sz="1000"/>
                        <a:t>326</a:t>
                      </a:r>
                    </a:p>
                  </a:txBody>
                  <a:tcPr/>
                </a:tc>
                <a:tc>
                  <a:txBody>
                    <a:bodyPr/>
                    <a:lstStyle/>
                    <a:p>
                      <a:r>
                        <a:rPr lang="en-US" sz="1000"/>
                        <a:t>13</a:t>
                      </a:r>
                    </a:p>
                  </a:txBody>
                  <a:tcPr/>
                </a:tc>
                <a:tc>
                  <a:txBody>
                    <a:bodyPr/>
                    <a:lstStyle/>
                    <a:p>
                      <a:r>
                        <a:rPr lang="en-US" sz="1000"/>
                        <a:t>555</a:t>
                      </a:r>
                    </a:p>
                  </a:txBody>
                  <a:tcPr/>
                </a:tc>
                <a:tc>
                  <a:txBody>
                    <a:bodyPr/>
                    <a:lstStyle/>
                    <a:p>
                      <a:r>
                        <a:rPr lang="en-US" sz="1000"/>
                        <a:t>42.692307692308</a:t>
                      </a:r>
                    </a:p>
                  </a:txBody>
                  <a:tcPr/>
                </a:tc>
                <a:tc>
                  <a:txBody>
                    <a:bodyPr/>
                    <a:lstStyle/>
                    <a:p>
                      <a:r>
                        <a:rPr lang="en-US" sz="1000"/>
                        <a:t>1</a:t>
                      </a:r>
                    </a:p>
                  </a:txBody>
                  <a:tcPr/>
                </a:tc>
                <a:tc>
                  <a:txBody>
                    <a:bodyPr/>
                    <a:lstStyle/>
                    <a:p>
                      <a:r>
                        <a:rPr lang="en-US" sz="1000"/>
                        <a:t>0.076923076923077</a:t>
                      </a:r>
                    </a:p>
                  </a:txBody>
                  <a:tcPr/>
                </a:tc>
                <a:tc>
                  <a:txBody>
                    <a:bodyPr/>
                    <a:lstStyle/>
                    <a:p>
                      <a:r>
                        <a:rPr lang="en-US" sz="1000"/>
                        <a:t>34</a:t>
                      </a:r>
                    </a:p>
                  </a:txBody>
                  <a:tcPr/>
                </a:tc>
                <a:tc>
                  <a:txBody>
                    <a:bodyPr/>
                    <a:lstStyle/>
                    <a:p>
                      <a:r>
                        <a:rPr lang="en-US" sz="1000"/>
                        <a:t>2.6153846153846</a:t>
                      </a:r>
                    </a:p>
                  </a:txBody>
                  <a:tcPr/>
                </a:tc>
                <a:tc>
                  <a:txBody>
                    <a:bodyPr/>
                    <a:lstStyle/>
                    <a:p>
                      <a:r>
                        <a:rPr lang="en-US" sz="1000"/>
                        <a:t>341</a:t>
                      </a:r>
                    </a:p>
                  </a:txBody>
                  <a:tcPr/>
                </a:tc>
                <a:tc>
                  <a:txBody>
                    <a:bodyPr/>
                    <a:lstStyle/>
                    <a:p>
                      <a:r>
                        <a:rPr lang="en-US" sz="1000"/>
                        <a:t>26.230769230769</a:t>
                      </a:r>
                    </a:p>
                  </a:txBody>
                  <a:tcPr/>
                </a:tc>
                <a:tc>
                  <a:txBody>
                    <a:bodyPr/>
                    <a:lstStyle/>
                    <a:p>
                      <a:r>
                        <a:rPr lang="en-US" sz="1000"/>
                        <a:t>29153</a:t>
                      </a:r>
                    </a:p>
                  </a:txBody>
                  <a:tcPr/>
                </a:tc>
                <a:tc>
                  <a:txBody>
                    <a:bodyPr/>
                    <a:lstStyle/>
                    <a:p>
                      <a:r>
                        <a:rPr lang="en-US" sz="1000"/>
                        <a:t>2242.5384615385</a:t>
                      </a:r>
                    </a:p>
                  </a:txBody>
                  <a:tcPr/>
                </a:tc>
                <a:tc>
                  <a:txBody>
                    <a:bodyPr/>
                    <a:lstStyle/>
                    <a:p>
                      <a:r>
                        <a:rPr lang="en-US" sz="1000"/>
                        <a:t>0.031666122941946 %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962316895"/>
                  </a:ext>
                </a:extLst>
              </a:tr>
            </a:tbl>
          </a:graphicData>
        </a:graphic>
      </p:graphicFrame>
      <p:sp>
        <p:nvSpPr>
          <p:cNvPr id="4" name="Text Placeholder 3">
            <a:extLst>
              <a:ext uri="{FF2B5EF4-FFF2-40B4-BE49-F238E27FC236}">
                <a16:creationId xmlns:a16="http://schemas.microsoft.com/office/drawing/2014/main" id="{E93DF929-F613-49D6-96C6-4E2792FB636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107143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84A4A-7C8A-4537-8B73-FD428D404B6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15A5BBB5-0EDB-4B3D-B6F1-BBC8A6036A73}"/>
              </a:ext>
            </a:extLst>
          </p:cNvPr>
          <p:cNvGraphicFramePr>
            <a:graphicFrameLocks noGrp="1"/>
          </p:cNvGraphicFramePr>
          <p:nvPr>
            <p:ph type="chart" sz="quarter" idx="13"/>
            <p:extLst>
              <p:ext uri="{D42A27DB-BD31-4B8C-83A1-F6EECF244321}">
                <p14:modId xmlns:p14="http://schemas.microsoft.com/office/powerpoint/2010/main" val="3298255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5A46B-33EF-4AB0-B565-622AB5E5DA59}"/>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EB3102C2-4076-4ECD-9F2D-7067972827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3818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83CE8-1F55-4F7C-8FCE-E056EF2A2CB9}"/>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A6738029-866D-4499-AB81-2209DC0DCC34}"/>
              </a:ext>
            </a:extLst>
          </p:cNvPr>
          <p:cNvGraphicFramePr>
            <a:graphicFrameLocks noGrp="1"/>
          </p:cNvGraphicFramePr>
          <p:nvPr>
            <p:ph type="chart" sz="quarter" idx="13"/>
            <p:extLst>
              <p:ext uri="{D42A27DB-BD31-4B8C-83A1-F6EECF244321}">
                <p14:modId xmlns:p14="http://schemas.microsoft.com/office/powerpoint/2010/main" val="1970042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41BA89-19A5-4FDE-B2BD-71BFAFA409AB}"/>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FE7FF319-9E32-4E78-A9D3-AB3161589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914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F3055-A7D7-4EEF-8BD9-C1156FBDC90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0426724-53E7-4185-8B3A-5BED3C605709}"/>
              </a:ext>
            </a:extLst>
          </p:cNvPr>
          <p:cNvGraphicFramePr>
            <a:graphicFrameLocks noGrp="1"/>
          </p:cNvGraphicFramePr>
          <p:nvPr>
            <p:ph type="chart" sz="quarter" idx="13"/>
            <p:extLst>
              <p:ext uri="{D42A27DB-BD31-4B8C-83A1-F6EECF244321}">
                <p14:modId xmlns:p14="http://schemas.microsoft.com/office/powerpoint/2010/main" val="1230188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1029D-CF1B-4F8F-8811-2F53892510D7}"/>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2B3A30F9-BB3A-4531-9D94-A819945731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430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539BD-310E-4591-A640-39A3ACA94439}"/>
              </a:ext>
            </a:extLst>
          </p:cNvPr>
          <p:cNvSpPr>
            <a:spLocks noGrp="1"/>
          </p:cNvSpPr>
          <p:nvPr>
            <p:ph type="title"/>
          </p:nvPr>
        </p:nvSpPr>
        <p:spPr/>
        <p:txBody>
          <a:bodyPr/>
          <a:lstStyle/>
          <a:p>
            <a:r>
              <a:rPr lang="en-US"/>
              <a:t>LinkedIn Posts Table | Tokio Marine America - 1 of 2</a:t>
            </a:r>
          </a:p>
        </p:txBody>
      </p:sp>
      <p:graphicFrame>
        <p:nvGraphicFramePr>
          <p:cNvPr id="5" name="Table Placeholder 4">
            <a:extLst>
              <a:ext uri="{FF2B5EF4-FFF2-40B4-BE49-F238E27FC236}">
                <a16:creationId xmlns:a16="http://schemas.microsoft.com/office/drawing/2014/main" id="{64B55D95-1DF1-4621-8164-AC738C2BA901}"/>
              </a:ext>
            </a:extLst>
          </p:cNvPr>
          <p:cNvGraphicFramePr>
            <a:graphicFrameLocks noGrp="1"/>
          </p:cNvGraphicFramePr>
          <p:nvPr>
            <p:ph type="tbl" sz="quarter" idx="13"/>
            <p:extLst>
              <p:ext uri="{D42A27DB-BD31-4B8C-83A1-F6EECF244321}">
                <p14:modId xmlns:p14="http://schemas.microsoft.com/office/powerpoint/2010/main" val="50590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12527030"/>
                    </a:ext>
                  </a:extLst>
                </a:gridCol>
                <a:gridCol w="1069847">
                  <a:extLst>
                    <a:ext uri="{9D8B030D-6E8A-4147-A177-3AD203B41FA5}">
                      <a16:colId xmlns:a16="http://schemas.microsoft.com/office/drawing/2014/main" val="2213227045"/>
                    </a:ext>
                  </a:extLst>
                </a:gridCol>
                <a:gridCol w="740664">
                  <a:extLst>
                    <a:ext uri="{9D8B030D-6E8A-4147-A177-3AD203B41FA5}">
                      <a16:colId xmlns:a16="http://schemas.microsoft.com/office/drawing/2014/main" val="1902784625"/>
                    </a:ext>
                  </a:extLst>
                </a:gridCol>
                <a:gridCol w="493776">
                  <a:extLst>
                    <a:ext uri="{9D8B030D-6E8A-4147-A177-3AD203B41FA5}">
                      <a16:colId xmlns:a16="http://schemas.microsoft.com/office/drawing/2014/main" val="1488838042"/>
                    </a:ext>
                  </a:extLst>
                </a:gridCol>
                <a:gridCol w="493776">
                  <a:extLst>
                    <a:ext uri="{9D8B030D-6E8A-4147-A177-3AD203B41FA5}">
                      <a16:colId xmlns:a16="http://schemas.microsoft.com/office/drawing/2014/main" val="2932087851"/>
                    </a:ext>
                  </a:extLst>
                </a:gridCol>
                <a:gridCol w="493776">
                  <a:extLst>
                    <a:ext uri="{9D8B030D-6E8A-4147-A177-3AD203B41FA5}">
                      <a16:colId xmlns:a16="http://schemas.microsoft.com/office/drawing/2014/main" val="3939715125"/>
                    </a:ext>
                  </a:extLst>
                </a:gridCol>
                <a:gridCol w="493776">
                  <a:extLst>
                    <a:ext uri="{9D8B030D-6E8A-4147-A177-3AD203B41FA5}">
                      <a16:colId xmlns:a16="http://schemas.microsoft.com/office/drawing/2014/main" val="2801382285"/>
                    </a:ext>
                  </a:extLst>
                </a:gridCol>
                <a:gridCol w="493776">
                  <a:extLst>
                    <a:ext uri="{9D8B030D-6E8A-4147-A177-3AD203B41FA5}">
                      <a16:colId xmlns:a16="http://schemas.microsoft.com/office/drawing/2014/main" val="799187896"/>
                    </a:ext>
                  </a:extLst>
                </a:gridCol>
                <a:gridCol w="493776">
                  <a:extLst>
                    <a:ext uri="{9D8B030D-6E8A-4147-A177-3AD203B41FA5}">
                      <a16:colId xmlns:a16="http://schemas.microsoft.com/office/drawing/2014/main" val="1459878102"/>
                    </a:ext>
                  </a:extLst>
                </a:gridCol>
                <a:gridCol w="493776">
                  <a:extLst>
                    <a:ext uri="{9D8B030D-6E8A-4147-A177-3AD203B41FA5}">
                      <a16:colId xmlns:a16="http://schemas.microsoft.com/office/drawing/2014/main" val="2714623773"/>
                    </a:ext>
                  </a:extLst>
                </a:gridCol>
                <a:gridCol w="493776">
                  <a:extLst>
                    <a:ext uri="{9D8B030D-6E8A-4147-A177-3AD203B41FA5}">
                      <a16:colId xmlns:a16="http://schemas.microsoft.com/office/drawing/2014/main" val="3524724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6340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- 2020-02-17 19:20:12</a:t>
                      </a:r>
                      <a:r>
                        <a:rPr kumimoji="0" lang="en-US" sz="1000" b="0" i="0" u="none" strike="noStrike" kern="1200" cap="none" spc="0" normalizeH="0" baseline="0" noProof="0">
                          <a:ln>
                            <a:noFill/>
                          </a:ln>
                          <a:solidFill>
                            <a:prstClr val="black"/>
                          </a:solidFill>
                          <a:effectLst/>
                          <a:uLnTx/>
                          <a:uFillTx/>
                          <a:latin typeface="+mn-lt"/>
                          <a:ea typeface="+mn-ea"/>
                          <a:cs typeface="+mn-cs"/>
                        </a:rPr>
                        <a:t>
  TMA's Next Generation Leadership team is joining our sister companies to support OneSight. OneSight provides access to eye exams and glasses to under-served people worldwide, while our Next Generation Leadership Program aims to develop #TeamTMA's future leaders.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https://media-exp1.licdn.com/dms/image/C5622AQFD5XRlh-D7YA/feedshare-shrink_1280/0?e=1586390400&amp;v=beta&amp;t=T48sqZzCxJz1aQ_R2sMXlaGcXGZOTKuYg7OKYS1NH2c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03/09/2020 12:13:38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0.034799114204366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1355054"/>
                  </a:ext>
                </a:extLst>
              </a:tr>
            </a:tbl>
          </a:graphicData>
        </a:graphic>
      </p:graphicFrame>
      <p:sp>
        <p:nvSpPr>
          <p:cNvPr id="4" name="Text Placeholder 3">
            <a:extLst>
              <a:ext uri="{FF2B5EF4-FFF2-40B4-BE49-F238E27FC236}">
                <a16:creationId xmlns:a16="http://schemas.microsoft.com/office/drawing/2014/main" id="{96875635-7F7E-4C43-9458-0441CE77AEEB}"/>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398005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4F246-CEAE-4278-B01A-1A5E96CD72FC}"/>
              </a:ext>
            </a:extLst>
          </p:cNvPr>
          <p:cNvSpPr>
            <a:spLocks noGrp="1"/>
          </p:cNvSpPr>
          <p:nvPr>
            <p:ph type="title"/>
          </p:nvPr>
        </p:nvSpPr>
        <p:spPr/>
        <p:txBody>
          <a:bodyPr/>
          <a:lstStyle/>
          <a:p>
            <a:r>
              <a:rPr lang="en-US"/>
              <a:t>LinkedIn Posts Table | Tokio Marine America - 2 of 2</a:t>
            </a:r>
          </a:p>
        </p:txBody>
      </p:sp>
      <p:graphicFrame>
        <p:nvGraphicFramePr>
          <p:cNvPr id="5" name="Table Placeholder 4">
            <a:extLst>
              <a:ext uri="{FF2B5EF4-FFF2-40B4-BE49-F238E27FC236}">
                <a16:creationId xmlns:a16="http://schemas.microsoft.com/office/drawing/2014/main" id="{390E2017-2619-4D1D-87DB-2BC4F24F2C15}"/>
              </a:ext>
            </a:extLst>
          </p:cNvPr>
          <p:cNvGraphicFramePr>
            <a:graphicFrameLocks noGrp="1"/>
          </p:cNvGraphicFramePr>
          <p:nvPr>
            <p:ph type="tbl" sz="quarter" idx="13"/>
            <p:extLst>
              <p:ext uri="{D42A27DB-BD31-4B8C-83A1-F6EECF244321}">
                <p14:modId xmlns:p14="http://schemas.microsoft.com/office/powerpoint/2010/main" val="4196532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0246083"/>
                    </a:ext>
                  </a:extLst>
                </a:gridCol>
                <a:gridCol w="1069847">
                  <a:extLst>
                    <a:ext uri="{9D8B030D-6E8A-4147-A177-3AD203B41FA5}">
                      <a16:colId xmlns:a16="http://schemas.microsoft.com/office/drawing/2014/main" val="161367431"/>
                    </a:ext>
                  </a:extLst>
                </a:gridCol>
                <a:gridCol w="740664">
                  <a:extLst>
                    <a:ext uri="{9D8B030D-6E8A-4147-A177-3AD203B41FA5}">
                      <a16:colId xmlns:a16="http://schemas.microsoft.com/office/drawing/2014/main" val="1423028014"/>
                    </a:ext>
                  </a:extLst>
                </a:gridCol>
                <a:gridCol w="493776">
                  <a:extLst>
                    <a:ext uri="{9D8B030D-6E8A-4147-A177-3AD203B41FA5}">
                      <a16:colId xmlns:a16="http://schemas.microsoft.com/office/drawing/2014/main" val="63132159"/>
                    </a:ext>
                  </a:extLst>
                </a:gridCol>
                <a:gridCol w="493776">
                  <a:extLst>
                    <a:ext uri="{9D8B030D-6E8A-4147-A177-3AD203B41FA5}">
                      <a16:colId xmlns:a16="http://schemas.microsoft.com/office/drawing/2014/main" val="2924410911"/>
                    </a:ext>
                  </a:extLst>
                </a:gridCol>
                <a:gridCol w="493776">
                  <a:extLst>
                    <a:ext uri="{9D8B030D-6E8A-4147-A177-3AD203B41FA5}">
                      <a16:colId xmlns:a16="http://schemas.microsoft.com/office/drawing/2014/main" val="2562388527"/>
                    </a:ext>
                  </a:extLst>
                </a:gridCol>
                <a:gridCol w="493776">
                  <a:extLst>
                    <a:ext uri="{9D8B030D-6E8A-4147-A177-3AD203B41FA5}">
                      <a16:colId xmlns:a16="http://schemas.microsoft.com/office/drawing/2014/main" val="3776793010"/>
                    </a:ext>
                  </a:extLst>
                </a:gridCol>
                <a:gridCol w="493776">
                  <a:extLst>
                    <a:ext uri="{9D8B030D-6E8A-4147-A177-3AD203B41FA5}">
                      <a16:colId xmlns:a16="http://schemas.microsoft.com/office/drawing/2014/main" val="4171919509"/>
                    </a:ext>
                  </a:extLst>
                </a:gridCol>
                <a:gridCol w="493776">
                  <a:extLst>
                    <a:ext uri="{9D8B030D-6E8A-4147-A177-3AD203B41FA5}">
                      <a16:colId xmlns:a16="http://schemas.microsoft.com/office/drawing/2014/main" val="3185610540"/>
                    </a:ext>
                  </a:extLst>
                </a:gridCol>
                <a:gridCol w="493776">
                  <a:extLst>
                    <a:ext uri="{9D8B030D-6E8A-4147-A177-3AD203B41FA5}">
                      <a16:colId xmlns:a16="http://schemas.microsoft.com/office/drawing/2014/main" val="298633211"/>
                    </a:ext>
                  </a:extLst>
                </a:gridCol>
                <a:gridCol w="493776">
                  <a:extLst>
                    <a:ext uri="{9D8B030D-6E8A-4147-A177-3AD203B41FA5}">
                      <a16:colId xmlns:a16="http://schemas.microsoft.com/office/drawing/2014/main" val="1675573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1960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- 2020-02-07 17:30:46</a:t>
                      </a:r>
                      <a:r>
                        <a:rPr kumimoji="0" lang="en-US" sz="1000" b="0" i="0" u="none" strike="noStrike" kern="1200" cap="none" spc="0" normalizeH="0" baseline="0" noProof="0">
                          <a:ln>
                            <a:noFill/>
                          </a:ln>
                          <a:solidFill>
                            <a:prstClr val="black"/>
                          </a:solidFill>
                          <a:effectLst/>
                          <a:uLnTx/>
                          <a:uFillTx/>
                          <a:latin typeface="+mn-lt"/>
                          <a:ea typeface="+mn-ea"/>
                          <a:cs typeface="+mn-cs"/>
                        </a:rPr>
                        <a:t>
  Every animal deserves a loving home. That's why for the month of February, our Plano office is supporting North Texas' leading no-kill animal shelter, Operation Kindness.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https://media-exp1.licdn.com/dms/image/C5622AQGW4udAYojEQQ/feedshare-shrink_1280/0?e=1586390400&amp;v=beta&amp;t=7vRUWHqMNEc81a5GzDh7lEJD0qtXExhN2WKilnDoEJ0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03/09/2020 12:13:38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0.033811475409836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578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- 2020-02-03 17:40:10</a:t>
                      </a:r>
                      <a:r>
                        <a:rPr kumimoji="0" lang="en-US" sz="1000" b="0" i="0" u="none" strike="noStrike" kern="1200" cap="none" spc="0" normalizeH="0" baseline="0" noProof="0">
                          <a:ln>
                            <a:noFill/>
                          </a:ln>
                          <a:solidFill>
                            <a:prstClr val="black"/>
                          </a:solidFill>
                          <a:effectLst/>
                          <a:uLnTx/>
                          <a:uFillTx/>
                          <a:latin typeface="+mn-lt"/>
                          <a:ea typeface="+mn-ea"/>
                          <a:cs typeface="+mn-cs"/>
                        </a:rPr>
                        <a:t>
  The insurance business is a purpose driven industry. At TMA, we stay focused and committed to our clients - after all, we're who they turn to in their hour of need. #InsuranceCareersMonth #ICM2020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https://media-exp1.licdn.com/dms/image/C5622AQFxmEqjJMPldA/feedshare-shrink_1280/0?e=1586390400&amp;v=beta&amp;t=9EjE8laWIROBf02WOKCEqk58nyJewY2n_eTg0LpL5oM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03/09/2020 12:13:38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0.034751348112642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973732"/>
                  </a:ext>
                </a:extLst>
              </a:tr>
            </a:tbl>
          </a:graphicData>
        </a:graphic>
      </p:graphicFrame>
      <p:sp>
        <p:nvSpPr>
          <p:cNvPr id="4" name="Text Placeholder 3">
            <a:extLst>
              <a:ext uri="{FF2B5EF4-FFF2-40B4-BE49-F238E27FC236}">
                <a16:creationId xmlns:a16="http://schemas.microsoft.com/office/drawing/2014/main" id="{48885FB4-C6B5-48A0-A183-D609C71372B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9287816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C5830-4C63-4B33-A7C2-CFAD21C1D327}"/>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55E878E-607E-4974-9154-DEFD7AE1D3F3}"/>
              </a:ext>
            </a:extLst>
          </p:cNvPr>
          <p:cNvGraphicFramePr>
            <a:graphicFrameLocks noGrp="1"/>
          </p:cNvGraphicFramePr>
          <p:nvPr>
            <p:ph type="tbl" sz="quarter" idx="13"/>
            <p:extLst>
              <p:ext uri="{D42A27DB-BD31-4B8C-83A1-F6EECF244321}">
                <p14:modId xmlns:p14="http://schemas.microsoft.com/office/powerpoint/2010/main" val="2895662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4050165"/>
                    </a:ext>
                  </a:extLst>
                </a:gridCol>
                <a:gridCol w="658368">
                  <a:extLst>
                    <a:ext uri="{9D8B030D-6E8A-4147-A177-3AD203B41FA5}">
                      <a16:colId xmlns:a16="http://schemas.microsoft.com/office/drawing/2014/main" val="1147908093"/>
                    </a:ext>
                  </a:extLst>
                </a:gridCol>
                <a:gridCol w="658368">
                  <a:extLst>
                    <a:ext uri="{9D8B030D-6E8A-4147-A177-3AD203B41FA5}">
                      <a16:colId xmlns:a16="http://schemas.microsoft.com/office/drawing/2014/main" val="1498107765"/>
                    </a:ext>
                  </a:extLst>
                </a:gridCol>
                <a:gridCol w="658368">
                  <a:extLst>
                    <a:ext uri="{9D8B030D-6E8A-4147-A177-3AD203B41FA5}">
                      <a16:colId xmlns:a16="http://schemas.microsoft.com/office/drawing/2014/main" val="696767205"/>
                    </a:ext>
                  </a:extLst>
                </a:gridCol>
                <a:gridCol w="658368">
                  <a:extLst>
                    <a:ext uri="{9D8B030D-6E8A-4147-A177-3AD203B41FA5}">
                      <a16:colId xmlns:a16="http://schemas.microsoft.com/office/drawing/2014/main" val="1720727058"/>
                    </a:ext>
                  </a:extLst>
                </a:gridCol>
                <a:gridCol w="658368">
                  <a:extLst>
                    <a:ext uri="{9D8B030D-6E8A-4147-A177-3AD203B41FA5}">
                      <a16:colId xmlns:a16="http://schemas.microsoft.com/office/drawing/2014/main" val="1288986975"/>
                    </a:ext>
                  </a:extLst>
                </a:gridCol>
                <a:gridCol w="658368">
                  <a:extLst>
                    <a:ext uri="{9D8B030D-6E8A-4147-A177-3AD203B41FA5}">
                      <a16:colId xmlns:a16="http://schemas.microsoft.com/office/drawing/2014/main" val="4073516533"/>
                    </a:ext>
                  </a:extLst>
                </a:gridCol>
                <a:gridCol w="658368">
                  <a:extLst>
                    <a:ext uri="{9D8B030D-6E8A-4147-A177-3AD203B41FA5}">
                      <a16:colId xmlns:a16="http://schemas.microsoft.com/office/drawing/2014/main" val="1714686006"/>
                    </a:ext>
                  </a:extLst>
                </a:gridCol>
                <a:gridCol w="658368">
                  <a:extLst>
                    <a:ext uri="{9D8B030D-6E8A-4147-A177-3AD203B41FA5}">
                      <a16:colId xmlns:a16="http://schemas.microsoft.com/office/drawing/2014/main" val="3629095985"/>
                    </a:ext>
                  </a:extLst>
                </a:gridCol>
                <a:gridCol w="658368">
                  <a:extLst>
                    <a:ext uri="{9D8B030D-6E8A-4147-A177-3AD203B41FA5}">
                      <a16:colId xmlns:a16="http://schemas.microsoft.com/office/drawing/2014/main" val="118432915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96290523"/>
                  </a:ext>
                </a:extLst>
              </a:tr>
              <a:tr h="370840">
                <a:tc>
                  <a:txBody>
                    <a:bodyPr/>
                    <a:lstStyle/>
                    <a:p>
                      <a:r>
                        <a:rPr lang="en-US" sz="1000"/>
                        <a:t>tmamerica</a:t>
                      </a:r>
                    </a:p>
                  </a:txBody>
                  <a:tcPr/>
                </a:tc>
                <a:tc>
                  <a:txBody>
                    <a:bodyPr/>
                    <a:lstStyle/>
                    <a:p>
                      <a:r>
                        <a:rPr lang="en-US" sz="1000"/>
                        <a:t>306</a:t>
                      </a:r>
                    </a:p>
                  </a:txBody>
                  <a:tcPr/>
                </a:tc>
                <a:tc>
                  <a:txBody>
                    <a:bodyPr/>
                    <a:lstStyle/>
                    <a:p>
                      <a:r>
                        <a:rPr lang="en-US" sz="1000"/>
                        <a:t>9</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152</a:t>
                      </a:r>
                    </a:p>
                  </a:txBody>
                  <a:tcPr/>
                </a:tc>
                <a:tc>
                  <a:txBody>
                    <a:bodyPr/>
                    <a:lstStyle/>
                    <a:p>
                      <a:r>
                        <a:rPr lang="en-US" sz="1000"/>
                        <a:t>2</a:t>
                      </a:r>
                    </a:p>
                  </a:txBody>
                  <a:tcPr/>
                </a:tc>
                <a:tc>
                  <a:txBody>
                    <a:bodyPr/>
                    <a:lstStyle/>
                    <a:p>
                      <a:r>
                        <a:rPr lang="en-US" sz="1000"/>
                        <a:t>3.9356 %</a:t>
                      </a:r>
                    </a:p>
                  </a:txBody>
                  <a:tcPr/>
                </a:tc>
                <a:extLst>
                  <a:ext uri="{0D108BD9-81ED-4DB2-BD59-A6C34878D82A}">
                    <a16:rowId xmlns:a16="http://schemas.microsoft.com/office/drawing/2014/main" val="1492231353"/>
                  </a:ext>
                </a:extLst>
              </a:tr>
            </a:tbl>
          </a:graphicData>
        </a:graphic>
      </p:graphicFrame>
      <p:sp>
        <p:nvSpPr>
          <p:cNvPr id="4" name="Text Placeholder 3">
            <a:extLst>
              <a:ext uri="{FF2B5EF4-FFF2-40B4-BE49-F238E27FC236}">
                <a16:creationId xmlns:a16="http://schemas.microsoft.com/office/drawing/2014/main" id="{5506AF8A-60C1-4881-8BDC-8D0E67B1380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572750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F3151-EF99-4234-B5C5-84B985CBED6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8298A0D-B7A4-4702-92E2-0FC858E3970C}"/>
              </a:ext>
            </a:extLst>
          </p:cNvPr>
          <p:cNvGraphicFramePr>
            <a:graphicFrameLocks noGrp="1"/>
          </p:cNvGraphicFramePr>
          <p:nvPr>
            <p:ph type="chart" sz="quarter" idx="13"/>
            <p:extLst>
              <p:ext uri="{D42A27DB-BD31-4B8C-83A1-F6EECF244321}">
                <p14:modId xmlns:p14="http://schemas.microsoft.com/office/powerpoint/2010/main" val="2613855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439AAD-67B7-479B-B351-4633D4544517}"/>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DBB35AE3-637F-47D8-BC93-FFAF1FF48D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2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70EC-B73E-4977-9F09-25B01F45818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4F402754-2838-46D4-8779-5BD83480C906}"/>
              </a:ext>
            </a:extLst>
          </p:cNvPr>
          <p:cNvGraphicFramePr>
            <a:graphicFrameLocks noGrp="1"/>
          </p:cNvGraphicFramePr>
          <p:nvPr>
            <p:ph type="chart" sz="quarter" idx="13"/>
            <p:extLst>
              <p:ext uri="{D42A27DB-BD31-4B8C-83A1-F6EECF244321}">
                <p14:modId xmlns:p14="http://schemas.microsoft.com/office/powerpoint/2010/main" val="1213490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3680CA-4DD4-4594-AB7F-EB1A32C4DAE1}"/>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A7C0D74C-55C3-4FEF-BDDF-412A54F2D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56741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E36A5-1ABA-44D0-81E1-4F481F06C893}"/>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72971C6-4B0F-4DA8-A14D-E99E287A1DEA}"/>
              </a:ext>
            </a:extLst>
          </p:cNvPr>
          <p:cNvGraphicFramePr>
            <a:graphicFrameLocks noGrp="1"/>
          </p:cNvGraphicFramePr>
          <p:nvPr>
            <p:ph type="chart" sz="quarter" idx="13"/>
            <p:extLst>
              <p:ext uri="{D42A27DB-BD31-4B8C-83A1-F6EECF244321}">
                <p14:modId xmlns:p14="http://schemas.microsoft.com/office/powerpoint/2010/main" val="4293612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FC3290-7571-4334-9AE7-ADE88CE6A41D}"/>
              </a:ext>
            </a:extLst>
          </p:cNvPr>
          <p:cNvSpPr>
            <a:spLocks noGrp="1"/>
          </p:cNvSpPr>
          <p:nvPr>
            <p:ph type="body" sz="quarter" idx="14"/>
          </p:nvPr>
        </p:nvSpPr>
        <p:spPr/>
        <p:txBody>
          <a:bodyPr/>
          <a:lstStyle/>
          <a:p>
            <a:r>
              <a:rPr lang="en-US"/>
              <a:t>01/01/2020 - 02/29/2020</a:t>
            </a:r>
          </a:p>
        </p:txBody>
      </p:sp>
      <p:sp>
        <p:nvSpPr>
          <p:cNvPr id="5" name="Footer Placeholder 4">
            <a:extLst>
              <a:ext uri="{FF2B5EF4-FFF2-40B4-BE49-F238E27FC236}">
                <a16:creationId xmlns:a16="http://schemas.microsoft.com/office/drawing/2014/main" id="{F012F5E8-3F8F-435D-A69E-77316E36F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5069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25D24-6F53-49AE-987C-76D1E06AEF79}"/>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A158CC89-09AB-4448-A0D3-DEC776112237}"/>
              </a:ext>
            </a:extLst>
          </p:cNvPr>
          <p:cNvGraphicFramePr>
            <a:graphicFrameLocks noGrp="1"/>
          </p:cNvGraphicFramePr>
          <p:nvPr>
            <p:ph type="tbl" sz="quarter" idx="13"/>
            <p:extLst>
              <p:ext uri="{D42A27DB-BD31-4B8C-83A1-F6EECF244321}">
                <p14:modId xmlns:p14="http://schemas.microsoft.com/office/powerpoint/2010/main" val="2180086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9671641"/>
                    </a:ext>
                  </a:extLst>
                </a:gridCol>
                <a:gridCol w="1810512">
                  <a:extLst>
                    <a:ext uri="{9D8B030D-6E8A-4147-A177-3AD203B41FA5}">
                      <a16:colId xmlns:a16="http://schemas.microsoft.com/office/drawing/2014/main" val="2174981475"/>
                    </a:ext>
                  </a:extLst>
                </a:gridCol>
                <a:gridCol w="822960">
                  <a:extLst>
                    <a:ext uri="{9D8B030D-6E8A-4147-A177-3AD203B41FA5}">
                      <a16:colId xmlns:a16="http://schemas.microsoft.com/office/drawing/2014/main" val="3793575048"/>
                    </a:ext>
                  </a:extLst>
                </a:gridCol>
                <a:gridCol w="822960">
                  <a:extLst>
                    <a:ext uri="{9D8B030D-6E8A-4147-A177-3AD203B41FA5}">
                      <a16:colId xmlns:a16="http://schemas.microsoft.com/office/drawing/2014/main" val="2411944242"/>
                    </a:ext>
                  </a:extLst>
                </a:gridCol>
                <a:gridCol w="822960">
                  <a:extLst>
                    <a:ext uri="{9D8B030D-6E8A-4147-A177-3AD203B41FA5}">
                      <a16:colId xmlns:a16="http://schemas.microsoft.com/office/drawing/2014/main" val="4259082516"/>
                    </a:ext>
                  </a:extLst>
                </a:gridCol>
                <a:gridCol w="822960">
                  <a:extLst>
                    <a:ext uri="{9D8B030D-6E8A-4147-A177-3AD203B41FA5}">
                      <a16:colId xmlns:a16="http://schemas.microsoft.com/office/drawing/2014/main" val="1698547358"/>
                    </a:ext>
                  </a:extLst>
                </a:gridCol>
                <a:gridCol w="822960">
                  <a:extLst>
                    <a:ext uri="{9D8B030D-6E8A-4147-A177-3AD203B41FA5}">
                      <a16:colId xmlns:a16="http://schemas.microsoft.com/office/drawing/2014/main" val="300654793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3570197686"/>
                  </a:ext>
                </a:extLst>
              </a:tr>
              <a:tr h="370840">
                <a:tc>
                  <a:txBody>
                    <a:bodyPr/>
                    <a:lstStyle/>
                    <a:p>
                      <a:r>
                        <a:rPr lang="en-US" sz="1000" b="1"/>
                        <a:t>tmamerica - 2020-02-03 17:40:13</a:t>
                      </a:r>
                      <a:r>
                        <a:rPr lang="en-US" sz="1000"/>
                        <a:t>
 The insurance business is a purpose driven industry. At TMA, we stay focused and committed to our clients - after all, we're who they turn to in their hour of need. #InsuranceCareersMonth #ICM2020</a:t>
                      </a:r>
                    </a:p>
                  </a:txBody>
                  <a:tcPr/>
                </a:tc>
                <a:tc>
                  <a:txBody>
                    <a:bodyPr/>
                    <a:lstStyle/>
                    <a:p>
                      <a:r>
                        <a:rPr lang="en-US" sz="1000"/>
                        <a:t>https://www.instagram.com/p/B8HQqV3gR7Y/media</a:t>
                      </a:r>
                    </a:p>
                  </a:txBody>
                  <a:tcPr/>
                </a:tc>
                <a:tc>
                  <a:txBody>
                    <a:bodyPr/>
                    <a:lstStyle/>
                    <a:p>
                      <a:r>
                        <a:rPr lang="en-US" sz="1000"/>
                        <a:t>03/09/2020 12:11:50</a:t>
                      </a:r>
                    </a:p>
                  </a:txBody>
                  <a:tcPr/>
                </a:tc>
                <a:tc>
                  <a:txBody>
                    <a:bodyPr/>
                    <a:lstStyle/>
                    <a:p>
                      <a:r>
                        <a:rPr lang="en-US" sz="1000"/>
                        <a:t>15</a:t>
                      </a:r>
                    </a:p>
                  </a:txBody>
                  <a:tcPr/>
                </a:tc>
                <a:tc>
                  <a:txBody>
                    <a:bodyPr/>
                    <a:lstStyle/>
                    <a:p>
                      <a:r>
                        <a:rPr lang="en-US" sz="1000"/>
                        <a:t>1</a:t>
                      </a:r>
                    </a:p>
                  </a:txBody>
                  <a:tcPr/>
                </a:tc>
                <a:tc>
                  <a:txBody>
                    <a:bodyPr/>
                    <a:lstStyle/>
                    <a:p>
                      <a:r>
                        <a:rPr lang="en-US" sz="1000"/>
                        <a:t>5.3691 %</a:t>
                      </a:r>
                    </a:p>
                  </a:txBody>
                  <a:tcPr/>
                </a:tc>
                <a:tc>
                  <a:txBody>
                    <a:bodyPr/>
                    <a:lstStyle/>
                    <a:p>
                      <a:r>
                        <a:rPr lang="en-US" sz="1000"/>
                        <a:t>Image</a:t>
                      </a:r>
                    </a:p>
                  </a:txBody>
                  <a:tcPr/>
                </a:tc>
                <a:extLst>
                  <a:ext uri="{0D108BD9-81ED-4DB2-BD59-A6C34878D82A}">
                    <a16:rowId xmlns:a16="http://schemas.microsoft.com/office/drawing/2014/main" val="2268251403"/>
                  </a:ext>
                </a:extLst>
              </a:tr>
              <a:tr h="370840">
                <a:tc>
                  <a:txBody>
                    <a:bodyPr/>
                    <a:lstStyle/>
                    <a:p>
                      <a:r>
                        <a:rPr lang="en-US" sz="1000" b="1"/>
                        <a:t>tmamerica - 2020-02-28 19:15:17</a:t>
                      </a:r>
                      <a:r>
                        <a:rPr lang="en-US" sz="1000"/>
                        <a:t>
 It's chilly up north, but in California, its #chili. Our Pasadena office celebrated National Chili Day yesterday with a chili #cookoff.</a:t>
                      </a:r>
                    </a:p>
                  </a:txBody>
                  <a:tcPr/>
                </a:tc>
                <a:tc>
                  <a:txBody>
                    <a:bodyPr/>
                    <a:lstStyle/>
                    <a:p>
                      <a:r>
                        <a:rPr lang="en-US" sz="1000"/>
                        <a:t>https://www.instagram.com/p/B9HzamTlzgA/media</a:t>
                      </a:r>
                    </a:p>
                  </a:txBody>
                  <a:tcPr/>
                </a:tc>
                <a:tc>
                  <a:txBody>
                    <a:bodyPr/>
                    <a:lstStyle/>
                    <a:p>
                      <a:r>
                        <a:rPr lang="en-US" sz="1000"/>
                        <a:t>03/09/2020 12:11:50</a:t>
                      </a:r>
                    </a:p>
                  </a:txBody>
                  <a:tcPr/>
                </a:tc>
                <a:tc>
                  <a:txBody>
                    <a:bodyPr/>
                    <a:lstStyle/>
                    <a:p>
                      <a:r>
                        <a:rPr lang="en-US" sz="1000"/>
                        <a:t>15</a:t>
                      </a:r>
                    </a:p>
                  </a:txBody>
                  <a:tcPr/>
                </a:tc>
                <a:tc>
                  <a:txBody>
                    <a:bodyPr/>
                    <a:lstStyle/>
                    <a:p>
                      <a:r>
                        <a:rPr lang="en-US" sz="1000"/>
                        <a:t>0</a:t>
                      </a:r>
                    </a:p>
                  </a:txBody>
                  <a:tcPr/>
                </a:tc>
                <a:tc>
                  <a:txBody>
                    <a:bodyPr/>
                    <a:lstStyle/>
                    <a:p>
                      <a:r>
                        <a:rPr lang="en-US" sz="1000"/>
                        <a:t>4.9020 %</a:t>
                      </a:r>
                    </a:p>
                  </a:txBody>
                  <a:tcPr/>
                </a:tc>
                <a:tc>
                  <a:txBody>
                    <a:bodyPr/>
                    <a:lstStyle/>
                    <a:p>
                      <a:r>
                        <a:rPr lang="en-US" sz="1000"/>
                        <a:t>Image</a:t>
                      </a:r>
                    </a:p>
                  </a:txBody>
                  <a:tcPr/>
                </a:tc>
                <a:extLst>
                  <a:ext uri="{0D108BD9-81ED-4DB2-BD59-A6C34878D82A}">
                    <a16:rowId xmlns:a16="http://schemas.microsoft.com/office/drawing/2014/main" val="672947929"/>
                  </a:ext>
                </a:extLst>
              </a:tr>
              <a:tr h="370840">
                <a:tc>
                  <a:txBody>
                    <a:bodyPr/>
                    <a:lstStyle/>
                    <a:p>
                      <a:r>
                        <a:rPr lang="en-US" sz="1000" b="1"/>
                        <a:t>tmamerica - 2020-02-21 18:32:10</a:t>
                      </a:r>
                      <a:r>
                        <a:rPr lang="en-US" sz="1000"/>
                        <a:t>
 We’re pleased to share our 2019 volunteer summary, showcasing some of #TeamTMA’s #philanthropy highlights from last year. We look forward to continuing our charitable efforts in 2020! #InsuranceCareersMonth #ICM2020</a:t>
                      </a:r>
                    </a:p>
                  </a:txBody>
                  <a:tcPr/>
                </a:tc>
                <a:tc>
                  <a:txBody>
                    <a:bodyPr/>
                    <a:lstStyle/>
                    <a:p>
                      <a:r>
                        <a:rPr lang="en-US" sz="1000"/>
                        <a:t>https://www.instagram.com/p/B81s6Yvn-BS/media</a:t>
                      </a:r>
                    </a:p>
                  </a:txBody>
                  <a:tcPr/>
                </a:tc>
                <a:tc>
                  <a:txBody>
                    <a:bodyPr/>
                    <a:lstStyle/>
                    <a:p>
                      <a:r>
                        <a:rPr lang="en-US" sz="1000"/>
                        <a:t>03/09/2020 12:11:50</a:t>
                      </a:r>
                    </a:p>
                  </a:txBody>
                  <a:tcPr/>
                </a:tc>
                <a:tc>
                  <a:txBody>
                    <a:bodyPr/>
                    <a:lstStyle/>
                    <a:p>
                      <a:r>
                        <a:rPr lang="en-US" sz="1000"/>
                        <a:t>14</a:t>
                      </a:r>
                    </a:p>
                  </a:txBody>
                  <a:tcPr/>
                </a:tc>
                <a:tc>
                  <a:txBody>
                    <a:bodyPr/>
                    <a:lstStyle/>
                    <a:p>
                      <a:r>
                        <a:rPr lang="en-US" sz="1000"/>
                        <a:t>1</a:t>
                      </a:r>
                    </a:p>
                  </a:txBody>
                  <a:tcPr/>
                </a:tc>
                <a:tc>
                  <a:txBody>
                    <a:bodyPr/>
                    <a:lstStyle/>
                    <a:p>
                      <a:r>
                        <a:rPr lang="en-US" sz="1000"/>
                        <a:t>4.8701 %</a:t>
                      </a:r>
                    </a:p>
                  </a:txBody>
                  <a:tcPr/>
                </a:tc>
                <a:tc>
                  <a:txBody>
                    <a:bodyPr/>
                    <a:lstStyle/>
                    <a:p>
                      <a:r>
                        <a:rPr lang="en-US" sz="1000"/>
                        <a:t>Image</a:t>
                      </a:r>
                    </a:p>
                  </a:txBody>
                  <a:tcPr/>
                </a:tc>
                <a:extLst>
                  <a:ext uri="{0D108BD9-81ED-4DB2-BD59-A6C34878D82A}">
                    <a16:rowId xmlns:a16="http://schemas.microsoft.com/office/drawing/2014/main" val="1054288070"/>
                  </a:ext>
                </a:extLst>
              </a:tr>
            </a:tbl>
          </a:graphicData>
        </a:graphic>
      </p:graphicFrame>
      <p:sp>
        <p:nvSpPr>
          <p:cNvPr id="4" name="Text Placeholder 3">
            <a:extLst>
              <a:ext uri="{FF2B5EF4-FFF2-40B4-BE49-F238E27FC236}">
                <a16:creationId xmlns:a16="http://schemas.microsoft.com/office/drawing/2014/main" id="{497C0AB3-F1D2-4E46-AEAD-A31B5EA2B328}"/>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844175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4FAB-83B5-4BA4-84D8-ED2FACEEF2C1}"/>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2C92CDDA-01F7-48B4-BD1A-0316D78017CD}"/>
              </a:ext>
            </a:extLst>
          </p:cNvPr>
          <p:cNvGraphicFramePr>
            <a:graphicFrameLocks noGrp="1"/>
          </p:cNvGraphicFramePr>
          <p:nvPr>
            <p:ph type="tbl" sz="quarter" idx="13"/>
            <p:extLst>
              <p:ext uri="{D42A27DB-BD31-4B8C-83A1-F6EECF244321}">
                <p14:modId xmlns:p14="http://schemas.microsoft.com/office/powerpoint/2010/main" val="3627479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34125822"/>
                    </a:ext>
                  </a:extLst>
                </a:gridCol>
                <a:gridCol w="658368">
                  <a:extLst>
                    <a:ext uri="{9D8B030D-6E8A-4147-A177-3AD203B41FA5}">
                      <a16:colId xmlns:a16="http://schemas.microsoft.com/office/drawing/2014/main" val="2917572269"/>
                    </a:ext>
                  </a:extLst>
                </a:gridCol>
                <a:gridCol w="658368">
                  <a:extLst>
                    <a:ext uri="{9D8B030D-6E8A-4147-A177-3AD203B41FA5}">
                      <a16:colId xmlns:a16="http://schemas.microsoft.com/office/drawing/2014/main" val="476465912"/>
                    </a:ext>
                  </a:extLst>
                </a:gridCol>
                <a:gridCol w="329184">
                  <a:extLst>
                    <a:ext uri="{9D8B030D-6E8A-4147-A177-3AD203B41FA5}">
                      <a16:colId xmlns:a16="http://schemas.microsoft.com/office/drawing/2014/main" val="1843074818"/>
                    </a:ext>
                  </a:extLst>
                </a:gridCol>
                <a:gridCol w="329184">
                  <a:extLst>
                    <a:ext uri="{9D8B030D-6E8A-4147-A177-3AD203B41FA5}">
                      <a16:colId xmlns:a16="http://schemas.microsoft.com/office/drawing/2014/main" val="4072262703"/>
                    </a:ext>
                  </a:extLst>
                </a:gridCol>
                <a:gridCol w="658368">
                  <a:extLst>
                    <a:ext uri="{9D8B030D-6E8A-4147-A177-3AD203B41FA5}">
                      <a16:colId xmlns:a16="http://schemas.microsoft.com/office/drawing/2014/main" val="926100337"/>
                    </a:ext>
                  </a:extLst>
                </a:gridCol>
                <a:gridCol w="658368">
                  <a:extLst>
                    <a:ext uri="{9D8B030D-6E8A-4147-A177-3AD203B41FA5}">
                      <a16:colId xmlns:a16="http://schemas.microsoft.com/office/drawing/2014/main" val="3984749641"/>
                    </a:ext>
                  </a:extLst>
                </a:gridCol>
                <a:gridCol w="658368">
                  <a:extLst>
                    <a:ext uri="{9D8B030D-6E8A-4147-A177-3AD203B41FA5}">
                      <a16:colId xmlns:a16="http://schemas.microsoft.com/office/drawing/2014/main" val="2410261179"/>
                    </a:ext>
                  </a:extLst>
                </a:gridCol>
                <a:gridCol w="658368">
                  <a:extLst>
                    <a:ext uri="{9D8B030D-6E8A-4147-A177-3AD203B41FA5}">
                      <a16:colId xmlns:a16="http://schemas.microsoft.com/office/drawing/2014/main" val="2341147203"/>
                    </a:ext>
                  </a:extLst>
                </a:gridCol>
                <a:gridCol w="658368">
                  <a:extLst>
                    <a:ext uri="{9D8B030D-6E8A-4147-A177-3AD203B41FA5}">
                      <a16:colId xmlns:a16="http://schemas.microsoft.com/office/drawing/2014/main" val="1506643562"/>
                    </a:ext>
                  </a:extLst>
                </a:gridCol>
                <a:gridCol w="658368">
                  <a:extLst>
                    <a:ext uri="{9D8B030D-6E8A-4147-A177-3AD203B41FA5}">
                      <a16:colId xmlns:a16="http://schemas.microsoft.com/office/drawing/2014/main" val="1115531372"/>
                    </a:ext>
                  </a:extLst>
                </a:gridCol>
                <a:gridCol w="658368">
                  <a:extLst>
                    <a:ext uri="{9D8B030D-6E8A-4147-A177-3AD203B41FA5}">
                      <a16:colId xmlns:a16="http://schemas.microsoft.com/office/drawing/2014/main" val="394504229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076444168"/>
                  </a:ext>
                </a:extLst>
              </a:tr>
              <a:tr h="370840">
                <a:tc>
                  <a:txBody>
                    <a:bodyPr/>
                    <a:lstStyle/>
                    <a:p>
                      <a:r>
                        <a:rPr lang="en-US" sz="1000"/>
                        <a:t>tmamerica</a:t>
                      </a:r>
                    </a:p>
                  </a:txBody>
                  <a:tcPr/>
                </a:tc>
                <a:tc>
                  <a:txBody>
                    <a:bodyPr/>
                    <a:lstStyle/>
                    <a:p>
                      <a:r>
                        <a:rPr lang="en-US" sz="1000"/>
                        <a:t>9</a:t>
                      </a:r>
                    </a:p>
                  </a:txBody>
                  <a:tcPr/>
                </a:tc>
                <a:tc>
                  <a:txBody>
                    <a:bodyPr/>
                    <a:lstStyle/>
                    <a:p>
                      <a:r>
                        <a:rPr lang="en-US" sz="1000"/>
                        <a:t>0.7649</a:t>
                      </a:r>
                    </a:p>
                  </a:txBody>
                  <a:tcPr/>
                </a:tc>
                <a:tc>
                  <a:txBody>
                    <a:bodyPr/>
                    <a:lstStyle/>
                    <a:p>
                      <a:r>
                        <a:rPr lang="en-US" sz="1000"/>
                        <a:t>2.89</a:t>
                      </a:r>
                    </a:p>
                  </a:txBody>
                  <a:tcPr/>
                </a:tc>
                <a:tc>
                  <a:txBody>
                    <a:bodyPr/>
                    <a:lstStyle/>
                    <a:p>
                      <a:r>
                        <a:rPr lang="en-US" sz="1000"/>
                        <a:t>0.33</a:t>
                      </a:r>
                    </a:p>
                  </a:txBody>
                  <a:tcPr/>
                </a:tc>
                <a:tc>
                  <a:txBody>
                    <a:bodyPr/>
                    <a:lstStyle/>
                    <a:p>
                      <a:r>
                        <a:rPr lang="en-US" sz="1000"/>
                        <a:t>59.78</a:t>
                      </a:r>
                    </a:p>
                  </a:txBody>
                  <a:tcPr/>
                </a:tc>
                <a:tc>
                  <a:txBody>
                    <a:bodyPr/>
                    <a:lstStyle/>
                    <a:p>
                      <a:r>
                        <a:rPr lang="en-US" sz="1000"/>
                        <a:t>54.22</a:t>
                      </a:r>
                    </a:p>
                  </a:txBody>
                  <a:tcPr/>
                </a:tc>
                <a:tc>
                  <a:txBody>
                    <a:bodyPr/>
                    <a:lstStyle/>
                    <a:p>
                      <a:r>
                        <a:rPr lang="en-US" sz="1000"/>
                        <a:t>41.33</a:t>
                      </a:r>
                    </a:p>
                  </a:txBody>
                  <a:tcPr/>
                </a:tc>
                <a:tc>
                  <a:txBody>
                    <a:bodyPr/>
                    <a:lstStyle/>
                    <a:p>
                      <a:r>
                        <a:rPr lang="en-US" sz="1000"/>
                        <a:t>41.00</a:t>
                      </a:r>
                    </a:p>
                  </a:txBody>
                  <a:tcPr/>
                </a:tc>
                <a:tc>
                  <a:txBody>
                    <a:bodyPr/>
                    <a:lstStyle/>
                    <a:p>
                      <a:r>
                        <a:rPr lang="en-US" sz="1000"/>
                        <a:t>538</a:t>
                      </a:r>
                    </a:p>
                  </a:txBody>
                  <a:tcPr/>
                </a:tc>
                <a:tc>
                  <a:txBody>
                    <a:bodyPr/>
                    <a:lstStyle/>
                    <a:p>
                      <a:r>
                        <a:rPr lang="en-US" sz="1000"/>
                        <a:t>26</a:t>
                      </a:r>
                    </a:p>
                  </a:txBody>
                  <a:tcPr/>
                </a:tc>
                <a:tc>
                  <a:txBody>
                    <a:bodyPr/>
                    <a:lstStyle/>
                    <a:p>
                      <a:r>
                        <a:rPr lang="en-US" sz="1000"/>
                        <a:t>372</a:t>
                      </a:r>
                    </a:p>
                  </a:txBody>
                  <a:tcPr/>
                </a:tc>
                <a:extLst>
                  <a:ext uri="{0D108BD9-81ED-4DB2-BD59-A6C34878D82A}">
                    <a16:rowId xmlns:a16="http://schemas.microsoft.com/office/drawing/2014/main" val="1544520102"/>
                  </a:ext>
                </a:extLst>
              </a:tr>
            </a:tbl>
          </a:graphicData>
        </a:graphic>
      </p:graphicFrame>
      <p:sp>
        <p:nvSpPr>
          <p:cNvPr id="4" name="Text Placeholder 3">
            <a:extLst>
              <a:ext uri="{FF2B5EF4-FFF2-40B4-BE49-F238E27FC236}">
                <a16:creationId xmlns:a16="http://schemas.microsoft.com/office/drawing/2014/main" id="{30711227-063E-4F18-86C4-883BDB3A542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511495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0BBF9-DD3B-476C-B6A9-A4199AB87DD7}"/>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FBA83E84-7D47-4F5C-B425-0F2571668D09}"/>
              </a:ext>
            </a:extLst>
          </p:cNvPr>
          <p:cNvGraphicFramePr>
            <a:graphicFrameLocks noGrp="1"/>
          </p:cNvGraphicFramePr>
          <p:nvPr>
            <p:ph type="tbl" sz="quarter" idx="13"/>
            <p:extLst>
              <p:ext uri="{D42A27DB-BD31-4B8C-83A1-F6EECF244321}">
                <p14:modId xmlns:p14="http://schemas.microsoft.com/office/powerpoint/2010/main" val="2424392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19281919"/>
                    </a:ext>
                  </a:extLst>
                </a:gridCol>
                <a:gridCol w="1316736">
                  <a:extLst>
                    <a:ext uri="{9D8B030D-6E8A-4147-A177-3AD203B41FA5}">
                      <a16:colId xmlns:a16="http://schemas.microsoft.com/office/drawing/2014/main" val="1294527117"/>
                    </a:ext>
                  </a:extLst>
                </a:gridCol>
                <a:gridCol w="658368">
                  <a:extLst>
                    <a:ext uri="{9D8B030D-6E8A-4147-A177-3AD203B41FA5}">
                      <a16:colId xmlns:a16="http://schemas.microsoft.com/office/drawing/2014/main" val="4100236782"/>
                    </a:ext>
                  </a:extLst>
                </a:gridCol>
                <a:gridCol w="658368">
                  <a:extLst>
                    <a:ext uri="{9D8B030D-6E8A-4147-A177-3AD203B41FA5}">
                      <a16:colId xmlns:a16="http://schemas.microsoft.com/office/drawing/2014/main" val="601728259"/>
                    </a:ext>
                  </a:extLst>
                </a:gridCol>
                <a:gridCol w="658368">
                  <a:extLst>
                    <a:ext uri="{9D8B030D-6E8A-4147-A177-3AD203B41FA5}">
                      <a16:colId xmlns:a16="http://schemas.microsoft.com/office/drawing/2014/main" val="2902752448"/>
                    </a:ext>
                  </a:extLst>
                </a:gridCol>
                <a:gridCol w="658368">
                  <a:extLst>
                    <a:ext uri="{9D8B030D-6E8A-4147-A177-3AD203B41FA5}">
                      <a16:colId xmlns:a16="http://schemas.microsoft.com/office/drawing/2014/main" val="2201550387"/>
                    </a:ext>
                  </a:extLst>
                </a:gridCol>
                <a:gridCol w="658368">
                  <a:extLst>
                    <a:ext uri="{9D8B030D-6E8A-4147-A177-3AD203B41FA5}">
                      <a16:colId xmlns:a16="http://schemas.microsoft.com/office/drawing/2014/main" val="3605834245"/>
                    </a:ext>
                  </a:extLst>
                </a:gridCol>
                <a:gridCol w="658368">
                  <a:extLst>
                    <a:ext uri="{9D8B030D-6E8A-4147-A177-3AD203B41FA5}">
                      <a16:colId xmlns:a16="http://schemas.microsoft.com/office/drawing/2014/main" val="2516328000"/>
                    </a:ext>
                  </a:extLst>
                </a:gridCol>
                <a:gridCol w="658368">
                  <a:extLst>
                    <a:ext uri="{9D8B030D-6E8A-4147-A177-3AD203B41FA5}">
                      <a16:colId xmlns:a16="http://schemas.microsoft.com/office/drawing/2014/main" val="861651793"/>
                    </a:ext>
                  </a:extLst>
                </a:gridCol>
                <a:gridCol w="658368">
                  <a:extLst>
                    <a:ext uri="{9D8B030D-6E8A-4147-A177-3AD203B41FA5}">
                      <a16:colId xmlns:a16="http://schemas.microsoft.com/office/drawing/2014/main" val="65533079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4241843437"/>
                  </a:ext>
                </a:extLst>
              </a:tr>
              <a:tr h="370840">
                <a:tc>
                  <a:txBody>
                    <a:bodyPr/>
                    <a:lstStyle/>
                    <a:p>
                      <a:r>
                        <a:rPr lang="en-US" sz="1000" b="1"/>
                        <a:t>tmamerica - 2020-02-27 21:13:16</a:t>
                      </a:r>
                      <a:r>
                        <a:rPr lang="en-US" sz="1000"/>
                        <a:t>
 It’s National Chili Day &amp; TMA chefs had a cook-off!</a:t>
                      </a:r>
                    </a:p>
                  </a:txBody>
                  <a:tcPr/>
                </a:tc>
                <a:tc>
                  <a:txBody>
                    <a:bodyPr/>
                    <a:lstStyle/>
                    <a:p>
                      <a:r>
                        <a:rPr lang="en-US" sz="1000"/>
                        <a:t>https://scontent.xx.fbcdn.net/v/t51.12442-15/88187925_200736257676397_4494188316218024296_n.jpg?_nc_cat=111&amp;_nc_sid=8ae9d6&amp;_nc_ohc=lisXQHYndo4AX-HdtmS&amp;_nc_ht=scontent.xx&amp;oh=3416a9414255278a834726d08bfeac06&amp;oe=5E89F090</a:t>
                      </a:r>
                    </a:p>
                  </a:txBody>
                  <a:tcPr/>
                </a:tc>
                <a:tc>
                  <a:txBody>
                    <a:bodyPr/>
                    <a:lstStyle/>
                    <a:p>
                      <a:r>
                        <a:rPr lang="en-US" sz="1000"/>
                        <a:t>02/28/2020 21:06:31</a:t>
                      </a:r>
                    </a:p>
                  </a:txBody>
                  <a:tcPr/>
                </a:tc>
                <a:tc>
                  <a:txBody>
                    <a:bodyPr/>
                    <a:lstStyle/>
                    <a:p>
                      <a:r>
                        <a:rPr lang="en-US" sz="1000"/>
                        <a:t>Video</a:t>
                      </a:r>
                    </a:p>
                  </a:txBody>
                  <a:tcPr/>
                </a:tc>
                <a:tc>
                  <a:txBody>
                    <a:bodyPr/>
                    <a:lstStyle/>
                    <a:p>
                      <a:r>
                        <a:rPr lang="en-US" sz="1000"/>
                        <a:t>88</a:t>
                      </a:r>
                    </a:p>
                  </a:txBody>
                  <a:tcPr/>
                </a:tc>
                <a:tc>
                  <a:txBody>
                    <a:bodyPr/>
                    <a:lstStyle/>
                    <a:p>
                      <a:r>
                        <a:rPr lang="en-US" sz="1000"/>
                        <a:t>72</a:t>
                      </a:r>
                    </a:p>
                  </a:txBody>
                  <a:tcPr/>
                </a:tc>
                <a:tc>
                  <a:txBody>
                    <a:bodyPr/>
                    <a:lstStyle/>
                    <a:p>
                      <a:r>
                        <a:rPr lang="en-US" sz="1000"/>
                        <a:t>0</a:t>
                      </a:r>
                    </a:p>
                  </a:txBody>
                  <a:tcPr/>
                </a:tc>
                <a:tc>
                  <a:txBody>
                    <a:bodyPr/>
                    <a:lstStyle/>
                    <a:p>
                      <a:r>
                        <a:rPr lang="en-US" sz="1000"/>
                        <a:t>4</a:t>
                      </a:r>
                    </a:p>
                  </a:txBody>
                  <a:tcPr/>
                </a:tc>
                <a:tc>
                  <a:txBody>
                    <a:bodyPr/>
                    <a:lstStyle/>
                    <a:p>
                      <a:r>
                        <a:rPr lang="en-US" sz="1000"/>
                        <a:t>40</a:t>
                      </a:r>
                    </a:p>
                  </a:txBody>
                  <a:tcPr/>
                </a:tc>
                <a:tc>
                  <a:txBody>
                    <a:bodyPr/>
                    <a:lstStyle/>
                    <a:p>
                      <a:r>
                        <a:rPr lang="en-US" sz="1000"/>
                        <a:t>5</a:t>
                      </a:r>
                    </a:p>
                  </a:txBody>
                  <a:tcPr/>
                </a:tc>
                <a:extLst>
                  <a:ext uri="{0D108BD9-81ED-4DB2-BD59-A6C34878D82A}">
                    <a16:rowId xmlns:a16="http://schemas.microsoft.com/office/drawing/2014/main" val="3920348696"/>
                  </a:ext>
                </a:extLst>
              </a:tr>
              <a:tr h="370840">
                <a:tc>
                  <a:txBody>
                    <a:bodyPr/>
                    <a:lstStyle/>
                    <a:p>
                      <a:r>
                        <a:rPr lang="pt-BR" sz="1000" b="1"/>
                        <a:t>tmamerica - 2020-02-27 21:13:17</a:t>
                      </a:r>
                      <a:r>
                        <a:rPr lang="pt-BR" sz="1000"/>
                        <a:t>
 n/a</a:t>
                      </a:r>
                      <a:endParaRPr lang="en-US" sz="1000"/>
                    </a:p>
                  </a:txBody>
                  <a:tcPr/>
                </a:tc>
                <a:tc>
                  <a:txBody>
                    <a:bodyPr/>
                    <a:lstStyle/>
                    <a:p>
                      <a:r>
                        <a:rPr lang="en-US" sz="1000"/>
                        <a:t>https://scontent.xx.fbcdn.net/v/t51.12442-15/87631907_646306442812403_2025143980550889052_n.jpg?_nc_cat=104&amp;_nc_sid=8ae9d6&amp;_nc_ohc=wXf5YNdqlAIAX8SzBDR&amp;_nc_ht=scontent.xx&amp;oh=8e6582cc915715812a9c3655b7841f15&amp;oe=5E86A2CD</a:t>
                      </a:r>
                    </a:p>
                  </a:txBody>
                  <a:tcPr/>
                </a:tc>
                <a:tc>
                  <a:txBody>
                    <a:bodyPr/>
                    <a:lstStyle/>
                    <a:p>
                      <a:r>
                        <a:rPr lang="en-US" sz="1000"/>
                        <a:t>02/28/2020 21:06:31</a:t>
                      </a:r>
                    </a:p>
                  </a:txBody>
                  <a:tcPr/>
                </a:tc>
                <a:tc>
                  <a:txBody>
                    <a:bodyPr/>
                    <a:lstStyle/>
                    <a:p>
                      <a:r>
                        <a:rPr lang="en-US" sz="1000"/>
                        <a:t>Image</a:t>
                      </a:r>
                    </a:p>
                  </a:txBody>
                  <a:tcPr/>
                </a:tc>
                <a:tc>
                  <a:txBody>
                    <a:bodyPr/>
                    <a:lstStyle/>
                    <a:p>
                      <a:r>
                        <a:rPr lang="en-US" sz="1000"/>
                        <a:t>70</a:t>
                      </a:r>
                    </a:p>
                  </a:txBody>
                  <a:tcPr/>
                </a:tc>
                <a:tc>
                  <a:txBody>
                    <a:bodyPr/>
                    <a:lstStyle/>
                    <a:p>
                      <a:r>
                        <a:rPr lang="en-US" sz="1000"/>
                        <a:t>63</a:t>
                      </a:r>
                    </a:p>
                  </a:txBody>
                  <a:tcPr/>
                </a:tc>
                <a:tc>
                  <a:txBody>
                    <a:bodyPr/>
                    <a:lstStyle/>
                    <a:p>
                      <a:r>
                        <a:rPr lang="en-US" sz="1000"/>
                        <a:t>2</a:t>
                      </a:r>
                    </a:p>
                  </a:txBody>
                  <a:tcPr/>
                </a:tc>
                <a:tc>
                  <a:txBody>
                    <a:bodyPr/>
                    <a:lstStyle/>
                    <a:p>
                      <a:r>
                        <a:rPr lang="en-US" sz="1000"/>
                        <a:t>3</a:t>
                      </a:r>
                    </a:p>
                  </a:txBody>
                  <a:tcPr/>
                </a:tc>
                <a:tc>
                  <a:txBody>
                    <a:bodyPr/>
                    <a:lstStyle/>
                    <a:p>
                      <a:r>
                        <a:rPr lang="en-US" sz="1000"/>
                        <a:t>49</a:t>
                      </a:r>
                    </a:p>
                  </a:txBody>
                  <a:tcPr/>
                </a:tc>
                <a:tc>
                  <a:txBody>
                    <a:bodyPr/>
                    <a:lstStyle/>
                    <a:p>
                      <a:r>
                        <a:rPr lang="en-US" sz="1000"/>
                        <a:t>4</a:t>
                      </a:r>
                    </a:p>
                  </a:txBody>
                  <a:tcPr/>
                </a:tc>
                <a:extLst>
                  <a:ext uri="{0D108BD9-81ED-4DB2-BD59-A6C34878D82A}">
                    <a16:rowId xmlns:a16="http://schemas.microsoft.com/office/drawing/2014/main" val="2622272355"/>
                  </a:ext>
                </a:extLst>
              </a:tr>
              <a:tr h="370840">
                <a:tc>
                  <a:txBody>
                    <a:bodyPr/>
                    <a:lstStyle/>
                    <a:p>
                      <a:r>
                        <a:rPr lang="pt-BR" sz="1000" b="1"/>
                        <a:t>tmamerica - 2020-02-27 21:13:18</a:t>
                      </a:r>
                      <a:r>
                        <a:rPr lang="pt-BR" sz="1000"/>
                        <a:t>
 n/a</a:t>
                      </a:r>
                      <a:endParaRPr lang="en-US" sz="1000"/>
                    </a:p>
                  </a:txBody>
                  <a:tcPr/>
                </a:tc>
                <a:tc>
                  <a:txBody>
                    <a:bodyPr/>
                    <a:lstStyle/>
                    <a:p>
                      <a:r>
                        <a:rPr lang="en-US" sz="1000"/>
                        <a:t>https://scontent.xx.fbcdn.net/v/t51.12442-15/84247641_1112382082456849_9198407134204467446_n.jpg?_nc_cat=100&amp;_nc_sid=8ae9d6&amp;_nc_ohc=0evZ0DKJI_cAX9Mu9qB&amp;_nc_ht=scontent.xx&amp;oh=1b85380c4fbb1d2e6ea3119dd8feee4e&amp;oe=5E8BD76D</a:t>
                      </a:r>
                    </a:p>
                  </a:txBody>
                  <a:tcPr/>
                </a:tc>
                <a:tc>
                  <a:txBody>
                    <a:bodyPr/>
                    <a:lstStyle/>
                    <a:p>
                      <a:r>
                        <a:rPr lang="en-US" sz="1000"/>
                        <a:t>02/28/2020 21:06:31</a:t>
                      </a:r>
                    </a:p>
                  </a:txBody>
                  <a:tcPr/>
                </a:tc>
                <a:tc>
                  <a:txBody>
                    <a:bodyPr/>
                    <a:lstStyle/>
                    <a:p>
                      <a:r>
                        <a:rPr lang="en-US" sz="1000"/>
                        <a:t>Image</a:t>
                      </a:r>
                    </a:p>
                  </a:txBody>
                  <a:tcPr/>
                </a:tc>
                <a:tc>
                  <a:txBody>
                    <a:bodyPr/>
                    <a:lstStyle/>
                    <a:p>
                      <a:r>
                        <a:rPr lang="en-US" sz="1000"/>
                        <a:t>60</a:t>
                      </a:r>
                    </a:p>
                  </a:txBody>
                  <a:tcPr/>
                </a:tc>
                <a:tc>
                  <a:txBody>
                    <a:bodyPr/>
                    <a:lstStyle/>
                    <a:p>
                      <a:r>
                        <a:rPr lang="en-US" sz="1000"/>
                        <a:t>57</a:t>
                      </a:r>
                    </a:p>
                  </a:txBody>
                  <a:tcPr/>
                </a:tc>
                <a:tc>
                  <a:txBody>
                    <a:bodyPr/>
                    <a:lstStyle/>
                    <a:p>
                      <a:r>
                        <a:rPr lang="en-US" sz="1000"/>
                        <a:t>1</a:t>
                      </a:r>
                    </a:p>
                  </a:txBody>
                  <a:tcPr/>
                </a:tc>
                <a:tc>
                  <a:txBody>
                    <a:bodyPr/>
                    <a:lstStyle/>
                    <a:p>
                      <a:r>
                        <a:rPr lang="en-US" sz="1000"/>
                        <a:t>3</a:t>
                      </a:r>
                    </a:p>
                  </a:txBody>
                  <a:tcPr/>
                </a:tc>
                <a:tc>
                  <a:txBody>
                    <a:bodyPr/>
                    <a:lstStyle/>
                    <a:p>
                      <a:r>
                        <a:rPr lang="en-US" sz="1000"/>
                        <a:t>45</a:t>
                      </a:r>
                    </a:p>
                  </a:txBody>
                  <a:tcPr/>
                </a:tc>
                <a:tc>
                  <a:txBody>
                    <a:bodyPr/>
                    <a:lstStyle/>
                    <a:p>
                      <a:r>
                        <a:rPr lang="en-US" sz="1000"/>
                        <a:t>2</a:t>
                      </a:r>
                    </a:p>
                  </a:txBody>
                  <a:tcPr/>
                </a:tc>
                <a:extLst>
                  <a:ext uri="{0D108BD9-81ED-4DB2-BD59-A6C34878D82A}">
                    <a16:rowId xmlns:a16="http://schemas.microsoft.com/office/drawing/2014/main" val="289161863"/>
                  </a:ext>
                </a:extLst>
              </a:tr>
            </a:tbl>
          </a:graphicData>
        </a:graphic>
      </p:graphicFrame>
      <p:sp>
        <p:nvSpPr>
          <p:cNvPr id="4" name="Text Placeholder 3">
            <a:extLst>
              <a:ext uri="{FF2B5EF4-FFF2-40B4-BE49-F238E27FC236}">
                <a16:creationId xmlns:a16="http://schemas.microsoft.com/office/drawing/2014/main" id="{FCB2E56A-5110-4EB3-8848-94BB3F36F23B}"/>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0362945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1116</Words>
  <Application>Microsoft Office PowerPoint</Application>
  <PresentationFormat>On-screen Show (4:3)</PresentationFormat>
  <Paragraphs>375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 - 1 of 2</vt:lpstr>
      <vt:lpstr>LinkedIn Posts Table | Tokio Marine America - 2 of 2</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2020-03-09T17:01:15Z</dcterms:created>
  <dcterms:modified xsi:type="dcterms:W3CDTF">2020-03-09T17:01:51Z</dcterms:modified>
</cp:coreProperties>
</file>