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 id="296" r:id="rId38"/>
    <p:sldId id="298" r:id="rId39"/>
    <p:sldId id="299" r:id="rId40"/>
    <p:sldId id="300"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Sheet1!$B$2:$B$49</c:f>
              <c:numCache>
                <c:formatCode>General</c:formatCode>
                <c:ptCount val="48"/>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4416</c:v>
                </c:pt>
              </c:numCache>
            </c:numRef>
          </c:val>
          <c:smooth val="0"/>
          <c:extLst>
            <c:ext xmlns:c16="http://schemas.microsoft.com/office/drawing/2014/chart" uri="{C3380CC4-5D6E-409C-BE32-E72D297353CC}">
              <c16:uniqueId val="{00000000-7DD5-4AD3-A3A0-6457D48FE251}"/>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Sheet1!$C$2:$C$49</c:f>
              <c:numCache>
                <c:formatCode>General</c:formatCode>
                <c:ptCount val="48"/>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3635</c:v>
                </c:pt>
              </c:numCache>
            </c:numRef>
          </c:val>
          <c:smooth val="0"/>
          <c:extLst>
            <c:ext xmlns:c16="http://schemas.microsoft.com/office/drawing/2014/chart" uri="{C3380CC4-5D6E-409C-BE32-E72D297353CC}">
              <c16:uniqueId val="{00000001-7DD5-4AD3-A3A0-6457D48FE251}"/>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7DD5-4AD3-A3A0-6457D48FE251}"/>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Sheet1!$E$2:$E$49</c:f>
              <c:numCache>
                <c:formatCode>General</c:formatCode>
                <c:ptCount val="48"/>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23809</c:v>
                </c:pt>
              </c:numCache>
            </c:numRef>
          </c:val>
          <c:smooth val="0"/>
          <c:extLst>
            <c:ext xmlns:c16="http://schemas.microsoft.com/office/drawing/2014/chart" uri="{C3380CC4-5D6E-409C-BE32-E72D297353CC}">
              <c16:uniqueId val="{00000003-7DD5-4AD3-A3A0-6457D48FE251}"/>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Sheet1!$F$2:$F$49</c:f>
              <c:numCache>
                <c:formatCode>General</c:formatCode>
                <c:ptCount val="48"/>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1743</c:v>
                </c:pt>
              </c:numCache>
            </c:numRef>
          </c:val>
          <c:smooth val="0"/>
          <c:extLst>
            <c:ext xmlns:c16="http://schemas.microsoft.com/office/drawing/2014/chart" uri="{C3380CC4-5D6E-409C-BE32-E72D297353CC}">
              <c16:uniqueId val="{00000004-7DD5-4AD3-A3A0-6457D48FE251}"/>
            </c:ext>
          </c:extLst>
        </c:ser>
        <c:dLbls>
          <c:showLegendKey val="0"/>
          <c:showVal val="0"/>
          <c:showCatName val="0"/>
          <c:showSerName val="0"/>
          <c:showPercent val="0"/>
          <c:showBubbleSize val="0"/>
        </c:dLbls>
        <c:smooth val="0"/>
        <c:axId val="247120240"/>
        <c:axId val="247122536"/>
      </c:lineChart>
      <c:dateAx>
        <c:axId val="247120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122536"/>
        <c:crosses val="autoZero"/>
        <c:auto val="1"/>
        <c:lblOffset val="100"/>
        <c:baseTimeUnit val="months"/>
      </c:dateAx>
      <c:valAx>
        <c:axId val="24712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12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4</c:v>
                </c:pt>
              </c:numCache>
            </c:numRef>
          </c:val>
          <c:extLst>
            <c:ext xmlns:c16="http://schemas.microsoft.com/office/drawing/2014/chart" uri="{C3380CC4-5D6E-409C-BE32-E72D297353CC}">
              <c16:uniqueId val="{00000000-967C-479D-8BEB-4BC88829B8E6}"/>
            </c:ext>
          </c:extLst>
        </c:ser>
        <c:dLbls>
          <c:showLegendKey val="0"/>
          <c:showVal val="0"/>
          <c:showCatName val="0"/>
          <c:showSerName val="0"/>
          <c:showPercent val="0"/>
          <c:showBubbleSize val="0"/>
        </c:dLbls>
        <c:gapWidth val="219"/>
        <c:overlap val="-27"/>
        <c:axId val="289389920"/>
        <c:axId val="289384672"/>
      </c:barChart>
      <c:dateAx>
        <c:axId val="289389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84672"/>
        <c:crosses val="autoZero"/>
        <c:auto val="1"/>
        <c:lblOffset val="100"/>
        <c:baseTimeUnit val="months"/>
      </c:dateAx>
      <c:valAx>
        <c:axId val="28938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8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62B-45B5-AF94-F713AF16D562}"/>
            </c:ext>
          </c:extLst>
        </c:ser>
        <c:dLbls>
          <c:showLegendKey val="0"/>
          <c:showVal val="0"/>
          <c:showCatName val="0"/>
          <c:showSerName val="0"/>
          <c:showPercent val="0"/>
          <c:showBubbleSize val="0"/>
        </c:dLbls>
        <c:gapWidth val="219"/>
        <c:overlap val="-27"/>
        <c:axId val="289387624"/>
        <c:axId val="289384016"/>
      </c:barChart>
      <c:dateAx>
        <c:axId val="28938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84016"/>
        <c:crosses val="autoZero"/>
        <c:auto val="1"/>
        <c:lblOffset val="100"/>
        <c:baseTimeUnit val="months"/>
      </c:dateAx>
      <c:valAx>
        <c:axId val="28938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8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609</c:v>
                </c:pt>
                <c:pt idx="2">
                  <c:v>142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D81-42F1-B652-046C759E08BC}"/>
            </c:ext>
          </c:extLst>
        </c:ser>
        <c:dLbls>
          <c:showLegendKey val="0"/>
          <c:showVal val="0"/>
          <c:showCatName val="0"/>
          <c:showSerName val="0"/>
          <c:showPercent val="0"/>
          <c:showBubbleSize val="0"/>
        </c:dLbls>
        <c:gapWidth val="219"/>
        <c:overlap val="-27"/>
        <c:axId val="295345128"/>
        <c:axId val="295346440"/>
      </c:barChart>
      <c:catAx>
        <c:axId val="29534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46440"/>
        <c:crosses val="autoZero"/>
        <c:auto val="1"/>
        <c:lblAlgn val="ctr"/>
        <c:lblOffset val="100"/>
        <c:noMultiLvlLbl val="0"/>
      </c:catAx>
      <c:valAx>
        <c:axId val="29534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4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4183</c:v>
                </c:pt>
              </c:numCache>
            </c:numRef>
          </c:val>
          <c:extLst>
            <c:ext xmlns:c16="http://schemas.microsoft.com/office/drawing/2014/chart" uri="{C3380CC4-5D6E-409C-BE32-E72D297353CC}">
              <c16:uniqueId val="{00000000-FD68-440B-B1C1-0E1B6484619A}"/>
            </c:ext>
          </c:extLst>
        </c:ser>
        <c:dLbls>
          <c:showLegendKey val="0"/>
          <c:showVal val="0"/>
          <c:showCatName val="0"/>
          <c:showSerName val="0"/>
          <c:showPercent val="0"/>
          <c:showBubbleSize val="0"/>
        </c:dLbls>
        <c:gapWidth val="219"/>
        <c:overlap val="-27"/>
        <c:axId val="295347752"/>
        <c:axId val="295351360"/>
      </c:barChart>
      <c:dateAx>
        <c:axId val="295347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51360"/>
        <c:crosses val="autoZero"/>
        <c:auto val="1"/>
        <c:lblOffset val="100"/>
        <c:baseTimeUnit val="months"/>
      </c:dateAx>
      <c:valAx>
        <c:axId val="29535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4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46</c:v>
                </c:pt>
                <c:pt idx="1">
                  <c:v>360</c:v>
                </c:pt>
                <c:pt idx="2">
                  <c:v>443</c:v>
                </c:pt>
                <c:pt idx="3">
                  <c:v>376</c:v>
                </c:pt>
                <c:pt idx="4">
                  <c:v>345</c:v>
                </c:pt>
                <c:pt idx="5">
                  <c:v>229</c:v>
                </c:pt>
                <c:pt idx="6">
                  <c:v>0</c:v>
                </c:pt>
              </c:numCache>
            </c:numRef>
          </c:val>
          <c:extLst>
            <c:ext xmlns:c16="http://schemas.microsoft.com/office/drawing/2014/chart" uri="{C3380CC4-5D6E-409C-BE32-E72D297353CC}">
              <c16:uniqueId val="{00000000-39B5-411A-A82D-1D89D514B09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52</c:v>
                </c:pt>
                <c:pt idx="1">
                  <c:v>411</c:v>
                </c:pt>
                <c:pt idx="2">
                  <c:v>590</c:v>
                </c:pt>
                <c:pt idx="3">
                  <c:v>658</c:v>
                </c:pt>
                <c:pt idx="4">
                  <c:v>553</c:v>
                </c:pt>
                <c:pt idx="5">
                  <c:v>288</c:v>
                </c:pt>
                <c:pt idx="6">
                  <c:v>1</c:v>
                </c:pt>
              </c:numCache>
            </c:numRef>
          </c:val>
          <c:extLst>
            <c:ext xmlns:c16="http://schemas.microsoft.com/office/drawing/2014/chart" uri="{C3380CC4-5D6E-409C-BE32-E72D297353CC}">
              <c16:uniqueId val="{00000001-39B5-411A-A82D-1D89D514B098}"/>
            </c:ext>
          </c:extLst>
        </c:ser>
        <c:dLbls>
          <c:showLegendKey val="0"/>
          <c:showVal val="0"/>
          <c:showCatName val="0"/>
          <c:showSerName val="0"/>
          <c:showPercent val="0"/>
          <c:showBubbleSize val="0"/>
        </c:dLbls>
        <c:gapWidth val="219"/>
        <c:overlap val="-27"/>
        <c:axId val="348641520"/>
        <c:axId val="348638896"/>
      </c:barChart>
      <c:catAx>
        <c:axId val="34864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38896"/>
        <c:crosses val="autoZero"/>
        <c:auto val="1"/>
        <c:lblAlgn val="ctr"/>
        <c:lblOffset val="100"/>
        <c:noMultiLvlLbl val="0"/>
      </c:catAx>
      <c:valAx>
        <c:axId val="34863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4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0</c:v>
                </c:pt>
              </c:numCache>
            </c:numRef>
          </c:val>
          <c:extLst>
            <c:ext xmlns:c16="http://schemas.microsoft.com/office/drawing/2014/chart" uri="{C3380CC4-5D6E-409C-BE32-E72D297353CC}">
              <c16:uniqueId val="{00000000-1752-4963-85D7-2A7C674CE032}"/>
            </c:ext>
          </c:extLst>
        </c:ser>
        <c:dLbls>
          <c:showLegendKey val="0"/>
          <c:showVal val="0"/>
          <c:showCatName val="0"/>
          <c:showSerName val="0"/>
          <c:showPercent val="0"/>
          <c:showBubbleSize val="0"/>
        </c:dLbls>
        <c:gapWidth val="219"/>
        <c:overlap val="-27"/>
        <c:axId val="301374560"/>
        <c:axId val="301374888"/>
      </c:barChart>
      <c:dateAx>
        <c:axId val="301374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74888"/>
        <c:crosses val="autoZero"/>
        <c:auto val="1"/>
        <c:lblOffset val="100"/>
        <c:baseTimeUnit val="months"/>
      </c:dateAx>
      <c:valAx>
        <c:axId val="30137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7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71D-46E1-8603-4E1ADA9937DC}"/>
            </c:ext>
          </c:extLst>
        </c:ser>
        <c:dLbls>
          <c:showLegendKey val="0"/>
          <c:showVal val="0"/>
          <c:showCatName val="0"/>
          <c:showSerName val="0"/>
          <c:showPercent val="0"/>
          <c:showBubbleSize val="0"/>
        </c:dLbls>
        <c:gapWidth val="219"/>
        <c:overlap val="-27"/>
        <c:axId val="349327416"/>
        <c:axId val="349328400"/>
      </c:barChart>
      <c:dateAx>
        <c:axId val="349327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328400"/>
        <c:crosses val="autoZero"/>
        <c:auto val="1"/>
        <c:lblOffset val="100"/>
        <c:baseTimeUnit val="months"/>
      </c:dateAx>
      <c:valAx>
        <c:axId val="34932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32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184</c:v>
                </c:pt>
                <c:pt idx="1">
                  <c:v>367</c:v>
                </c:pt>
                <c:pt idx="2">
                  <c:v>17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232-4772-8A46-42C85392CD3A}"/>
            </c:ext>
          </c:extLst>
        </c:ser>
        <c:dLbls>
          <c:showLegendKey val="0"/>
          <c:showVal val="0"/>
          <c:showCatName val="0"/>
          <c:showSerName val="0"/>
          <c:showPercent val="0"/>
          <c:showBubbleSize val="0"/>
        </c:dLbls>
        <c:gapWidth val="219"/>
        <c:overlap val="-27"/>
        <c:axId val="349325448"/>
        <c:axId val="349326760"/>
      </c:barChart>
      <c:catAx>
        <c:axId val="34932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326760"/>
        <c:crosses val="autoZero"/>
        <c:auto val="1"/>
        <c:lblAlgn val="ctr"/>
        <c:lblOffset val="100"/>
        <c:noMultiLvlLbl val="0"/>
      </c:catAx>
      <c:valAx>
        <c:axId val="34932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32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19B-45B0-9FDD-2FD69AC8F2A9}"/>
            </c:ext>
          </c:extLst>
        </c:ser>
        <c:dLbls>
          <c:showLegendKey val="0"/>
          <c:showVal val="0"/>
          <c:showCatName val="0"/>
          <c:showSerName val="0"/>
          <c:showPercent val="0"/>
          <c:showBubbleSize val="0"/>
        </c:dLbls>
        <c:gapWidth val="219"/>
        <c:overlap val="-27"/>
        <c:axId val="247123192"/>
        <c:axId val="348642176"/>
      </c:barChart>
      <c:dateAx>
        <c:axId val="24712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42176"/>
        <c:crosses val="autoZero"/>
        <c:auto val="1"/>
        <c:lblOffset val="100"/>
        <c:baseTimeUnit val="months"/>
      </c:dateAx>
      <c:valAx>
        <c:axId val="34864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12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92</c:v>
                </c:pt>
              </c:numCache>
            </c:numRef>
          </c:val>
          <c:extLst>
            <c:ext xmlns:c16="http://schemas.microsoft.com/office/drawing/2014/chart" uri="{C3380CC4-5D6E-409C-BE32-E72D297353CC}">
              <c16:uniqueId val="{00000000-1D5B-4E21-A9F5-6BE8A38DE146}"/>
            </c:ext>
          </c:extLst>
        </c:ser>
        <c:dLbls>
          <c:showLegendKey val="0"/>
          <c:showVal val="0"/>
          <c:showCatName val="0"/>
          <c:showSerName val="0"/>
          <c:showPercent val="0"/>
          <c:showBubbleSize val="0"/>
        </c:dLbls>
        <c:gapWidth val="219"/>
        <c:overlap val="-27"/>
        <c:axId val="362563464"/>
        <c:axId val="362564776"/>
      </c:barChart>
      <c:dateAx>
        <c:axId val="36256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64776"/>
        <c:crosses val="autoZero"/>
        <c:auto val="1"/>
        <c:lblOffset val="100"/>
        <c:baseTimeUnit val="months"/>
      </c:dateAx>
      <c:valAx>
        <c:axId val="36256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6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2020-01</c:v>
                </c:pt>
                <c:pt idx="1">
                  <c:v>2020-02</c:v>
                </c:pt>
                <c:pt idx="2">
                  <c:v>2020-03</c:v>
                </c:pt>
              </c:strCache>
            </c:strRef>
          </c:cat>
          <c:val>
            <c:numRef>
              <c:f>Sheet1!$B$2:$B$4</c:f>
              <c:numCache>
                <c:formatCode>General</c:formatCode>
                <c:ptCount val="3"/>
                <c:pt idx="0">
                  <c:v>117</c:v>
                </c:pt>
                <c:pt idx="1">
                  <c:v>68</c:v>
                </c:pt>
                <c:pt idx="2">
                  <c:v>54</c:v>
                </c:pt>
              </c:numCache>
            </c:numRef>
          </c:val>
          <c:extLst>
            <c:ext xmlns:c16="http://schemas.microsoft.com/office/drawing/2014/chart" uri="{C3380CC4-5D6E-409C-BE32-E72D297353CC}">
              <c16:uniqueId val="{00000000-2A58-4848-8961-A25BAE81A637}"/>
            </c:ext>
          </c:extLst>
        </c:ser>
        <c:dLbls>
          <c:showLegendKey val="0"/>
          <c:showVal val="0"/>
          <c:showCatName val="0"/>
          <c:showSerName val="0"/>
          <c:showPercent val="0"/>
          <c:showBubbleSize val="0"/>
        </c:dLbls>
        <c:gapWidth val="219"/>
        <c:overlap val="-27"/>
        <c:axId val="362559528"/>
        <c:axId val="362566416"/>
      </c:barChart>
      <c:catAx>
        <c:axId val="36255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66416"/>
        <c:crosses val="autoZero"/>
        <c:auto val="1"/>
        <c:lblAlgn val="ctr"/>
        <c:lblOffset val="100"/>
        <c:noMultiLvlLbl val="0"/>
      </c:catAx>
      <c:valAx>
        <c:axId val="36256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2020-01</c:v>
                </c:pt>
                <c:pt idx="1">
                  <c:v>2020-02</c:v>
                </c:pt>
                <c:pt idx="2">
                  <c:v>2020-03</c:v>
                </c:pt>
              </c:strCache>
            </c:strRef>
          </c:cat>
          <c:val>
            <c:numRef>
              <c:f>Sheet1!$B$2:$B$4</c:f>
              <c:numCache>
                <c:formatCode>General</c:formatCode>
                <c:ptCount val="3"/>
                <c:pt idx="0">
                  <c:v>2820</c:v>
                </c:pt>
                <c:pt idx="1">
                  <c:v>1368</c:v>
                </c:pt>
                <c:pt idx="2">
                  <c:v>164</c:v>
                </c:pt>
              </c:numCache>
            </c:numRef>
          </c:val>
          <c:extLst>
            <c:ext xmlns:c16="http://schemas.microsoft.com/office/drawing/2014/chart" uri="{C3380CC4-5D6E-409C-BE32-E72D297353CC}">
              <c16:uniqueId val="{00000000-0F1F-4B5D-9C99-A87981A131F6}"/>
            </c:ext>
          </c:extLst>
        </c:ser>
        <c:dLbls>
          <c:showLegendKey val="0"/>
          <c:showVal val="0"/>
          <c:showCatName val="0"/>
          <c:showSerName val="0"/>
          <c:showPercent val="0"/>
          <c:showBubbleSize val="0"/>
        </c:dLbls>
        <c:gapWidth val="219"/>
        <c:overlap val="-27"/>
        <c:axId val="362577240"/>
        <c:axId val="362568384"/>
      </c:barChart>
      <c:catAx>
        <c:axId val="362577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68384"/>
        <c:crosses val="autoZero"/>
        <c:auto val="1"/>
        <c:lblAlgn val="ctr"/>
        <c:lblOffset val="100"/>
        <c:noMultiLvlLbl val="0"/>
      </c:catAx>
      <c:valAx>
        <c:axId val="36256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7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6</c:v>
                </c:pt>
              </c:numCache>
            </c:numRef>
          </c:val>
          <c:extLst>
            <c:ext xmlns:c16="http://schemas.microsoft.com/office/drawing/2014/chart" uri="{C3380CC4-5D6E-409C-BE32-E72D297353CC}">
              <c16:uniqueId val="{00000000-9293-413A-B6D0-913A4DB5DFAF}"/>
            </c:ext>
          </c:extLst>
        </c:ser>
        <c:dLbls>
          <c:showLegendKey val="0"/>
          <c:showVal val="0"/>
          <c:showCatName val="0"/>
          <c:showSerName val="0"/>
          <c:showPercent val="0"/>
          <c:showBubbleSize val="0"/>
        </c:dLbls>
        <c:gapWidth val="219"/>
        <c:overlap val="-27"/>
        <c:axId val="406399168"/>
        <c:axId val="406395888"/>
      </c:barChart>
      <c:dateAx>
        <c:axId val="406399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95888"/>
        <c:crosses val="autoZero"/>
        <c:auto val="1"/>
        <c:lblOffset val="100"/>
        <c:baseTimeUnit val="months"/>
      </c:dateAx>
      <c:valAx>
        <c:axId val="40639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9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45</c:v>
                </c:pt>
                <c:pt idx="2">
                  <c:v>47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4A2-4875-928F-39922BEB9812}"/>
            </c:ext>
          </c:extLst>
        </c:ser>
        <c:dLbls>
          <c:showLegendKey val="0"/>
          <c:showVal val="0"/>
          <c:showCatName val="0"/>
          <c:showSerName val="0"/>
          <c:showPercent val="0"/>
          <c:showBubbleSize val="0"/>
        </c:dLbls>
        <c:gapWidth val="219"/>
        <c:overlap val="-27"/>
        <c:axId val="406392936"/>
        <c:axId val="406393592"/>
      </c:barChart>
      <c:dateAx>
        <c:axId val="40639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93592"/>
        <c:crosses val="autoZero"/>
        <c:auto val="1"/>
        <c:lblOffset val="100"/>
        <c:baseTimeUnit val="months"/>
      </c:dateAx>
      <c:valAx>
        <c:axId val="40639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9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1258</c:v>
                </c:pt>
                <c:pt idx="1">
                  <c:v>777</c:v>
                </c:pt>
                <c:pt idx="2">
                  <c:v>94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B14-4BB9-A14D-D79FD7CA69B9}"/>
            </c:ext>
          </c:extLst>
        </c:ser>
        <c:dLbls>
          <c:showLegendKey val="0"/>
          <c:showVal val="0"/>
          <c:showCatName val="0"/>
          <c:showSerName val="0"/>
          <c:showPercent val="0"/>
          <c:showBubbleSize val="0"/>
        </c:dLbls>
        <c:gapWidth val="219"/>
        <c:overlap val="-27"/>
        <c:axId val="406409992"/>
        <c:axId val="406405072"/>
      </c:barChart>
      <c:catAx>
        <c:axId val="40640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05072"/>
        <c:crosses val="autoZero"/>
        <c:auto val="1"/>
        <c:lblAlgn val="ctr"/>
        <c:lblOffset val="100"/>
        <c:noMultiLvlLbl val="0"/>
      </c:catAx>
      <c:valAx>
        <c:axId val="40640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40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AE832-A241-474F-A9AC-4975E96A375A}"/>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4651108F-6617-4988-B200-A64A256D248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33776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4ED0D-0577-4EFC-9824-F0A6F9A0739A}"/>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12493479-982C-4E02-A03C-FCB777DFDA19}"/>
              </a:ext>
            </a:extLst>
          </p:cNvPr>
          <p:cNvGraphicFramePr>
            <a:graphicFrameLocks noGrp="1"/>
          </p:cNvGraphicFramePr>
          <p:nvPr>
            <p:ph type="chart" sz="quarter" idx="13"/>
            <p:extLst>
              <p:ext uri="{D42A27DB-BD31-4B8C-83A1-F6EECF244321}">
                <p14:modId xmlns:p14="http://schemas.microsoft.com/office/powerpoint/2010/main" val="987718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EB6169-B4BB-4491-B3C4-92F2E96150EC}"/>
              </a:ext>
            </a:extLst>
          </p:cNvPr>
          <p:cNvSpPr>
            <a:spLocks noGrp="1"/>
          </p:cNvSpPr>
          <p:nvPr>
            <p:ph type="body" sz="quarter" idx="14"/>
          </p:nvPr>
        </p:nvSpPr>
        <p:spPr/>
        <p:txBody>
          <a:bodyPr/>
          <a:lstStyle/>
          <a:p>
            <a:r>
              <a:rPr lang="en-US"/>
              <a:t>01/01/2017 - 12/31/2020</a:t>
            </a:r>
          </a:p>
        </p:txBody>
      </p:sp>
      <p:sp>
        <p:nvSpPr>
          <p:cNvPr id="5" name="Footer Placeholder 4">
            <a:extLst>
              <a:ext uri="{FF2B5EF4-FFF2-40B4-BE49-F238E27FC236}">
                <a16:creationId xmlns:a16="http://schemas.microsoft.com/office/drawing/2014/main" id="{AF9CC53B-7529-4FDF-B933-8063734C4C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0004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632F2-DE57-49B3-B73D-913FF4858D0E}"/>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0B0D6F38-EAEA-4521-B079-8AD518E3C0F4}"/>
              </a:ext>
            </a:extLst>
          </p:cNvPr>
          <p:cNvGraphicFramePr>
            <a:graphicFrameLocks noGrp="1"/>
          </p:cNvGraphicFramePr>
          <p:nvPr>
            <p:ph type="tbl" sz="quarter" idx="13"/>
            <p:extLst>
              <p:ext uri="{D42A27DB-BD31-4B8C-83A1-F6EECF244321}">
                <p14:modId xmlns:p14="http://schemas.microsoft.com/office/powerpoint/2010/main" val="319168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3737699"/>
                    </a:ext>
                  </a:extLst>
                </a:gridCol>
                <a:gridCol w="740664">
                  <a:extLst>
                    <a:ext uri="{9D8B030D-6E8A-4147-A177-3AD203B41FA5}">
                      <a16:colId xmlns:a16="http://schemas.microsoft.com/office/drawing/2014/main" val="998154025"/>
                    </a:ext>
                  </a:extLst>
                </a:gridCol>
                <a:gridCol w="740664">
                  <a:extLst>
                    <a:ext uri="{9D8B030D-6E8A-4147-A177-3AD203B41FA5}">
                      <a16:colId xmlns:a16="http://schemas.microsoft.com/office/drawing/2014/main" val="3194098554"/>
                    </a:ext>
                  </a:extLst>
                </a:gridCol>
                <a:gridCol w="740664">
                  <a:extLst>
                    <a:ext uri="{9D8B030D-6E8A-4147-A177-3AD203B41FA5}">
                      <a16:colId xmlns:a16="http://schemas.microsoft.com/office/drawing/2014/main" val="595343200"/>
                    </a:ext>
                  </a:extLst>
                </a:gridCol>
                <a:gridCol w="740664">
                  <a:extLst>
                    <a:ext uri="{9D8B030D-6E8A-4147-A177-3AD203B41FA5}">
                      <a16:colId xmlns:a16="http://schemas.microsoft.com/office/drawing/2014/main" val="2307058114"/>
                    </a:ext>
                  </a:extLst>
                </a:gridCol>
                <a:gridCol w="740664">
                  <a:extLst>
                    <a:ext uri="{9D8B030D-6E8A-4147-A177-3AD203B41FA5}">
                      <a16:colId xmlns:a16="http://schemas.microsoft.com/office/drawing/2014/main" val="4030470679"/>
                    </a:ext>
                  </a:extLst>
                </a:gridCol>
                <a:gridCol w="740664">
                  <a:extLst>
                    <a:ext uri="{9D8B030D-6E8A-4147-A177-3AD203B41FA5}">
                      <a16:colId xmlns:a16="http://schemas.microsoft.com/office/drawing/2014/main" val="2345312533"/>
                    </a:ext>
                  </a:extLst>
                </a:gridCol>
                <a:gridCol w="740664">
                  <a:extLst>
                    <a:ext uri="{9D8B030D-6E8A-4147-A177-3AD203B41FA5}">
                      <a16:colId xmlns:a16="http://schemas.microsoft.com/office/drawing/2014/main" val="1999439226"/>
                    </a:ext>
                  </a:extLst>
                </a:gridCol>
                <a:gridCol w="740664">
                  <a:extLst>
                    <a:ext uri="{9D8B030D-6E8A-4147-A177-3AD203B41FA5}">
                      <a16:colId xmlns:a16="http://schemas.microsoft.com/office/drawing/2014/main" val="2841197936"/>
                    </a:ext>
                  </a:extLst>
                </a:gridCol>
                <a:gridCol w="740664">
                  <a:extLst>
                    <a:ext uri="{9D8B030D-6E8A-4147-A177-3AD203B41FA5}">
                      <a16:colId xmlns:a16="http://schemas.microsoft.com/office/drawing/2014/main" val="7874168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56767752"/>
                  </a:ext>
                </a:extLst>
              </a:tr>
              <a:tr h="370840">
                <a:tc>
                  <a:txBody>
                    <a:bodyPr/>
                    <a:lstStyle/>
                    <a:p>
                      <a:r>
                        <a:rPr lang="en-US" sz="1000"/>
                        <a:t>Philadelphia Insurance Companies</a:t>
                      </a:r>
                    </a:p>
                  </a:txBody>
                  <a:tcPr/>
                </a:tc>
                <a:tc>
                  <a:txBody>
                    <a:bodyPr/>
                    <a:lstStyle/>
                    <a:p>
                      <a:r>
                        <a:rPr lang="en-US" sz="1000"/>
                        <a:t>4412</a:t>
                      </a:r>
                    </a:p>
                  </a:txBody>
                  <a:tcPr/>
                </a:tc>
                <a:tc>
                  <a:txBody>
                    <a:bodyPr/>
                    <a:lstStyle/>
                    <a:p>
                      <a:r>
                        <a:rPr lang="en-US" sz="1000"/>
                        <a:t>6</a:t>
                      </a:r>
                    </a:p>
                  </a:txBody>
                  <a:tcPr/>
                </a:tc>
                <a:tc>
                  <a:txBody>
                    <a:bodyPr/>
                    <a:lstStyle/>
                    <a:p>
                      <a:r>
                        <a:rPr lang="en-US" sz="1000"/>
                        <a:t>29</a:t>
                      </a:r>
                    </a:p>
                  </a:txBody>
                  <a:tcPr/>
                </a:tc>
                <a:tc>
                  <a:txBody>
                    <a:bodyPr/>
                    <a:lstStyle/>
                    <a:p>
                      <a:r>
                        <a:rPr lang="en-US" sz="1000"/>
                        <a:t>556</a:t>
                      </a:r>
                    </a:p>
                  </a:txBody>
                  <a:tcPr/>
                </a:tc>
                <a:tc>
                  <a:txBody>
                    <a:bodyPr/>
                    <a:lstStyle/>
                    <a:p>
                      <a:r>
                        <a:rPr lang="en-US" sz="1000"/>
                        <a:t>11</a:t>
                      </a:r>
                    </a:p>
                  </a:txBody>
                  <a:tcPr/>
                </a:tc>
                <a:tc>
                  <a:txBody>
                    <a:bodyPr/>
                    <a:lstStyle/>
                    <a:p>
                      <a:r>
                        <a:rPr lang="en-US" sz="1000"/>
                        <a:t>42</a:t>
                      </a:r>
                    </a:p>
                  </a:txBody>
                  <a:tcPr/>
                </a:tc>
                <a:tc>
                  <a:txBody>
                    <a:bodyPr/>
                    <a:lstStyle/>
                    <a:p>
                      <a:r>
                        <a:rPr lang="en-US" sz="1000"/>
                        <a:t>0</a:t>
                      </a:r>
                    </a:p>
                  </a:txBody>
                  <a:tcPr/>
                </a:tc>
                <a:tc>
                  <a:txBody>
                    <a:bodyPr/>
                    <a:lstStyle/>
                    <a:p>
                      <a:r>
                        <a:rPr lang="en-US" sz="1000"/>
                        <a:t>0.4763 %</a:t>
                      </a:r>
                    </a:p>
                  </a:txBody>
                  <a:tcPr/>
                </a:tc>
                <a:tc>
                  <a:txBody>
                    <a:bodyPr/>
                    <a:lstStyle/>
                    <a:p>
                      <a:r>
                        <a:rPr lang="en-US" sz="1000"/>
                        <a:t>0.0 %</a:t>
                      </a:r>
                    </a:p>
                  </a:txBody>
                  <a:tcPr/>
                </a:tc>
                <a:extLst>
                  <a:ext uri="{0D108BD9-81ED-4DB2-BD59-A6C34878D82A}">
                    <a16:rowId xmlns:a16="http://schemas.microsoft.com/office/drawing/2014/main" val="872874108"/>
                  </a:ext>
                </a:extLst>
              </a:tr>
            </a:tbl>
          </a:graphicData>
        </a:graphic>
      </p:graphicFrame>
      <p:sp>
        <p:nvSpPr>
          <p:cNvPr id="4" name="Text Placeholder 3">
            <a:extLst>
              <a:ext uri="{FF2B5EF4-FFF2-40B4-BE49-F238E27FC236}">
                <a16:creationId xmlns:a16="http://schemas.microsoft.com/office/drawing/2014/main" id="{859E9685-645A-4D5C-8847-F9BFFA1F80C6}"/>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974657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97E72-6E48-4D48-B61E-9813375E45E4}"/>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BF11C87B-5C5A-466E-81D0-1F8D86630741}"/>
              </a:ext>
            </a:extLst>
          </p:cNvPr>
          <p:cNvGraphicFramePr>
            <a:graphicFrameLocks noGrp="1"/>
          </p:cNvGraphicFramePr>
          <p:nvPr>
            <p:ph type="chart" sz="quarter" idx="13"/>
            <p:extLst>
              <p:ext uri="{D42A27DB-BD31-4B8C-83A1-F6EECF244321}">
                <p14:modId xmlns:p14="http://schemas.microsoft.com/office/powerpoint/2010/main" val="74382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5C65E7-2118-4F57-A977-A0065564936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9DD7741-4E27-496B-84E4-AA16A1C991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814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BBB76-19EC-49F0-BA22-A0DF40AC44C1}"/>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20CDE884-136E-4FC0-98D4-E6C42329B223}"/>
              </a:ext>
            </a:extLst>
          </p:cNvPr>
          <p:cNvGraphicFramePr>
            <a:graphicFrameLocks noGrp="1"/>
          </p:cNvGraphicFramePr>
          <p:nvPr>
            <p:ph type="chart" sz="quarter" idx="13"/>
            <p:extLst>
              <p:ext uri="{D42A27DB-BD31-4B8C-83A1-F6EECF244321}">
                <p14:modId xmlns:p14="http://schemas.microsoft.com/office/powerpoint/2010/main" val="3916917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1D4939-8633-40A7-A2C7-45E90E65D82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DC58AD7-7971-4CE7-88DD-6173334F67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376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42F8E-30B5-4467-A91E-C9EBB7873C14}"/>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C8D3F2B6-4A92-49A0-B679-E0752CA81186}"/>
              </a:ext>
            </a:extLst>
          </p:cNvPr>
          <p:cNvGraphicFramePr>
            <a:graphicFrameLocks noGrp="1"/>
          </p:cNvGraphicFramePr>
          <p:nvPr>
            <p:ph type="chart" sz="quarter" idx="13"/>
            <p:extLst>
              <p:ext uri="{D42A27DB-BD31-4B8C-83A1-F6EECF244321}">
                <p14:modId xmlns:p14="http://schemas.microsoft.com/office/powerpoint/2010/main" val="814659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835297-5E9F-42A4-945F-2060868DB5B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1042996-3F07-40C1-8E8E-03921D2CBA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7734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1FDFE-7EC8-4CD2-BD26-B091CCA1E2EB}"/>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3D16E705-CF33-4C9F-9FB5-725429E40CFE}"/>
              </a:ext>
            </a:extLst>
          </p:cNvPr>
          <p:cNvGraphicFramePr>
            <a:graphicFrameLocks noGrp="1"/>
          </p:cNvGraphicFramePr>
          <p:nvPr>
            <p:ph type="chart" sz="quarter" idx="13"/>
            <p:extLst>
              <p:ext uri="{D42A27DB-BD31-4B8C-83A1-F6EECF244321}">
                <p14:modId xmlns:p14="http://schemas.microsoft.com/office/powerpoint/2010/main" val="3749173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72347B-D5CD-4B67-82B9-D138A2FD498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381552C-3B28-447D-8F06-665516D511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6519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28221-6B44-45BF-B09B-0213097463F8}"/>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6F680CB4-7EA9-415B-8C11-89DB2B582452}"/>
              </a:ext>
            </a:extLst>
          </p:cNvPr>
          <p:cNvGraphicFramePr>
            <a:graphicFrameLocks noGrp="1"/>
          </p:cNvGraphicFramePr>
          <p:nvPr>
            <p:ph type="tbl" sz="quarter" idx="13"/>
            <p:extLst>
              <p:ext uri="{D42A27DB-BD31-4B8C-83A1-F6EECF244321}">
                <p14:modId xmlns:p14="http://schemas.microsoft.com/office/powerpoint/2010/main" val="2503677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02231808"/>
                    </a:ext>
                  </a:extLst>
                </a:gridCol>
                <a:gridCol w="740664">
                  <a:extLst>
                    <a:ext uri="{9D8B030D-6E8A-4147-A177-3AD203B41FA5}">
                      <a16:colId xmlns:a16="http://schemas.microsoft.com/office/drawing/2014/main" val="823110484"/>
                    </a:ext>
                  </a:extLst>
                </a:gridCol>
                <a:gridCol w="740664">
                  <a:extLst>
                    <a:ext uri="{9D8B030D-6E8A-4147-A177-3AD203B41FA5}">
                      <a16:colId xmlns:a16="http://schemas.microsoft.com/office/drawing/2014/main" val="1439190093"/>
                    </a:ext>
                  </a:extLst>
                </a:gridCol>
                <a:gridCol w="740664">
                  <a:extLst>
                    <a:ext uri="{9D8B030D-6E8A-4147-A177-3AD203B41FA5}">
                      <a16:colId xmlns:a16="http://schemas.microsoft.com/office/drawing/2014/main" val="2424997349"/>
                    </a:ext>
                  </a:extLst>
                </a:gridCol>
                <a:gridCol w="740664">
                  <a:extLst>
                    <a:ext uri="{9D8B030D-6E8A-4147-A177-3AD203B41FA5}">
                      <a16:colId xmlns:a16="http://schemas.microsoft.com/office/drawing/2014/main" val="1395215752"/>
                    </a:ext>
                  </a:extLst>
                </a:gridCol>
                <a:gridCol w="740664">
                  <a:extLst>
                    <a:ext uri="{9D8B030D-6E8A-4147-A177-3AD203B41FA5}">
                      <a16:colId xmlns:a16="http://schemas.microsoft.com/office/drawing/2014/main" val="965329214"/>
                    </a:ext>
                  </a:extLst>
                </a:gridCol>
                <a:gridCol w="740664">
                  <a:extLst>
                    <a:ext uri="{9D8B030D-6E8A-4147-A177-3AD203B41FA5}">
                      <a16:colId xmlns:a16="http://schemas.microsoft.com/office/drawing/2014/main" val="540600360"/>
                    </a:ext>
                  </a:extLst>
                </a:gridCol>
                <a:gridCol w="740664">
                  <a:extLst>
                    <a:ext uri="{9D8B030D-6E8A-4147-A177-3AD203B41FA5}">
                      <a16:colId xmlns:a16="http://schemas.microsoft.com/office/drawing/2014/main" val="1841736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371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- 2020-02-20 13:46:33</a:t>
                      </a:r>
                      <a:r>
                        <a:rPr kumimoji="0" lang="en-US" sz="1000" b="0" i="0" u="none" strike="noStrike" kern="1200" cap="none" spc="0" normalizeH="0" baseline="0" noProof="0">
                          <a:ln>
                            <a:noFill/>
                          </a:ln>
                          <a:solidFill>
                            <a:prstClr val="black"/>
                          </a:solidFill>
                          <a:effectLst/>
                          <a:uLnTx/>
                          <a:uFillTx/>
                          <a:latin typeface="+mn-lt"/>
                          <a:ea typeface="+mn-ea"/>
                          <a:cs typeface="+mn-cs"/>
                        </a:rPr>
                        <a:t>
 Giving back to our community is at the heart of our company. #TEAMPHLY donated 50 kids' backpacks to Easterseals of Southeastern Pennsylvania, a non-profit that provides services to children and adults who are challenged with a variety of disabilities. #GivingThursday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542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- 2020-02-26 16:04:08</a:t>
                      </a:r>
                      <a:r>
                        <a:rPr kumimoji="0" lang="en-US" sz="1000" b="0" i="0" u="none" strike="noStrike" kern="1200" cap="none" spc="0" normalizeH="0" baseline="0" noProof="0">
                          <a:ln>
                            <a:noFill/>
                          </a:ln>
                          <a:solidFill>
                            <a:prstClr val="black"/>
                          </a:solidFill>
                          <a:effectLst/>
                          <a:uLnTx/>
                          <a:uFillTx/>
                          <a:latin typeface="+mn-lt"/>
                          <a:ea typeface="+mn-ea"/>
                          <a:cs typeface="+mn-cs"/>
                        </a:rPr>
                        <a:t>
 Many people think of heart problems as conditions affecting adults. However, one out of every 120 babies in the U.S. is born with heart disease. To help provide comfort for children with Congenital Heart Defect following open-heart surgery, #TEAMPHLY volunteered to hand sew heart-shaped pillows which will be donated to the Children's Hospital of Philadelphia ❤️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2249401"/>
                  </a:ext>
                </a:extLst>
              </a:tr>
            </a:tbl>
          </a:graphicData>
        </a:graphic>
      </p:graphicFrame>
      <p:sp>
        <p:nvSpPr>
          <p:cNvPr id="4" name="Text Placeholder 3">
            <a:extLst>
              <a:ext uri="{FF2B5EF4-FFF2-40B4-BE49-F238E27FC236}">
                <a16:creationId xmlns:a16="http://schemas.microsoft.com/office/drawing/2014/main" id="{1F0DA5A7-2B32-4081-B9B7-B5CEE7BC04D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932589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BCA46-C215-4221-B0A1-C3E5424F228F}"/>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8AFB1541-F8C1-4028-9551-84C861E0F4BC}"/>
              </a:ext>
            </a:extLst>
          </p:cNvPr>
          <p:cNvGraphicFramePr>
            <a:graphicFrameLocks noGrp="1"/>
          </p:cNvGraphicFramePr>
          <p:nvPr>
            <p:ph type="tbl" sz="quarter" idx="13"/>
            <p:extLst>
              <p:ext uri="{D42A27DB-BD31-4B8C-83A1-F6EECF244321}">
                <p14:modId xmlns:p14="http://schemas.microsoft.com/office/powerpoint/2010/main" val="3474757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4991631"/>
                    </a:ext>
                  </a:extLst>
                </a:gridCol>
                <a:gridCol w="740664">
                  <a:extLst>
                    <a:ext uri="{9D8B030D-6E8A-4147-A177-3AD203B41FA5}">
                      <a16:colId xmlns:a16="http://schemas.microsoft.com/office/drawing/2014/main" val="2079189888"/>
                    </a:ext>
                  </a:extLst>
                </a:gridCol>
                <a:gridCol w="740664">
                  <a:extLst>
                    <a:ext uri="{9D8B030D-6E8A-4147-A177-3AD203B41FA5}">
                      <a16:colId xmlns:a16="http://schemas.microsoft.com/office/drawing/2014/main" val="12761304"/>
                    </a:ext>
                  </a:extLst>
                </a:gridCol>
                <a:gridCol w="740664">
                  <a:extLst>
                    <a:ext uri="{9D8B030D-6E8A-4147-A177-3AD203B41FA5}">
                      <a16:colId xmlns:a16="http://schemas.microsoft.com/office/drawing/2014/main" val="2595992487"/>
                    </a:ext>
                  </a:extLst>
                </a:gridCol>
                <a:gridCol w="740664">
                  <a:extLst>
                    <a:ext uri="{9D8B030D-6E8A-4147-A177-3AD203B41FA5}">
                      <a16:colId xmlns:a16="http://schemas.microsoft.com/office/drawing/2014/main" val="2331741258"/>
                    </a:ext>
                  </a:extLst>
                </a:gridCol>
                <a:gridCol w="740664">
                  <a:extLst>
                    <a:ext uri="{9D8B030D-6E8A-4147-A177-3AD203B41FA5}">
                      <a16:colId xmlns:a16="http://schemas.microsoft.com/office/drawing/2014/main" val="3394740405"/>
                    </a:ext>
                  </a:extLst>
                </a:gridCol>
                <a:gridCol w="740664">
                  <a:extLst>
                    <a:ext uri="{9D8B030D-6E8A-4147-A177-3AD203B41FA5}">
                      <a16:colId xmlns:a16="http://schemas.microsoft.com/office/drawing/2014/main" val="3770312010"/>
                    </a:ext>
                  </a:extLst>
                </a:gridCol>
                <a:gridCol w="740664">
                  <a:extLst>
                    <a:ext uri="{9D8B030D-6E8A-4147-A177-3AD203B41FA5}">
                      <a16:colId xmlns:a16="http://schemas.microsoft.com/office/drawing/2014/main" val="4108654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964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- 2020-02-07 16:16:48</a:t>
                      </a:r>
                      <a:r>
                        <a:rPr kumimoji="0" lang="en-US" sz="1000" b="0" i="0" u="none" strike="noStrike" kern="1200" cap="none" spc="0" normalizeH="0" baseline="0" noProof="0">
                          <a:ln>
                            <a:noFill/>
                          </a:ln>
                          <a:solidFill>
                            <a:prstClr val="black"/>
                          </a:solidFill>
                          <a:effectLst/>
                          <a:uLnTx/>
                          <a:uFillTx/>
                          <a:latin typeface="+mn-lt"/>
                          <a:ea typeface="+mn-ea"/>
                          <a:cs typeface="+mn-cs"/>
                        </a:rPr>
                        <a:t>
 For #NationalWearRedDay, #TEAMPHLY rocked their red in support of the American Heart Association's fight against heart disease and stroke. #GoRedForWomen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3450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- 2020-02-27 16:23:32</a:t>
                      </a:r>
                      <a:r>
                        <a:rPr kumimoji="0" lang="en-US" sz="1000" b="0" i="0" u="none" strike="noStrike" kern="1200" cap="none" spc="0" normalizeH="0" baseline="0" noProof="0">
                          <a:ln>
                            <a:noFill/>
                          </a:ln>
                          <a:solidFill>
                            <a:prstClr val="black"/>
                          </a:solidFill>
                          <a:effectLst/>
                          <a:uLnTx/>
                          <a:uFillTx/>
                          <a:latin typeface="+mn-lt"/>
                          <a:ea typeface="+mn-ea"/>
                          <a:cs typeface="+mn-cs"/>
                        </a:rPr>
                        <a:t>
 If you like wearing jeans, then you’ll love our flexible dress code! At PHLY, we support a #dressforyourday work environment that empowers our employees to dress in a way that best suits their work day. 👖
Explore our jobs ➡️ bit.ly/PHLYCareers ⬅️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2793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- 2020-02-11 15:03:35</a:t>
                      </a:r>
                      <a:r>
                        <a:rPr kumimoji="0" lang="en-US" sz="1000" b="0" i="0" u="none" strike="noStrike" kern="1200" cap="none" spc="0" normalizeH="0" baseline="0" noProof="0">
                          <a:ln>
                            <a:noFill/>
                          </a:ln>
                          <a:solidFill>
                            <a:prstClr val="black"/>
                          </a:solidFill>
                          <a:effectLst/>
                          <a:uLnTx/>
                          <a:uFillTx/>
                          <a:latin typeface="+mn-lt"/>
                          <a:ea typeface="+mn-ea"/>
                          <a:cs typeface="+mn-cs"/>
                        </a:rPr>
                        <a:t>
 #TEAMPHLY volunteered at Cradles to Crayons Philadelphia, a non-profit dedicated to helping low-income and homeless children in the community. The group prepared outfit bundles for kids and filled clothing orders in the non-profit’s warehouse.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282938"/>
                  </a:ext>
                </a:extLst>
              </a:tr>
            </a:tbl>
          </a:graphicData>
        </a:graphic>
      </p:graphicFrame>
      <p:sp>
        <p:nvSpPr>
          <p:cNvPr id="4" name="Text Placeholder 3">
            <a:extLst>
              <a:ext uri="{FF2B5EF4-FFF2-40B4-BE49-F238E27FC236}">
                <a16:creationId xmlns:a16="http://schemas.microsoft.com/office/drawing/2014/main" id="{475BBDF2-C8BB-49A8-A11D-88B55AADBC3E}"/>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95452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750B8-91C6-4EB9-9D5F-99407DDD8762}"/>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F95F7148-3650-4451-911E-71266FAD17BB}"/>
              </a:ext>
            </a:extLst>
          </p:cNvPr>
          <p:cNvGraphicFramePr>
            <a:graphicFrameLocks noGrp="1"/>
          </p:cNvGraphicFramePr>
          <p:nvPr>
            <p:ph type="chart" sz="quarter" idx="13"/>
            <p:extLst>
              <p:ext uri="{D42A27DB-BD31-4B8C-83A1-F6EECF244321}">
                <p14:modId xmlns:p14="http://schemas.microsoft.com/office/powerpoint/2010/main" val="2948945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D78B8D-BA25-485F-8164-7510A0669D4A}"/>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1C173DA0-9994-4F32-B047-4AB9EF3310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6815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0E6E2-C980-4E14-80CC-80BD5CFCCC3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ACD000CD-289D-4281-8C7E-A4803ED545CB}"/>
              </a:ext>
            </a:extLst>
          </p:cNvPr>
          <p:cNvGraphicFramePr>
            <a:graphicFrameLocks noGrp="1"/>
          </p:cNvGraphicFramePr>
          <p:nvPr>
            <p:ph type="tbl" sz="quarter" idx="13"/>
            <p:extLst>
              <p:ext uri="{D42A27DB-BD31-4B8C-83A1-F6EECF244321}">
                <p14:modId xmlns:p14="http://schemas.microsoft.com/office/powerpoint/2010/main" val="94005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58436868"/>
                    </a:ext>
                  </a:extLst>
                </a:gridCol>
                <a:gridCol w="411480">
                  <a:extLst>
                    <a:ext uri="{9D8B030D-6E8A-4147-A177-3AD203B41FA5}">
                      <a16:colId xmlns:a16="http://schemas.microsoft.com/office/drawing/2014/main" val="2456733212"/>
                    </a:ext>
                  </a:extLst>
                </a:gridCol>
                <a:gridCol w="411480">
                  <a:extLst>
                    <a:ext uri="{9D8B030D-6E8A-4147-A177-3AD203B41FA5}">
                      <a16:colId xmlns:a16="http://schemas.microsoft.com/office/drawing/2014/main" val="2724623927"/>
                    </a:ext>
                  </a:extLst>
                </a:gridCol>
                <a:gridCol w="411480">
                  <a:extLst>
                    <a:ext uri="{9D8B030D-6E8A-4147-A177-3AD203B41FA5}">
                      <a16:colId xmlns:a16="http://schemas.microsoft.com/office/drawing/2014/main" val="357292259"/>
                    </a:ext>
                  </a:extLst>
                </a:gridCol>
                <a:gridCol w="411480">
                  <a:extLst>
                    <a:ext uri="{9D8B030D-6E8A-4147-A177-3AD203B41FA5}">
                      <a16:colId xmlns:a16="http://schemas.microsoft.com/office/drawing/2014/main" val="1215969308"/>
                    </a:ext>
                  </a:extLst>
                </a:gridCol>
                <a:gridCol w="411480">
                  <a:extLst>
                    <a:ext uri="{9D8B030D-6E8A-4147-A177-3AD203B41FA5}">
                      <a16:colId xmlns:a16="http://schemas.microsoft.com/office/drawing/2014/main" val="3532239655"/>
                    </a:ext>
                  </a:extLst>
                </a:gridCol>
                <a:gridCol w="411480">
                  <a:extLst>
                    <a:ext uri="{9D8B030D-6E8A-4147-A177-3AD203B41FA5}">
                      <a16:colId xmlns:a16="http://schemas.microsoft.com/office/drawing/2014/main" val="3065989381"/>
                    </a:ext>
                  </a:extLst>
                </a:gridCol>
                <a:gridCol w="411480">
                  <a:extLst>
                    <a:ext uri="{9D8B030D-6E8A-4147-A177-3AD203B41FA5}">
                      <a16:colId xmlns:a16="http://schemas.microsoft.com/office/drawing/2014/main" val="2211992777"/>
                    </a:ext>
                  </a:extLst>
                </a:gridCol>
                <a:gridCol w="411480">
                  <a:extLst>
                    <a:ext uri="{9D8B030D-6E8A-4147-A177-3AD203B41FA5}">
                      <a16:colId xmlns:a16="http://schemas.microsoft.com/office/drawing/2014/main" val="3706020291"/>
                    </a:ext>
                  </a:extLst>
                </a:gridCol>
                <a:gridCol w="411480">
                  <a:extLst>
                    <a:ext uri="{9D8B030D-6E8A-4147-A177-3AD203B41FA5}">
                      <a16:colId xmlns:a16="http://schemas.microsoft.com/office/drawing/2014/main" val="328937335"/>
                    </a:ext>
                  </a:extLst>
                </a:gridCol>
                <a:gridCol w="411480">
                  <a:extLst>
                    <a:ext uri="{9D8B030D-6E8A-4147-A177-3AD203B41FA5}">
                      <a16:colId xmlns:a16="http://schemas.microsoft.com/office/drawing/2014/main" val="2726039868"/>
                    </a:ext>
                  </a:extLst>
                </a:gridCol>
                <a:gridCol w="411480">
                  <a:extLst>
                    <a:ext uri="{9D8B030D-6E8A-4147-A177-3AD203B41FA5}">
                      <a16:colId xmlns:a16="http://schemas.microsoft.com/office/drawing/2014/main" val="2774853467"/>
                    </a:ext>
                  </a:extLst>
                </a:gridCol>
                <a:gridCol w="411480">
                  <a:extLst>
                    <a:ext uri="{9D8B030D-6E8A-4147-A177-3AD203B41FA5}">
                      <a16:colId xmlns:a16="http://schemas.microsoft.com/office/drawing/2014/main" val="2389627209"/>
                    </a:ext>
                  </a:extLst>
                </a:gridCol>
                <a:gridCol w="411480">
                  <a:extLst>
                    <a:ext uri="{9D8B030D-6E8A-4147-A177-3AD203B41FA5}">
                      <a16:colId xmlns:a16="http://schemas.microsoft.com/office/drawing/2014/main" val="42284722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2923849"/>
                  </a:ext>
                </a:extLst>
              </a:tr>
              <a:tr h="370840">
                <a:tc>
                  <a:txBody>
                    <a:bodyPr/>
                    <a:lstStyle/>
                    <a:p>
                      <a:r>
                        <a:rPr lang="en-US" sz="1000"/>
                        <a:t>PHLY Insurance Co.</a:t>
                      </a:r>
                    </a:p>
                  </a:txBody>
                  <a:tcPr/>
                </a:tc>
                <a:tc>
                  <a:txBody>
                    <a:bodyPr/>
                    <a:lstStyle/>
                    <a:p>
                      <a:r>
                        <a:rPr lang="en-US" sz="1000"/>
                        <a:t>3635</a:t>
                      </a:r>
                    </a:p>
                  </a:txBody>
                  <a:tcPr/>
                </a:tc>
                <a:tc>
                  <a:txBody>
                    <a:bodyPr/>
                    <a:lstStyle/>
                    <a:p>
                      <a:r>
                        <a:rPr lang="en-US" sz="1000"/>
                        <a:t>122</a:t>
                      </a:r>
                    </a:p>
                  </a:txBody>
                  <a:tcPr/>
                </a:tc>
                <a:tc>
                  <a:txBody>
                    <a:bodyPr/>
                    <a:lstStyle/>
                    <a:p>
                      <a:r>
                        <a:rPr lang="en-US" sz="1000"/>
                        <a:t>63</a:t>
                      </a:r>
                    </a:p>
                  </a:txBody>
                  <a:tcPr/>
                </a:tc>
                <a:tc>
                  <a:txBody>
                    <a:bodyPr/>
                    <a:lstStyle/>
                    <a:p>
                      <a:r>
                        <a:rPr lang="en-US" sz="1000"/>
                        <a:t>49</a:t>
                      </a:r>
                    </a:p>
                  </a:txBody>
                  <a:tcPr/>
                </a:tc>
                <a:tc>
                  <a:txBody>
                    <a:bodyPr/>
                    <a:lstStyle/>
                    <a:p>
                      <a:r>
                        <a:rPr lang="en-US" sz="1000"/>
                        <a:t>3</a:t>
                      </a:r>
                    </a:p>
                  </a:txBody>
                  <a:tcPr/>
                </a:tc>
                <a:tc>
                  <a:txBody>
                    <a:bodyPr/>
                    <a:lstStyle/>
                    <a:p>
                      <a:r>
                        <a:rPr lang="en-US" sz="1000"/>
                        <a:t>11</a:t>
                      </a:r>
                    </a:p>
                  </a:txBody>
                  <a:tcPr/>
                </a:tc>
                <a:tc>
                  <a:txBody>
                    <a:bodyPr/>
                    <a:lstStyle/>
                    <a:p>
                      <a:r>
                        <a:rPr lang="en-US" sz="1000"/>
                        <a:t>69</a:t>
                      </a:r>
                    </a:p>
                  </a:txBody>
                  <a:tcPr/>
                </a:tc>
                <a:tc>
                  <a:txBody>
                    <a:bodyPr/>
                    <a:lstStyle/>
                    <a:p>
                      <a:r>
                        <a:rPr lang="en-US" sz="1000"/>
                        <a:t>64</a:t>
                      </a:r>
                    </a:p>
                  </a:txBody>
                  <a:tcPr/>
                </a:tc>
                <a:tc>
                  <a:txBody>
                    <a:bodyPr/>
                    <a:lstStyle/>
                    <a:p>
                      <a:r>
                        <a:rPr lang="en-US" sz="1000"/>
                        <a:t>284</a:t>
                      </a:r>
                    </a:p>
                  </a:txBody>
                  <a:tcPr/>
                </a:tc>
                <a:tc>
                  <a:txBody>
                    <a:bodyPr/>
                    <a:lstStyle/>
                    <a:p>
                      <a:r>
                        <a:rPr lang="en-US" sz="1000"/>
                        <a:t>19</a:t>
                      </a:r>
                    </a:p>
                  </a:txBody>
                  <a:tcPr/>
                </a:tc>
                <a:tc>
                  <a:txBody>
                    <a:bodyPr/>
                    <a:lstStyle/>
                    <a:p>
                      <a:r>
                        <a:rPr lang="en-US" sz="1000"/>
                        <a:t>27</a:t>
                      </a:r>
                    </a:p>
                  </a:txBody>
                  <a:tcPr/>
                </a:tc>
                <a:tc>
                  <a:txBody>
                    <a:bodyPr/>
                    <a:lstStyle/>
                    <a:p>
                      <a:r>
                        <a:rPr lang="en-US" sz="1000"/>
                        <a:t>0.2096 %</a:t>
                      </a:r>
                    </a:p>
                  </a:txBody>
                  <a:tcPr/>
                </a:tc>
                <a:tc>
                  <a:txBody>
                    <a:bodyPr/>
                    <a:lstStyle/>
                    <a:p>
                      <a:r>
                        <a:rPr lang="en-US" sz="1000"/>
                        <a:t>100.0 %</a:t>
                      </a:r>
                    </a:p>
                  </a:txBody>
                  <a:tcPr/>
                </a:tc>
                <a:extLst>
                  <a:ext uri="{0D108BD9-81ED-4DB2-BD59-A6C34878D82A}">
                    <a16:rowId xmlns:a16="http://schemas.microsoft.com/office/drawing/2014/main" val="2446135580"/>
                  </a:ext>
                </a:extLst>
              </a:tr>
            </a:tbl>
          </a:graphicData>
        </a:graphic>
      </p:graphicFrame>
      <p:sp>
        <p:nvSpPr>
          <p:cNvPr id="4" name="Text Placeholder 3">
            <a:extLst>
              <a:ext uri="{FF2B5EF4-FFF2-40B4-BE49-F238E27FC236}">
                <a16:creationId xmlns:a16="http://schemas.microsoft.com/office/drawing/2014/main" id="{F3A857D8-5657-46B2-BB7E-343B2AD9B87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462856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1751C-8C59-4755-8D97-D56D99B48ECB}"/>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8058864E-C4E0-4BBF-A55A-3D7461D66A8F}"/>
              </a:ext>
            </a:extLst>
          </p:cNvPr>
          <p:cNvGraphicFramePr>
            <a:graphicFrameLocks noGrp="1"/>
          </p:cNvGraphicFramePr>
          <p:nvPr>
            <p:ph type="chart" sz="quarter" idx="13"/>
            <p:extLst>
              <p:ext uri="{D42A27DB-BD31-4B8C-83A1-F6EECF244321}">
                <p14:modId xmlns:p14="http://schemas.microsoft.com/office/powerpoint/2010/main" val="322201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59CC3E-25DA-4868-998F-8707C35816D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EB738FC-201B-4E87-9730-FA7EF17718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1565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36749-0042-4646-8E8E-0C42C2177E75}"/>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362129E5-47E0-44E5-838E-27428C84C3C6}"/>
              </a:ext>
            </a:extLst>
          </p:cNvPr>
          <p:cNvGraphicFramePr>
            <a:graphicFrameLocks noGrp="1"/>
          </p:cNvGraphicFramePr>
          <p:nvPr>
            <p:ph type="chart" sz="quarter" idx="13"/>
            <p:extLst>
              <p:ext uri="{D42A27DB-BD31-4B8C-83A1-F6EECF244321}">
                <p14:modId xmlns:p14="http://schemas.microsoft.com/office/powerpoint/2010/main" val="1139227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798885-6AAF-490E-BFAC-769A8C4CD62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B697BD0-6B41-4F51-99E4-7C837E37BB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6583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E8A50-D1A6-4D04-B9B0-CB14A4D107AD}"/>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7205F9D9-C181-475E-8B45-CAB166F53511}"/>
              </a:ext>
            </a:extLst>
          </p:cNvPr>
          <p:cNvGraphicFramePr>
            <a:graphicFrameLocks noGrp="1"/>
          </p:cNvGraphicFramePr>
          <p:nvPr>
            <p:ph type="chart" sz="quarter" idx="13"/>
            <p:extLst>
              <p:ext uri="{D42A27DB-BD31-4B8C-83A1-F6EECF244321}">
                <p14:modId xmlns:p14="http://schemas.microsoft.com/office/powerpoint/2010/main" val="4171276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180279-46B0-4BC0-AB6B-1863D484B16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BB91BDC-6530-45B5-BF9A-197C06FF6F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213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F4411-0CEE-4351-BE9E-BEF0C8C6ACD9}"/>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B5608B96-EB8A-4B44-9D49-0375DDF67FBE}"/>
              </a:ext>
            </a:extLst>
          </p:cNvPr>
          <p:cNvGraphicFramePr>
            <a:graphicFrameLocks noGrp="1"/>
          </p:cNvGraphicFramePr>
          <p:nvPr>
            <p:ph type="chart" sz="quarter" idx="13"/>
            <p:extLst>
              <p:ext uri="{D42A27DB-BD31-4B8C-83A1-F6EECF244321}">
                <p14:modId xmlns:p14="http://schemas.microsoft.com/office/powerpoint/2010/main" val="3905126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CFE11-DB9B-4D4E-9684-A94E93681C1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08CA0E6-1CB6-4DAC-BD1F-6911808647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5962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87A3-4F25-4DAD-B30E-3623CDCB6572}"/>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76517593-E179-4FA0-AB93-6F49588289B1}"/>
              </a:ext>
            </a:extLst>
          </p:cNvPr>
          <p:cNvGraphicFramePr>
            <a:graphicFrameLocks noGrp="1"/>
          </p:cNvGraphicFramePr>
          <p:nvPr>
            <p:ph type="tbl" sz="quarter" idx="13"/>
            <p:extLst>
              <p:ext uri="{D42A27DB-BD31-4B8C-83A1-F6EECF244321}">
                <p14:modId xmlns:p14="http://schemas.microsoft.com/office/powerpoint/2010/main" val="3429191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450346207"/>
                    </a:ext>
                  </a:extLst>
                </a:gridCol>
                <a:gridCol w="2468880">
                  <a:extLst>
                    <a:ext uri="{9D8B030D-6E8A-4147-A177-3AD203B41FA5}">
                      <a16:colId xmlns:a16="http://schemas.microsoft.com/office/drawing/2014/main" val="2706332763"/>
                    </a:ext>
                  </a:extLst>
                </a:gridCol>
                <a:gridCol w="2468880">
                  <a:extLst>
                    <a:ext uri="{9D8B030D-6E8A-4147-A177-3AD203B41FA5}">
                      <a16:colId xmlns:a16="http://schemas.microsoft.com/office/drawing/2014/main" val="122963612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410265996"/>
                  </a:ext>
                </a:extLst>
              </a:tr>
              <a:tr h="370840">
                <a:tc>
                  <a:txBody>
                    <a:bodyPr/>
                    <a:lstStyle/>
                    <a:p>
                      <a:r>
                        <a:rPr lang="en-US" sz="1000" b="1"/>
                        <a:t>@MargueriteTort</a:t>
                      </a:r>
                    </a:p>
                  </a:txBody>
                  <a:tcPr/>
                </a:tc>
                <a:tc>
                  <a:txBody>
                    <a:bodyPr/>
                    <a:lstStyle/>
                    <a:p>
                      <a:r>
                        <a:rPr lang="en-US" sz="1000"/>
                        <a:t>PHLY Insurance Co. (54)</a:t>
                      </a:r>
                    </a:p>
                  </a:txBody>
                  <a:tcPr/>
                </a:tc>
                <a:tc>
                  <a:txBody>
                    <a:bodyPr/>
                    <a:lstStyle/>
                    <a:p>
                      <a:r>
                        <a:rPr lang="en-US" sz="1000"/>
                        <a:t>54</a:t>
                      </a:r>
                    </a:p>
                  </a:txBody>
                  <a:tcPr/>
                </a:tc>
                <a:extLst>
                  <a:ext uri="{0D108BD9-81ED-4DB2-BD59-A6C34878D82A}">
                    <a16:rowId xmlns:a16="http://schemas.microsoft.com/office/drawing/2014/main" val="2372563281"/>
                  </a:ext>
                </a:extLst>
              </a:tr>
              <a:tr h="370840">
                <a:tc>
                  <a:txBody>
                    <a:bodyPr/>
                    <a:lstStyle/>
                    <a:p>
                      <a:r>
                        <a:rPr lang="en-US" sz="1000" b="1"/>
                        <a:t>@Regore2</a:t>
                      </a:r>
                    </a:p>
                  </a:txBody>
                  <a:tcPr/>
                </a:tc>
                <a:tc>
                  <a:txBody>
                    <a:bodyPr/>
                    <a:lstStyle/>
                    <a:p>
                      <a:r>
                        <a:rPr lang="en-US" sz="1000"/>
                        <a:t>PHLY Insurance Co. (36)</a:t>
                      </a:r>
                    </a:p>
                  </a:txBody>
                  <a:tcPr/>
                </a:tc>
                <a:tc>
                  <a:txBody>
                    <a:bodyPr/>
                    <a:lstStyle/>
                    <a:p>
                      <a:r>
                        <a:rPr lang="en-US" sz="1000"/>
                        <a:t>36</a:t>
                      </a:r>
                    </a:p>
                  </a:txBody>
                  <a:tcPr/>
                </a:tc>
                <a:extLst>
                  <a:ext uri="{0D108BD9-81ED-4DB2-BD59-A6C34878D82A}">
                    <a16:rowId xmlns:a16="http://schemas.microsoft.com/office/drawing/2014/main" val="4202738326"/>
                  </a:ext>
                </a:extLst>
              </a:tr>
              <a:tr h="370840">
                <a:tc>
                  <a:txBody>
                    <a:bodyPr/>
                    <a:lstStyle/>
                    <a:p>
                      <a:r>
                        <a:rPr lang="en-US" sz="1000" b="1"/>
                        <a:t>@EaglesCommunity</a:t>
                      </a:r>
                    </a:p>
                  </a:txBody>
                  <a:tcPr/>
                </a:tc>
                <a:tc>
                  <a:txBody>
                    <a:bodyPr/>
                    <a:lstStyle/>
                    <a:p>
                      <a:r>
                        <a:rPr lang="en-US" sz="1000"/>
                        <a:t>PHLY Insurance Co. (29)</a:t>
                      </a:r>
                    </a:p>
                  </a:txBody>
                  <a:tcPr/>
                </a:tc>
                <a:tc>
                  <a:txBody>
                    <a:bodyPr/>
                    <a:lstStyle/>
                    <a:p>
                      <a:r>
                        <a:rPr lang="en-US" sz="1000"/>
                        <a:t>29</a:t>
                      </a:r>
                    </a:p>
                  </a:txBody>
                  <a:tcPr/>
                </a:tc>
                <a:extLst>
                  <a:ext uri="{0D108BD9-81ED-4DB2-BD59-A6C34878D82A}">
                    <a16:rowId xmlns:a16="http://schemas.microsoft.com/office/drawing/2014/main" val="285061207"/>
                  </a:ext>
                </a:extLst>
              </a:tr>
              <a:tr h="370840">
                <a:tc>
                  <a:txBody>
                    <a:bodyPr/>
                    <a:lstStyle/>
                    <a:p>
                      <a:r>
                        <a:rPr lang="en-US" sz="1000" b="1"/>
                        <a:t>@GammaIotaSigma</a:t>
                      </a:r>
                    </a:p>
                  </a:txBody>
                  <a:tcPr/>
                </a:tc>
                <a:tc>
                  <a:txBody>
                    <a:bodyPr/>
                    <a:lstStyle/>
                    <a:p>
                      <a:r>
                        <a:rPr lang="en-US" sz="1000"/>
                        <a:t>PHLY Insurance Co. (27)</a:t>
                      </a:r>
                    </a:p>
                  </a:txBody>
                  <a:tcPr/>
                </a:tc>
                <a:tc>
                  <a:txBody>
                    <a:bodyPr/>
                    <a:lstStyle/>
                    <a:p>
                      <a:r>
                        <a:rPr lang="en-US" sz="1000"/>
                        <a:t>27</a:t>
                      </a:r>
                    </a:p>
                  </a:txBody>
                  <a:tcPr/>
                </a:tc>
                <a:extLst>
                  <a:ext uri="{0D108BD9-81ED-4DB2-BD59-A6C34878D82A}">
                    <a16:rowId xmlns:a16="http://schemas.microsoft.com/office/drawing/2014/main" val="2696468535"/>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503801673"/>
                  </a:ext>
                </a:extLst>
              </a:tr>
              <a:tr h="370840">
                <a:tc>
                  <a:txBody>
                    <a:bodyPr/>
                    <a:lstStyle/>
                    <a:p>
                      <a:r>
                        <a:rPr lang="en-US" sz="1000" b="1"/>
                        <a:t>@wadt</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3089069692"/>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215454650"/>
                  </a:ext>
                </a:extLst>
              </a:tr>
              <a:tr h="370840">
                <a:tc>
                  <a:txBody>
                    <a:bodyPr/>
                    <a:lstStyle/>
                    <a:p>
                      <a:r>
                        <a:rPr lang="en-US" sz="1000" b="1"/>
                        <a:t>@HelperHelperApp</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287508995"/>
                  </a:ext>
                </a:extLst>
              </a:tr>
              <a:tr h="370840">
                <a:tc>
                  <a:txBody>
                    <a:bodyPr/>
                    <a:lstStyle/>
                    <a:p>
                      <a:r>
                        <a:rPr lang="en-US" sz="1000" b="1"/>
                        <a:t>@FirstInsHI</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214483449"/>
                  </a:ext>
                </a:extLst>
              </a:tr>
              <a:tr h="370840">
                <a:tc>
                  <a:txBody>
                    <a:bodyPr/>
                    <a:lstStyle/>
                    <a:p>
                      <a:r>
                        <a:rPr lang="en-US" sz="1000" b="1"/>
                        <a:t>@CommonImpact</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3736382368"/>
                  </a:ext>
                </a:extLst>
              </a:tr>
            </a:tbl>
          </a:graphicData>
        </a:graphic>
      </p:graphicFrame>
      <p:sp>
        <p:nvSpPr>
          <p:cNvPr id="4" name="Text Placeholder 3">
            <a:extLst>
              <a:ext uri="{FF2B5EF4-FFF2-40B4-BE49-F238E27FC236}">
                <a16:creationId xmlns:a16="http://schemas.microsoft.com/office/drawing/2014/main" id="{2C652A4F-09AE-4AC5-A0D8-5DB0978AE4E2}"/>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1164832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C6F5C-3A81-4EA2-BBF3-D6EFFF792DD8}"/>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753EFDDF-56E6-4019-9E8F-ADE06FEA19C5}"/>
              </a:ext>
            </a:extLst>
          </p:cNvPr>
          <p:cNvGraphicFramePr>
            <a:graphicFrameLocks noGrp="1"/>
          </p:cNvGraphicFramePr>
          <p:nvPr>
            <p:ph type="tbl" sz="quarter" idx="13"/>
            <p:extLst>
              <p:ext uri="{D42A27DB-BD31-4B8C-83A1-F6EECF244321}">
                <p14:modId xmlns:p14="http://schemas.microsoft.com/office/powerpoint/2010/main" val="2077925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16444230"/>
                    </a:ext>
                  </a:extLst>
                </a:gridCol>
                <a:gridCol w="493776">
                  <a:extLst>
                    <a:ext uri="{9D8B030D-6E8A-4147-A177-3AD203B41FA5}">
                      <a16:colId xmlns:a16="http://schemas.microsoft.com/office/drawing/2014/main" val="2642856678"/>
                    </a:ext>
                  </a:extLst>
                </a:gridCol>
                <a:gridCol w="1069848">
                  <a:extLst>
                    <a:ext uri="{9D8B030D-6E8A-4147-A177-3AD203B41FA5}">
                      <a16:colId xmlns:a16="http://schemas.microsoft.com/office/drawing/2014/main" val="2690855365"/>
                    </a:ext>
                  </a:extLst>
                </a:gridCol>
                <a:gridCol w="1069848">
                  <a:extLst>
                    <a:ext uri="{9D8B030D-6E8A-4147-A177-3AD203B41FA5}">
                      <a16:colId xmlns:a16="http://schemas.microsoft.com/office/drawing/2014/main" val="2530845664"/>
                    </a:ext>
                  </a:extLst>
                </a:gridCol>
                <a:gridCol w="1069848">
                  <a:extLst>
                    <a:ext uri="{9D8B030D-6E8A-4147-A177-3AD203B41FA5}">
                      <a16:colId xmlns:a16="http://schemas.microsoft.com/office/drawing/2014/main" val="3915280099"/>
                    </a:ext>
                  </a:extLst>
                </a:gridCol>
                <a:gridCol w="1069848">
                  <a:extLst>
                    <a:ext uri="{9D8B030D-6E8A-4147-A177-3AD203B41FA5}">
                      <a16:colId xmlns:a16="http://schemas.microsoft.com/office/drawing/2014/main" val="1374741343"/>
                    </a:ext>
                  </a:extLst>
                </a:gridCol>
                <a:gridCol w="1069848">
                  <a:extLst>
                    <a:ext uri="{9D8B030D-6E8A-4147-A177-3AD203B41FA5}">
                      <a16:colId xmlns:a16="http://schemas.microsoft.com/office/drawing/2014/main" val="388725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48432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- 2020-02-20 14:32:13</a:t>
                      </a:r>
                      <a:r>
                        <a:rPr kumimoji="0" lang="en-US" sz="1000" b="0" i="0" u="none" strike="noStrike" kern="1200" cap="none" spc="0" normalizeH="0" baseline="0" noProof="0">
                          <a:ln>
                            <a:noFill/>
                          </a:ln>
                          <a:solidFill>
                            <a:prstClr val="black"/>
                          </a:solidFill>
                          <a:effectLst/>
                          <a:uLnTx/>
                          <a:uFillTx/>
                          <a:latin typeface="+mn-lt"/>
                          <a:ea typeface="+mn-ea"/>
                          <a:cs typeface="+mn-cs"/>
                        </a:rPr>
                        <a:t>
 #Givingback to our community is at the heart of our company. #TEAMPHLY donated 50 kids' backpacks to @EastersealsSEPA, a non-profit that provides services to children &amp;amp; adults who are challenged with a variety of disabilities. #GivingThursday #InsuranceCareersMonth https://t.co/GoXTzaE3nx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02/29/2020 07:08:49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1.4769 %</a:t>
                      </a:r>
                    </a:p>
                  </a:txBody>
                  <a:tcPr/>
                </a:tc>
                <a:extLst>
                  <a:ext uri="{0D108BD9-81ED-4DB2-BD59-A6C34878D82A}">
                    <a16:rowId xmlns:a16="http://schemas.microsoft.com/office/drawing/2014/main" val="71396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- 2020-02-11 13:42:40</a:t>
                      </a:r>
                      <a:r>
                        <a:rPr kumimoji="0" lang="en-US" sz="1000" b="0" i="0" u="none" strike="noStrike" kern="1200" cap="none" spc="0" normalizeH="0" baseline="0" noProof="0">
                          <a:ln>
                            <a:noFill/>
                          </a:ln>
                          <a:solidFill>
                            <a:prstClr val="black"/>
                          </a:solidFill>
                          <a:effectLst/>
                          <a:uLnTx/>
                          <a:uFillTx/>
                          <a:latin typeface="+mn-lt"/>
                          <a:ea typeface="+mn-ea"/>
                          <a:cs typeface="+mn-cs"/>
                        </a:rPr>
                        <a:t>
 #TEAMPHLY volunteered at @C2CPhiladelphia, a non-profit dedicated to helping low-income &amp;amp; homeless children in the community. The group prepared outfit bundles for kids &amp;amp; filled clothing orders in C2C’s warehouse. #TuesdayThoughts #InsuranceCareersMonth #insurancegivesback https://t.co/fz85U642x5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19:20:37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0.5968 %</a:t>
                      </a:r>
                    </a:p>
                  </a:txBody>
                  <a:tcPr/>
                </a:tc>
                <a:extLst>
                  <a:ext uri="{0D108BD9-81ED-4DB2-BD59-A6C34878D82A}">
                    <a16:rowId xmlns:a16="http://schemas.microsoft.com/office/drawing/2014/main" val="2582557411"/>
                  </a:ext>
                </a:extLst>
              </a:tr>
            </a:tbl>
          </a:graphicData>
        </a:graphic>
      </p:graphicFrame>
      <p:sp>
        <p:nvSpPr>
          <p:cNvPr id="4" name="Text Placeholder 3">
            <a:extLst>
              <a:ext uri="{FF2B5EF4-FFF2-40B4-BE49-F238E27FC236}">
                <a16:creationId xmlns:a16="http://schemas.microsoft.com/office/drawing/2014/main" id="{1EBBD5F9-065F-46B1-ADEE-F571D5FD0F15}"/>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65900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207D0-541E-4829-8E6D-1232296B92D3}"/>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9B1BFD1D-F891-4A30-9E5B-8226EABC5970}"/>
              </a:ext>
            </a:extLst>
          </p:cNvPr>
          <p:cNvGraphicFramePr>
            <a:graphicFrameLocks noGrp="1"/>
          </p:cNvGraphicFramePr>
          <p:nvPr>
            <p:ph type="tbl" sz="quarter" idx="13"/>
            <p:extLst>
              <p:ext uri="{D42A27DB-BD31-4B8C-83A1-F6EECF244321}">
                <p14:modId xmlns:p14="http://schemas.microsoft.com/office/powerpoint/2010/main" val="425415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10895675"/>
                    </a:ext>
                  </a:extLst>
                </a:gridCol>
                <a:gridCol w="493776">
                  <a:extLst>
                    <a:ext uri="{9D8B030D-6E8A-4147-A177-3AD203B41FA5}">
                      <a16:colId xmlns:a16="http://schemas.microsoft.com/office/drawing/2014/main" val="4288884453"/>
                    </a:ext>
                  </a:extLst>
                </a:gridCol>
                <a:gridCol w="1069848">
                  <a:extLst>
                    <a:ext uri="{9D8B030D-6E8A-4147-A177-3AD203B41FA5}">
                      <a16:colId xmlns:a16="http://schemas.microsoft.com/office/drawing/2014/main" val="1461216650"/>
                    </a:ext>
                  </a:extLst>
                </a:gridCol>
                <a:gridCol w="1069848">
                  <a:extLst>
                    <a:ext uri="{9D8B030D-6E8A-4147-A177-3AD203B41FA5}">
                      <a16:colId xmlns:a16="http://schemas.microsoft.com/office/drawing/2014/main" val="1747317190"/>
                    </a:ext>
                  </a:extLst>
                </a:gridCol>
                <a:gridCol w="1069848">
                  <a:extLst>
                    <a:ext uri="{9D8B030D-6E8A-4147-A177-3AD203B41FA5}">
                      <a16:colId xmlns:a16="http://schemas.microsoft.com/office/drawing/2014/main" val="103963794"/>
                    </a:ext>
                  </a:extLst>
                </a:gridCol>
                <a:gridCol w="1069848">
                  <a:extLst>
                    <a:ext uri="{9D8B030D-6E8A-4147-A177-3AD203B41FA5}">
                      <a16:colId xmlns:a16="http://schemas.microsoft.com/office/drawing/2014/main" val="2710661059"/>
                    </a:ext>
                  </a:extLst>
                </a:gridCol>
                <a:gridCol w="1069848">
                  <a:extLst>
                    <a:ext uri="{9D8B030D-6E8A-4147-A177-3AD203B41FA5}">
                      <a16:colId xmlns:a16="http://schemas.microsoft.com/office/drawing/2014/main" val="1642970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48182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- 2020-02-12 13:52:46</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favorite parts about working in #insurance is knowing that what we do every day is truly impactful. As an insurer of #smallbusinesses &amp;amp; #nonprofits, we handle the risk so these organizations can focus on doing what they do best! #ICM2020Chat #ICM2020 https://t.co/ZKp5Cq9DT7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02/13/2020 13:23:50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0.4259 %</a:t>
                      </a:r>
                    </a:p>
                  </a:txBody>
                  <a:tcPr/>
                </a:tc>
                <a:extLst>
                  <a:ext uri="{0D108BD9-81ED-4DB2-BD59-A6C34878D82A}">
                    <a16:rowId xmlns:a16="http://schemas.microsoft.com/office/drawing/2014/main" val="363002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- 2020-02-21 14:32:52</a:t>
                      </a:r>
                      <a:r>
                        <a:rPr kumimoji="0" lang="en-US" sz="1000" b="0" i="0" u="none" strike="noStrike" kern="1200" cap="none" spc="0" normalizeH="0" baseline="0" noProof="0">
                          <a:ln>
                            <a:noFill/>
                          </a:ln>
                          <a:solidFill>
                            <a:prstClr val="black"/>
                          </a:solidFill>
                          <a:effectLst/>
                          <a:uLnTx/>
                          <a:uFillTx/>
                          <a:latin typeface="+mn-lt"/>
                          <a:ea typeface="+mn-ea"/>
                          <a:cs typeface="+mn-cs"/>
                        </a:rPr>
                        <a:t>
 To help address the talent gap, #insurance companies are looking to attract more diverse candidates. PHLY's VP of HR talked with @RiskInsurance about the success of a program launched in 2013 to engage &amp;amp; develop female talent: https://t.co/JEaWus6j8j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02/24/2020 13:10:29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0.3977 %</a:t>
                      </a:r>
                    </a:p>
                  </a:txBody>
                  <a:tcPr/>
                </a:tc>
                <a:extLst>
                  <a:ext uri="{0D108BD9-81ED-4DB2-BD59-A6C34878D82A}">
                    <a16:rowId xmlns:a16="http://schemas.microsoft.com/office/drawing/2014/main" val="896658561"/>
                  </a:ext>
                </a:extLst>
              </a:tr>
            </a:tbl>
          </a:graphicData>
        </a:graphic>
      </p:graphicFrame>
      <p:sp>
        <p:nvSpPr>
          <p:cNvPr id="4" name="Text Placeholder 3">
            <a:extLst>
              <a:ext uri="{FF2B5EF4-FFF2-40B4-BE49-F238E27FC236}">
                <a16:creationId xmlns:a16="http://schemas.microsoft.com/office/drawing/2014/main" id="{471E1212-2C13-433F-B91B-DC9F079D6003}"/>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007000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F83B6-C554-4154-947B-93458EA39505}"/>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4789C0A2-2740-4806-9736-30C6C98A5171}"/>
              </a:ext>
            </a:extLst>
          </p:cNvPr>
          <p:cNvGraphicFramePr>
            <a:graphicFrameLocks noGrp="1"/>
          </p:cNvGraphicFramePr>
          <p:nvPr>
            <p:ph type="tbl" sz="quarter" idx="13"/>
            <p:extLst>
              <p:ext uri="{D42A27DB-BD31-4B8C-83A1-F6EECF244321}">
                <p14:modId xmlns:p14="http://schemas.microsoft.com/office/powerpoint/2010/main" val="3699606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62254896"/>
                    </a:ext>
                  </a:extLst>
                </a:gridCol>
                <a:gridCol w="493776">
                  <a:extLst>
                    <a:ext uri="{9D8B030D-6E8A-4147-A177-3AD203B41FA5}">
                      <a16:colId xmlns:a16="http://schemas.microsoft.com/office/drawing/2014/main" val="1632512625"/>
                    </a:ext>
                  </a:extLst>
                </a:gridCol>
                <a:gridCol w="1069848">
                  <a:extLst>
                    <a:ext uri="{9D8B030D-6E8A-4147-A177-3AD203B41FA5}">
                      <a16:colId xmlns:a16="http://schemas.microsoft.com/office/drawing/2014/main" val="4233901601"/>
                    </a:ext>
                  </a:extLst>
                </a:gridCol>
                <a:gridCol w="1069848">
                  <a:extLst>
                    <a:ext uri="{9D8B030D-6E8A-4147-A177-3AD203B41FA5}">
                      <a16:colId xmlns:a16="http://schemas.microsoft.com/office/drawing/2014/main" val="922534111"/>
                    </a:ext>
                  </a:extLst>
                </a:gridCol>
                <a:gridCol w="1069848">
                  <a:extLst>
                    <a:ext uri="{9D8B030D-6E8A-4147-A177-3AD203B41FA5}">
                      <a16:colId xmlns:a16="http://schemas.microsoft.com/office/drawing/2014/main" val="4143307651"/>
                    </a:ext>
                  </a:extLst>
                </a:gridCol>
                <a:gridCol w="1069848">
                  <a:extLst>
                    <a:ext uri="{9D8B030D-6E8A-4147-A177-3AD203B41FA5}">
                      <a16:colId xmlns:a16="http://schemas.microsoft.com/office/drawing/2014/main" val="1354330946"/>
                    </a:ext>
                  </a:extLst>
                </a:gridCol>
                <a:gridCol w="1069848">
                  <a:extLst>
                    <a:ext uri="{9D8B030D-6E8A-4147-A177-3AD203B41FA5}">
                      <a16:colId xmlns:a16="http://schemas.microsoft.com/office/drawing/2014/main" val="2474648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6548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- 2020-02-12 13:22:20</a:t>
                      </a:r>
                      <a:r>
                        <a:rPr kumimoji="0" lang="en-US" sz="1000" b="0" i="0" u="none" strike="noStrike" kern="1200" cap="none" spc="0" normalizeH="0" baseline="0" noProof="0">
                          <a:ln>
                            <a:noFill/>
                          </a:ln>
                          <a:solidFill>
                            <a:prstClr val="black"/>
                          </a:solidFill>
                          <a:effectLst/>
                          <a:uLnTx/>
                          <a:uFillTx/>
                          <a:latin typeface="+mn-lt"/>
                          <a:ea typeface="+mn-ea"/>
                          <a:cs typeface="+mn-cs"/>
                        </a:rPr>
                        <a:t>
 A5 As a leading insurer of #nonprofits, volunteering &amp;amp; charitable giving are ingrained in our culture. We support the missions of many charities including @ChildrensPhila  @BestBuddiesPHL @PhilaRMH @CAFoundation @FacetoFaceGtown @RedCross #ICM2020Chat #ICM2020 #insurancegivesback https://t.co/BYc2tuqOFe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02/13/2020 13:23:50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0.3975 %</a:t>
                      </a:r>
                    </a:p>
                  </a:txBody>
                  <a:tcPr/>
                </a:tc>
                <a:extLst>
                  <a:ext uri="{0D108BD9-81ED-4DB2-BD59-A6C34878D82A}">
                    <a16:rowId xmlns:a16="http://schemas.microsoft.com/office/drawing/2014/main" val="735226909"/>
                  </a:ext>
                </a:extLst>
              </a:tr>
            </a:tbl>
          </a:graphicData>
        </a:graphic>
      </p:graphicFrame>
      <p:sp>
        <p:nvSpPr>
          <p:cNvPr id="4" name="Text Placeholder 3">
            <a:extLst>
              <a:ext uri="{FF2B5EF4-FFF2-40B4-BE49-F238E27FC236}">
                <a16:creationId xmlns:a16="http://schemas.microsoft.com/office/drawing/2014/main" id="{89B97953-280F-42D0-AA90-591CD4346132}"/>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631134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DEA-99AF-4562-935D-C53BD4599B7D}"/>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3E540C1E-C043-4FAD-9857-205B018E8CC8}"/>
              </a:ext>
            </a:extLst>
          </p:cNvPr>
          <p:cNvGraphicFramePr>
            <a:graphicFrameLocks noGrp="1"/>
          </p:cNvGraphicFramePr>
          <p:nvPr>
            <p:ph type="tbl" sz="quarter" idx="13"/>
            <p:extLst>
              <p:ext uri="{D42A27DB-BD31-4B8C-83A1-F6EECF244321}">
                <p14:modId xmlns:p14="http://schemas.microsoft.com/office/powerpoint/2010/main" val="412776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75457177"/>
                    </a:ext>
                  </a:extLst>
                </a:gridCol>
                <a:gridCol w="411480">
                  <a:extLst>
                    <a:ext uri="{9D8B030D-6E8A-4147-A177-3AD203B41FA5}">
                      <a16:colId xmlns:a16="http://schemas.microsoft.com/office/drawing/2014/main" val="2724576576"/>
                    </a:ext>
                  </a:extLst>
                </a:gridCol>
                <a:gridCol w="411480">
                  <a:extLst>
                    <a:ext uri="{9D8B030D-6E8A-4147-A177-3AD203B41FA5}">
                      <a16:colId xmlns:a16="http://schemas.microsoft.com/office/drawing/2014/main" val="1539297416"/>
                    </a:ext>
                  </a:extLst>
                </a:gridCol>
                <a:gridCol w="411480">
                  <a:extLst>
                    <a:ext uri="{9D8B030D-6E8A-4147-A177-3AD203B41FA5}">
                      <a16:colId xmlns:a16="http://schemas.microsoft.com/office/drawing/2014/main" val="3640018640"/>
                    </a:ext>
                  </a:extLst>
                </a:gridCol>
                <a:gridCol w="411480">
                  <a:extLst>
                    <a:ext uri="{9D8B030D-6E8A-4147-A177-3AD203B41FA5}">
                      <a16:colId xmlns:a16="http://schemas.microsoft.com/office/drawing/2014/main" val="3729170938"/>
                    </a:ext>
                  </a:extLst>
                </a:gridCol>
                <a:gridCol w="411480">
                  <a:extLst>
                    <a:ext uri="{9D8B030D-6E8A-4147-A177-3AD203B41FA5}">
                      <a16:colId xmlns:a16="http://schemas.microsoft.com/office/drawing/2014/main" val="3355226727"/>
                    </a:ext>
                  </a:extLst>
                </a:gridCol>
                <a:gridCol w="411480">
                  <a:extLst>
                    <a:ext uri="{9D8B030D-6E8A-4147-A177-3AD203B41FA5}">
                      <a16:colId xmlns:a16="http://schemas.microsoft.com/office/drawing/2014/main" val="2554324570"/>
                    </a:ext>
                  </a:extLst>
                </a:gridCol>
                <a:gridCol w="411480">
                  <a:extLst>
                    <a:ext uri="{9D8B030D-6E8A-4147-A177-3AD203B41FA5}">
                      <a16:colId xmlns:a16="http://schemas.microsoft.com/office/drawing/2014/main" val="38329915"/>
                    </a:ext>
                  </a:extLst>
                </a:gridCol>
                <a:gridCol w="411480">
                  <a:extLst>
                    <a:ext uri="{9D8B030D-6E8A-4147-A177-3AD203B41FA5}">
                      <a16:colId xmlns:a16="http://schemas.microsoft.com/office/drawing/2014/main" val="2458569334"/>
                    </a:ext>
                  </a:extLst>
                </a:gridCol>
                <a:gridCol w="411480">
                  <a:extLst>
                    <a:ext uri="{9D8B030D-6E8A-4147-A177-3AD203B41FA5}">
                      <a16:colId xmlns:a16="http://schemas.microsoft.com/office/drawing/2014/main" val="1682037585"/>
                    </a:ext>
                  </a:extLst>
                </a:gridCol>
                <a:gridCol w="411480">
                  <a:extLst>
                    <a:ext uri="{9D8B030D-6E8A-4147-A177-3AD203B41FA5}">
                      <a16:colId xmlns:a16="http://schemas.microsoft.com/office/drawing/2014/main" val="2602600670"/>
                    </a:ext>
                  </a:extLst>
                </a:gridCol>
                <a:gridCol w="411480">
                  <a:extLst>
                    <a:ext uri="{9D8B030D-6E8A-4147-A177-3AD203B41FA5}">
                      <a16:colId xmlns:a16="http://schemas.microsoft.com/office/drawing/2014/main" val="93556401"/>
                    </a:ext>
                  </a:extLst>
                </a:gridCol>
                <a:gridCol w="411480">
                  <a:extLst>
                    <a:ext uri="{9D8B030D-6E8A-4147-A177-3AD203B41FA5}">
                      <a16:colId xmlns:a16="http://schemas.microsoft.com/office/drawing/2014/main" val="4002759527"/>
                    </a:ext>
                  </a:extLst>
                </a:gridCol>
                <a:gridCol w="411480">
                  <a:extLst>
                    <a:ext uri="{9D8B030D-6E8A-4147-A177-3AD203B41FA5}">
                      <a16:colId xmlns:a16="http://schemas.microsoft.com/office/drawing/2014/main" val="2742256171"/>
                    </a:ext>
                  </a:extLst>
                </a:gridCol>
                <a:gridCol w="411480">
                  <a:extLst>
                    <a:ext uri="{9D8B030D-6E8A-4147-A177-3AD203B41FA5}">
                      <a16:colId xmlns:a16="http://schemas.microsoft.com/office/drawing/2014/main" val="2610091376"/>
                    </a:ext>
                  </a:extLst>
                </a:gridCol>
                <a:gridCol w="411480">
                  <a:extLst>
                    <a:ext uri="{9D8B030D-6E8A-4147-A177-3AD203B41FA5}">
                      <a16:colId xmlns:a16="http://schemas.microsoft.com/office/drawing/2014/main" val="82768852"/>
                    </a:ext>
                  </a:extLst>
                </a:gridCol>
                <a:gridCol w="411480">
                  <a:extLst>
                    <a:ext uri="{9D8B030D-6E8A-4147-A177-3AD203B41FA5}">
                      <a16:colId xmlns:a16="http://schemas.microsoft.com/office/drawing/2014/main" val="19700216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526189840"/>
                  </a:ext>
                </a:extLst>
              </a:tr>
              <a:tr h="370840">
                <a:tc>
                  <a:txBody>
                    <a:bodyPr/>
                    <a:lstStyle/>
                    <a:p>
                      <a:r>
                        <a:rPr lang="en-US" sz="1000"/>
                        <a:t>Philadelphia Insurance Companies</a:t>
                      </a:r>
                    </a:p>
                  </a:txBody>
                  <a:tcPr/>
                </a:tc>
                <a:tc>
                  <a:txBody>
                    <a:bodyPr/>
                    <a:lstStyle/>
                    <a:p>
                      <a:r>
                        <a:rPr lang="en-US" sz="1000"/>
                        <a:t>23717</a:t>
                      </a:r>
                    </a:p>
                  </a:txBody>
                  <a:tcPr/>
                </a:tc>
                <a:tc>
                  <a:txBody>
                    <a:bodyPr/>
                    <a:lstStyle/>
                    <a:p>
                      <a:r>
                        <a:rPr lang="en-US" sz="1000"/>
                        <a:t>546</a:t>
                      </a:r>
                    </a:p>
                  </a:txBody>
                  <a:tcPr/>
                </a:tc>
                <a:tc>
                  <a:txBody>
                    <a:bodyPr/>
                    <a:lstStyle/>
                    <a:p>
                      <a:r>
                        <a:rPr lang="en-US" sz="1000"/>
                        <a:t>20</a:t>
                      </a:r>
                    </a:p>
                  </a:txBody>
                  <a:tcPr/>
                </a:tc>
                <a:tc>
                  <a:txBody>
                    <a:bodyPr/>
                    <a:lstStyle/>
                    <a:p>
                      <a:r>
                        <a:rPr lang="en-US" sz="1000"/>
                        <a:t>1201</a:t>
                      </a:r>
                    </a:p>
                  </a:txBody>
                  <a:tcPr/>
                </a:tc>
                <a:tc>
                  <a:txBody>
                    <a:bodyPr/>
                    <a:lstStyle/>
                    <a:p>
                      <a:r>
                        <a:rPr lang="en-US" sz="1000"/>
                        <a:t>60.05</a:t>
                      </a:r>
                    </a:p>
                  </a:txBody>
                  <a:tcPr/>
                </a:tc>
                <a:tc>
                  <a:txBody>
                    <a:bodyPr/>
                    <a:lstStyle/>
                    <a:p>
                      <a:r>
                        <a:rPr lang="en-US" sz="1000"/>
                        <a:t>16</a:t>
                      </a:r>
                    </a:p>
                  </a:txBody>
                  <a:tcPr/>
                </a:tc>
                <a:tc>
                  <a:txBody>
                    <a:bodyPr/>
                    <a:lstStyle/>
                    <a:p>
                      <a:r>
                        <a:rPr lang="en-US" sz="1000"/>
                        <a:t>0.8</a:t>
                      </a:r>
                    </a:p>
                  </a:txBody>
                  <a:tcPr/>
                </a:tc>
                <a:tc>
                  <a:txBody>
                    <a:bodyPr/>
                    <a:lstStyle/>
                    <a:p>
                      <a:r>
                        <a:rPr lang="en-US" sz="1000"/>
                        <a:t>151</a:t>
                      </a:r>
                    </a:p>
                  </a:txBody>
                  <a:tcPr/>
                </a:tc>
                <a:tc>
                  <a:txBody>
                    <a:bodyPr/>
                    <a:lstStyle/>
                    <a:p>
                      <a:r>
                        <a:rPr lang="en-US" sz="1000"/>
                        <a:t>7.9473684210526</a:t>
                      </a:r>
                    </a:p>
                  </a:txBody>
                  <a:tcPr/>
                </a:tc>
                <a:tc>
                  <a:txBody>
                    <a:bodyPr/>
                    <a:lstStyle/>
                    <a:p>
                      <a:r>
                        <a:rPr lang="en-US" sz="1000"/>
                        <a:t>1567</a:t>
                      </a:r>
                    </a:p>
                  </a:txBody>
                  <a:tcPr/>
                </a:tc>
                <a:tc>
                  <a:txBody>
                    <a:bodyPr/>
                    <a:lstStyle/>
                    <a:p>
                      <a:r>
                        <a:rPr lang="en-US" sz="1000"/>
                        <a:t>82.473684210526</a:t>
                      </a:r>
                    </a:p>
                  </a:txBody>
                  <a:tcPr/>
                </a:tc>
                <a:tc>
                  <a:txBody>
                    <a:bodyPr/>
                    <a:lstStyle/>
                    <a:p>
                      <a:r>
                        <a:rPr lang="en-US" sz="1000"/>
                        <a:t>59774</a:t>
                      </a:r>
                    </a:p>
                  </a:txBody>
                  <a:tcPr/>
                </a:tc>
                <a:tc>
                  <a:txBody>
                    <a:bodyPr/>
                    <a:lstStyle/>
                    <a:p>
                      <a:r>
                        <a:rPr lang="en-US" sz="1000"/>
                        <a:t>3146</a:t>
                      </a:r>
                    </a:p>
                  </a:txBody>
                  <a:tcPr/>
                </a:tc>
                <a:tc>
                  <a:txBody>
                    <a:bodyPr/>
                    <a:lstStyle/>
                    <a:p>
                      <a:r>
                        <a:rPr lang="en-US" sz="1000"/>
                        <a:t>0.044891045046581 %</a:t>
                      </a:r>
                    </a:p>
                  </a:txBody>
                  <a:tcPr/>
                </a:tc>
                <a:tc>
                  <a:txBody>
                    <a:bodyPr/>
                    <a:lstStyle/>
                    <a:p>
                      <a:r>
                        <a:rPr lang="en-US" sz="1000"/>
                        <a:t>2989</a:t>
                      </a:r>
                    </a:p>
                  </a:txBody>
                  <a:tcPr/>
                </a:tc>
                <a:tc>
                  <a:txBody>
                    <a:bodyPr/>
                    <a:lstStyle/>
                    <a:p>
                      <a:r>
                        <a:rPr lang="en-US" sz="1000"/>
                        <a:t>1346.19935</a:t>
                      </a:r>
                    </a:p>
                  </a:txBody>
                  <a:tcPr/>
                </a:tc>
                <a:extLst>
                  <a:ext uri="{0D108BD9-81ED-4DB2-BD59-A6C34878D82A}">
                    <a16:rowId xmlns:a16="http://schemas.microsoft.com/office/drawing/2014/main" val="26445802"/>
                  </a:ext>
                </a:extLst>
              </a:tr>
            </a:tbl>
          </a:graphicData>
        </a:graphic>
      </p:graphicFrame>
      <p:sp>
        <p:nvSpPr>
          <p:cNvPr id="4" name="Text Placeholder 3">
            <a:extLst>
              <a:ext uri="{FF2B5EF4-FFF2-40B4-BE49-F238E27FC236}">
                <a16:creationId xmlns:a16="http://schemas.microsoft.com/office/drawing/2014/main" id="{DE8DBCB6-F740-43B0-A99C-4836DE98C8AF}"/>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176284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B2523-C38E-4DE7-9B83-56D7C9A80334}"/>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16E315B4-2C3B-4C55-9031-592BE70396D9}"/>
              </a:ext>
            </a:extLst>
          </p:cNvPr>
          <p:cNvGraphicFramePr>
            <a:graphicFrameLocks noGrp="1"/>
          </p:cNvGraphicFramePr>
          <p:nvPr>
            <p:ph type="chart" sz="quarter" idx="13"/>
            <p:extLst>
              <p:ext uri="{D42A27DB-BD31-4B8C-83A1-F6EECF244321}">
                <p14:modId xmlns:p14="http://schemas.microsoft.com/office/powerpoint/2010/main" val="2205191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E2480E-F33E-4377-9944-82D85564F0D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5A354A2-838E-4FB0-BC13-00959015A3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667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211EC-AF85-4BCE-9511-B135C3D295DF}"/>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7A96542B-3B60-411A-BCB4-6749E6B61072}"/>
              </a:ext>
            </a:extLst>
          </p:cNvPr>
          <p:cNvGraphicFramePr>
            <a:graphicFrameLocks noGrp="1"/>
          </p:cNvGraphicFramePr>
          <p:nvPr>
            <p:ph type="chart" sz="quarter" idx="13"/>
            <p:extLst>
              <p:ext uri="{D42A27DB-BD31-4B8C-83A1-F6EECF244321}">
                <p14:modId xmlns:p14="http://schemas.microsoft.com/office/powerpoint/2010/main" val="28998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75877D-1C68-4582-B3D9-325788FB700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2BF2280-55D7-4A96-BD6E-03435031F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7361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2D17A-7258-4A1A-8E70-4ABCF507487E}"/>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E6F8935D-FA24-4E5D-A557-28BA6EDAACF3}"/>
              </a:ext>
            </a:extLst>
          </p:cNvPr>
          <p:cNvGraphicFramePr>
            <a:graphicFrameLocks noGrp="1"/>
          </p:cNvGraphicFramePr>
          <p:nvPr>
            <p:ph type="chart" sz="quarter" idx="13"/>
            <p:extLst>
              <p:ext uri="{D42A27DB-BD31-4B8C-83A1-F6EECF244321}">
                <p14:modId xmlns:p14="http://schemas.microsoft.com/office/powerpoint/2010/main" val="1012192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C0F673-280E-40A3-A9C2-AE6C818A44E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95E94FE-AC12-483A-A687-AA1BD1D94C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8469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64436-DC6D-4CEF-A9A9-D891A66A2252}"/>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84330C3B-8755-44D6-AA9D-E224E9137185}"/>
              </a:ext>
            </a:extLst>
          </p:cNvPr>
          <p:cNvGraphicFramePr>
            <a:graphicFrameLocks noGrp="1"/>
          </p:cNvGraphicFramePr>
          <p:nvPr>
            <p:ph type="tbl" sz="quarter" idx="13"/>
            <p:extLst>
              <p:ext uri="{D42A27DB-BD31-4B8C-83A1-F6EECF244321}">
                <p14:modId xmlns:p14="http://schemas.microsoft.com/office/powerpoint/2010/main" val="1529551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09030695"/>
                    </a:ext>
                  </a:extLst>
                </a:gridCol>
                <a:gridCol w="1069847">
                  <a:extLst>
                    <a:ext uri="{9D8B030D-6E8A-4147-A177-3AD203B41FA5}">
                      <a16:colId xmlns:a16="http://schemas.microsoft.com/office/drawing/2014/main" val="3396260863"/>
                    </a:ext>
                  </a:extLst>
                </a:gridCol>
                <a:gridCol w="740664">
                  <a:extLst>
                    <a:ext uri="{9D8B030D-6E8A-4147-A177-3AD203B41FA5}">
                      <a16:colId xmlns:a16="http://schemas.microsoft.com/office/drawing/2014/main" val="10971482"/>
                    </a:ext>
                  </a:extLst>
                </a:gridCol>
                <a:gridCol w="493776">
                  <a:extLst>
                    <a:ext uri="{9D8B030D-6E8A-4147-A177-3AD203B41FA5}">
                      <a16:colId xmlns:a16="http://schemas.microsoft.com/office/drawing/2014/main" val="2781662647"/>
                    </a:ext>
                  </a:extLst>
                </a:gridCol>
                <a:gridCol w="493776">
                  <a:extLst>
                    <a:ext uri="{9D8B030D-6E8A-4147-A177-3AD203B41FA5}">
                      <a16:colId xmlns:a16="http://schemas.microsoft.com/office/drawing/2014/main" val="3283005872"/>
                    </a:ext>
                  </a:extLst>
                </a:gridCol>
                <a:gridCol w="493776">
                  <a:extLst>
                    <a:ext uri="{9D8B030D-6E8A-4147-A177-3AD203B41FA5}">
                      <a16:colId xmlns:a16="http://schemas.microsoft.com/office/drawing/2014/main" val="2747956838"/>
                    </a:ext>
                  </a:extLst>
                </a:gridCol>
                <a:gridCol w="493776">
                  <a:extLst>
                    <a:ext uri="{9D8B030D-6E8A-4147-A177-3AD203B41FA5}">
                      <a16:colId xmlns:a16="http://schemas.microsoft.com/office/drawing/2014/main" val="1131959421"/>
                    </a:ext>
                  </a:extLst>
                </a:gridCol>
                <a:gridCol w="493776">
                  <a:extLst>
                    <a:ext uri="{9D8B030D-6E8A-4147-A177-3AD203B41FA5}">
                      <a16:colId xmlns:a16="http://schemas.microsoft.com/office/drawing/2014/main" val="4220759084"/>
                    </a:ext>
                  </a:extLst>
                </a:gridCol>
                <a:gridCol w="493776">
                  <a:extLst>
                    <a:ext uri="{9D8B030D-6E8A-4147-A177-3AD203B41FA5}">
                      <a16:colId xmlns:a16="http://schemas.microsoft.com/office/drawing/2014/main" val="1481084265"/>
                    </a:ext>
                  </a:extLst>
                </a:gridCol>
                <a:gridCol w="493776">
                  <a:extLst>
                    <a:ext uri="{9D8B030D-6E8A-4147-A177-3AD203B41FA5}">
                      <a16:colId xmlns:a16="http://schemas.microsoft.com/office/drawing/2014/main" val="2256817879"/>
                    </a:ext>
                  </a:extLst>
                </a:gridCol>
                <a:gridCol w="493776">
                  <a:extLst>
                    <a:ext uri="{9D8B030D-6E8A-4147-A177-3AD203B41FA5}">
                      <a16:colId xmlns:a16="http://schemas.microsoft.com/office/drawing/2014/main" val="103214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8497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- 2020-02-20 13:06:03</a:t>
                      </a:r>
                      <a:r>
                        <a:rPr kumimoji="0" lang="en-US" sz="1000" b="0" i="0" u="none" strike="noStrike" kern="1200" cap="none" spc="0" normalizeH="0" baseline="0" noProof="0">
                          <a:ln>
                            <a:noFill/>
                          </a:ln>
                          <a:solidFill>
                            <a:prstClr val="black"/>
                          </a:solidFill>
                          <a:effectLst/>
                          <a:uLnTx/>
                          <a:uFillTx/>
                          <a:latin typeface="+mn-lt"/>
                          <a:ea typeface="+mn-ea"/>
                          <a:cs typeface="+mn-cs"/>
                        </a:rPr>
                        <a:t>
  Giving back to our community is at the heart of our company. #TEAMPHLY donated 50 kids' backpacks to Easterseals of Southeastern Pennsylvania, a non-profit that provides services to children and adults who are challenged with a variety of disabilities. #GivingThursday #InsuranceCareersMonth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https://media-exp1.licdn.com/dms/image/C4E22AQFWKbeOZDKAnA/feedshare-shrink_800/0?e=1586390400&amp;v=beta&amp;t=eNhserU6WOGMNgyYNGwd8pdUngREffKEPm3gHNiKMUw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13:12:01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0.12515413070284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4799944"/>
                  </a:ext>
                </a:extLst>
              </a:tr>
            </a:tbl>
          </a:graphicData>
        </a:graphic>
      </p:graphicFrame>
      <p:sp>
        <p:nvSpPr>
          <p:cNvPr id="4" name="Text Placeholder 3">
            <a:extLst>
              <a:ext uri="{FF2B5EF4-FFF2-40B4-BE49-F238E27FC236}">
                <a16:creationId xmlns:a16="http://schemas.microsoft.com/office/drawing/2014/main" id="{329EA1C3-79F0-4FBD-9927-FDFD1DA796BB}"/>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08105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35C48-A3B9-404C-8E3D-43B9E1682C08}"/>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ED973BAF-B667-4BF5-8A9B-297FF4D2AA00}"/>
              </a:ext>
            </a:extLst>
          </p:cNvPr>
          <p:cNvGraphicFramePr>
            <a:graphicFrameLocks noGrp="1"/>
          </p:cNvGraphicFramePr>
          <p:nvPr>
            <p:ph type="tbl" sz="quarter" idx="13"/>
            <p:extLst>
              <p:ext uri="{D42A27DB-BD31-4B8C-83A1-F6EECF244321}">
                <p14:modId xmlns:p14="http://schemas.microsoft.com/office/powerpoint/2010/main" val="967801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12368152"/>
                    </a:ext>
                  </a:extLst>
                </a:gridCol>
                <a:gridCol w="1069847">
                  <a:extLst>
                    <a:ext uri="{9D8B030D-6E8A-4147-A177-3AD203B41FA5}">
                      <a16:colId xmlns:a16="http://schemas.microsoft.com/office/drawing/2014/main" val="2391558228"/>
                    </a:ext>
                  </a:extLst>
                </a:gridCol>
                <a:gridCol w="740664">
                  <a:extLst>
                    <a:ext uri="{9D8B030D-6E8A-4147-A177-3AD203B41FA5}">
                      <a16:colId xmlns:a16="http://schemas.microsoft.com/office/drawing/2014/main" val="809039671"/>
                    </a:ext>
                  </a:extLst>
                </a:gridCol>
                <a:gridCol w="493776">
                  <a:extLst>
                    <a:ext uri="{9D8B030D-6E8A-4147-A177-3AD203B41FA5}">
                      <a16:colId xmlns:a16="http://schemas.microsoft.com/office/drawing/2014/main" val="3633502940"/>
                    </a:ext>
                  </a:extLst>
                </a:gridCol>
                <a:gridCol w="493776">
                  <a:extLst>
                    <a:ext uri="{9D8B030D-6E8A-4147-A177-3AD203B41FA5}">
                      <a16:colId xmlns:a16="http://schemas.microsoft.com/office/drawing/2014/main" val="2307412056"/>
                    </a:ext>
                  </a:extLst>
                </a:gridCol>
                <a:gridCol w="493776">
                  <a:extLst>
                    <a:ext uri="{9D8B030D-6E8A-4147-A177-3AD203B41FA5}">
                      <a16:colId xmlns:a16="http://schemas.microsoft.com/office/drawing/2014/main" val="738436578"/>
                    </a:ext>
                  </a:extLst>
                </a:gridCol>
                <a:gridCol w="493776">
                  <a:extLst>
                    <a:ext uri="{9D8B030D-6E8A-4147-A177-3AD203B41FA5}">
                      <a16:colId xmlns:a16="http://schemas.microsoft.com/office/drawing/2014/main" val="2272870076"/>
                    </a:ext>
                  </a:extLst>
                </a:gridCol>
                <a:gridCol w="493776">
                  <a:extLst>
                    <a:ext uri="{9D8B030D-6E8A-4147-A177-3AD203B41FA5}">
                      <a16:colId xmlns:a16="http://schemas.microsoft.com/office/drawing/2014/main" val="3790263303"/>
                    </a:ext>
                  </a:extLst>
                </a:gridCol>
                <a:gridCol w="493776">
                  <a:extLst>
                    <a:ext uri="{9D8B030D-6E8A-4147-A177-3AD203B41FA5}">
                      <a16:colId xmlns:a16="http://schemas.microsoft.com/office/drawing/2014/main" val="251632171"/>
                    </a:ext>
                  </a:extLst>
                </a:gridCol>
                <a:gridCol w="493776">
                  <a:extLst>
                    <a:ext uri="{9D8B030D-6E8A-4147-A177-3AD203B41FA5}">
                      <a16:colId xmlns:a16="http://schemas.microsoft.com/office/drawing/2014/main" val="3015989915"/>
                    </a:ext>
                  </a:extLst>
                </a:gridCol>
                <a:gridCol w="493776">
                  <a:extLst>
                    <a:ext uri="{9D8B030D-6E8A-4147-A177-3AD203B41FA5}">
                      <a16:colId xmlns:a16="http://schemas.microsoft.com/office/drawing/2014/main" val="2743513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2292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- 2020-02-11 14:17:08</a:t>
                      </a:r>
                      <a:r>
                        <a:rPr kumimoji="0" lang="en-US" sz="1000" b="0" i="0" u="none" strike="noStrike" kern="1200" cap="none" spc="0" normalizeH="0" baseline="0" noProof="0">
                          <a:ln>
                            <a:noFill/>
                          </a:ln>
                          <a:solidFill>
                            <a:prstClr val="black"/>
                          </a:solidFill>
                          <a:effectLst/>
                          <a:uLnTx/>
                          <a:uFillTx/>
                          <a:latin typeface="+mn-lt"/>
                          <a:ea typeface="+mn-ea"/>
                          <a:cs typeface="+mn-cs"/>
                        </a:rPr>
                        <a:t>
  #TEAMPHLY volunteered at Cradles to Crayons Philadelphia, a non-profit dedicated to helping low-income and homeless children in the community. The group prepared outfit bundles for kids and filled clothing orders in the non-profit’s warehouse.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https://media-exp1.licdn.com/dms/image/C4E22AQEIBDFdQFwkPw/feedshare-shrink_800/0?e=1586390400&amp;v=beta&amp;t=6xAfwtJ7MbeuTuxAdv5W7LycEM_iaKFyDhTB7RO_B8o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13:12:01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0.054323308270677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6773795"/>
                  </a:ext>
                </a:extLst>
              </a:tr>
            </a:tbl>
          </a:graphicData>
        </a:graphic>
      </p:graphicFrame>
      <p:sp>
        <p:nvSpPr>
          <p:cNvPr id="4" name="Text Placeholder 3">
            <a:extLst>
              <a:ext uri="{FF2B5EF4-FFF2-40B4-BE49-F238E27FC236}">
                <a16:creationId xmlns:a16="http://schemas.microsoft.com/office/drawing/2014/main" id="{9CFE7CF1-4A4E-4F29-99B1-694FE913004F}"/>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859877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63719-B3C2-413E-9CB7-187203AC84AF}"/>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733CC401-9727-47C1-9CDA-F33670CDE485}"/>
              </a:ext>
            </a:extLst>
          </p:cNvPr>
          <p:cNvGraphicFramePr>
            <a:graphicFrameLocks noGrp="1"/>
          </p:cNvGraphicFramePr>
          <p:nvPr>
            <p:ph type="tbl" sz="quarter" idx="13"/>
            <p:extLst>
              <p:ext uri="{D42A27DB-BD31-4B8C-83A1-F6EECF244321}">
                <p14:modId xmlns:p14="http://schemas.microsoft.com/office/powerpoint/2010/main" val="4042146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92380454"/>
                    </a:ext>
                  </a:extLst>
                </a:gridCol>
                <a:gridCol w="1069847">
                  <a:extLst>
                    <a:ext uri="{9D8B030D-6E8A-4147-A177-3AD203B41FA5}">
                      <a16:colId xmlns:a16="http://schemas.microsoft.com/office/drawing/2014/main" val="52181957"/>
                    </a:ext>
                  </a:extLst>
                </a:gridCol>
                <a:gridCol w="740664">
                  <a:extLst>
                    <a:ext uri="{9D8B030D-6E8A-4147-A177-3AD203B41FA5}">
                      <a16:colId xmlns:a16="http://schemas.microsoft.com/office/drawing/2014/main" val="2129252614"/>
                    </a:ext>
                  </a:extLst>
                </a:gridCol>
                <a:gridCol w="493776">
                  <a:extLst>
                    <a:ext uri="{9D8B030D-6E8A-4147-A177-3AD203B41FA5}">
                      <a16:colId xmlns:a16="http://schemas.microsoft.com/office/drawing/2014/main" val="645605083"/>
                    </a:ext>
                  </a:extLst>
                </a:gridCol>
                <a:gridCol w="493776">
                  <a:extLst>
                    <a:ext uri="{9D8B030D-6E8A-4147-A177-3AD203B41FA5}">
                      <a16:colId xmlns:a16="http://schemas.microsoft.com/office/drawing/2014/main" val="615261855"/>
                    </a:ext>
                  </a:extLst>
                </a:gridCol>
                <a:gridCol w="493776">
                  <a:extLst>
                    <a:ext uri="{9D8B030D-6E8A-4147-A177-3AD203B41FA5}">
                      <a16:colId xmlns:a16="http://schemas.microsoft.com/office/drawing/2014/main" val="1282947518"/>
                    </a:ext>
                  </a:extLst>
                </a:gridCol>
                <a:gridCol w="493776">
                  <a:extLst>
                    <a:ext uri="{9D8B030D-6E8A-4147-A177-3AD203B41FA5}">
                      <a16:colId xmlns:a16="http://schemas.microsoft.com/office/drawing/2014/main" val="2689248606"/>
                    </a:ext>
                  </a:extLst>
                </a:gridCol>
                <a:gridCol w="493776">
                  <a:extLst>
                    <a:ext uri="{9D8B030D-6E8A-4147-A177-3AD203B41FA5}">
                      <a16:colId xmlns:a16="http://schemas.microsoft.com/office/drawing/2014/main" val="796295499"/>
                    </a:ext>
                  </a:extLst>
                </a:gridCol>
                <a:gridCol w="493776">
                  <a:extLst>
                    <a:ext uri="{9D8B030D-6E8A-4147-A177-3AD203B41FA5}">
                      <a16:colId xmlns:a16="http://schemas.microsoft.com/office/drawing/2014/main" val="3954967149"/>
                    </a:ext>
                  </a:extLst>
                </a:gridCol>
                <a:gridCol w="493776">
                  <a:extLst>
                    <a:ext uri="{9D8B030D-6E8A-4147-A177-3AD203B41FA5}">
                      <a16:colId xmlns:a16="http://schemas.microsoft.com/office/drawing/2014/main" val="811282622"/>
                    </a:ext>
                  </a:extLst>
                </a:gridCol>
                <a:gridCol w="493776">
                  <a:extLst>
                    <a:ext uri="{9D8B030D-6E8A-4147-A177-3AD203B41FA5}">
                      <a16:colId xmlns:a16="http://schemas.microsoft.com/office/drawing/2014/main" val="286977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7976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- 2020-02-07 08:56:17</a:t>
                      </a:r>
                      <a:r>
                        <a:rPr kumimoji="0" lang="en-US" sz="1000" b="0" i="0" u="none" strike="noStrike" kern="1200" cap="none" spc="0" normalizeH="0" baseline="0" noProof="0">
                          <a:ln>
                            <a:noFill/>
                          </a:ln>
                          <a:solidFill>
                            <a:prstClr val="black"/>
                          </a:solidFill>
                          <a:effectLst/>
                          <a:uLnTx/>
                          <a:uFillTx/>
                          <a:latin typeface="+mn-lt"/>
                          <a:ea typeface="+mn-ea"/>
                          <a:cs typeface="+mn-cs"/>
                        </a:rPr>
                        <a:t>
  Accident Insurance may be considered an optional coverage, but is becoming more critical for social service organizations. PHLY's Michael Flood talked with Risk &amp; Insurance about the benefits of an accident insurance plan: http://bit.ly/3bjvhru #AccidentInsurance #AccidentandHealth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https://media-exp1.licdn.com/dms/image/C4D22AQFuRYRSn4RL0Q/feedshare-shrink_2048_1536/0?e=1586390400&amp;v=beta&amp;t=7bJCT86DYZaVG9ALbq3pFqL2P4ikMszAVaI8OuFsLbI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13:12:01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0.042050820778053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2573711"/>
                  </a:ext>
                </a:extLst>
              </a:tr>
            </a:tbl>
          </a:graphicData>
        </a:graphic>
      </p:graphicFrame>
      <p:sp>
        <p:nvSpPr>
          <p:cNvPr id="4" name="Text Placeholder 3">
            <a:extLst>
              <a:ext uri="{FF2B5EF4-FFF2-40B4-BE49-F238E27FC236}">
                <a16:creationId xmlns:a16="http://schemas.microsoft.com/office/drawing/2014/main" id="{8840EF1B-EDBE-4B5F-95A0-9CE04E2628B3}"/>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115655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D4521-6CB4-4439-B1E3-96BE1525ED61}"/>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E984F996-B5F6-499D-9729-C1778FDC9977}"/>
              </a:ext>
            </a:extLst>
          </p:cNvPr>
          <p:cNvGraphicFramePr>
            <a:graphicFrameLocks noGrp="1"/>
          </p:cNvGraphicFramePr>
          <p:nvPr>
            <p:ph type="tbl" sz="quarter" idx="13"/>
            <p:extLst>
              <p:ext uri="{D42A27DB-BD31-4B8C-83A1-F6EECF244321}">
                <p14:modId xmlns:p14="http://schemas.microsoft.com/office/powerpoint/2010/main" val="833311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69850681"/>
                    </a:ext>
                  </a:extLst>
                </a:gridCol>
                <a:gridCol w="1069847">
                  <a:extLst>
                    <a:ext uri="{9D8B030D-6E8A-4147-A177-3AD203B41FA5}">
                      <a16:colId xmlns:a16="http://schemas.microsoft.com/office/drawing/2014/main" val="3671346397"/>
                    </a:ext>
                  </a:extLst>
                </a:gridCol>
                <a:gridCol w="740664">
                  <a:extLst>
                    <a:ext uri="{9D8B030D-6E8A-4147-A177-3AD203B41FA5}">
                      <a16:colId xmlns:a16="http://schemas.microsoft.com/office/drawing/2014/main" val="2276643683"/>
                    </a:ext>
                  </a:extLst>
                </a:gridCol>
                <a:gridCol w="493776">
                  <a:extLst>
                    <a:ext uri="{9D8B030D-6E8A-4147-A177-3AD203B41FA5}">
                      <a16:colId xmlns:a16="http://schemas.microsoft.com/office/drawing/2014/main" val="3422343063"/>
                    </a:ext>
                  </a:extLst>
                </a:gridCol>
                <a:gridCol w="493776">
                  <a:extLst>
                    <a:ext uri="{9D8B030D-6E8A-4147-A177-3AD203B41FA5}">
                      <a16:colId xmlns:a16="http://schemas.microsoft.com/office/drawing/2014/main" val="2438781323"/>
                    </a:ext>
                  </a:extLst>
                </a:gridCol>
                <a:gridCol w="493776">
                  <a:extLst>
                    <a:ext uri="{9D8B030D-6E8A-4147-A177-3AD203B41FA5}">
                      <a16:colId xmlns:a16="http://schemas.microsoft.com/office/drawing/2014/main" val="852661839"/>
                    </a:ext>
                  </a:extLst>
                </a:gridCol>
                <a:gridCol w="493776">
                  <a:extLst>
                    <a:ext uri="{9D8B030D-6E8A-4147-A177-3AD203B41FA5}">
                      <a16:colId xmlns:a16="http://schemas.microsoft.com/office/drawing/2014/main" val="141817361"/>
                    </a:ext>
                  </a:extLst>
                </a:gridCol>
                <a:gridCol w="493776">
                  <a:extLst>
                    <a:ext uri="{9D8B030D-6E8A-4147-A177-3AD203B41FA5}">
                      <a16:colId xmlns:a16="http://schemas.microsoft.com/office/drawing/2014/main" val="1225425118"/>
                    </a:ext>
                  </a:extLst>
                </a:gridCol>
                <a:gridCol w="493776">
                  <a:extLst>
                    <a:ext uri="{9D8B030D-6E8A-4147-A177-3AD203B41FA5}">
                      <a16:colId xmlns:a16="http://schemas.microsoft.com/office/drawing/2014/main" val="1044991005"/>
                    </a:ext>
                  </a:extLst>
                </a:gridCol>
                <a:gridCol w="493776">
                  <a:extLst>
                    <a:ext uri="{9D8B030D-6E8A-4147-A177-3AD203B41FA5}">
                      <a16:colId xmlns:a16="http://schemas.microsoft.com/office/drawing/2014/main" val="254650001"/>
                    </a:ext>
                  </a:extLst>
                </a:gridCol>
                <a:gridCol w="493776">
                  <a:extLst>
                    <a:ext uri="{9D8B030D-6E8A-4147-A177-3AD203B41FA5}">
                      <a16:colId xmlns:a16="http://schemas.microsoft.com/office/drawing/2014/main" val="3827706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1060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- 2020-02-26 12:05:19</a:t>
                      </a:r>
                      <a:r>
                        <a:rPr kumimoji="0" lang="en-US" sz="1000" b="0" i="0" u="none" strike="noStrike" kern="1200" cap="none" spc="0" normalizeH="0" baseline="0" noProof="0">
                          <a:ln>
                            <a:noFill/>
                          </a:ln>
                          <a:solidFill>
                            <a:prstClr val="black"/>
                          </a:solidFill>
                          <a:effectLst/>
                          <a:uLnTx/>
                          <a:uFillTx/>
                          <a:latin typeface="+mn-lt"/>
                          <a:ea typeface="+mn-ea"/>
                          <a:cs typeface="+mn-cs"/>
                        </a:rPr>
                        <a:t>
  As the number of breweries in operation has grown, so has competition in the craft brewery market. It's important for new brewers to be prepared with the resources they need when entering the market. Check out this Brewer Magazine article to learn what PHLY has to offer our craft brewery customers: http://bit.ly/32x7QHh #craftbrewery #craftbeer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http://thebrewermagazine.com/wp-content/uploads/2019/02/River-Horse-Tanks-640x.jpg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13:12:01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0.060382916053019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1795327"/>
                  </a:ext>
                </a:extLst>
              </a:tr>
            </a:tbl>
          </a:graphicData>
        </a:graphic>
      </p:graphicFrame>
      <p:sp>
        <p:nvSpPr>
          <p:cNvPr id="4" name="Text Placeholder 3">
            <a:extLst>
              <a:ext uri="{FF2B5EF4-FFF2-40B4-BE49-F238E27FC236}">
                <a16:creationId xmlns:a16="http://schemas.microsoft.com/office/drawing/2014/main" id="{3A466300-AB0B-4ABF-A589-59AD283768F3}"/>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7987139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B14E4-5F4B-412F-A40B-DDA8E8176B9B}"/>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41821BE7-2407-4E94-9DE1-3B9F1758993F}"/>
              </a:ext>
            </a:extLst>
          </p:cNvPr>
          <p:cNvGraphicFramePr>
            <a:graphicFrameLocks noGrp="1"/>
          </p:cNvGraphicFramePr>
          <p:nvPr>
            <p:ph type="tbl" sz="quarter" idx="13"/>
            <p:extLst>
              <p:ext uri="{D42A27DB-BD31-4B8C-83A1-F6EECF244321}">
                <p14:modId xmlns:p14="http://schemas.microsoft.com/office/powerpoint/2010/main" val="591690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54613452"/>
                    </a:ext>
                  </a:extLst>
                </a:gridCol>
                <a:gridCol w="1069847">
                  <a:extLst>
                    <a:ext uri="{9D8B030D-6E8A-4147-A177-3AD203B41FA5}">
                      <a16:colId xmlns:a16="http://schemas.microsoft.com/office/drawing/2014/main" val="690229805"/>
                    </a:ext>
                  </a:extLst>
                </a:gridCol>
                <a:gridCol w="740664">
                  <a:extLst>
                    <a:ext uri="{9D8B030D-6E8A-4147-A177-3AD203B41FA5}">
                      <a16:colId xmlns:a16="http://schemas.microsoft.com/office/drawing/2014/main" val="911104186"/>
                    </a:ext>
                  </a:extLst>
                </a:gridCol>
                <a:gridCol w="493776">
                  <a:extLst>
                    <a:ext uri="{9D8B030D-6E8A-4147-A177-3AD203B41FA5}">
                      <a16:colId xmlns:a16="http://schemas.microsoft.com/office/drawing/2014/main" val="77451761"/>
                    </a:ext>
                  </a:extLst>
                </a:gridCol>
                <a:gridCol w="493776">
                  <a:extLst>
                    <a:ext uri="{9D8B030D-6E8A-4147-A177-3AD203B41FA5}">
                      <a16:colId xmlns:a16="http://schemas.microsoft.com/office/drawing/2014/main" val="1162530104"/>
                    </a:ext>
                  </a:extLst>
                </a:gridCol>
                <a:gridCol w="493776">
                  <a:extLst>
                    <a:ext uri="{9D8B030D-6E8A-4147-A177-3AD203B41FA5}">
                      <a16:colId xmlns:a16="http://schemas.microsoft.com/office/drawing/2014/main" val="2154125610"/>
                    </a:ext>
                  </a:extLst>
                </a:gridCol>
                <a:gridCol w="493776">
                  <a:extLst>
                    <a:ext uri="{9D8B030D-6E8A-4147-A177-3AD203B41FA5}">
                      <a16:colId xmlns:a16="http://schemas.microsoft.com/office/drawing/2014/main" val="3586022224"/>
                    </a:ext>
                  </a:extLst>
                </a:gridCol>
                <a:gridCol w="493776">
                  <a:extLst>
                    <a:ext uri="{9D8B030D-6E8A-4147-A177-3AD203B41FA5}">
                      <a16:colId xmlns:a16="http://schemas.microsoft.com/office/drawing/2014/main" val="2340018087"/>
                    </a:ext>
                  </a:extLst>
                </a:gridCol>
                <a:gridCol w="493776">
                  <a:extLst>
                    <a:ext uri="{9D8B030D-6E8A-4147-A177-3AD203B41FA5}">
                      <a16:colId xmlns:a16="http://schemas.microsoft.com/office/drawing/2014/main" val="1346359760"/>
                    </a:ext>
                  </a:extLst>
                </a:gridCol>
                <a:gridCol w="493776">
                  <a:extLst>
                    <a:ext uri="{9D8B030D-6E8A-4147-A177-3AD203B41FA5}">
                      <a16:colId xmlns:a16="http://schemas.microsoft.com/office/drawing/2014/main" val="2591688534"/>
                    </a:ext>
                  </a:extLst>
                </a:gridCol>
                <a:gridCol w="493776">
                  <a:extLst>
                    <a:ext uri="{9D8B030D-6E8A-4147-A177-3AD203B41FA5}">
                      <a16:colId xmlns:a16="http://schemas.microsoft.com/office/drawing/2014/main" val="2538851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7655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- 2020-02-03 15:19:02</a:t>
                      </a:r>
                      <a:r>
                        <a:rPr kumimoji="0" lang="en-US" sz="1000" b="0" i="0" u="none" strike="noStrike" kern="1200" cap="none" spc="0" normalizeH="0" baseline="0" noProof="0">
                          <a:ln>
                            <a:noFill/>
                          </a:ln>
                          <a:solidFill>
                            <a:prstClr val="black"/>
                          </a:solidFill>
                          <a:effectLst/>
                          <a:uLnTx/>
                          <a:uFillTx/>
                          <a:latin typeface="+mn-lt"/>
                          <a:ea typeface="+mn-ea"/>
                          <a:cs typeface="+mn-cs"/>
                        </a:rPr>
                        <a:t>
  If professional development is important to you, the #insurance industry may be the right fit! PHLY’s VP of Human Resources Laura Boylan discusses how the industry supports career development: https://bit.ly/3baoIay #ThinkPHLY 
Follow #InsuranceCareersMonth to learn more about this rewarding career 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13:12:01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0.029124353324392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extLst>
                  <a:ext uri="{0D108BD9-81ED-4DB2-BD59-A6C34878D82A}">
                    <a16:rowId xmlns:a16="http://schemas.microsoft.com/office/drawing/2014/main" val="1855177764"/>
                  </a:ext>
                </a:extLst>
              </a:tr>
            </a:tbl>
          </a:graphicData>
        </a:graphic>
      </p:graphicFrame>
      <p:sp>
        <p:nvSpPr>
          <p:cNvPr id="4" name="Text Placeholder 3">
            <a:extLst>
              <a:ext uri="{FF2B5EF4-FFF2-40B4-BE49-F238E27FC236}">
                <a16:creationId xmlns:a16="http://schemas.microsoft.com/office/drawing/2014/main" id="{CB7C6802-65A4-465F-8157-BFE2E48F9B6F}"/>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551093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195A8-F925-4E95-82B9-C6DF844A11EE}"/>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22EACD1-F5CC-420D-8AAD-BBAF78375D63}"/>
              </a:ext>
            </a:extLst>
          </p:cNvPr>
          <p:cNvGraphicFramePr>
            <a:graphicFrameLocks noGrp="1"/>
          </p:cNvGraphicFramePr>
          <p:nvPr>
            <p:ph type="tbl" sz="quarter" idx="13"/>
            <p:extLst>
              <p:ext uri="{D42A27DB-BD31-4B8C-83A1-F6EECF244321}">
                <p14:modId xmlns:p14="http://schemas.microsoft.com/office/powerpoint/2010/main" val="3947866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58236"/>
                    </a:ext>
                  </a:extLst>
                </a:gridCol>
                <a:gridCol w="658368">
                  <a:extLst>
                    <a:ext uri="{9D8B030D-6E8A-4147-A177-3AD203B41FA5}">
                      <a16:colId xmlns:a16="http://schemas.microsoft.com/office/drawing/2014/main" val="106892325"/>
                    </a:ext>
                  </a:extLst>
                </a:gridCol>
                <a:gridCol w="658368">
                  <a:extLst>
                    <a:ext uri="{9D8B030D-6E8A-4147-A177-3AD203B41FA5}">
                      <a16:colId xmlns:a16="http://schemas.microsoft.com/office/drawing/2014/main" val="1592472594"/>
                    </a:ext>
                  </a:extLst>
                </a:gridCol>
                <a:gridCol w="658368">
                  <a:extLst>
                    <a:ext uri="{9D8B030D-6E8A-4147-A177-3AD203B41FA5}">
                      <a16:colId xmlns:a16="http://schemas.microsoft.com/office/drawing/2014/main" val="745503984"/>
                    </a:ext>
                  </a:extLst>
                </a:gridCol>
                <a:gridCol w="658368">
                  <a:extLst>
                    <a:ext uri="{9D8B030D-6E8A-4147-A177-3AD203B41FA5}">
                      <a16:colId xmlns:a16="http://schemas.microsoft.com/office/drawing/2014/main" val="1193772180"/>
                    </a:ext>
                  </a:extLst>
                </a:gridCol>
                <a:gridCol w="658368">
                  <a:extLst>
                    <a:ext uri="{9D8B030D-6E8A-4147-A177-3AD203B41FA5}">
                      <a16:colId xmlns:a16="http://schemas.microsoft.com/office/drawing/2014/main" val="150300182"/>
                    </a:ext>
                  </a:extLst>
                </a:gridCol>
                <a:gridCol w="658368">
                  <a:extLst>
                    <a:ext uri="{9D8B030D-6E8A-4147-A177-3AD203B41FA5}">
                      <a16:colId xmlns:a16="http://schemas.microsoft.com/office/drawing/2014/main" val="2964649514"/>
                    </a:ext>
                  </a:extLst>
                </a:gridCol>
                <a:gridCol w="658368">
                  <a:extLst>
                    <a:ext uri="{9D8B030D-6E8A-4147-A177-3AD203B41FA5}">
                      <a16:colId xmlns:a16="http://schemas.microsoft.com/office/drawing/2014/main" val="3947767692"/>
                    </a:ext>
                  </a:extLst>
                </a:gridCol>
                <a:gridCol w="658368">
                  <a:extLst>
                    <a:ext uri="{9D8B030D-6E8A-4147-A177-3AD203B41FA5}">
                      <a16:colId xmlns:a16="http://schemas.microsoft.com/office/drawing/2014/main" val="1456710867"/>
                    </a:ext>
                  </a:extLst>
                </a:gridCol>
                <a:gridCol w="658368">
                  <a:extLst>
                    <a:ext uri="{9D8B030D-6E8A-4147-A177-3AD203B41FA5}">
                      <a16:colId xmlns:a16="http://schemas.microsoft.com/office/drawing/2014/main" val="7912191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91730001"/>
                  </a:ext>
                </a:extLst>
              </a:tr>
              <a:tr h="370840">
                <a:tc>
                  <a:txBody>
                    <a:bodyPr/>
                    <a:lstStyle/>
                    <a:p>
                      <a:r>
                        <a:rPr lang="en-US" sz="1000"/>
                        <a:t>phlyinsurance</a:t>
                      </a:r>
                    </a:p>
                  </a:txBody>
                  <a:tcPr/>
                </a:tc>
                <a:tc>
                  <a:txBody>
                    <a:bodyPr/>
                    <a:lstStyle/>
                    <a:p>
                      <a:r>
                        <a:rPr lang="en-US" sz="1000"/>
                        <a:t>1737</a:t>
                      </a:r>
                    </a:p>
                  </a:txBody>
                  <a:tcPr/>
                </a:tc>
                <a:tc>
                  <a:txBody>
                    <a:bodyPr/>
                    <a:lstStyle/>
                    <a:p>
                      <a:r>
                        <a:rPr lang="en-US" sz="1000"/>
                        <a:t>57</a:t>
                      </a:r>
                    </a:p>
                  </a:txBody>
                  <a:tcPr/>
                </a:tc>
                <a:tc>
                  <a:txBody>
                    <a:bodyPr/>
                    <a:lstStyle/>
                    <a:p>
                      <a:r>
                        <a:rPr lang="en-US" sz="1000"/>
                        <a:t>10</a:t>
                      </a:r>
                    </a:p>
                  </a:txBody>
                  <a:tcPr/>
                </a:tc>
                <a:tc>
                  <a:txBody>
                    <a:bodyPr/>
                    <a:lstStyle/>
                    <a:p>
                      <a:r>
                        <a:rPr lang="en-US" sz="1000"/>
                        <a:t>4</a:t>
                      </a:r>
                    </a:p>
                  </a:txBody>
                  <a:tcPr/>
                </a:tc>
                <a:tc>
                  <a:txBody>
                    <a:bodyPr/>
                    <a:lstStyle/>
                    <a:p>
                      <a:r>
                        <a:rPr lang="en-US" sz="1000"/>
                        <a:t>3</a:t>
                      </a:r>
                    </a:p>
                  </a:txBody>
                  <a:tcPr/>
                </a:tc>
                <a:tc>
                  <a:txBody>
                    <a:bodyPr/>
                    <a:lstStyle/>
                    <a:p>
                      <a:r>
                        <a:rPr lang="en-US" sz="1000"/>
                        <a:t>17</a:t>
                      </a:r>
                    </a:p>
                  </a:txBody>
                  <a:tcPr/>
                </a:tc>
                <a:tc>
                  <a:txBody>
                    <a:bodyPr/>
                    <a:lstStyle/>
                    <a:p>
                      <a:r>
                        <a:rPr lang="en-US" sz="1000"/>
                        <a:t>771</a:t>
                      </a:r>
                    </a:p>
                  </a:txBody>
                  <a:tcPr/>
                </a:tc>
                <a:tc>
                  <a:txBody>
                    <a:bodyPr/>
                    <a:lstStyle/>
                    <a:p>
                      <a:r>
                        <a:rPr lang="en-US" sz="1000"/>
                        <a:t>6</a:t>
                      </a:r>
                    </a:p>
                  </a:txBody>
                  <a:tcPr/>
                </a:tc>
                <a:tc>
                  <a:txBody>
                    <a:bodyPr/>
                    <a:lstStyle/>
                    <a:p>
                      <a:r>
                        <a:rPr lang="en-US" sz="1000"/>
                        <a:t>2.6760 %</a:t>
                      </a:r>
                    </a:p>
                  </a:txBody>
                  <a:tcPr/>
                </a:tc>
                <a:extLst>
                  <a:ext uri="{0D108BD9-81ED-4DB2-BD59-A6C34878D82A}">
                    <a16:rowId xmlns:a16="http://schemas.microsoft.com/office/drawing/2014/main" val="433739710"/>
                  </a:ext>
                </a:extLst>
              </a:tr>
            </a:tbl>
          </a:graphicData>
        </a:graphic>
      </p:graphicFrame>
      <p:sp>
        <p:nvSpPr>
          <p:cNvPr id="4" name="Text Placeholder 3">
            <a:extLst>
              <a:ext uri="{FF2B5EF4-FFF2-40B4-BE49-F238E27FC236}">
                <a16:creationId xmlns:a16="http://schemas.microsoft.com/office/drawing/2014/main" id="{F5BFA249-4807-4387-A826-1C39F7BF9AF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4064698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2D7A-6D5E-4DA4-9040-EEE574D2AC1B}"/>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8BD236E0-4094-436E-8AE6-FD0370CB5B47}"/>
              </a:ext>
            </a:extLst>
          </p:cNvPr>
          <p:cNvGraphicFramePr>
            <a:graphicFrameLocks noGrp="1"/>
          </p:cNvGraphicFramePr>
          <p:nvPr>
            <p:ph type="chart" sz="quarter" idx="13"/>
            <p:extLst>
              <p:ext uri="{D42A27DB-BD31-4B8C-83A1-F6EECF244321}">
                <p14:modId xmlns:p14="http://schemas.microsoft.com/office/powerpoint/2010/main" val="247505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768753-D66A-4A95-BC0A-3AA7075F7AC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7DE3B2D-BDBD-4B83-8FE9-3BD51ED02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4809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5EAF-6F1F-4D0D-AB94-E2500DD07EC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47A2AD91-EE92-4111-8595-A894E6271E2B}"/>
              </a:ext>
            </a:extLst>
          </p:cNvPr>
          <p:cNvGraphicFramePr>
            <a:graphicFrameLocks noGrp="1"/>
          </p:cNvGraphicFramePr>
          <p:nvPr>
            <p:ph type="chart" sz="quarter" idx="13"/>
            <p:extLst>
              <p:ext uri="{D42A27DB-BD31-4B8C-83A1-F6EECF244321}">
                <p14:modId xmlns:p14="http://schemas.microsoft.com/office/powerpoint/2010/main" val="2697014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962711-CE02-42A9-9BCF-9AD8B38AFFC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9392E7F-F74D-4B38-83F6-9C93E1EB3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4602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9BBCE-8E23-4BB4-8179-AFB5BB7FBECF}"/>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3C09F641-0A8F-4788-B141-3FDD59D1E78A}"/>
              </a:ext>
            </a:extLst>
          </p:cNvPr>
          <p:cNvGraphicFramePr>
            <a:graphicFrameLocks noGrp="1"/>
          </p:cNvGraphicFramePr>
          <p:nvPr>
            <p:ph type="chart" sz="quarter" idx="13"/>
            <p:extLst>
              <p:ext uri="{D42A27DB-BD31-4B8C-83A1-F6EECF244321}">
                <p14:modId xmlns:p14="http://schemas.microsoft.com/office/powerpoint/2010/main" val="871379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C8820D-772B-4D5A-B7BE-1DB5A5969AD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023ADC9-C18F-429E-BB9F-FD6263A04D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34264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0E425-2B83-468E-8B13-FD3352B5A0AC}"/>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72194AFB-2590-4BF8-9400-B6A86008DB66}"/>
              </a:ext>
            </a:extLst>
          </p:cNvPr>
          <p:cNvGraphicFramePr>
            <a:graphicFrameLocks noGrp="1"/>
          </p:cNvGraphicFramePr>
          <p:nvPr>
            <p:ph type="tbl" sz="quarter" idx="13"/>
            <p:extLst>
              <p:ext uri="{D42A27DB-BD31-4B8C-83A1-F6EECF244321}">
                <p14:modId xmlns:p14="http://schemas.microsoft.com/office/powerpoint/2010/main" val="2567679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31597297"/>
                    </a:ext>
                  </a:extLst>
                </a:gridCol>
                <a:gridCol w="1810512">
                  <a:extLst>
                    <a:ext uri="{9D8B030D-6E8A-4147-A177-3AD203B41FA5}">
                      <a16:colId xmlns:a16="http://schemas.microsoft.com/office/drawing/2014/main" val="2491693371"/>
                    </a:ext>
                  </a:extLst>
                </a:gridCol>
                <a:gridCol w="822960">
                  <a:extLst>
                    <a:ext uri="{9D8B030D-6E8A-4147-A177-3AD203B41FA5}">
                      <a16:colId xmlns:a16="http://schemas.microsoft.com/office/drawing/2014/main" val="92307107"/>
                    </a:ext>
                  </a:extLst>
                </a:gridCol>
                <a:gridCol w="822960">
                  <a:extLst>
                    <a:ext uri="{9D8B030D-6E8A-4147-A177-3AD203B41FA5}">
                      <a16:colId xmlns:a16="http://schemas.microsoft.com/office/drawing/2014/main" val="910862995"/>
                    </a:ext>
                  </a:extLst>
                </a:gridCol>
                <a:gridCol w="822960">
                  <a:extLst>
                    <a:ext uri="{9D8B030D-6E8A-4147-A177-3AD203B41FA5}">
                      <a16:colId xmlns:a16="http://schemas.microsoft.com/office/drawing/2014/main" val="1705673064"/>
                    </a:ext>
                  </a:extLst>
                </a:gridCol>
                <a:gridCol w="822960">
                  <a:extLst>
                    <a:ext uri="{9D8B030D-6E8A-4147-A177-3AD203B41FA5}">
                      <a16:colId xmlns:a16="http://schemas.microsoft.com/office/drawing/2014/main" val="3871026701"/>
                    </a:ext>
                  </a:extLst>
                </a:gridCol>
                <a:gridCol w="822960">
                  <a:extLst>
                    <a:ext uri="{9D8B030D-6E8A-4147-A177-3AD203B41FA5}">
                      <a16:colId xmlns:a16="http://schemas.microsoft.com/office/drawing/2014/main" val="3261325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216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- 2020-02-20 14:31:30</a:t>
                      </a:r>
                      <a:r>
                        <a:rPr kumimoji="0" lang="en-US" sz="1000" b="0" i="0" u="none" strike="noStrike" kern="1200" cap="none" spc="0" normalizeH="0" baseline="0" noProof="0">
                          <a:ln>
                            <a:noFill/>
                          </a:ln>
                          <a:solidFill>
                            <a:prstClr val="black"/>
                          </a:solidFill>
                          <a:effectLst/>
                          <a:uLnTx/>
                          <a:uFillTx/>
                          <a:latin typeface="+mn-lt"/>
                          <a:ea typeface="+mn-ea"/>
                          <a:cs typeface="+mn-cs"/>
                        </a:rPr>
                        <a:t>
 #Givingback to our #community is at the heart of our company. #TEAMPHLY donated 50 kids' #backpacks to eastersealshq, a #nonprofit that provides services to children and adults who are challenged with a variety of #disabilities. 🎒👧🏻👦🏻 #ThinkPHLY #givingback #InsuranceCareersMonth #ICM2020 #donate #helpingothers #insurancegivesback #philanthropy #charity #makeadifference #goodcause #forthekids #instagood #bestoftheday #easterseals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https://www.instagram.com/p/B8zO6qynRQw/media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13:12:52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82973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- 2020-02-07 16:36:26</a:t>
                      </a:r>
                      <a:r>
                        <a:rPr kumimoji="0" lang="en-US" sz="1000" b="0" i="0" u="none" strike="noStrike" kern="1200" cap="none" spc="0" normalizeH="0" baseline="0" noProof="0">
                          <a:ln>
                            <a:noFill/>
                          </a:ln>
                          <a:solidFill>
                            <a:prstClr val="black"/>
                          </a:solidFill>
                          <a:effectLst/>
                          <a:uLnTx/>
                          <a:uFillTx/>
                          <a:latin typeface="+mn-lt"/>
                          <a:ea typeface="+mn-ea"/>
                          <a:cs typeface="+mn-cs"/>
                        </a:rPr>
                        <a:t>
 For #NationalWearRedDay, #TEAMPHLY rocked their red in #support of the american_heart’s fight against #heartdisease and #stroke. ♥️ #WearRedDay #GoRedForWomen #WearRedandGive #ThinkPHLY #hearthealth #hearthealthmonth #healthyliving #awareness #insta #bestoftheday #goodcause #instagood #picoftheday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https://www.instagram.com/p/B8R-4XMnj2Q/media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13:12:52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5751077"/>
                  </a:ext>
                </a:extLst>
              </a:tr>
            </a:tbl>
          </a:graphicData>
        </a:graphic>
      </p:graphicFrame>
      <p:sp>
        <p:nvSpPr>
          <p:cNvPr id="4" name="Text Placeholder 3">
            <a:extLst>
              <a:ext uri="{FF2B5EF4-FFF2-40B4-BE49-F238E27FC236}">
                <a16:creationId xmlns:a16="http://schemas.microsoft.com/office/drawing/2014/main" id="{0599419F-CC98-4D35-960C-57E81BBC028A}"/>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5660575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D0411-677E-40A9-BC33-B74F77229F44}"/>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2A8AD86E-BB50-499F-A850-11F79B3D96FC}"/>
              </a:ext>
            </a:extLst>
          </p:cNvPr>
          <p:cNvGraphicFramePr>
            <a:graphicFrameLocks noGrp="1"/>
          </p:cNvGraphicFramePr>
          <p:nvPr>
            <p:ph type="tbl" sz="quarter" idx="13"/>
            <p:extLst>
              <p:ext uri="{D42A27DB-BD31-4B8C-83A1-F6EECF244321}">
                <p14:modId xmlns:p14="http://schemas.microsoft.com/office/powerpoint/2010/main" val="1959227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36548897"/>
                    </a:ext>
                  </a:extLst>
                </a:gridCol>
                <a:gridCol w="1810512">
                  <a:extLst>
                    <a:ext uri="{9D8B030D-6E8A-4147-A177-3AD203B41FA5}">
                      <a16:colId xmlns:a16="http://schemas.microsoft.com/office/drawing/2014/main" val="2761943719"/>
                    </a:ext>
                  </a:extLst>
                </a:gridCol>
                <a:gridCol w="822960">
                  <a:extLst>
                    <a:ext uri="{9D8B030D-6E8A-4147-A177-3AD203B41FA5}">
                      <a16:colId xmlns:a16="http://schemas.microsoft.com/office/drawing/2014/main" val="3740877871"/>
                    </a:ext>
                  </a:extLst>
                </a:gridCol>
                <a:gridCol w="822960">
                  <a:extLst>
                    <a:ext uri="{9D8B030D-6E8A-4147-A177-3AD203B41FA5}">
                      <a16:colId xmlns:a16="http://schemas.microsoft.com/office/drawing/2014/main" val="1622451740"/>
                    </a:ext>
                  </a:extLst>
                </a:gridCol>
                <a:gridCol w="822960">
                  <a:extLst>
                    <a:ext uri="{9D8B030D-6E8A-4147-A177-3AD203B41FA5}">
                      <a16:colId xmlns:a16="http://schemas.microsoft.com/office/drawing/2014/main" val="3335845051"/>
                    </a:ext>
                  </a:extLst>
                </a:gridCol>
                <a:gridCol w="822960">
                  <a:extLst>
                    <a:ext uri="{9D8B030D-6E8A-4147-A177-3AD203B41FA5}">
                      <a16:colId xmlns:a16="http://schemas.microsoft.com/office/drawing/2014/main" val="4030554645"/>
                    </a:ext>
                  </a:extLst>
                </a:gridCol>
                <a:gridCol w="822960">
                  <a:extLst>
                    <a:ext uri="{9D8B030D-6E8A-4147-A177-3AD203B41FA5}">
                      <a16:colId xmlns:a16="http://schemas.microsoft.com/office/drawing/2014/main" val="3972250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888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- 2020-02-26 16:19:03</a:t>
                      </a:r>
                      <a:r>
                        <a:rPr kumimoji="0" lang="en-US" sz="1000" b="0" i="0" u="none" strike="noStrike" kern="1200" cap="none" spc="0" normalizeH="0" baseline="0" noProof="0">
                          <a:ln>
                            <a:noFill/>
                          </a:ln>
                          <a:solidFill>
                            <a:prstClr val="black"/>
                          </a:solidFill>
                          <a:effectLst/>
                          <a:uLnTx/>
                          <a:uFillTx/>
                          <a:latin typeface="+mn-lt"/>
                          <a:ea typeface="+mn-ea"/>
                          <a:cs typeface="+mn-cs"/>
                        </a:rPr>
                        <a:t>
 Many people think of #heart problems as conditions affecting adults. However, one out of every 120 babies in the U.S. is born with #heartdisease. To help provide comfort for children with Congenital Heart Defect following open-heart surgery, #TEAMPHLY volunteered to hand sew heart-shaped pillows which will be donated to the childrensphila ❤️ #ThinkPHLY #InsuranceCareersMonth #ICM2020 #insurancegivesback #goodcause #donate #charity #forthekids #givingback #bestoftheday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https://www.instagram.com/p/B9C3_kjH4PQ/media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13:12:52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0337632"/>
                  </a:ext>
                </a:extLst>
              </a:tr>
            </a:tbl>
          </a:graphicData>
        </a:graphic>
      </p:graphicFrame>
      <p:sp>
        <p:nvSpPr>
          <p:cNvPr id="4" name="Text Placeholder 3">
            <a:extLst>
              <a:ext uri="{FF2B5EF4-FFF2-40B4-BE49-F238E27FC236}">
                <a16:creationId xmlns:a16="http://schemas.microsoft.com/office/drawing/2014/main" id="{B486EEFC-B74D-49CE-BB0D-4C5A645EFF4C}"/>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007542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0AADA-BD7C-43F8-AEEF-2CE59D5ECD7E}"/>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DE2A87A4-9E70-4543-82AE-A90CE5AA89C2}"/>
              </a:ext>
            </a:extLst>
          </p:cNvPr>
          <p:cNvGraphicFramePr>
            <a:graphicFrameLocks noGrp="1"/>
          </p:cNvGraphicFramePr>
          <p:nvPr>
            <p:ph type="tbl" sz="quarter" idx="13"/>
            <p:extLst>
              <p:ext uri="{D42A27DB-BD31-4B8C-83A1-F6EECF244321}">
                <p14:modId xmlns:p14="http://schemas.microsoft.com/office/powerpoint/2010/main" val="1918118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83430299"/>
                    </a:ext>
                  </a:extLst>
                </a:gridCol>
                <a:gridCol w="1810512">
                  <a:extLst>
                    <a:ext uri="{9D8B030D-6E8A-4147-A177-3AD203B41FA5}">
                      <a16:colId xmlns:a16="http://schemas.microsoft.com/office/drawing/2014/main" val="1994494684"/>
                    </a:ext>
                  </a:extLst>
                </a:gridCol>
                <a:gridCol w="822960">
                  <a:extLst>
                    <a:ext uri="{9D8B030D-6E8A-4147-A177-3AD203B41FA5}">
                      <a16:colId xmlns:a16="http://schemas.microsoft.com/office/drawing/2014/main" val="99220719"/>
                    </a:ext>
                  </a:extLst>
                </a:gridCol>
                <a:gridCol w="822960">
                  <a:extLst>
                    <a:ext uri="{9D8B030D-6E8A-4147-A177-3AD203B41FA5}">
                      <a16:colId xmlns:a16="http://schemas.microsoft.com/office/drawing/2014/main" val="3933265073"/>
                    </a:ext>
                  </a:extLst>
                </a:gridCol>
                <a:gridCol w="822960">
                  <a:extLst>
                    <a:ext uri="{9D8B030D-6E8A-4147-A177-3AD203B41FA5}">
                      <a16:colId xmlns:a16="http://schemas.microsoft.com/office/drawing/2014/main" val="3191940936"/>
                    </a:ext>
                  </a:extLst>
                </a:gridCol>
                <a:gridCol w="822960">
                  <a:extLst>
                    <a:ext uri="{9D8B030D-6E8A-4147-A177-3AD203B41FA5}">
                      <a16:colId xmlns:a16="http://schemas.microsoft.com/office/drawing/2014/main" val="111447428"/>
                    </a:ext>
                  </a:extLst>
                </a:gridCol>
                <a:gridCol w="822960">
                  <a:extLst>
                    <a:ext uri="{9D8B030D-6E8A-4147-A177-3AD203B41FA5}">
                      <a16:colId xmlns:a16="http://schemas.microsoft.com/office/drawing/2014/main" val="2880072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959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- 2020-02-11 16:12:56</a:t>
                      </a:r>
                      <a:r>
                        <a:rPr kumimoji="0" lang="en-US" sz="1000" b="0" i="0" u="none" strike="noStrike" kern="1200" cap="none" spc="0" normalizeH="0" baseline="0" noProof="0">
                          <a:ln>
                            <a:noFill/>
                          </a:ln>
                          <a:solidFill>
                            <a:prstClr val="black"/>
                          </a:solidFill>
                          <a:effectLst/>
                          <a:uLnTx/>
                          <a:uFillTx/>
                          <a:latin typeface="+mn-lt"/>
                          <a:ea typeface="+mn-ea"/>
                          <a:cs typeface="+mn-cs"/>
                        </a:rPr>
                        <a:t>
 #TEAMPHLY volunteered at c2cphiladelphia, a #nonprofit dedicated to helping low-income and #homeless children in the #community. The group prepared outfit bundles for kids and filled clothing orders in the non-profit’s warehouse. 👕👖😃 #ThinkPHLY #cradlestocrayons #forthekids #goodcause #charity #philadelphia #instagood #insurancegivesback #insurancecareersmonth #icm2020 #gammais #giveback #volunteer #helpingothers #insta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https://www.instagram.com/p/B8cPXoJndvA/media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13:12:52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6580125"/>
                  </a:ext>
                </a:extLst>
              </a:tr>
            </a:tbl>
          </a:graphicData>
        </a:graphic>
      </p:graphicFrame>
      <p:sp>
        <p:nvSpPr>
          <p:cNvPr id="4" name="Text Placeholder 3">
            <a:extLst>
              <a:ext uri="{FF2B5EF4-FFF2-40B4-BE49-F238E27FC236}">
                <a16:creationId xmlns:a16="http://schemas.microsoft.com/office/drawing/2014/main" id="{EA591562-2E27-4D17-BC52-C766281A9C28}"/>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396214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75F96-98DC-49D3-BCB0-1299CE398FC4}"/>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17F63F7F-25C3-4131-8B80-EB5E272AF696}"/>
              </a:ext>
            </a:extLst>
          </p:cNvPr>
          <p:cNvGraphicFramePr>
            <a:graphicFrameLocks noGrp="1"/>
          </p:cNvGraphicFramePr>
          <p:nvPr>
            <p:ph type="tbl" sz="quarter" idx="13"/>
            <p:extLst>
              <p:ext uri="{D42A27DB-BD31-4B8C-83A1-F6EECF244321}">
                <p14:modId xmlns:p14="http://schemas.microsoft.com/office/powerpoint/2010/main" val="2527972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34338785"/>
                    </a:ext>
                  </a:extLst>
                </a:gridCol>
                <a:gridCol w="1810512">
                  <a:extLst>
                    <a:ext uri="{9D8B030D-6E8A-4147-A177-3AD203B41FA5}">
                      <a16:colId xmlns:a16="http://schemas.microsoft.com/office/drawing/2014/main" val="1059750591"/>
                    </a:ext>
                  </a:extLst>
                </a:gridCol>
                <a:gridCol w="822960">
                  <a:extLst>
                    <a:ext uri="{9D8B030D-6E8A-4147-A177-3AD203B41FA5}">
                      <a16:colId xmlns:a16="http://schemas.microsoft.com/office/drawing/2014/main" val="1934307598"/>
                    </a:ext>
                  </a:extLst>
                </a:gridCol>
                <a:gridCol w="822960">
                  <a:extLst>
                    <a:ext uri="{9D8B030D-6E8A-4147-A177-3AD203B41FA5}">
                      <a16:colId xmlns:a16="http://schemas.microsoft.com/office/drawing/2014/main" val="2036693159"/>
                    </a:ext>
                  </a:extLst>
                </a:gridCol>
                <a:gridCol w="822960">
                  <a:extLst>
                    <a:ext uri="{9D8B030D-6E8A-4147-A177-3AD203B41FA5}">
                      <a16:colId xmlns:a16="http://schemas.microsoft.com/office/drawing/2014/main" val="156581904"/>
                    </a:ext>
                  </a:extLst>
                </a:gridCol>
                <a:gridCol w="822960">
                  <a:extLst>
                    <a:ext uri="{9D8B030D-6E8A-4147-A177-3AD203B41FA5}">
                      <a16:colId xmlns:a16="http://schemas.microsoft.com/office/drawing/2014/main" val="1855342481"/>
                    </a:ext>
                  </a:extLst>
                </a:gridCol>
                <a:gridCol w="822960">
                  <a:extLst>
                    <a:ext uri="{9D8B030D-6E8A-4147-A177-3AD203B41FA5}">
                      <a16:colId xmlns:a16="http://schemas.microsoft.com/office/drawing/2014/main" val="3732076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8803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- 2020-02-06 16:07:04</a:t>
                      </a:r>
                      <a:r>
                        <a:rPr kumimoji="0" lang="en-US" sz="1000" b="0" i="0" u="none" strike="noStrike" kern="1200" cap="none" spc="0" normalizeH="0" baseline="0" noProof="0">
                          <a:ln>
                            <a:noFill/>
                          </a:ln>
                          <a:solidFill>
                            <a:prstClr val="black"/>
                          </a:solidFill>
                          <a:effectLst/>
                          <a:uLnTx/>
                          <a:uFillTx/>
                          <a:latin typeface="+mn-lt"/>
                          <a:ea typeface="+mn-ea"/>
                          <a:cs typeface="+mn-cs"/>
                        </a:rPr>
                        <a:t>
 Are you curious about #insurancecareers? 🤔 The industry offers many opportunities for variety, #learning, and #growth! Here's an inside look at why Nija Golden-Paul chose a #career in #insurance.
Visit ➡️ 𝐛𝐢𝐭.𝐥𝐲/𝐏𝐇𝐋𝐘𝐂𝐚𝐫𝐞𝐞𝐫𝐬 ⬅️ to learn more. #InsuranceCareersMonth #ICM2020 #ThinkPHLY #business #insurance #gammais #jobseeker #insta #insurancelife #employeespotlight #thursdaythoughts #instajob #jobgoals #bestoftheday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https://www.instagram.com/p/B8PWuXAnb1s/media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13:12:52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1998665"/>
                  </a:ext>
                </a:extLst>
              </a:tr>
            </a:tbl>
          </a:graphicData>
        </a:graphic>
      </p:graphicFrame>
      <p:sp>
        <p:nvSpPr>
          <p:cNvPr id="4" name="Text Placeholder 3">
            <a:extLst>
              <a:ext uri="{FF2B5EF4-FFF2-40B4-BE49-F238E27FC236}">
                <a16:creationId xmlns:a16="http://schemas.microsoft.com/office/drawing/2014/main" id="{7FA80CD4-9539-45D8-809D-810E138E71E6}"/>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164007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A07AE-117F-41C0-BF3B-FAC9B904902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6D77547A-2E1C-423A-BE26-EAFEDD70842B}"/>
              </a:ext>
            </a:extLst>
          </p:cNvPr>
          <p:cNvGraphicFramePr>
            <a:graphicFrameLocks noGrp="1"/>
          </p:cNvGraphicFramePr>
          <p:nvPr>
            <p:ph type="tbl" sz="quarter" idx="13"/>
            <p:extLst>
              <p:ext uri="{D42A27DB-BD31-4B8C-83A1-F6EECF244321}">
                <p14:modId xmlns:p14="http://schemas.microsoft.com/office/powerpoint/2010/main" val="1072400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35513992"/>
                    </a:ext>
                  </a:extLst>
                </a:gridCol>
                <a:gridCol w="658368">
                  <a:extLst>
                    <a:ext uri="{9D8B030D-6E8A-4147-A177-3AD203B41FA5}">
                      <a16:colId xmlns:a16="http://schemas.microsoft.com/office/drawing/2014/main" val="992862872"/>
                    </a:ext>
                  </a:extLst>
                </a:gridCol>
                <a:gridCol w="658368">
                  <a:extLst>
                    <a:ext uri="{9D8B030D-6E8A-4147-A177-3AD203B41FA5}">
                      <a16:colId xmlns:a16="http://schemas.microsoft.com/office/drawing/2014/main" val="369885991"/>
                    </a:ext>
                  </a:extLst>
                </a:gridCol>
                <a:gridCol w="329184">
                  <a:extLst>
                    <a:ext uri="{9D8B030D-6E8A-4147-A177-3AD203B41FA5}">
                      <a16:colId xmlns:a16="http://schemas.microsoft.com/office/drawing/2014/main" val="2876798459"/>
                    </a:ext>
                  </a:extLst>
                </a:gridCol>
                <a:gridCol w="329184">
                  <a:extLst>
                    <a:ext uri="{9D8B030D-6E8A-4147-A177-3AD203B41FA5}">
                      <a16:colId xmlns:a16="http://schemas.microsoft.com/office/drawing/2014/main" val="2927793704"/>
                    </a:ext>
                  </a:extLst>
                </a:gridCol>
                <a:gridCol w="658368">
                  <a:extLst>
                    <a:ext uri="{9D8B030D-6E8A-4147-A177-3AD203B41FA5}">
                      <a16:colId xmlns:a16="http://schemas.microsoft.com/office/drawing/2014/main" val="123901708"/>
                    </a:ext>
                  </a:extLst>
                </a:gridCol>
                <a:gridCol w="658368">
                  <a:extLst>
                    <a:ext uri="{9D8B030D-6E8A-4147-A177-3AD203B41FA5}">
                      <a16:colId xmlns:a16="http://schemas.microsoft.com/office/drawing/2014/main" val="1330546613"/>
                    </a:ext>
                  </a:extLst>
                </a:gridCol>
                <a:gridCol w="658368">
                  <a:extLst>
                    <a:ext uri="{9D8B030D-6E8A-4147-A177-3AD203B41FA5}">
                      <a16:colId xmlns:a16="http://schemas.microsoft.com/office/drawing/2014/main" val="1203757810"/>
                    </a:ext>
                  </a:extLst>
                </a:gridCol>
                <a:gridCol w="658368">
                  <a:extLst>
                    <a:ext uri="{9D8B030D-6E8A-4147-A177-3AD203B41FA5}">
                      <a16:colId xmlns:a16="http://schemas.microsoft.com/office/drawing/2014/main" val="2069599335"/>
                    </a:ext>
                  </a:extLst>
                </a:gridCol>
                <a:gridCol w="658368">
                  <a:extLst>
                    <a:ext uri="{9D8B030D-6E8A-4147-A177-3AD203B41FA5}">
                      <a16:colId xmlns:a16="http://schemas.microsoft.com/office/drawing/2014/main" val="2896240250"/>
                    </a:ext>
                  </a:extLst>
                </a:gridCol>
                <a:gridCol w="658368">
                  <a:extLst>
                    <a:ext uri="{9D8B030D-6E8A-4147-A177-3AD203B41FA5}">
                      <a16:colId xmlns:a16="http://schemas.microsoft.com/office/drawing/2014/main" val="210485291"/>
                    </a:ext>
                  </a:extLst>
                </a:gridCol>
                <a:gridCol w="658368">
                  <a:extLst>
                    <a:ext uri="{9D8B030D-6E8A-4147-A177-3AD203B41FA5}">
                      <a16:colId xmlns:a16="http://schemas.microsoft.com/office/drawing/2014/main" val="406348725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276697841"/>
                  </a:ext>
                </a:extLst>
              </a:tr>
              <a:tr h="370840">
                <a:tc>
                  <a:txBody>
                    <a:bodyPr/>
                    <a:lstStyle/>
                    <a:p>
                      <a:r>
                        <a:rPr lang="en-US" sz="1000"/>
                        <a:t>phlyinsurance</a:t>
                      </a:r>
                    </a:p>
                  </a:txBody>
                  <a:tcPr/>
                </a:tc>
                <a:tc>
                  <a:txBody>
                    <a:bodyPr/>
                    <a:lstStyle/>
                    <a:p>
                      <a:r>
                        <a:rPr lang="en-US" sz="1000"/>
                        <a:t>13</a:t>
                      </a:r>
                    </a:p>
                  </a:txBody>
                  <a:tcPr/>
                </a:tc>
                <a:tc>
                  <a:txBody>
                    <a:bodyPr/>
                    <a:lstStyle/>
                    <a:p>
                      <a:r>
                        <a:rPr lang="en-US" sz="1000"/>
                        <a:t>0.7571</a:t>
                      </a:r>
                    </a:p>
                  </a:txBody>
                  <a:tcPr/>
                </a:tc>
                <a:tc>
                  <a:txBody>
                    <a:bodyPr/>
                    <a:lstStyle/>
                    <a:p>
                      <a:r>
                        <a:rPr lang="en-US" sz="1000"/>
                        <a:t>24.77</a:t>
                      </a:r>
                    </a:p>
                  </a:txBody>
                  <a:tcPr/>
                </a:tc>
                <a:tc>
                  <a:txBody>
                    <a:bodyPr/>
                    <a:lstStyle/>
                    <a:p>
                      <a:r>
                        <a:rPr lang="en-US" sz="1000"/>
                        <a:t>0.15</a:t>
                      </a:r>
                    </a:p>
                  </a:txBody>
                  <a:tcPr/>
                </a:tc>
                <a:tc>
                  <a:txBody>
                    <a:bodyPr/>
                    <a:lstStyle/>
                    <a:p>
                      <a:r>
                        <a:rPr lang="en-US" sz="1000"/>
                        <a:t>259.23</a:t>
                      </a:r>
                    </a:p>
                  </a:txBody>
                  <a:tcPr/>
                </a:tc>
                <a:tc>
                  <a:txBody>
                    <a:bodyPr/>
                    <a:lstStyle/>
                    <a:p>
                      <a:r>
                        <a:rPr lang="en-US" sz="1000"/>
                        <a:t>218.31</a:t>
                      </a:r>
                    </a:p>
                  </a:txBody>
                  <a:tcPr/>
                </a:tc>
                <a:tc>
                  <a:txBody>
                    <a:bodyPr/>
                    <a:lstStyle/>
                    <a:p>
                      <a:r>
                        <a:rPr lang="en-US" sz="1000"/>
                        <a:t>168.54</a:t>
                      </a:r>
                    </a:p>
                  </a:txBody>
                  <a:tcPr/>
                </a:tc>
                <a:tc>
                  <a:txBody>
                    <a:bodyPr/>
                    <a:lstStyle/>
                    <a:p>
                      <a:r>
                        <a:rPr lang="en-US" sz="1000"/>
                        <a:t>168.38</a:t>
                      </a:r>
                    </a:p>
                  </a:txBody>
                  <a:tcPr/>
                </a:tc>
                <a:tc>
                  <a:txBody>
                    <a:bodyPr/>
                    <a:lstStyle/>
                    <a:p>
                      <a:r>
                        <a:rPr lang="en-US" sz="1000"/>
                        <a:t>3370</a:t>
                      </a:r>
                    </a:p>
                  </a:txBody>
                  <a:tcPr/>
                </a:tc>
                <a:tc>
                  <a:txBody>
                    <a:bodyPr/>
                    <a:lstStyle/>
                    <a:p>
                      <a:r>
                        <a:rPr lang="en-US" sz="1000"/>
                        <a:t>322</a:t>
                      </a:r>
                    </a:p>
                  </a:txBody>
                  <a:tcPr/>
                </a:tc>
                <a:tc>
                  <a:txBody>
                    <a:bodyPr/>
                    <a:lstStyle/>
                    <a:p>
                      <a:r>
                        <a:rPr lang="en-US" sz="1000"/>
                        <a:t>2191</a:t>
                      </a:r>
                    </a:p>
                  </a:txBody>
                  <a:tcPr/>
                </a:tc>
                <a:extLst>
                  <a:ext uri="{0D108BD9-81ED-4DB2-BD59-A6C34878D82A}">
                    <a16:rowId xmlns:a16="http://schemas.microsoft.com/office/drawing/2014/main" val="2846676563"/>
                  </a:ext>
                </a:extLst>
              </a:tr>
            </a:tbl>
          </a:graphicData>
        </a:graphic>
      </p:graphicFrame>
      <p:sp>
        <p:nvSpPr>
          <p:cNvPr id="4" name="Text Placeholder 3">
            <a:extLst>
              <a:ext uri="{FF2B5EF4-FFF2-40B4-BE49-F238E27FC236}">
                <a16:creationId xmlns:a16="http://schemas.microsoft.com/office/drawing/2014/main" id="{F3282813-08BB-40FD-806C-A770EE352538}"/>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9987586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E0C60-31E6-4D00-B289-4ED56A37230B}"/>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697E96D3-F88F-48C3-8050-89F1F49A33AA}"/>
              </a:ext>
            </a:extLst>
          </p:cNvPr>
          <p:cNvGraphicFramePr>
            <a:graphicFrameLocks noGrp="1"/>
          </p:cNvGraphicFramePr>
          <p:nvPr>
            <p:ph type="tbl" sz="quarter" idx="13"/>
            <p:extLst>
              <p:ext uri="{D42A27DB-BD31-4B8C-83A1-F6EECF244321}">
                <p14:modId xmlns:p14="http://schemas.microsoft.com/office/powerpoint/2010/main" val="3403560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97872335"/>
                    </a:ext>
                  </a:extLst>
                </a:gridCol>
                <a:gridCol w="1316736">
                  <a:extLst>
                    <a:ext uri="{9D8B030D-6E8A-4147-A177-3AD203B41FA5}">
                      <a16:colId xmlns:a16="http://schemas.microsoft.com/office/drawing/2014/main" val="2976810843"/>
                    </a:ext>
                  </a:extLst>
                </a:gridCol>
                <a:gridCol w="658368">
                  <a:extLst>
                    <a:ext uri="{9D8B030D-6E8A-4147-A177-3AD203B41FA5}">
                      <a16:colId xmlns:a16="http://schemas.microsoft.com/office/drawing/2014/main" val="344716824"/>
                    </a:ext>
                  </a:extLst>
                </a:gridCol>
                <a:gridCol w="658368">
                  <a:extLst>
                    <a:ext uri="{9D8B030D-6E8A-4147-A177-3AD203B41FA5}">
                      <a16:colId xmlns:a16="http://schemas.microsoft.com/office/drawing/2014/main" val="1782182049"/>
                    </a:ext>
                  </a:extLst>
                </a:gridCol>
                <a:gridCol w="658368">
                  <a:extLst>
                    <a:ext uri="{9D8B030D-6E8A-4147-A177-3AD203B41FA5}">
                      <a16:colId xmlns:a16="http://schemas.microsoft.com/office/drawing/2014/main" val="3854193311"/>
                    </a:ext>
                  </a:extLst>
                </a:gridCol>
                <a:gridCol w="658368">
                  <a:extLst>
                    <a:ext uri="{9D8B030D-6E8A-4147-A177-3AD203B41FA5}">
                      <a16:colId xmlns:a16="http://schemas.microsoft.com/office/drawing/2014/main" val="3744569764"/>
                    </a:ext>
                  </a:extLst>
                </a:gridCol>
                <a:gridCol w="658368">
                  <a:extLst>
                    <a:ext uri="{9D8B030D-6E8A-4147-A177-3AD203B41FA5}">
                      <a16:colId xmlns:a16="http://schemas.microsoft.com/office/drawing/2014/main" val="2696651566"/>
                    </a:ext>
                  </a:extLst>
                </a:gridCol>
                <a:gridCol w="658368">
                  <a:extLst>
                    <a:ext uri="{9D8B030D-6E8A-4147-A177-3AD203B41FA5}">
                      <a16:colId xmlns:a16="http://schemas.microsoft.com/office/drawing/2014/main" val="3426963504"/>
                    </a:ext>
                  </a:extLst>
                </a:gridCol>
                <a:gridCol w="658368">
                  <a:extLst>
                    <a:ext uri="{9D8B030D-6E8A-4147-A177-3AD203B41FA5}">
                      <a16:colId xmlns:a16="http://schemas.microsoft.com/office/drawing/2014/main" val="2132302905"/>
                    </a:ext>
                  </a:extLst>
                </a:gridCol>
                <a:gridCol w="658368">
                  <a:extLst>
                    <a:ext uri="{9D8B030D-6E8A-4147-A177-3AD203B41FA5}">
                      <a16:colId xmlns:a16="http://schemas.microsoft.com/office/drawing/2014/main" val="246003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51970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- 2020-02-20 14:30:51</a:t>
                      </a:r>
                      <a:r>
                        <a:rPr kumimoji="0" lang="en-US" sz="1000" b="0" i="0" u="none" strike="noStrike" kern="1200" cap="none" spc="0" normalizeH="0" baseline="0" noProof="0">
                          <a:ln>
                            <a:noFill/>
                          </a:ln>
                          <a:solidFill>
                            <a:prstClr val="black"/>
                          </a:solidFill>
                          <a:effectLst/>
                          <a:uLnTx/>
                          <a:uFillTx/>
                          <a:latin typeface="+mn-lt"/>
                          <a:ea typeface="+mn-ea"/>
                          <a:cs typeface="+mn-cs"/>
                        </a:rPr>
                        <a:t>
 #givingthursday  #TEAMPHLY donated 50 kids’ backpacks to @eastersealshq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https://scontent.xx.fbcdn.net/v/t51.12442-15/87327034_503512397244144_3133907784216127452_n.jpg?_nc_cat=104&amp;_nc_ohc=0mJQ51XM2j8AX8LjoxI&amp;_nc_ht=scontent.xx&amp;oh=343cbf554afaf2c4cc1b9b06fbb427d2&amp;oe=5E8C5AA8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14:30:28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69432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- 2020-02-19 15:22:27</a:t>
                      </a:r>
                      <a:r>
                        <a:rPr kumimoji="0" lang="en-US" sz="1000" b="0" i="0" u="none" strike="noStrike" kern="1200" cap="none" spc="0" normalizeH="0" baseline="0" noProof="0">
                          <a:ln>
                            <a:noFill/>
                          </a:ln>
                          <a:solidFill>
                            <a:prstClr val="black"/>
                          </a:solidFill>
                          <a:effectLst/>
                          <a:uLnTx/>
                          <a:uFillTx/>
                          <a:latin typeface="+mn-lt"/>
                          <a:ea typeface="+mn-ea"/>
                          <a:cs typeface="+mn-cs"/>
                        </a:rPr>
                        <a:t>
 Thank you @ahaphilly for teaching us this important lifesaving skill! #heartmonth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https://scontent.xx.fbcdn.net/v/t51.12442-15/87418250_133185344867420_824759279140758121_n.jpg?_nc_cat=100&amp;_nc_ohc=kDOApVWLoq8AX82axMc&amp;_nc_ht=scontent.xx&amp;oh=364b68046fd4eaf6aef7f296fddbad35&amp;oe=5E769C33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02/20/2020 15:03:01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6655138"/>
                  </a:ext>
                </a:extLst>
              </a:tr>
            </a:tbl>
          </a:graphicData>
        </a:graphic>
      </p:graphicFrame>
      <p:sp>
        <p:nvSpPr>
          <p:cNvPr id="4" name="Text Placeholder 3">
            <a:extLst>
              <a:ext uri="{FF2B5EF4-FFF2-40B4-BE49-F238E27FC236}">
                <a16:creationId xmlns:a16="http://schemas.microsoft.com/office/drawing/2014/main" id="{378F7A48-78B6-40C2-B07A-3836FE55F442}"/>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287038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72ED2-894D-4B93-8D91-CB6DDC0F91A6}"/>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F0A202EE-5362-4797-A5E2-94A22750BB1B}"/>
              </a:ext>
            </a:extLst>
          </p:cNvPr>
          <p:cNvGraphicFramePr>
            <a:graphicFrameLocks noGrp="1"/>
          </p:cNvGraphicFramePr>
          <p:nvPr>
            <p:ph type="tbl" sz="quarter" idx="13"/>
            <p:extLst>
              <p:ext uri="{D42A27DB-BD31-4B8C-83A1-F6EECF244321}">
                <p14:modId xmlns:p14="http://schemas.microsoft.com/office/powerpoint/2010/main" val="2321031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28933583"/>
                    </a:ext>
                  </a:extLst>
                </a:gridCol>
                <a:gridCol w="1316736">
                  <a:extLst>
                    <a:ext uri="{9D8B030D-6E8A-4147-A177-3AD203B41FA5}">
                      <a16:colId xmlns:a16="http://schemas.microsoft.com/office/drawing/2014/main" val="391786756"/>
                    </a:ext>
                  </a:extLst>
                </a:gridCol>
                <a:gridCol w="658368">
                  <a:extLst>
                    <a:ext uri="{9D8B030D-6E8A-4147-A177-3AD203B41FA5}">
                      <a16:colId xmlns:a16="http://schemas.microsoft.com/office/drawing/2014/main" val="1850177138"/>
                    </a:ext>
                  </a:extLst>
                </a:gridCol>
                <a:gridCol w="658368">
                  <a:extLst>
                    <a:ext uri="{9D8B030D-6E8A-4147-A177-3AD203B41FA5}">
                      <a16:colId xmlns:a16="http://schemas.microsoft.com/office/drawing/2014/main" val="2590586336"/>
                    </a:ext>
                  </a:extLst>
                </a:gridCol>
                <a:gridCol w="658368">
                  <a:extLst>
                    <a:ext uri="{9D8B030D-6E8A-4147-A177-3AD203B41FA5}">
                      <a16:colId xmlns:a16="http://schemas.microsoft.com/office/drawing/2014/main" val="1127318124"/>
                    </a:ext>
                  </a:extLst>
                </a:gridCol>
                <a:gridCol w="658368">
                  <a:extLst>
                    <a:ext uri="{9D8B030D-6E8A-4147-A177-3AD203B41FA5}">
                      <a16:colId xmlns:a16="http://schemas.microsoft.com/office/drawing/2014/main" val="374778926"/>
                    </a:ext>
                  </a:extLst>
                </a:gridCol>
                <a:gridCol w="658368">
                  <a:extLst>
                    <a:ext uri="{9D8B030D-6E8A-4147-A177-3AD203B41FA5}">
                      <a16:colId xmlns:a16="http://schemas.microsoft.com/office/drawing/2014/main" val="2843796955"/>
                    </a:ext>
                  </a:extLst>
                </a:gridCol>
                <a:gridCol w="658368">
                  <a:extLst>
                    <a:ext uri="{9D8B030D-6E8A-4147-A177-3AD203B41FA5}">
                      <a16:colId xmlns:a16="http://schemas.microsoft.com/office/drawing/2014/main" val="3237901678"/>
                    </a:ext>
                  </a:extLst>
                </a:gridCol>
                <a:gridCol w="658368">
                  <a:extLst>
                    <a:ext uri="{9D8B030D-6E8A-4147-A177-3AD203B41FA5}">
                      <a16:colId xmlns:a16="http://schemas.microsoft.com/office/drawing/2014/main" val="1584385500"/>
                    </a:ext>
                  </a:extLst>
                </a:gridCol>
                <a:gridCol w="658368">
                  <a:extLst>
                    <a:ext uri="{9D8B030D-6E8A-4147-A177-3AD203B41FA5}">
                      <a16:colId xmlns:a16="http://schemas.microsoft.com/office/drawing/2014/main" val="331636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3379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- 2020-02-19 15:14:40</a:t>
                      </a:r>
                      <a:r>
                        <a:rPr kumimoji="0" lang="en-US" sz="1000" b="0" i="0" u="none" strike="noStrike" kern="1200" cap="none" spc="0" normalizeH="0" baseline="0" noProof="0">
                          <a:ln>
                            <a:noFill/>
                          </a:ln>
                          <a:solidFill>
                            <a:prstClr val="black"/>
                          </a:solidFill>
                          <a:effectLst/>
                          <a:uLnTx/>
                          <a:uFillTx/>
                          <a:latin typeface="+mn-lt"/>
                          <a:ea typeface="+mn-ea"/>
                          <a:cs typeface="+mn-cs"/>
                        </a:rPr>
                        <a:t>
 #heartmonth #handsonlycpr It helps maintain the ideal rhythm of 100-120 compressions per minute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https://scontent.xx.fbcdn.net/v/t51.12442-15/85118470_638453610249991_6669752502534241168_n.jpg?_nc_cat=110&amp;_nc_ohc=nQJqYP8EPHsAX9pvMjL&amp;_nc_ht=scontent.xx&amp;oh=5efffda659ea6b32eafd613a29ae523e&amp;oe=5E776631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02/20/2020 15:03:01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79216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- 2020-02-19 15:09:03</a:t>
                      </a:r>
                      <a:r>
                        <a:rPr kumimoji="0" lang="en-US" sz="1000" b="0" i="0" u="none" strike="noStrike" kern="1200" cap="none" spc="0" normalizeH="0" baseline="0" noProof="0">
                          <a:ln>
                            <a:noFill/>
                          </a:ln>
                          <a:solidFill>
                            <a:prstClr val="black"/>
                          </a:solidFill>
                          <a:effectLst/>
                          <a:uLnTx/>
                          <a:uFillTx/>
                          <a:latin typeface="+mn-lt"/>
                          <a:ea typeface="+mn-ea"/>
                          <a:cs typeface="+mn-cs"/>
                        </a:rPr>
                        <a:t>
 Did you know you can perform #handsonlycpr to the beat of Stayin’ Alive? #heartmonth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https://scontent.xx.fbcdn.net/v/t51.12442-15/84329204_629666037831289_6646512061347854393_n.jpg?_nc_cat=111&amp;_nc_ohc=N_sdvkDafAcAX_z-4hb&amp;_nc_ht=scontent.xx&amp;oh=0a7d74b6fdf5ac496ab1d7995225396f&amp;oe=5E79D3B7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02/20/2020 15:03:01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957985786"/>
                  </a:ext>
                </a:extLst>
              </a:tr>
            </a:tbl>
          </a:graphicData>
        </a:graphic>
      </p:graphicFrame>
      <p:sp>
        <p:nvSpPr>
          <p:cNvPr id="4" name="Text Placeholder 3">
            <a:extLst>
              <a:ext uri="{FF2B5EF4-FFF2-40B4-BE49-F238E27FC236}">
                <a16:creationId xmlns:a16="http://schemas.microsoft.com/office/drawing/2014/main" id="{64A2B829-95C0-4FF8-898F-9CE67A9A9F34}"/>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6388094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87F50-1FD6-413D-855E-CA948E8D76D5}"/>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D1F644E7-32E6-4DC8-ADBD-50A0351047FC}"/>
              </a:ext>
            </a:extLst>
          </p:cNvPr>
          <p:cNvGraphicFramePr>
            <a:graphicFrameLocks noGrp="1"/>
          </p:cNvGraphicFramePr>
          <p:nvPr>
            <p:ph type="tbl" sz="quarter" idx="13"/>
            <p:extLst>
              <p:ext uri="{D42A27DB-BD31-4B8C-83A1-F6EECF244321}">
                <p14:modId xmlns:p14="http://schemas.microsoft.com/office/powerpoint/2010/main" val="845363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84693357"/>
                    </a:ext>
                  </a:extLst>
                </a:gridCol>
                <a:gridCol w="1316736">
                  <a:extLst>
                    <a:ext uri="{9D8B030D-6E8A-4147-A177-3AD203B41FA5}">
                      <a16:colId xmlns:a16="http://schemas.microsoft.com/office/drawing/2014/main" val="3135259454"/>
                    </a:ext>
                  </a:extLst>
                </a:gridCol>
                <a:gridCol w="658368">
                  <a:extLst>
                    <a:ext uri="{9D8B030D-6E8A-4147-A177-3AD203B41FA5}">
                      <a16:colId xmlns:a16="http://schemas.microsoft.com/office/drawing/2014/main" val="753731287"/>
                    </a:ext>
                  </a:extLst>
                </a:gridCol>
                <a:gridCol w="658368">
                  <a:extLst>
                    <a:ext uri="{9D8B030D-6E8A-4147-A177-3AD203B41FA5}">
                      <a16:colId xmlns:a16="http://schemas.microsoft.com/office/drawing/2014/main" val="2545576266"/>
                    </a:ext>
                  </a:extLst>
                </a:gridCol>
                <a:gridCol w="658368">
                  <a:extLst>
                    <a:ext uri="{9D8B030D-6E8A-4147-A177-3AD203B41FA5}">
                      <a16:colId xmlns:a16="http://schemas.microsoft.com/office/drawing/2014/main" val="1484348606"/>
                    </a:ext>
                  </a:extLst>
                </a:gridCol>
                <a:gridCol w="658368">
                  <a:extLst>
                    <a:ext uri="{9D8B030D-6E8A-4147-A177-3AD203B41FA5}">
                      <a16:colId xmlns:a16="http://schemas.microsoft.com/office/drawing/2014/main" val="4114595284"/>
                    </a:ext>
                  </a:extLst>
                </a:gridCol>
                <a:gridCol w="658368">
                  <a:extLst>
                    <a:ext uri="{9D8B030D-6E8A-4147-A177-3AD203B41FA5}">
                      <a16:colId xmlns:a16="http://schemas.microsoft.com/office/drawing/2014/main" val="2181840503"/>
                    </a:ext>
                  </a:extLst>
                </a:gridCol>
                <a:gridCol w="658368">
                  <a:extLst>
                    <a:ext uri="{9D8B030D-6E8A-4147-A177-3AD203B41FA5}">
                      <a16:colId xmlns:a16="http://schemas.microsoft.com/office/drawing/2014/main" val="2892616218"/>
                    </a:ext>
                  </a:extLst>
                </a:gridCol>
                <a:gridCol w="658368">
                  <a:extLst>
                    <a:ext uri="{9D8B030D-6E8A-4147-A177-3AD203B41FA5}">
                      <a16:colId xmlns:a16="http://schemas.microsoft.com/office/drawing/2014/main" val="1206943245"/>
                    </a:ext>
                  </a:extLst>
                </a:gridCol>
                <a:gridCol w="658368">
                  <a:extLst>
                    <a:ext uri="{9D8B030D-6E8A-4147-A177-3AD203B41FA5}">
                      <a16:colId xmlns:a16="http://schemas.microsoft.com/office/drawing/2014/main" val="1581292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5676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- 2020-02-19 15:03:18</a:t>
                      </a:r>
                      <a:r>
                        <a:rPr kumimoji="0" lang="en-US" sz="1000" b="0" i="0" u="none" strike="noStrike" kern="1200" cap="none" spc="0" normalizeH="0" baseline="0" noProof="0">
                          <a:ln>
                            <a:noFill/>
                          </a:ln>
                          <a:solidFill>
                            <a:prstClr val="black"/>
                          </a:solidFill>
                          <a:effectLst/>
                          <a:uLnTx/>
                          <a:uFillTx/>
                          <a:latin typeface="+mn-lt"/>
                          <a:ea typeface="+mn-ea"/>
                          <a:cs typeface="+mn-cs"/>
                        </a:rPr>
                        <a:t>
 Children &amp; adults should receive how many compressions per minute? #heartmonth #handsonlycpr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https://scontent.xx.fbcdn.net/v/t51.12442-15/85168669_858758744569687_404867368466309042_n.jpg?_nc_cat=109&amp;_nc_ohc=Zpb17OtQo_QAX81jFC1&amp;_nc_ht=scontent.xx&amp;oh=329df4b67cbddc11465a30495650cdff&amp;oe=5E7A1920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02/20/2020 15:03:01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828696556"/>
                  </a:ext>
                </a:extLst>
              </a:tr>
            </a:tbl>
          </a:graphicData>
        </a:graphic>
      </p:graphicFrame>
      <p:sp>
        <p:nvSpPr>
          <p:cNvPr id="4" name="Text Placeholder 3">
            <a:extLst>
              <a:ext uri="{FF2B5EF4-FFF2-40B4-BE49-F238E27FC236}">
                <a16:creationId xmlns:a16="http://schemas.microsoft.com/office/drawing/2014/main" id="{9FC299E2-CAF6-4D51-B392-B40CE4829674}"/>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6561289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1805</Words>
  <Application>Microsoft Office PowerPoint</Application>
  <PresentationFormat>On-screen Show (4:3)</PresentationFormat>
  <Paragraphs>620</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2020-03-04T21:27:58Z</dcterms:created>
  <dcterms:modified xsi:type="dcterms:W3CDTF">2020-03-04T21:28:52Z</dcterms:modified>
</cp:coreProperties>
</file>