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4" r:id="rId28"/>
    <p:sldId id="285" r:id="rId29"/>
    <p:sldId id="286"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43862</c:v>
                </c:pt>
              </c:numCache>
            </c:numRef>
          </c:cat>
          <c:val>
            <c:numRef>
              <c:f>Sheet1!$B$2</c:f>
              <c:numCache>
                <c:formatCode>General</c:formatCode>
                <c:ptCount val="1"/>
                <c:pt idx="0">
                  <c:v>1713</c:v>
                </c:pt>
              </c:numCache>
            </c:numRef>
          </c:val>
          <c:extLst>
            <c:ext xmlns:c16="http://schemas.microsoft.com/office/drawing/2014/chart" uri="{C3380CC4-5D6E-409C-BE32-E72D297353CC}">
              <c16:uniqueId val="{00000000-0B02-4ED8-8C0B-0F25CD9A7C54}"/>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43862</c:v>
                </c:pt>
              </c:numCache>
            </c:numRef>
          </c:cat>
          <c:val>
            <c:numRef>
              <c:f>Sheet1!$C$2</c:f>
              <c:numCache>
                <c:formatCode>General</c:formatCode>
                <c:ptCount val="1"/>
                <c:pt idx="0">
                  <c:v>2493</c:v>
                </c:pt>
              </c:numCache>
            </c:numRef>
          </c:val>
          <c:extLst>
            <c:ext xmlns:c16="http://schemas.microsoft.com/office/drawing/2014/chart" uri="{C3380CC4-5D6E-409C-BE32-E72D297353CC}">
              <c16:uniqueId val="{00000001-0B02-4ED8-8C0B-0F25CD9A7C54}"/>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43862</c:v>
                </c:pt>
              </c:numCache>
            </c:numRef>
          </c:cat>
          <c:val>
            <c:numRef>
              <c:f>Sheet1!$D$2</c:f>
              <c:numCache>
                <c:formatCode>General</c:formatCode>
                <c:ptCount val="1"/>
                <c:pt idx="0">
                  <c:v>2071</c:v>
                </c:pt>
              </c:numCache>
            </c:numRef>
          </c:val>
          <c:extLst>
            <c:ext xmlns:c16="http://schemas.microsoft.com/office/drawing/2014/chart" uri="{C3380CC4-5D6E-409C-BE32-E72D297353CC}">
              <c16:uniqueId val="{00000002-0B02-4ED8-8C0B-0F25CD9A7C54}"/>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43862</c:v>
                </c:pt>
              </c:numCache>
            </c:numRef>
          </c:cat>
          <c:val>
            <c:numRef>
              <c:f>Sheet1!$E$2</c:f>
              <c:numCache>
                <c:formatCode>General</c:formatCode>
                <c:ptCount val="1"/>
                <c:pt idx="0">
                  <c:v>1221</c:v>
                </c:pt>
              </c:numCache>
            </c:numRef>
          </c:val>
          <c:extLst>
            <c:ext xmlns:c16="http://schemas.microsoft.com/office/drawing/2014/chart" uri="{C3380CC4-5D6E-409C-BE32-E72D297353CC}">
              <c16:uniqueId val="{00000003-0B02-4ED8-8C0B-0F25CD9A7C54}"/>
            </c:ext>
          </c:extLst>
        </c:ser>
        <c:dLbls>
          <c:showLegendKey val="0"/>
          <c:showVal val="0"/>
          <c:showCatName val="0"/>
          <c:showSerName val="0"/>
          <c:showPercent val="0"/>
          <c:showBubbleSize val="0"/>
        </c:dLbls>
        <c:gapWidth val="219"/>
        <c:overlap val="-27"/>
        <c:axId val="252318544"/>
        <c:axId val="252317560"/>
      </c:barChart>
      <c:dateAx>
        <c:axId val="252318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317560"/>
        <c:crosses val="autoZero"/>
        <c:auto val="1"/>
        <c:lblOffset val="100"/>
        <c:baseTimeUnit val="days"/>
      </c:dateAx>
      <c:valAx>
        <c:axId val="252317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318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5</c:v>
                </c:pt>
                <c:pt idx="1">
                  <c:v>5</c:v>
                </c:pt>
                <c:pt idx="2">
                  <c:v>-2</c:v>
                </c:pt>
              </c:numCache>
            </c:numRef>
          </c:val>
          <c:extLst>
            <c:ext xmlns:c16="http://schemas.microsoft.com/office/drawing/2014/chart" uri="{C3380CC4-5D6E-409C-BE32-E72D297353CC}">
              <c16:uniqueId val="{00000000-61A9-40B7-BC94-55D91A736C45}"/>
            </c:ext>
          </c:extLst>
        </c:ser>
        <c:dLbls>
          <c:showLegendKey val="0"/>
          <c:showVal val="0"/>
          <c:showCatName val="0"/>
          <c:showSerName val="0"/>
          <c:showPercent val="0"/>
          <c:showBubbleSize val="0"/>
        </c:dLbls>
        <c:gapWidth val="219"/>
        <c:overlap val="-27"/>
        <c:axId val="291503216"/>
        <c:axId val="291507480"/>
      </c:barChart>
      <c:dateAx>
        <c:axId val="291503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507480"/>
        <c:crosses val="autoZero"/>
        <c:auto val="1"/>
        <c:lblOffset val="100"/>
        <c:baseTimeUnit val="months"/>
      </c:dateAx>
      <c:valAx>
        <c:axId val="291507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503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15</c:v>
                </c:pt>
                <c:pt idx="1">
                  <c:v>15</c:v>
                </c:pt>
                <c:pt idx="2">
                  <c:v>6</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7DB3-4AD7-B1B1-F5F2518AC574}"/>
            </c:ext>
          </c:extLst>
        </c:ser>
        <c:dLbls>
          <c:showLegendKey val="0"/>
          <c:showVal val="0"/>
          <c:showCatName val="0"/>
          <c:showSerName val="0"/>
          <c:showPercent val="0"/>
          <c:showBubbleSize val="0"/>
        </c:dLbls>
        <c:gapWidth val="219"/>
        <c:overlap val="-27"/>
        <c:axId val="294081960"/>
        <c:axId val="294076384"/>
      </c:barChart>
      <c:dateAx>
        <c:axId val="294081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076384"/>
        <c:crosses val="autoZero"/>
        <c:auto val="1"/>
        <c:lblOffset val="100"/>
        <c:baseTimeUnit val="months"/>
      </c:dateAx>
      <c:valAx>
        <c:axId val="294076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081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322</c:v>
                </c:pt>
                <c:pt idx="1">
                  <c:v>208</c:v>
                </c:pt>
                <c:pt idx="2">
                  <c:v>13</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4819-408B-B0CF-1B5E2D66BEAA}"/>
            </c:ext>
          </c:extLst>
        </c:ser>
        <c:dLbls>
          <c:showLegendKey val="0"/>
          <c:showVal val="0"/>
          <c:showCatName val="0"/>
          <c:showSerName val="0"/>
          <c:showPercent val="0"/>
          <c:showBubbleSize val="0"/>
        </c:dLbls>
        <c:gapWidth val="219"/>
        <c:overlap val="-27"/>
        <c:axId val="294076712"/>
        <c:axId val="294079008"/>
      </c:barChart>
      <c:catAx>
        <c:axId val="294076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079008"/>
        <c:crosses val="autoZero"/>
        <c:auto val="1"/>
        <c:lblAlgn val="ctr"/>
        <c:lblOffset val="100"/>
        <c:noMultiLvlLbl val="0"/>
      </c:catAx>
      <c:valAx>
        <c:axId val="294079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076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7294</c:v>
                </c:pt>
                <c:pt idx="1">
                  <c:v>8063</c:v>
                </c:pt>
                <c:pt idx="2">
                  <c:v>86</c:v>
                </c:pt>
              </c:numCache>
            </c:numRef>
          </c:val>
          <c:extLst>
            <c:ext xmlns:c16="http://schemas.microsoft.com/office/drawing/2014/chart" uri="{C3380CC4-5D6E-409C-BE32-E72D297353CC}">
              <c16:uniqueId val="{00000000-866F-42E8-816F-16A5D8590CE6}"/>
            </c:ext>
          </c:extLst>
        </c:ser>
        <c:dLbls>
          <c:showLegendKey val="0"/>
          <c:showVal val="0"/>
          <c:showCatName val="0"/>
          <c:showSerName val="0"/>
          <c:showPercent val="0"/>
          <c:showBubbleSize val="0"/>
        </c:dLbls>
        <c:gapWidth val="219"/>
        <c:overlap val="-27"/>
        <c:axId val="294897328"/>
        <c:axId val="294889784"/>
      </c:barChart>
      <c:dateAx>
        <c:axId val="294897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889784"/>
        <c:crosses val="autoZero"/>
        <c:auto val="1"/>
        <c:lblOffset val="100"/>
        <c:baseTimeUnit val="months"/>
      </c:dateAx>
      <c:valAx>
        <c:axId val="294889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897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c:v>
                </c:pt>
                <c:pt idx="1">
                  <c:v>10</c:v>
                </c:pt>
                <c:pt idx="2">
                  <c:v>0</c:v>
                </c:pt>
              </c:numCache>
            </c:numRef>
          </c:val>
          <c:extLst>
            <c:ext xmlns:c16="http://schemas.microsoft.com/office/drawing/2014/chart" uri="{C3380CC4-5D6E-409C-BE32-E72D297353CC}">
              <c16:uniqueId val="{00000000-9930-421E-A991-09B93D478D3E}"/>
            </c:ext>
          </c:extLst>
        </c:ser>
        <c:dLbls>
          <c:showLegendKey val="0"/>
          <c:showVal val="0"/>
          <c:showCatName val="0"/>
          <c:showSerName val="0"/>
          <c:showPercent val="0"/>
          <c:showBubbleSize val="0"/>
        </c:dLbls>
        <c:gapWidth val="219"/>
        <c:overlap val="-27"/>
        <c:axId val="254438920"/>
        <c:axId val="254437280"/>
      </c:barChart>
      <c:dateAx>
        <c:axId val="254438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4437280"/>
        <c:crosses val="autoZero"/>
        <c:auto val="1"/>
        <c:lblOffset val="100"/>
        <c:baseTimeUnit val="months"/>
      </c:dateAx>
      <c:valAx>
        <c:axId val="254437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4438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c:v>
                </c:pt>
                <c:pt idx="1">
                  <c:v>4</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3276-4231-AC51-0086489D8128}"/>
            </c:ext>
          </c:extLst>
        </c:ser>
        <c:dLbls>
          <c:showLegendKey val="0"/>
          <c:showVal val="0"/>
          <c:showCatName val="0"/>
          <c:showSerName val="0"/>
          <c:showPercent val="0"/>
          <c:showBubbleSize val="0"/>
        </c:dLbls>
        <c:gapWidth val="219"/>
        <c:overlap val="-27"/>
        <c:axId val="301223544"/>
        <c:axId val="301220592"/>
      </c:barChart>
      <c:dateAx>
        <c:axId val="301223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220592"/>
        <c:crosses val="autoZero"/>
        <c:auto val="1"/>
        <c:lblOffset val="100"/>
        <c:baseTimeUnit val="months"/>
      </c:dateAx>
      <c:valAx>
        <c:axId val="301220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223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30</c:v>
                </c:pt>
                <c:pt idx="1">
                  <c:v>100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1734-4E0F-82ED-09E4ADB68971}"/>
            </c:ext>
          </c:extLst>
        </c:ser>
        <c:dLbls>
          <c:showLegendKey val="0"/>
          <c:showVal val="0"/>
          <c:showCatName val="0"/>
          <c:showSerName val="0"/>
          <c:showPercent val="0"/>
          <c:showBubbleSize val="0"/>
        </c:dLbls>
        <c:gapWidth val="219"/>
        <c:overlap val="-27"/>
        <c:axId val="301219280"/>
        <c:axId val="301215672"/>
      </c:barChart>
      <c:catAx>
        <c:axId val="301219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215672"/>
        <c:crosses val="autoZero"/>
        <c:auto val="1"/>
        <c:lblAlgn val="ctr"/>
        <c:lblOffset val="100"/>
        <c:noMultiLvlLbl val="0"/>
      </c:catAx>
      <c:valAx>
        <c:axId val="301215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219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123</c:v>
                </c:pt>
                <c:pt idx="1">
                  <c:v>208</c:v>
                </c:pt>
                <c:pt idx="2">
                  <c:v>28</c:v>
                </c:pt>
              </c:numCache>
            </c:numRef>
          </c:val>
          <c:extLst>
            <c:ext xmlns:c16="http://schemas.microsoft.com/office/drawing/2014/chart" uri="{C3380CC4-5D6E-409C-BE32-E72D297353CC}">
              <c16:uniqueId val="{00000000-8660-416E-9A03-36D45FB366FF}"/>
            </c:ext>
          </c:extLst>
        </c:ser>
        <c:dLbls>
          <c:showLegendKey val="0"/>
          <c:showVal val="0"/>
          <c:showCatName val="0"/>
          <c:showSerName val="0"/>
          <c:showPercent val="0"/>
          <c:showBubbleSize val="0"/>
        </c:dLbls>
        <c:gapWidth val="219"/>
        <c:overlap val="-27"/>
        <c:axId val="370409096"/>
        <c:axId val="370410736"/>
      </c:barChart>
      <c:dateAx>
        <c:axId val="370409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410736"/>
        <c:crosses val="autoZero"/>
        <c:auto val="1"/>
        <c:lblOffset val="100"/>
        <c:baseTimeUnit val="months"/>
      </c:dateAx>
      <c:valAx>
        <c:axId val="370410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409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Sheet1!$A$2:$A$4</c:f>
              <c:strCache>
                <c:ptCount val="3"/>
                <c:pt idx="0">
                  <c:v>2020-01</c:v>
                </c:pt>
                <c:pt idx="1">
                  <c:v>2020-02</c:v>
                </c:pt>
                <c:pt idx="2">
                  <c:v>2020-03</c:v>
                </c:pt>
              </c:strCache>
            </c:strRef>
          </c:cat>
          <c:val>
            <c:numRef>
              <c:f>Sheet1!$B$2:$B$4</c:f>
              <c:numCache>
                <c:formatCode>General</c:formatCode>
                <c:ptCount val="3"/>
                <c:pt idx="0">
                  <c:v>68</c:v>
                </c:pt>
                <c:pt idx="1">
                  <c:v>29</c:v>
                </c:pt>
                <c:pt idx="2">
                  <c:v>21</c:v>
                </c:pt>
              </c:numCache>
            </c:numRef>
          </c:val>
          <c:extLst>
            <c:ext xmlns:c16="http://schemas.microsoft.com/office/drawing/2014/chart" uri="{C3380CC4-5D6E-409C-BE32-E72D297353CC}">
              <c16:uniqueId val="{00000000-D30C-45B9-BB4C-732664D6B4FD}"/>
            </c:ext>
          </c:extLst>
        </c:ser>
        <c:dLbls>
          <c:showLegendKey val="0"/>
          <c:showVal val="0"/>
          <c:showCatName val="0"/>
          <c:showSerName val="0"/>
          <c:showPercent val="0"/>
          <c:showBubbleSize val="0"/>
        </c:dLbls>
        <c:gapWidth val="219"/>
        <c:overlap val="-27"/>
        <c:axId val="373901640"/>
        <c:axId val="373904920"/>
      </c:barChart>
      <c:catAx>
        <c:axId val="373901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904920"/>
        <c:crosses val="autoZero"/>
        <c:auto val="1"/>
        <c:lblAlgn val="ctr"/>
        <c:lblOffset val="100"/>
        <c:noMultiLvlLbl val="0"/>
      </c:catAx>
      <c:valAx>
        <c:axId val="373904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901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Sheet1!$A$2:$A$4</c:f>
              <c:strCache>
                <c:ptCount val="3"/>
                <c:pt idx="0">
                  <c:v>2020-01</c:v>
                </c:pt>
                <c:pt idx="1">
                  <c:v>2020-02</c:v>
                </c:pt>
                <c:pt idx="2">
                  <c:v>2020-03</c:v>
                </c:pt>
              </c:strCache>
            </c:strRef>
          </c:cat>
          <c:val>
            <c:numRef>
              <c:f>Sheet1!$B$2:$B$4</c:f>
              <c:numCache>
                <c:formatCode>General</c:formatCode>
                <c:ptCount val="3"/>
                <c:pt idx="0">
                  <c:v>411</c:v>
                </c:pt>
                <c:pt idx="1">
                  <c:v>320</c:v>
                </c:pt>
                <c:pt idx="2">
                  <c:v>21</c:v>
                </c:pt>
              </c:numCache>
            </c:numRef>
          </c:val>
          <c:extLst>
            <c:ext xmlns:c16="http://schemas.microsoft.com/office/drawing/2014/chart" uri="{C3380CC4-5D6E-409C-BE32-E72D297353CC}">
              <c16:uniqueId val="{00000000-50F9-467B-ACD3-06F6B5837DDA}"/>
            </c:ext>
          </c:extLst>
        </c:ser>
        <c:dLbls>
          <c:showLegendKey val="0"/>
          <c:showVal val="0"/>
          <c:showCatName val="0"/>
          <c:showSerName val="0"/>
          <c:showPercent val="0"/>
          <c:showBubbleSize val="0"/>
        </c:dLbls>
        <c:gapWidth val="219"/>
        <c:overlap val="-27"/>
        <c:axId val="373900000"/>
        <c:axId val="373898032"/>
      </c:barChart>
      <c:catAx>
        <c:axId val="373900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898032"/>
        <c:crosses val="autoZero"/>
        <c:auto val="1"/>
        <c:lblAlgn val="ctr"/>
        <c:lblOffset val="100"/>
        <c:noMultiLvlLbl val="0"/>
      </c:catAx>
      <c:valAx>
        <c:axId val="373898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900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c:v>
                </c:pt>
                <c:pt idx="1">
                  <c:v>7</c:v>
                </c:pt>
                <c:pt idx="2">
                  <c:v>35</c:v>
                </c:pt>
              </c:numCache>
            </c:numRef>
          </c:val>
          <c:extLst>
            <c:ext xmlns:c16="http://schemas.microsoft.com/office/drawing/2014/chart" uri="{C3380CC4-5D6E-409C-BE32-E72D297353CC}">
              <c16:uniqueId val="{00000000-D1D7-4AD3-9CD6-2FE2BC213FAB}"/>
            </c:ext>
          </c:extLst>
        </c:ser>
        <c:dLbls>
          <c:showLegendKey val="0"/>
          <c:showVal val="0"/>
          <c:showCatName val="0"/>
          <c:showSerName val="0"/>
          <c:showPercent val="0"/>
          <c:showBubbleSize val="0"/>
        </c:dLbls>
        <c:gapWidth val="219"/>
        <c:overlap val="-27"/>
        <c:axId val="380111816"/>
        <c:axId val="380114112"/>
      </c:barChart>
      <c:dateAx>
        <c:axId val="380111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114112"/>
        <c:crosses val="autoZero"/>
        <c:auto val="1"/>
        <c:lblOffset val="100"/>
        <c:baseTimeUnit val="months"/>
      </c:dateAx>
      <c:valAx>
        <c:axId val="380114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111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33</c:v>
                </c:pt>
                <c:pt idx="1">
                  <c:v>39</c:v>
                </c:pt>
                <c:pt idx="2">
                  <c:v>231</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B3A9-4F8F-A1FA-5944597519BE}"/>
            </c:ext>
          </c:extLst>
        </c:ser>
        <c:dLbls>
          <c:showLegendKey val="0"/>
          <c:showVal val="0"/>
          <c:showCatName val="0"/>
          <c:showSerName val="0"/>
          <c:showPercent val="0"/>
          <c:showBubbleSize val="0"/>
        </c:dLbls>
        <c:gapWidth val="219"/>
        <c:overlap val="-27"/>
        <c:axId val="380126904"/>
        <c:axId val="380128544"/>
      </c:barChart>
      <c:dateAx>
        <c:axId val="380126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128544"/>
        <c:crosses val="autoZero"/>
        <c:auto val="1"/>
        <c:lblOffset val="100"/>
        <c:baseTimeUnit val="months"/>
      </c:dateAx>
      <c:valAx>
        <c:axId val="380128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126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509</c:v>
                </c:pt>
                <c:pt idx="1">
                  <c:v>352</c:v>
                </c:pt>
                <c:pt idx="2">
                  <c:v>463</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9184-48CC-83E2-85F5CB079743}"/>
            </c:ext>
          </c:extLst>
        </c:ser>
        <c:dLbls>
          <c:showLegendKey val="0"/>
          <c:showVal val="0"/>
          <c:showCatName val="0"/>
          <c:showSerName val="0"/>
          <c:showPercent val="0"/>
          <c:showBubbleSize val="0"/>
        </c:dLbls>
        <c:gapWidth val="219"/>
        <c:overlap val="-27"/>
        <c:axId val="297640848"/>
        <c:axId val="297642160"/>
      </c:barChart>
      <c:catAx>
        <c:axId val="297640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642160"/>
        <c:crosses val="autoZero"/>
        <c:auto val="1"/>
        <c:lblAlgn val="ctr"/>
        <c:lblOffset val="100"/>
        <c:noMultiLvlLbl val="0"/>
      </c:catAx>
      <c:valAx>
        <c:axId val="297642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640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447C1-9CFB-4A65-A593-B126F1CA728B}"/>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905DA6D5-89C5-452A-9CD8-4771A2B0830B}"/>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40483619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E7550-51C1-448D-B10E-C765321224C9}"/>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AD86F08C-F9F2-4851-B28C-F1065EF0F2E1}"/>
              </a:ext>
            </a:extLst>
          </p:cNvPr>
          <p:cNvGraphicFramePr>
            <a:graphicFrameLocks noGrp="1"/>
          </p:cNvGraphicFramePr>
          <p:nvPr>
            <p:ph type="chart" sz="quarter" idx="13"/>
            <p:extLst>
              <p:ext uri="{D42A27DB-BD31-4B8C-83A1-F6EECF244321}">
                <p14:modId xmlns:p14="http://schemas.microsoft.com/office/powerpoint/2010/main" val="17652147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801F4C-A397-4624-95CB-20DB2BABF89D}"/>
              </a:ext>
            </a:extLst>
          </p:cNvPr>
          <p:cNvSpPr>
            <a:spLocks noGrp="1"/>
          </p:cNvSpPr>
          <p:nvPr>
            <p:ph type="body" sz="quarter" idx="14"/>
          </p:nvPr>
        </p:nvSpPr>
        <p:spPr/>
        <p:txBody>
          <a:bodyPr/>
          <a:lstStyle/>
          <a:p>
            <a:r>
              <a:rPr lang="en-US"/>
              <a:t>02/01/2020 - 02/29/2020</a:t>
            </a:r>
          </a:p>
        </p:txBody>
      </p:sp>
      <p:sp>
        <p:nvSpPr>
          <p:cNvPr id="5" name="Footer Placeholder 4">
            <a:extLst>
              <a:ext uri="{FF2B5EF4-FFF2-40B4-BE49-F238E27FC236}">
                <a16:creationId xmlns:a16="http://schemas.microsoft.com/office/drawing/2014/main" id="{F7CF8FCF-3318-4C04-9DEE-F6537FDBCE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518730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DF629-EB7E-4341-BD03-5675A5449BB5}"/>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4B465510-9874-470E-BC3D-53E28D78AEA7}"/>
              </a:ext>
            </a:extLst>
          </p:cNvPr>
          <p:cNvGraphicFramePr>
            <a:graphicFrameLocks noGrp="1"/>
          </p:cNvGraphicFramePr>
          <p:nvPr>
            <p:ph type="tbl" sz="quarter" idx="13"/>
            <p:extLst>
              <p:ext uri="{D42A27DB-BD31-4B8C-83A1-F6EECF244321}">
                <p14:modId xmlns:p14="http://schemas.microsoft.com/office/powerpoint/2010/main" val="316312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212938847"/>
                    </a:ext>
                  </a:extLst>
                </a:gridCol>
                <a:gridCol w="740664">
                  <a:extLst>
                    <a:ext uri="{9D8B030D-6E8A-4147-A177-3AD203B41FA5}">
                      <a16:colId xmlns:a16="http://schemas.microsoft.com/office/drawing/2014/main" val="1115419001"/>
                    </a:ext>
                  </a:extLst>
                </a:gridCol>
                <a:gridCol w="740664">
                  <a:extLst>
                    <a:ext uri="{9D8B030D-6E8A-4147-A177-3AD203B41FA5}">
                      <a16:colId xmlns:a16="http://schemas.microsoft.com/office/drawing/2014/main" val="1503193649"/>
                    </a:ext>
                  </a:extLst>
                </a:gridCol>
                <a:gridCol w="740664">
                  <a:extLst>
                    <a:ext uri="{9D8B030D-6E8A-4147-A177-3AD203B41FA5}">
                      <a16:colId xmlns:a16="http://schemas.microsoft.com/office/drawing/2014/main" val="4073717419"/>
                    </a:ext>
                  </a:extLst>
                </a:gridCol>
                <a:gridCol w="740664">
                  <a:extLst>
                    <a:ext uri="{9D8B030D-6E8A-4147-A177-3AD203B41FA5}">
                      <a16:colId xmlns:a16="http://schemas.microsoft.com/office/drawing/2014/main" val="2756868583"/>
                    </a:ext>
                  </a:extLst>
                </a:gridCol>
                <a:gridCol w="740664">
                  <a:extLst>
                    <a:ext uri="{9D8B030D-6E8A-4147-A177-3AD203B41FA5}">
                      <a16:colId xmlns:a16="http://schemas.microsoft.com/office/drawing/2014/main" val="522498787"/>
                    </a:ext>
                  </a:extLst>
                </a:gridCol>
                <a:gridCol w="740664">
                  <a:extLst>
                    <a:ext uri="{9D8B030D-6E8A-4147-A177-3AD203B41FA5}">
                      <a16:colId xmlns:a16="http://schemas.microsoft.com/office/drawing/2014/main" val="538156897"/>
                    </a:ext>
                  </a:extLst>
                </a:gridCol>
                <a:gridCol w="740664">
                  <a:extLst>
                    <a:ext uri="{9D8B030D-6E8A-4147-A177-3AD203B41FA5}">
                      <a16:colId xmlns:a16="http://schemas.microsoft.com/office/drawing/2014/main" val="1468288005"/>
                    </a:ext>
                  </a:extLst>
                </a:gridCol>
                <a:gridCol w="740664">
                  <a:extLst>
                    <a:ext uri="{9D8B030D-6E8A-4147-A177-3AD203B41FA5}">
                      <a16:colId xmlns:a16="http://schemas.microsoft.com/office/drawing/2014/main" val="1484095305"/>
                    </a:ext>
                  </a:extLst>
                </a:gridCol>
                <a:gridCol w="740664">
                  <a:extLst>
                    <a:ext uri="{9D8B030D-6E8A-4147-A177-3AD203B41FA5}">
                      <a16:colId xmlns:a16="http://schemas.microsoft.com/office/drawing/2014/main" val="140459463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190075040"/>
                  </a:ext>
                </a:extLst>
              </a:tr>
              <a:tr h="370840">
                <a:tc>
                  <a:txBody>
                    <a:bodyPr/>
                    <a:lstStyle/>
                    <a:p>
                      <a:r>
                        <a:rPr lang="en-US" sz="1000"/>
                        <a:t>First Insurance Company of Hawaii, LTD</a:t>
                      </a:r>
                    </a:p>
                  </a:txBody>
                  <a:tcPr/>
                </a:tc>
                <a:tc>
                  <a:txBody>
                    <a:bodyPr/>
                    <a:lstStyle/>
                    <a:p>
                      <a:r>
                        <a:rPr lang="en-US" sz="1000"/>
                        <a:t>1713</a:t>
                      </a:r>
                    </a:p>
                  </a:txBody>
                  <a:tcPr/>
                </a:tc>
                <a:tc>
                  <a:txBody>
                    <a:bodyPr/>
                    <a:lstStyle/>
                    <a:p>
                      <a:r>
                        <a:rPr lang="en-US" sz="1000"/>
                        <a:t>5</a:t>
                      </a:r>
                    </a:p>
                  </a:txBody>
                  <a:tcPr/>
                </a:tc>
                <a:tc>
                  <a:txBody>
                    <a:bodyPr/>
                    <a:lstStyle/>
                    <a:p>
                      <a:r>
                        <a:rPr lang="en-US" sz="1000"/>
                        <a:t>12</a:t>
                      </a:r>
                    </a:p>
                  </a:txBody>
                  <a:tcPr/>
                </a:tc>
                <a:tc>
                  <a:txBody>
                    <a:bodyPr/>
                    <a:lstStyle/>
                    <a:p>
                      <a:r>
                        <a:rPr lang="en-US" sz="1000"/>
                        <a:t>194</a:t>
                      </a:r>
                    </a:p>
                  </a:txBody>
                  <a:tcPr/>
                </a:tc>
                <a:tc>
                  <a:txBody>
                    <a:bodyPr/>
                    <a:lstStyle/>
                    <a:p>
                      <a:r>
                        <a:rPr lang="en-US" sz="1000"/>
                        <a:t>6</a:t>
                      </a:r>
                    </a:p>
                  </a:txBody>
                  <a:tcPr/>
                </a:tc>
                <a:tc>
                  <a:txBody>
                    <a:bodyPr/>
                    <a:lstStyle/>
                    <a:p>
                      <a:r>
                        <a:rPr lang="en-US" sz="1000"/>
                        <a:t>8</a:t>
                      </a:r>
                    </a:p>
                  </a:txBody>
                  <a:tcPr/>
                </a:tc>
                <a:tc>
                  <a:txBody>
                    <a:bodyPr/>
                    <a:lstStyle/>
                    <a:p>
                      <a:r>
                        <a:rPr lang="en-US" sz="1000"/>
                        <a:t>0</a:t>
                      </a:r>
                    </a:p>
                  </a:txBody>
                  <a:tcPr/>
                </a:tc>
                <a:tc>
                  <a:txBody>
                    <a:bodyPr/>
                    <a:lstStyle/>
                    <a:p>
                      <a:r>
                        <a:rPr lang="en-US" sz="1000"/>
                        <a:t>1.0136 %</a:t>
                      </a:r>
                    </a:p>
                  </a:txBody>
                  <a:tcPr/>
                </a:tc>
                <a:tc>
                  <a:txBody>
                    <a:bodyPr/>
                    <a:lstStyle/>
                    <a:p>
                      <a:r>
                        <a:rPr lang="en-US" sz="1000"/>
                        <a:t>0.0 %</a:t>
                      </a:r>
                    </a:p>
                  </a:txBody>
                  <a:tcPr/>
                </a:tc>
                <a:extLst>
                  <a:ext uri="{0D108BD9-81ED-4DB2-BD59-A6C34878D82A}">
                    <a16:rowId xmlns:a16="http://schemas.microsoft.com/office/drawing/2014/main" val="2926022678"/>
                  </a:ext>
                </a:extLst>
              </a:tr>
            </a:tbl>
          </a:graphicData>
        </a:graphic>
      </p:graphicFrame>
      <p:sp>
        <p:nvSpPr>
          <p:cNvPr id="4" name="Text Placeholder 3">
            <a:extLst>
              <a:ext uri="{FF2B5EF4-FFF2-40B4-BE49-F238E27FC236}">
                <a16:creationId xmlns:a16="http://schemas.microsoft.com/office/drawing/2014/main" id="{528D4A37-7D67-4B49-B153-F2BAFF36639E}"/>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16006435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03A95-986A-4D5B-9B45-CD0627FEA0CD}"/>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383000BD-73AE-41F5-87A6-12F0234DE865}"/>
              </a:ext>
            </a:extLst>
          </p:cNvPr>
          <p:cNvGraphicFramePr>
            <a:graphicFrameLocks noGrp="1"/>
          </p:cNvGraphicFramePr>
          <p:nvPr>
            <p:ph type="chart" sz="quarter" idx="13"/>
            <p:extLst>
              <p:ext uri="{D42A27DB-BD31-4B8C-83A1-F6EECF244321}">
                <p14:modId xmlns:p14="http://schemas.microsoft.com/office/powerpoint/2010/main" val="2323911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4F8B89-8F22-4F1A-9D89-46FE1AB0F8BB}"/>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FFDDB99B-0175-4F69-8BD8-FB96E03219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44386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5BA48-5E55-4DB7-8D75-8442C2AD4070}"/>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39227805-E48D-4295-92B6-27CD8195EA17}"/>
              </a:ext>
            </a:extLst>
          </p:cNvPr>
          <p:cNvGraphicFramePr>
            <a:graphicFrameLocks noGrp="1"/>
          </p:cNvGraphicFramePr>
          <p:nvPr>
            <p:ph type="chart" sz="quarter" idx="13"/>
            <p:extLst>
              <p:ext uri="{D42A27DB-BD31-4B8C-83A1-F6EECF244321}">
                <p14:modId xmlns:p14="http://schemas.microsoft.com/office/powerpoint/2010/main" val="5720113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3B3C0B-78E2-4D79-8E95-DC3438918D42}"/>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B6887DB5-A81E-468C-AECA-00AEEE4531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45293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B1342-627B-47C6-B812-5C81AF615B30}"/>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C40B5AC4-96B7-4373-B49A-84F3E4B7A128}"/>
              </a:ext>
            </a:extLst>
          </p:cNvPr>
          <p:cNvGraphicFramePr>
            <a:graphicFrameLocks noGrp="1"/>
          </p:cNvGraphicFramePr>
          <p:nvPr>
            <p:ph type="chart" sz="quarter" idx="13"/>
            <p:extLst>
              <p:ext uri="{D42A27DB-BD31-4B8C-83A1-F6EECF244321}">
                <p14:modId xmlns:p14="http://schemas.microsoft.com/office/powerpoint/2010/main" val="13025462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BE09C0-D636-4ED4-9FF4-088C48904888}"/>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E1FFC988-0FE9-4CFD-A069-3BEAE76F56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080472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40642-545E-4752-A31F-7C9C56DF249D}"/>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64EAC9BE-E53C-42AC-B1A5-549664C588E6}"/>
              </a:ext>
            </a:extLst>
          </p:cNvPr>
          <p:cNvGraphicFramePr>
            <a:graphicFrameLocks noGrp="1"/>
          </p:cNvGraphicFramePr>
          <p:nvPr>
            <p:ph type="chart" sz="quarter" idx="13"/>
            <p:extLst>
              <p:ext uri="{D42A27DB-BD31-4B8C-83A1-F6EECF244321}">
                <p14:modId xmlns:p14="http://schemas.microsoft.com/office/powerpoint/2010/main" val="41419236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CF4473-F5B1-4E9E-AB7C-A372D03F25C6}"/>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40420B93-406D-4EA3-83C1-197675D871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796738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C5E8B-7C46-4A7A-B903-81C360C9F80D}"/>
              </a:ext>
            </a:extLst>
          </p:cNvPr>
          <p:cNvSpPr>
            <a:spLocks noGrp="1"/>
          </p:cNvSpPr>
          <p:nvPr>
            <p:ph type="title"/>
          </p:nvPr>
        </p:nvSpPr>
        <p:spPr/>
        <p:txBody>
          <a:bodyPr/>
          <a:lstStyle/>
          <a:p>
            <a:r>
              <a:rPr lang="en-US"/>
              <a:t>Facebook Own Posts Table | FICOH</a:t>
            </a:r>
          </a:p>
        </p:txBody>
      </p:sp>
      <p:graphicFrame>
        <p:nvGraphicFramePr>
          <p:cNvPr id="5" name="Table Placeholder 4">
            <a:extLst>
              <a:ext uri="{FF2B5EF4-FFF2-40B4-BE49-F238E27FC236}">
                <a16:creationId xmlns:a16="http://schemas.microsoft.com/office/drawing/2014/main" id="{90687AC3-6014-40A9-92BE-26EFF74D93FC}"/>
              </a:ext>
            </a:extLst>
          </p:cNvPr>
          <p:cNvGraphicFramePr>
            <a:graphicFrameLocks noGrp="1"/>
          </p:cNvGraphicFramePr>
          <p:nvPr>
            <p:ph type="tbl" sz="quarter" idx="13"/>
            <p:extLst>
              <p:ext uri="{D42A27DB-BD31-4B8C-83A1-F6EECF244321}">
                <p14:modId xmlns:p14="http://schemas.microsoft.com/office/powerpoint/2010/main" val="3313458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46438494"/>
                    </a:ext>
                  </a:extLst>
                </a:gridCol>
                <a:gridCol w="740664">
                  <a:extLst>
                    <a:ext uri="{9D8B030D-6E8A-4147-A177-3AD203B41FA5}">
                      <a16:colId xmlns:a16="http://schemas.microsoft.com/office/drawing/2014/main" val="2862749430"/>
                    </a:ext>
                  </a:extLst>
                </a:gridCol>
                <a:gridCol w="740664">
                  <a:extLst>
                    <a:ext uri="{9D8B030D-6E8A-4147-A177-3AD203B41FA5}">
                      <a16:colId xmlns:a16="http://schemas.microsoft.com/office/drawing/2014/main" val="2128128605"/>
                    </a:ext>
                  </a:extLst>
                </a:gridCol>
                <a:gridCol w="740664">
                  <a:extLst>
                    <a:ext uri="{9D8B030D-6E8A-4147-A177-3AD203B41FA5}">
                      <a16:colId xmlns:a16="http://schemas.microsoft.com/office/drawing/2014/main" val="2461545919"/>
                    </a:ext>
                  </a:extLst>
                </a:gridCol>
                <a:gridCol w="740664">
                  <a:extLst>
                    <a:ext uri="{9D8B030D-6E8A-4147-A177-3AD203B41FA5}">
                      <a16:colId xmlns:a16="http://schemas.microsoft.com/office/drawing/2014/main" val="321715167"/>
                    </a:ext>
                  </a:extLst>
                </a:gridCol>
                <a:gridCol w="740664">
                  <a:extLst>
                    <a:ext uri="{9D8B030D-6E8A-4147-A177-3AD203B41FA5}">
                      <a16:colId xmlns:a16="http://schemas.microsoft.com/office/drawing/2014/main" val="3616529795"/>
                    </a:ext>
                  </a:extLst>
                </a:gridCol>
                <a:gridCol w="740664">
                  <a:extLst>
                    <a:ext uri="{9D8B030D-6E8A-4147-A177-3AD203B41FA5}">
                      <a16:colId xmlns:a16="http://schemas.microsoft.com/office/drawing/2014/main" val="1731340401"/>
                    </a:ext>
                  </a:extLst>
                </a:gridCol>
                <a:gridCol w="740664">
                  <a:extLst>
                    <a:ext uri="{9D8B030D-6E8A-4147-A177-3AD203B41FA5}">
                      <a16:colId xmlns:a16="http://schemas.microsoft.com/office/drawing/2014/main" val="1259142642"/>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2052586643"/>
                  </a:ext>
                </a:extLst>
              </a:tr>
              <a:tr h="370840">
                <a:tc>
                  <a:txBody>
                    <a:bodyPr/>
                    <a:lstStyle/>
                    <a:p>
                      <a:r>
                        <a:rPr lang="en-US" sz="1000" b="1"/>
                        <a:t>First Insurance Company of Hawaii, LTD - 2020-02-19 21:00:12</a:t>
                      </a:r>
                      <a:r>
                        <a:rPr lang="en-US" sz="1000"/>
                        <a:t>
 Today is a special day at FICOH—Not one, but TWO of our associates are celebrating their 40th work anniversaries! Please join us in congratulating Barbara F. and Sriweepa S. on forty years of dedicated service. 
#workanniversary #insurancecareersmonth #tokiomarine #dedication #insurance #teamficoh</a:t>
                      </a:r>
                    </a:p>
                  </a:txBody>
                  <a:tcPr/>
                </a:tc>
                <a:tc>
                  <a:txBody>
                    <a:bodyPr/>
                    <a:lstStyle/>
                    <a:p>
                      <a:r>
                        <a:rPr lang="en-US" sz="1000"/>
                        <a:t>45</a:t>
                      </a:r>
                    </a:p>
                  </a:txBody>
                  <a:tcPr/>
                </a:tc>
                <a:tc>
                  <a:txBody>
                    <a:bodyPr/>
                    <a:lstStyle/>
                    <a:p>
                      <a:r>
                        <a:rPr lang="en-US" sz="1000"/>
                        <a:t>39</a:t>
                      </a:r>
                    </a:p>
                  </a:txBody>
                  <a:tcPr/>
                </a:tc>
                <a:tc>
                  <a:txBody>
                    <a:bodyPr/>
                    <a:lstStyle/>
                    <a:p>
                      <a:r>
                        <a:rPr lang="en-US" sz="1000"/>
                        <a:t>5</a:t>
                      </a:r>
                    </a:p>
                  </a:txBody>
                  <a:tcPr/>
                </a:tc>
                <a:tc>
                  <a:txBody>
                    <a:bodyPr/>
                    <a:lstStyle/>
                    <a:p>
                      <a:r>
                        <a:rPr lang="en-US" sz="1000"/>
                        <a:t>1</a:t>
                      </a:r>
                    </a:p>
                  </a:txBody>
                  <a:tcPr/>
                </a:tc>
                <a:tc>
                  <a:txBody>
                    <a:bodyPr/>
                    <a:lstStyle/>
                    <a:p>
                      <a:r>
                        <a:rPr lang="en-US" sz="1000"/>
                        <a:t>2.6254 %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673487073"/>
                  </a:ext>
                </a:extLst>
              </a:tr>
              <a:tr h="370840">
                <a:tc>
                  <a:txBody>
                    <a:bodyPr/>
                    <a:lstStyle/>
                    <a:p>
                      <a:r>
                        <a:rPr lang="en-US" sz="1000" b="1"/>
                        <a:t>First Insurance Company of Hawaii, LTD - 2020-02-07 17:00:51</a:t>
                      </a:r>
                      <a:r>
                        <a:rPr lang="en-US" sz="1000"/>
                        <a:t>
 FICOH associates are wearing red today in support of the American Heart Association and the fight against heart disease! ❤️ American Heart Association of Hawaii
#NationalWearRedDay #GoRedForWomen #AmericanHeartMonth #WearRedDay
Go Red for Women</a:t>
                      </a:r>
                    </a:p>
                  </a:txBody>
                  <a:tcPr/>
                </a:tc>
                <a:tc>
                  <a:txBody>
                    <a:bodyPr/>
                    <a:lstStyle/>
                    <a:p>
                      <a:r>
                        <a:rPr lang="en-US" sz="1000"/>
                        <a:t>24</a:t>
                      </a:r>
                    </a:p>
                  </a:txBody>
                  <a:tcPr/>
                </a:tc>
                <a:tc>
                  <a:txBody>
                    <a:bodyPr/>
                    <a:lstStyle/>
                    <a:p>
                      <a:r>
                        <a:rPr lang="en-US" sz="1000"/>
                        <a:t>22</a:t>
                      </a:r>
                    </a:p>
                  </a:txBody>
                  <a:tcPr/>
                </a:tc>
                <a:tc>
                  <a:txBody>
                    <a:bodyPr/>
                    <a:lstStyle/>
                    <a:p>
                      <a:r>
                        <a:rPr lang="en-US" sz="1000"/>
                        <a:t>0</a:t>
                      </a:r>
                    </a:p>
                  </a:txBody>
                  <a:tcPr/>
                </a:tc>
                <a:tc>
                  <a:txBody>
                    <a:bodyPr/>
                    <a:lstStyle/>
                    <a:p>
                      <a:r>
                        <a:rPr lang="en-US" sz="1000"/>
                        <a:t>2</a:t>
                      </a:r>
                    </a:p>
                  </a:txBody>
                  <a:tcPr/>
                </a:tc>
                <a:tc>
                  <a:txBody>
                    <a:bodyPr/>
                    <a:lstStyle/>
                    <a:p>
                      <a:r>
                        <a:rPr lang="en-US" sz="1000"/>
                        <a:t>1.4027 %</a:t>
                      </a:r>
                    </a:p>
                  </a:txBody>
                  <a:tcPr/>
                </a:tc>
                <a:tc>
                  <a:txBody>
                    <a:bodyPr/>
                    <a:lstStyle/>
                    <a:p>
                      <a:r>
                        <a:rPr lang="en-US" sz="1000"/>
                        <a:t>Album</a:t>
                      </a:r>
                    </a:p>
                  </a:txBody>
                  <a:tcPr/>
                </a:tc>
                <a:tc>
                  <a:txBody>
                    <a:bodyPr/>
                    <a:lstStyle/>
                    <a:p>
                      <a:r>
                        <a:rPr lang="en-US" sz="1000"/>
                        <a:t>Highly Unlikely</a:t>
                      </a:r>
                    </a:p>
                  </a:txBody>
                  <a:tcPr/>
                </a:tc>
                <a:extLst>
                  <a:ext uri="{0D108BD9-81ED-4DB2-BD59-A6C34878D82A}">
                    <a16:rowId xmlns:a16="http://schemas.microsoft.com/office/drawing/2014/main" val="1895735869"/>
                  </a:ext>
                </a:extLst>
              </a:tr>
              <a:tr h="370840">
                <a:tc>
                  <a:txBody>
                    <a:bodyPr/>
                    <a:lstStyle/>
                    <a:p>
                      <a:r>
                        <a:rPr lang="en-US" sz="1000" b="1"/>
                        <a:t>First Insurance Company of Hawaii, LTD - 2020-02-27 20:30:45</a:t>
                      </a:r>
                      <a:r>
                        <a:rPr lang="en-US" sz="1000"/>
                        <a:t>
 #TBT- Founded in 1911, FICOH is the oldest and largest property and casualty insurance company headquartered in Hawaii. Did you know that our original name, and the name we went by for several decades, was Home Insurance Company of Hawaii? On our 50th anniversary in 1961, our name was changed to the one we know and recognize today—First Insurance Company of Hawaii.
#ThrowbackThursday #Insurance #InsuranceCareersMonth #ICM2020</a:t>
                      </a:r>
                    </a:p>
                  </a:txBody>
                  <a:tcPr/>
                </a:tc>
                <a:tc>
                  <a:txBody>
                    <a:bodyPr/>
                    <a:lstStyle/>
                    <a:p>
                      <a:r>
                        <a:rPr lang="en-US" sz="1000"/>
                        <a:t>23</a:t>
                      </a:r>
                    </a:p>
                  </a:txBody>
                  <a:tcPr/>
                </a:tc>
                <a:tc>
                  <a:txBody>
                    <a:bodyPr/>
                    <a:lstStyle/>
                    <a:p>
                      <a:r>
                        <a:rPr lang="en-US" sz="1000"/>
                        <a:t>21</a:t>
                      </a:r>
                    </a:p>
                  </a:txBody>
                  <a:tcPr/>
                </a:tc>
                <a:tc>
                  <a:txBody>
                    <a:bodyPr/>
                    <a:lstStyle/>
                    <a:p>
                      <a:r>
                        <a:rPr lang="en-US" sz="1000"/>
                        <a:t>0</a:t>
                      </a:r>
                    </a:p>
                  </a:txBody>
                  <a:tcPr/>
                </a:tc>
                <a:tc>
                  <a:txBody>
                    <a:bodyPr/>
                    <a:lstStyle/>
                    <a:p>
                      <a:r>
                        <a:rPr lang="en-US" sz="1000"/>
                        <a:t>2</a:t>
                      </a:r>
                    </a:p>
                  </a:txBody>
                  <a:tcPr/>
                </a:tc>
                <a:tc>
                  <a:txBody>
                    <a:bodyPr/>
                    <a:lstStyle/>
                    <a:p>
                      <a:r>
                        <a:rPr lang="en-US" sz="1000"/>
                        <a:t>1.3427 %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802334792"/>
                  </a:ext>
                </a:extLst>
              </a:tr>
            </a:tbl>
          </a:graphicData>
        </a:graphic>
      </p:graphicFrame>
      <p:sp>
        <p:nvSpPr>
          <p:cNvPr id="4" name="Text Placeholder 3">
            <a:extLst>
              <a:ext uri="{FF2B5EF4-FFF2-40B4-BE49-F238E27FC236}">
                <a16:creationId xmlns:a16="http://schemas.microsoft.com/office/drawing/2014/main" id="{BFF3FA5F-EBAB-43B7-8EFE-542F2BBBE141}"/>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31634830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983E7-A3CF-4637-AED1-81C8D2F471B5}"/>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EC169E55-761E-4175-BB13-FF0EDC8D0A58}"/>
              </a:ext>
            </a:extLst>
          </p:cNvPr>
          <p:cNvGraphicFramePr>
            <a:graphicFrameLocks noGrp="1"/>
          </p:cNvGraphicFramePr>
          <p:nvPr>
            <p:ph type="tbl" sz="quarter" idx="13"/>
            <p:extLst>
              <p:ext uri="{D42A27DB-BD31-4B8C-83A1-F6EECF244321}">
                <p14:modId xmlns:p14="http://schemas.microsoft.com/office/powerpoint/2010/main" val="38286282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447502273"/>
                    </a:ext>
                  </a:extLst>
                </a:gridCol>
                <a:gridCol w="411480">
                  <a:extLst>
                    <a:ext uri="{9D8B030D-6E8A-4147-A177-3AD203B41FA5}">
                      <a16:colId xmlns:a16="http://schemas.microsoft.com/office/drawing/2014/main" val="3633918767"/>
                    </a:ext>
                  </a:extLst>
                </a:gridCol>
                <a:gridCol w="411480">
                  <a:extLst>
                    <a:ext uri="{9D8B030D-6E8A-4147-A177-3AD203B41FA5}">
                      <a16:colId xmlns:a16="http://schemas.microsoft.com/office/drawing/2014/main" val="2349668508"/>
                    </a:ext>
                  </a:extLst>
                </a:gridCol>
                <a:gridCol w="411480">
                  <a:extLst>
                    <a:ext uri="{9D8B030D-6E8A-4147-A177-3AD203B41FA5}">
                      <a16:colId xmlns:a16="http://schemas.microsoft.com/office/drawing/2014/main" val="3835245731"/>
                    </a:ext>
                  </a:extLst>
                </a:gridCol>
                <a:gridCol w="411480">
                  <a:extLst>
                    <a:ext uri="{9D8B030D-6E8A-4147-A177-3AD203B41FA5}">
                      <a16:colId xmlns:a16="http://schemas.microsoft.com/office/drawing/2014/main" val="3335681210"/>
                    </a:ext>
                  </a:extLst>
                </a:gridCol>
                <a:gridCol w="411480">
                  <a:extLst>
                    <a:ext uri="{9D8B030D-6E8A-4147-A177-3AD203B41FA5}">
                      <a16:colId xmlns:a16="http://schemas.microsoft.com/office/drawing/2014/main" val="2065129476"/>
                    </a:ext>
                  </a:extLst>
                </a:gridCol>
                <a:gridCol w="411480">
                  <a:extLst>
                    <a:ext uri="{9D8B030D-6E8A-4147-A177-3AD203B41FA5}">
                      <a16:colId xmlns:a16="http://schemas.microsoft.com/office/drawing/2014/main" val="1580835908"/>
                    </a:ext>
                  </a:extLst>
                </a:gridCol>
                <a:gridCol w="411480">
                  <a:extLst>
                    <a:ext uri="{9D8B030D-6E8A-4147-A177-3AD203B41FA5}">
                      <a16:colId xmlns:a16="http://schemas.microsoft.com/office/drawing/2014/main" val="3831396176"/>
                    </a:ext>
                  </a:extLst>
                </a:gridCol>
                <a:gridCol w="411480">
                  <a:extLst>
                    <a:ext uri="{9D8B030D-6E8A-4147-A177-3AD203B41FA5}">
                      <a16:colId xmlns:a16="http://schemas.microsoft.com/office/drawing/2014/main" val="4079731323"/>
                    </a:ext>
                  </a:extLst>
                </a:gridCol>
                <a:gridCol w="411480">
                  <a:extLst>
                    <a:ext uri="{9D8B030D-6E8A-4147-A177-3AD203B41FA5}">
                      <a16:colId xmlns:a16="http://schemas.microsoft.com/office/drawing/2014/main" val="1116355981"/>
                    </a:ext>
                  </a:extLst>
                </a:gridCol>
                <a:gridCol w="411480">
                  <a:extLst>
                    <a:ext uri="{9D8B030D-6E8A-4147-A177-3AD203B41FA5}">
                      <a16:colId xmlns:a16="http://schemas.microsoft.com/office/drawing/2014/main" val="4088499914"/>
                    </a:ext>
                  </a:extLst>
                </a:gridCol>
                <a:gridCol w="411480">
                  <a:extLst>
                    <a:ext uri="{9D8B030D-6E8A-4147-A177-3AD203B41FA5}">
                      <a16:colId xmlns:a16="http://schemas.microsoft.com/office/drawing/2014/main" val="1910816798"/>
                    </a:ext>
                  </a:extLst>
                </a:gridCol>
                <a:gridCol w="411480">
                  <a:extLst>
                    <a:ext uri="{9D8B030D-6E8A-4147-A177-3AD203B41FA5}">
                      <a16:colId xmlns:a16="http://schemas.microsoft.com/office/drawing/2014/main" val="1435285484"/>
                    </a:ext>
                  </a:extLst>
                </a:gridCol>
                <a:gridCol w="411480">
                  <a:extLst>
                    <a:ext uri="{9D8B030D-6E8A-4147-A177-3AD203B41FA5}">
                      <a16:colId xmlns:a16="http://schemas.microsoft.com/office/drawing/2014/main" val="108282982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81329751"/>
                  </a:ext>
                </a:extLst>
              </a:tr>
              <a:tr h="370840">
                <a:tc>
                  <a:txBody>
                    <a:bodyPr/>
                    <a:lstStyle/>
                    <a:p>
                      <a:r>
                        <a:rPr lang="en-US" sz="1000"/>
                        <a:t>First Insurance HI</a:t>
                      </a:r>
                    </a:p>
                  </a:txBody>
                  <a:tcPr/>
                </a:tc>
                <a:tc>
                  <a:txBody>
                    <a:bodyPr/>
                    <a:lstStyle/>
                    <a:p>
                      <a:r>
                        <a:rPr lang="en-US" sz="1000"/>
                        <a:t>1221</a:t>
                      </a:r>
                    </a:p>
                  </a:txBody>
                  <a:tcPr/>
                </a:tc>
                <a:tc>
                  <a:txBody>
                    <a:bodyPr/>
                    <a:lstStyle/>
                    <a:p>
                      <a:r>
                        <a:rPr lang="en-US" sz="1000"/>
                        <a:t>10</a:t>
                      </a:r>
                    </a:p>
                  </a:txBody>
                  <a:tcPr/>
                </a:tc>
                <a:tc>
                  <a:txBody>
                    <a:bodyPr/>
                    <a:lstStyle/>
                    <a:p>
                      <a:r>
                        <a:rPr lang="en-US" sz="1000"/>
                        <a:t>30</a:t>
                      </a:r>
                    </a:p>
                  </a:txBody>
                  <a:tcPr/>
                </a:tc>
                <a:tc>
                  <a:txBody>
                    <a:bodyPr/>
                    <a:lstStyle/>
                    <a:p>
                      <a:r>
                        <a:rPr lang="en-US" sz="1000"/>
                        <a:t>22</a:t>
                      </a:r>
                    </a:p>
                  </a:txBody>
                  <a:tcPr/>
                </a:tc>
                <a:tc>
                  <a:txBody>
                    <a:bodyPr/>
                    <a:lstStyle/>
                    <a:p>
                      <a:r>
                        <a:rPr lang="en-US" sz="1000"/>
                        <a:t>3</a:t>
                      </a:r>
                    </a:p>
                  </a:txBody>
                  <a:tcPr/>
                </a:tc>
                <a:tc>
                  <a:txBody>
                    <a:bodyPr/>
                    <a:lstStyle/>
                    <a:p>
                      <a:r>
                        <a:rPr lang="en-US" sz="1000"/>
                        <a:t>5</a:t>
                      </a:r>
                    </a:p>
                  </a:txBody>
                  <a:tcPr/>
                </a:tc>
                <a:tc>
                  <a:txBody>
                    <a:bodyPr/>
                    <a:lstStyle/>
                    <a:p>
                      <a:r>
                        <a:rPr lang="en-US" sz="1000"/>
                        <a:t>16</a:t>
                      </a:r>
                    </a:p>
                  </a:txBody>
                  <a:tcPr/>
                </a:tc>
                <a:tc>
                  <a:txBody>
                    <a:bodyPr/>
                    <a:lstStyle/>
                    <a:p>
                      <a:r>
                        <a:rPr lang="en-US" sz="1000"/>
                        <a:t>16</a:t>
                      </a:r>
                    </a:p>
                  </a:txBody>
                  <a:tcPr/>
                </a:tc>
                <a:tc>
                  <a:txBody>
                    <a:bodyPr/>
                    <a:lstStyle/>
                    <a:p>
                      <a:r>
                        <a:rPr lang="en-US" sz="1000"/>
                        <a:t>76</a:t>
                      </a:r>
                    </a:p>
                  </a:txBody>
                  <a:tcPr/>
                </a:tc>
                <a:tc>
                  <a:txBody>
                    <a:bodyPr/>
                    <a:lstStyle/>
                    <a:p>
                      <a:r>
                        <a:rPr lang="en-US" sz="1000"/>
                        <a:t>8</a:t>
                      </a:r>
                    </a:p>
                  </a:txBody>
                  <a:tcPr/>
                </a:tc>
                <a:tc>
                  <a:txBody>
                    <a:bodyPr/>
                    <a:lstStyle/>
                    <a:p>
                      <a:r>
                        <a:rPr lang="en-US" sz="1000"/>
                        <a:t>9</a:t>
                      </a:r>
                    </a:p>
                  </a:txBody>
                  <a:tcPr/>
                </a:tc>
                <a:tc>
                  <a:txBody>
                    <a:bodyPr/>
                    <a:lstStyle/>
                    <a:p>
                      <a:r>
                        <a:rPr lang="en-US" sz="1000"/>
                        <a:t>0.3738 %</a:t>
                      </a:r>
                    </a:p>
                  </a:txBody>
                  <a:tcPr/>
                </a:tc>
                <a:tc>
                  <a:txBody>
                    <a:bodyPr/>
                    <a:lstStyle/>
                    <a:p>
                      <a:r>
                        <a:rPr lang="en-US" sz="1000"/>
                        <a:t>0.0 %</a:t>
                      </a:r>
                    </a:p>
                  </a:txBody>
                  <a:tcPr/>
                </a:tc>
                <a:extLst>
                  <a:ext uri="{0D108BD9-81ED-4DB2-BD59-A6C34878D82A}">
                    <a16:rowId xmlns:a16="http://schemas.microsoft.com/office/drawing/2014/main" val="3126319258"/>
                  </a:ext>
                </a:extLst>
              </a:tr>
            </a:tbl>
          </a:graphicData>
        </a:graphic>
      </p:graphicFrame>
      <p:sp>
        <p:nvSpPr>
          <p:cNvPr id="4" name="Text Placeholder 3">
            <a:extLst>
              <a:ext uri="{FF2B5EF4-FFF2-40B4-BE49-F238E27FC236}">
                <a16:creationId xmlns:a16="http://schemas.microsoft.com/office/drawing/2014/main" id="{B35ABBA3-330F-4D50-A8ED-3A459052D539}"/>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9383381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4A400-13FF-4F91-8BDD-D09CBBDC7002}"/>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AA67BEF2-BAF9-4A52-9FD6-B57C309C6530}"/>
              </a:ext>
            </a:extLst>
          </p:cNvPr>
          <p:cNvGraphicFramePr>
            <a:graphicFrameLocks noGrp="1"/>
          </p:cNvGraphicFramePr>
          <p:nvPr>
            <p:ph type="chart" sz="quarter" idx="13"/>
            <p:extLst>
              <p:ext uri="{D42A27DB-BD31-4B8C-83A1-F6EECF244321}">
                <p14:modId xmlns:p14="http://schemas.microsoft.com/office/powerpoint/2010/main" val="35714455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55F593-6109-4D22-AB2E-6C88A22E3A15}"/>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2DD39D4B-4A91-44AF-B1DC-750037B06E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43789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30196-BC2D-4439-9A3D-2901199023B9}"/>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F2D2DBA6-EF58-4562-A5C7-8C456962ADE9}"/>
              </a:ext>
            </a:extLst>
          </p:cNvPr>
          <p:cNvGraphicFramePr>
            <a:graphicFrameLocks noGrp="1"/>
          </p:cNvGraphicFramePr>
          <p:nvPr>
            <p:ph type="chart" sz="quarter" idx="13"/>
            <p:extLst>
              <p:ext uri="{D42A27DB-BD31-4B8C-83A1-F6EECF244321}">
                <p14:modId xmlns:p14="http://schemas.microsoft.com/office/powerpoint/2010/main" val="446063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7F586D-3CAA-4A48-A10D-45D6DCE1C6F9}"/>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ED532A39-F4AE-4B58-BB2F-A0802760A0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85279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8ECC30-D354-4E62-8ACA-8112B3AE3E83}"/>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A14A0202-AFFB-414D-93B2-3CF6CE803524}"/>
              </a:ext>
            </a:extLst>
          </p:cNvPr>
          <p:cNvGraphicFramePr>
            <a:graphicFrameLocks noGrp="1"/>
          </p:cNvGraphicFramePr>
          <p:nvPr>
            <p:ph type="chart" sz="quarter" idx="13"/>
            <p:extLst>
              <p:ext uri="{D42A27DB-BD31-4B8C-83A1-F6EECF244321}">
                <p14:modId xmlns:p14="http://schemas.microsoft.com/office/powerpoint/2010/main" val="21420563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46CFD4-868A-47AE-B9E0-8FCB9B98580A}"/>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18E036BA-541C-4FE0-B8DF-54E911DDC2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38073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235A9-0C25-42A5-BD37-E20E3A5F9A8E}"/>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629D6C7B-8985-47B9-B207-77F85C4AC551}"/>
              </a:ext>
            </a:extLst>
          </p:cNvPr>
          <p:cNvGraphicFramePr>
            <a:graphicFrameLocks noGrp="1"/>
          </p:cNvGraphicFramePr>
          <p:nvPr>
            <p:ph type="tbl" sz="quarter" idx="13"/>
            <p:extLst>
              <p:ext uri="{D42A27DB-BD31-4B8C-83A1-F6EECF244321}">
                <p14:modId xmlns:p14="http://schemas.microsoft.com/office/powerpoint/2010/main" val="2114806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129490389"/>
                    </a:ext>
                  </a:extLst>
                </a:gridCol>
                <a:gridCol w="493776">
                  <a:extLst>
                    <a:ext uri="{9D8B030D-6E8A-4147-A177-3AD203B41FA5}">
                      <a16:colId xmlns:a16="http://schemas.microsoft.com/office/drawing/2014/main" val="950954780"/>
                    </a:ext>
                  </a:extLst>
                </a:gridCol>
                <a:gridCol w="1069848">
                  <a:extLst>
                    <a:ext uri="{9D8B030D-6E8A-4147-A177-3AD203B41FA5}">
                      <a16:colId xmlns:a16="http://schemas.microsoft.com/office/drawing/2014/main" val="2035481509"/>
                    </a:ext>
                  </a:extLst>
                </a:gridCol>
                <a:gridCol w="1069848">
                  <a:extLst>
                    <a:ext uri="{9D8B030D-6E8A-4147-A177-3AD203B41FA5}">
                      <a16:colId xmlns:a16="http://schemas.microsoft.com/office/drawing/2014/main" val="379957945"/>
                    </a:ext>
                  </a:extLst>
                </a:gridCol>
                <a:gridCol w="1069848">
                  <a:extLst>
                    <a:ext uri="{9D8B030D-6E8A-4147-A177-3AD203B41FA5}">
                      <a16:colId xmlns:a16="http://schemas.microsoft.com/office/drawing/2014/main" val="2602463163"/>
                    </a:ext>
                  </a:extLst>
                </a:gridCol>
                <a:gridCol w="1069848">
                  <a:extLst>
                    <a:ext uri="{9D8B030D-6E8A-4147-A177-3AD203B41FA5}">
                      <a16:colId xmlns:a16="http://schemas.microsoft.com/office/drawing/2014/main" val="3366481658"/>
                    </a:ext>
                  </a:extLst>
                </a:gridCol>
                <a:gridCol w="1069848">
                  <a:extLst>
                    <a:ext uri="{9D8B030D-6E8A-4147-A177-3AD203B41FA5}">
                      <a16:colId xmlns:a16="http://schemas.microsoft.com/office/drawing/2014/main" val="2958942851"/>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1213613885"/>
                  </a:ext>
                </a:extLst>
              </a:tr>
              <a:tr h="370840">
                <a:tc>
                  <a:txBody>
                    <a:bodyPr/>
                    <a:lstStyle/>
                    <a:p>
                      <a:r>
                        <a:rPr lang="en-US" sz="1000" b="1"/>
                        <a:t>@FirstInsHI - 2020-02-12 13:16:45</a:t>
                      </a:r>
                      <a:r>
                        <a:rPr lang="en-US" sz="1000"/>
                        <a:t>
 We are currently undergoing a major transformation at FICOH: TOP 3 (Transforming our People, Processes, &amp;amp; Platforms).  It’s a group of related projects geared at transforming how FICOH does business so that we can better serve our customers! #ICM2020Chat #InsuranceCareersMonth https://t.co/maorKFABQm</a:t>
                      </a:r>
                    </a:p>
                  </a:txBody>
                  <a:tcPr/>
                </a:tc>
                <a:tc>
                  <a:txBody>
                    <a:bodyPr/>
                    <a:lstStyle/>
                    <a:p>
                      <a:r>
                        <a:rPr lang="en-US" sz="1000"/>
                        <a:t>02/13/2020 13:22:57</a:t>
                      </a:r>
                    </a:p>
                  </a:txBody>
                  <a:tcPr/>
                </a:tc>
                <a:tc>
                  <a:txBody>
                    <a:bodyPr/>
                    <a:lstStyle/>
                    <a:p>
                      <a:r>
                        <a:rPr lang="en-US" sz="1000"/>
                        <a:t>No</a:t>
                      </a:r>
                    </a:p>
                  </a:txBody>
                  <a:tcPr/>
                </a:tc>
                <a:tc>
                  <a:txBody>
                    <a:bodyPr/>
                    <a:lstStyle/>
                    <a:p>
                      <a:r>
                        <a:rPr lang="en-US" sz="1000"/>
                        <a:t>2</a:t>
                      </a:r>
                    </a:p>
                  </a:txBody>
                  <a:tcPr/>
                </a:tc>
                <a:tc>
                  <a:txBody>
                    <a:bodyPr/>
                    <a:lstStyle/>
                    <a:p>
                      <a:r>
                        <a:rPr lang="en-US" sz="1000"/>
                        <a:t>12</a:t>
                      </a:r>
                    </a:p>
                  </a:txBody>
                  <a:tcPr/>
                </a:tc>
                <a:tc>
                  <a:txBody>
                    <a:bodyPr/>
                    <a:lstStyle/>
                    <a:p>
                      <a:r>
                        <a:rPr lang="en-US" sz="1000"/>
                        <a:t>0</a:t>
                      </a:r>
                    </a:p>
                  </a:txBody>
                  <a:tcPr/>
                </a:tc>
                <a:tc>
                  <a:txBody>
                    <a:bodyPr/>
                    <a:lstStyle/>
                    <a:p>
                      <a:r>
                        <a:rPr lang="en-US" sz="1000"/>
                        <a:t>1.1475 %</a:t>
                      </a:r>
                    </a:p>
                  </a:txBody>
                  <a:tcPr/>
                </a:tc>
                <a:extLst>
                  <a:ext uri="{0D108BD9-81ED-4DB2-BD59-A6C34878D82A}">
                    <a16:rowId xmlns:a16="http://schemas.microsoft.com/office/drawing/2014/main" val="1011552324"/>
                  </a:ext>
                </a:extLst>
              </a:tr>
              <a:tr h="370840">
                <a:tc>
                  <a:txBody>
                    <a:bodyPr/>
                    <a:lstStyle/>
                    <a:p>
                      <a:r>
                        <a:rPr lang="en-US" sz="1000" b="1"/>
                        <a:t>@FirstInsHI - 2020-02-12 13:23:30</a:t>
                      </a:r>
                      <a:r>
                        <a:rPr lang="en-US" sz="1000"/>
                        <a:t>
 A5: FICOH associates support our local community in many ways, from delivering hot meals to the elderly every week to beautifying school campuses. Last year,we helped to remove invasive grass from Loko Ea, a 400-year old Hawaiian fishpond in Waialua. #ICM2020Chat #ICM2020 https://t.co/nRrtl5GxLB https://t.co/6Nt3UWUWwd</a:t>
                      </a:r>
                    </a:p>
                  </a:txBody>
                  <a:tcPr/>
                </a:tc>
                <a:tc>
                  <a:txBody>
                    <a:bodyPr/>
                    <a:lstStyle/>
                    <a:p>
                      <a:r>
                        <a:rPr lang="en-US" sz="1000"/>
                        <a:t>02/13/2020 19:19:09</a:t>
                      </a:r>
                    </a:p>
                  </a:txBody>
                  <a:tcPr/>
                </a:tc>
                <a:tc>
                  <a:txBody>
                    <a:bodyPr/>
                    <a:lstStyle/>
                    <a:p>
                      <a:r>
                        <a:rPr lang="en-US" sz="1000"/>
                        <a:t>No</a:t>
                      </a:r>
                    </a:p>
                  </a:txBody>
                  <a:tcPr/>
                </a:tc>
                <a:tc>
                  <a:txBody>
                    <a:bodyPr/>
                    <a:lstStyle/>
                    <a:p>
                      <a:r>
                        <a:rPr lang="en-US" sz="1000"/>
                        <a:t>1</a:t>
                      </a:r>
                    </a:p>
                  </a:txBody>
                  <a:tcPr/>
                </a:tc>
                <a:tc>
                  <a:txBody>
                    <a:bodyPr/>
                    <a:lstStyle/>
                    <a:p>
                      <a:r>
                        <a:rPr lang="en-US" sz="1000"/>
                        <a:t>9</a:t>
                      </a:r>
                    </a:p>
                  </a:txBody>
                  <a:tcPr/>
                </a:tc>
                <a:tc>
                  <a:txBody>
                    <a:bodyPr/>
                    <a:lstStyle/>
                    <a:p>
                      <a:r>
                        <a:rPr lang="en-US" sz="1000"/>
                        <a:t>2</a:t>
                      </a:r>
                    </a:p>
                  </a:txBody>
                  <a:tcPr/>
                </a:tc>
                <a:tc>
                  <a:txBody>
                    <a:bodyPr/>
                    <a:lstStyle/>
                    <a:p>
                      <a:r>
                        <a:rPr lang="en-US" sz="1000"/>
                        <a:t>0.9836 %</a:t>
                      </a:r>
                    </a:p>
                  </a:txBody>
                  <a:tcPr/>
                </a:tc>
                <a:extLst>
                  <a:ext uri="{0D108BD9-81ED-4DB2-BD59-A6C34878D82A}">
                    <a16:rowId xmlns:a16="http://schemas.microsoft.com/office/drawing/2014/main" val="557148071"/>
                  </a:ext>
                </a:extLst>
              </a:tr>
              <a:tr h="370840">
                <a:tc>
                  <a:txBody>
                    <a:bodyPr/>
                    <a:lstStyle/>
                    <a:p>
                      <a:r>
                        <a:rPr lang="en-US" sz="1000" b="1"/>
                        <a:t>@FirstInsHI - 2020-02-07 12:46:31</a:t>
                      </a:r>
                      <a:r>
                        <a:rPr lang="en-US" sz="1000"/>
                        <a:t>
 Happy #AlohaFriday! 🌊 Enjoy this photo taken by Lance K. of our Commercial Underwriting department. 
#oahu #hawaii #teamficoh #diamonhead #waikiki #aloha #PhotoOfTheDay https://t.co/c46Q5aQkzh</a:t>
                      </a:r>
                    </a:p>
                  </a:txBody>
                  <a:tcPr/>
                </a:tc>
                <a:tc>
                  <a:txBody>
                    <a:bodyPr/>
                    <a:lstStyle/>
                    <a:p>
                      <a:r>
                        <a:rPr lang="en-US" sz="1000"/>
                        <a:t>02/11/2020 13:21:04</a:t>
                      </a:r>
                    </a:p>
                  </a:txBody>
                  <a:tcPr/>
                </a:tc>
                <a:tc>
                  <a:txBody>
                    <a:bodyPr/>
                    <a:lstStyle/>
                    <a:p>
                      <a:r>
                        <a:rPr lang="en-US" sz="1000"/>
                        <a:t>No</a:t>
                      </a:r>
                    </a:p>
                  </a:txBody>
                  <a:tcPr/>
                </a:tc>
                <a:tc>
                  <a:txBody>
                    <a:bodyPr/>
                    <a:lstStyle/>
                    <a:p>
                      <a:r>
                        <a:rPr lang="en-US" sz="1000"/>
                        <a:t>2</a:t>
                      </a:r>
                    </a:p>
                  </a:txBody>
                  <a:tcPr/>
                </a:tc>
                <a:tc>
                  <a:txBody>
                    <a:bodyPr/>
                    <a:lstStyle/>
                    <a:p>
                      <a:r>
                        <a:rPr lang="en-US" sz="1000"/>
                        <a:t>7</a:t>
                      </a:r>
                    </a:p>
                  </a:txBody>
                  <a:tcPr/>
                </a:tc>
                <a:tc>
                  <a:txBody>
                    <a:bodyPr/>
                    <a:lstStyle/>
                    <a:p>
                      <a:r>
                        <a:rPr lang="en-US" sz="1000"/>
                        <a:t>2</a:t>
                      </a:r>
                    </a:p>
                  </a:txBody>
                  <a:tcPr/>
                </a:tc>
                <a:tc>
                  <a:txBody>
                    <a:bodyPr/>
                    <a:lstStyle/>
                    <a:p>
                      <a:r>
                        <a:rPr lang="en-US" sz="1000"/>
                        <a:t>0.9053 %</a:t>
                      </a:r>
                    </a:p>
                  </a:txBody>
                  <a:tcPr/>
                </a:tc>
                <a:extLst>
                  <a:ext uri="{0D108BD9-81ED-4DB2-BD59-A6C34878D82A}">
                    <a16:rowId xmlns:a16="http://schemas.microsoft.com/office/drawing/2014/main" val="3508412218"/>
                  </a:ext>
                </a:extLst>
              </a:tr>
            </a:tbl>
          </a:graphicData>
        </a:graphic>
      </p:graphicFrame>
      <p:sp>
        <p:nvSpPr>
          <p:cNvPr id="4" name="Text Placeholder 3">
            <a:extLst>
              <a:ext uri="{FF2B5EF4-FFF2-40B4-BE49-F238E27FC236}">
                <a16:creationId xmlns:a16="http://schemas.microsoft.com/office/drawing/2014/main" id="{424AF880-7B93-4902-A73C-4F8958214727}"/>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7661078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F41E1-1BA8-4921-95CD-A511958B251D}"/>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0933209E-3B7A-40A2-8087-FD2802A5FD82}"/>
              </a:ext>
            </a:extLst>
          </p:cNvPr>
          <p:cNvGraphicFramePr>
            <a:graphicFrameLocks noGrp="1"/>
          </p:cNvGraphicFramePr>
          <p:nvPr>
            <p:ph type="tbl" sz="quarter" idx="13"/>
            <p:extLst>
              <p:ext uri="{D42A27DB-BD31-4B8C-83A1-F6EECF244321}">
                <p14:modId xmlns:p14="http://schemas.microsoft.com/office/powerpoint/2010/main" val="1530486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4162606738"/>
                    </a:ext>
                  </a:extLst>
                </a:gridCol>
                <a:gridCol w="411480">
                  <a:extLst>
                    <a:ext uri="{9D8B030D-6E8A-4147-A177-3AD203B41FA5}">
                      <a16:colId xmlns:a16="http://schemas.microsoft.com/office/drawing/2014/main" val="74331800"/>
                    </a:ext>
                  </a:extLst>
                </a:gridCol>
                <a:gridCol w="411480">
                  <a:extLst>
                    <a:ext uri="{9D8B030D-6E8A-4147-A177-3AD203B41FA5}">
                      <a16:colId xmlns:a16="http://schemas.microsoft.com/office/drawing/2014/main" val="324834651"/>
                    </a:ext>
                  </a:extLst>
                </a:gridCol>
                <a:gridCol w="411480">
                  <a:extLst>
                    <a:ext uri="{9D8B030D-6E8A-4147-A177-3AD203B41FA5}">
                      <a16:colId xmlns:a16="http://schemas.microsoft.com/office/drawing/2014/main" val="248811282"/>
                    </a:ext>
                  </a:extLst>
                </a:gridCol>
                <a:gridCol w="411480">
                  <a:extLst>
                    <a:ext uri="{9D8B030D-6E8A-4147-A177-3AD203B41FA5}">
                      <a16:colId xmlns:a16="http://schemas.microsoft.com/office/drawing/2014/main" val="1943395334"/>
                    </a:ext>
                  </a:extLst>
                </a:gridCol>
                <a:gridCol w="411480">
                  <a:extLst>
                    <a:ext uri="{9D8B030D-6E8A-4147-A177-3AD203B41FA5}">
                      <a16:colId xmlns:a16="http://schemas.microsoft.com/office/drawing/2014/main" val="502493904"/>
                    </a:ext>
                  </a:extLst>
                </a:gridCol>
                <a:gridCol w="411480">
                  <a:extLst>
                    <a:ext uri="{9D8B030D-6E8A-4147-A177-3AD203B41FA5}">
                      <a16:colId xmlns:a16="http://schemas.microsoft.com/office/drawing/2014/main" val="3246627207"/>
                    </a:ext>
                  </a:extLst>
                </a:gridCol>
                <a:gridCol w="411480">
                  <a:extLst>
                    <a:ext uri="{9D8B030D-6E8A-4147-A177-3AD203B41FA5}">
                      <a16:colId xmlns:a16="http://schemas.microsoft.com/office/drawing/2014/main" val="3364768419"/>
                    </a:ext>
                  </a:extLst>
                </a:gridCol>
                <a:gridCol w="411480">
                  <a:extLst>
                    <a:ext uri="{9D8B030D-6E8A-4147-A177-3AD203B41FA5}">
                      <a16:colId xmlns:a16="http://schemas.microsoft.com/office/drawing/2014/main" val="3119351082"/>
                    </a:ext>
                  </a:extLst>
                </a:gridCol>
                <a:gridCol w="411480">
                  <a:extLst>
                    <a:ext uri="{9D8B030D-6E8A-4147-A177-3AD203B41FA5}">
                      <a16:colId xmlns:a16="http://schemas.microsoft.com/office/drawing/2014/main" val="4194657827"/>
                    </a:ext>
                  </a:extLst>
                </a:gridCol>
                <a:gridCol w="411480">
                  <a:extLst>
                    <a:ext uri="{9D8B030D-6E8A-4147-A177-3AD203B41FA5}">
                      <a16:colId xmlns:a16="http://schemas.microsoft.com/office/drawing/2014/main" val="2317414978"/>
                    </a:ext>
                  </a:extLst>
                </a:gridCol>
                <a:gridCol w="411480">
                  <a:extLst>
                    <a:ext uri="{9D8B030D-6E8A-4147-A177-3AD203B41FA5}">
                      <a16:colId xmlns:a16="http://schemas.microsoft.com/office/drawing/2014/main" val="1508460653"/>
                    </a:ext>
                  </a:extLst>
                </a:gridCol>
                <a:gridCol w="411480">
                  <a:extLst>
                    <a:ext uri="{9D8B030D-6E8A-4147-A177-3AD203B41FA5}">
                      <a16:colId xmlns:a16="http://schemas.microsoft.com/office/drawing/2014/main" val="2334164190"/>
                    </a:ext>
                  </a:extLst>
                </a:gridCol>
                <a:gridCol w="411480">
                  <a:extLst>
                    <a:ext uri="{9D8B030D-6E8A-4147-A177-3AD203B41FA5}">
                      <a16:colId xmlns:a16="http://schemas.microsoft.com/office/drawing/2014/main" val="2775730488"/>
                    </a:ext>
                  </a:extLst>
                </a:gridCol>
                <a:gridCol w="411480">
                  <a:extLst>
                    <a:ext uri="{9D8B030D-6E8A-4147-A177-3AD203B41FA5}">
                      <a16:colId xmlns:a16="http://schemas.microsoft.com/office/drawing/2014/main" val="550469741"/>
                    </a:ext>
                  </a:extLst>
                </a:gridCol>
                <a:gridCol w="411480">
                  <a:extLst>
                    <a:ext uri="{9D8B030D-6E8A-4147-A177-3AD203B41FA5}">
                      <a16:colId xmlns:a16="http://schemas.microsoft.com/office/drawing/2014/main" val="1106695094"/>
                    </a:ext>
                  </a:extLst>
                </a:gridCol>
                <a:gridCol w="411480">
                  <a:extLst>
                    <a:ext uri="{9D8B030D-6E8A-4147-A177-3AD203B41FA5}">
                      <a16:colId xmlns:a16="http://schemas.microsoft.com/office/drawing/2014/main" val="164362134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tc>
                  <a:txBody>
                    <a:bodyPr/>
                    <a:lstStyle/>
                    <a:p>
                      <a:r>
                        <a:rPr lang="en-US" sz="1000"/>
                        <a:t>Video Time Watched (minutes)</a:t>
                      </a:r>
                    </a:p>
                  </a:txBody>
                  <a:tcPr/>
                </a:tc>
                <a:extLst>
                  <a:ext uri="{0D108BD9-81ED-4DB2-BD59-A6C34878D82A}">
                    <a16:rowId xmlns:a16="http://schemas.microsoft.com/office/drawing/2014/main" val="2935091438"/>
                  </a:ext>
                </a:extLst>
              </a:tr>
              <a:tr h="370840">
                <a:tc>
                  <a:txBody>
                    <a:bodyPr/>
                    <a:lstStyle/>
                    <a:p>
                      <a:r>
                        <a:rPr lang="en-US" sz="1000"/>
                        <a:t>First Insurance Company of Hawaii</a:t>
                      </a:r>
                    </a:p>
                  </a:txBody>
                  <a:tcPr/>
                </a:tc>
                <a:tc>
                  <a:txBody>
                    <a:bodyPr/>
                    <a:lstStyle/>
                    <a:p>
                      <a:r>
                        <a:rPr lang="en-US" sz="1000"/>
                        <a:t>2071</a:t>
                      </a:r>
                    </a:p>
                  </a:txBody>
                  <a:tcPr/>
                </a:tc>
                <a:tc>
                  <a:txBody>
                    <a:bodyPr/>
                    <a:lstStyle/>
                    <a:p>
                      <a:r>
                        <a:rPr lang="en-US" sz="1000"/>
                        <a:t>208</a:t>
                      </a:r>
                    </a:p>
                  </a:txBody>
                  <a:tcPr/>
                </a:tc>
                <a:tc>
                  <a:txBody>
                    <a:bodyPr/>
                    <a:lstStyle/>
                    <a:p>
                      <a:r>
                        <a:rPr lang="en-US" sz="1000"/>
                        <a:t>11</a:t>
                      </a:r>
                    </a:p>
                  </a:txBody>
                  <a:tcPr/>
                </a:tc>
                <a:tc>
                  <a:txBody>
                    <a:bodyPr/>
                    <a:lstStyle/>
                    <a:p>
                      <a:r>
                        <a:rPr lang="en-US" sz="1000"/>
                        <a:t>311</a:t>
                      </a:r>
                    </a:p>
                  </a:txBody>
                  <a:tcPr/>
                </a:tc>
                <a:tc>
                  <a:txBody>
                    <a:bodyPr/>
                    <a:lstStyle/>
                    <a:p>
                      <a:r>
                        <a:rPr lang="en-US" sz="1000"/>
                        <a:t>28.272727272727</a:t>
                      </a:r>
                    </a:p>
                  </a:txBody>
                  <a:tcPr/>
                </a:tc>
                <a:tc>
                  <a:txBody>
                    <a:bodyPr/>
                    <a:lstStyle/>
                    <a:p>
                      <a:r>
                        <a:rPr lang="en-US" sz="1000"/>
                        <a:t>5</a:t>
                      </a:r>
                    </a:p>
                  </a:txBody>
                  <a:tcPr/>
                </a:tc>
                <a:tc>
                  <a:txBody>
                    <a:bodyPr/>
                    <a:lstStyle/>
                    <a:p>
                      <a:r>
                        <a:rPr lang="en-US" sz="1000"/>
                        <a:t>0.45454545454545</a:t>
                      </a:r>
                    </a:p>
                  </a:txBody>
                  <a:tcPr/>
                </a:tc>
                <a:tc>
                  <a:txBody>
                    <a:bodyPr/>
                    <a:lstStyle/>
                    <a:p>
                      <a:r>
                        <a:rPr lang="en-US" sz="1000"/>
                        <a:t>4</a:t>
                      </a:r>
                    </a:p>
                  </a:txBody>
                  <a:tcPr/>
                </a:tc>
                <a:tc>
                  <a:txBody>
                    <a:bodyPr/>
                    <a:lstStyle/>
                    <a:p>
                      <a:r>
                        <a:rPr lang="en-US" sz="1000"/>
                        <a:t>0.4</a:t>
                      </a:r>
                    </a:p>
                  </a:txBody>
                  <a:tcPr/>
                </a:tc>
                <a:tc>
                  <a:txBody>
                    <a:bodyPr/>
                    <a:lstStyle/>
                    <a:p>
                      <a:r>
                        <a:rPr lang="en-US" sz="1000"/>
                        <a:t>1502</a:t>
                      </a:r>
                    </a:p>
                  </a:txBody>
                  <a:tcPr/>
                </a:tc>
                <a:tc>
                  <a:txBody>
                    <a:bodyPr/>
                    <a:lstStyle/>
                    <a:p>
                      <a:r>
                        <a:rPr lang="en-US" sz="1000"/>
                        <a:t>150.2</a:t>
                      </a:r>
                    </a:p>
                  </a:txBody>
                  <a:tcPr/>
                </a:tc>
                <a:tc>
                  <a:txBody>
                    <a:bodyPr/>
                    <a:lstStyle/>
                    <a:p>
                      <a:r>
                        <a:rPr lang="en-US" sz="1000"/>
                        <a:t>12223</a:t>
                      </a:r>
                    </a:p>
                  </a:txBody>
                  <a:tcPr/>
                </a:tc>
                <a:tc>
                  <a:txBody>
                    <a:bodyPr/>
                    <a:lstStyle/>
                    <a:p>
                      <a:r>
                        <a:rPr lang="en-US" sz="1000"/>
                        <a:t>1222.3</a:t>
                      </a:r>
                    </a:p>
                  </a:txBody>
                  <a:tcPr/>
                </a:tc>
                <a:tc>
                  <a:txBody>
                    <a:bodyPr/>
                    <a:lstStyle/>
                    <a:p>
                      <a:r>
                        <a:rPr lang="en-US" sz="1000"/>
                        <a:t>0.10468137343555 %</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201487397"/>
                  </a:ext>
                </a:extLst>
              </a:tr>
            </a:tbl>
          </a:graphicData>
        </a:graphic>
      </p:graphicFrame>
      <p:sp>
        <p:nvSpPr>
          <p:cNvPr id="4" name="Text Placeholder 3">
            <a:extLst>
              <a:ext uri="{FF2B5EF4-FFF2-40B4-BE49-F238E27FC236}">
                <a16:creationId xmlns:a16="http://schemas.microsoft.com/office/drawing/2014/main" id="{C0F54CD4-7F79-4033-88F0-4BD89223CF31}"/>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3160569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E0F88-A09F-4F86-8FAF-DFF5A9A6E9AC}"/>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DF25C4A3-288A-4169-B21D-C70BF537907F}"/>
              </a:ext>
            </a:extLst>
          </p:cNvPr>
          <p:cNvGraphicFramePr>
            <a:graphicFrameLocks noGrp="1"/>
          </p:cNvGraphicFramePr>
          <p:nvPr>
            <p:ph type="chart" sz="quarter" idx="13"/>
            <p:extLst>
              <p:ext uri="{D42A27DB-BD31-4B8C-83A1-F6EECF244321}">
                <p14:modId xmlns:p14="http://schemas.microsoft.com/office/powerpoint/2010/main" val="13398802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CC84D8-33FC-4F3C-A3D1-6DA54A806C7F}"/>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CABD74AB-8F48-4F66-849D-665C784FA7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64251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CB361-0A02-471D-AFA7-C865B18C3E6A}"/>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6175109A-5A9F-473F-876B-B050CD2F6B5A}"/>
              </a:ext>
            </a:extLst>
          </p:cNvPr>
          <p:cNvGraphicFramePr>
            <a:graphicFrameLocks noGrp="1"/>
          </p:cNvGraphicFramePr>
          <p:nvPr>
            <p:ph type="chart" sz="quarter" idx="13"/>
            <p:extLst>
              <p:ext uri="{D42A27DB-BD31-4B8C-83A1-F6EECF244321}">
                <p14:modId xmlns:p14="http://schemas.microsoft.com/office/powerpoint/2010/main" val="10574013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9E9AEB-F0F4-4B74-9C10-047254044969}"/>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ED9AEA68-7263-4577-869A-72CC25CAF9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87518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F84C1-CC66-4C62-8819-13518F62996A}"/>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C4A1215F-7C60-4819-8F2E-DB30B7055ABB}"/>
              </a:ext>
            </a:extLst>
          </p:cNvPr>
          <p:cNvGraphicFramePr>
            <a:graphicFrameLocks noGrp="1"/>
          </p:cNvGraphicFramePr>
          <p:nvPr>
            <p:ph type="chart" sz="quarter" idx="13"/>
            <p:extLst>
              <p:ext uri="{D42A27DB-BD31-4B8C-83A1-F6EECF244321}">
                <p14:modId xmlns:p14="http://schemas.microsoft.com/office/powerpoint/2010/main" val="4947346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FB0641-6A08-41F1-A726-06961D752249}"/>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1612E56C-CF77-4856-9AD9-3603483AC1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43056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2298E-1EE6-43A7-B9F5-B50377981966}"/>
              </a:ext>
            </a:extLst>
          </p:cNvPr>
          <p:cNvSpPr>
            <a:spLocks noGrp="1"/>
          </p:cNvSpPr>
          <p:nvPr>
            <p:ph type="title"/>
          </p:nvPr>
        </p:nvSpPr>
        <p:spPr/>
        <p:txBody>
          <a:bodyPr/>
          <a:lstStyle/>
          <a:p>
            <a:r>
              <a:rPr lang="en-US"/>
              <a:t>LinkedIn Posts Table | FICOH - 1 of 3</a:t>
            </a:r>
          </a:p>
        </p:txBody>
      </p:sp>
      <p:graphicFrame>
        <p:nvGraphicFramePr>
          <p:cNvPr id="5" name="Table Placeholder 4">
            <a:extLst>
              <a:ext uri="{FF2B5EF4-FFF2-40B4-BE49-F238E27FC236}">
                <a16:creationId xmlns:a16="http://schemas.microsoft.com/office/drawing/2014/main" id="{6C63EB46-45EA-43DA-9CBA-F35342847E75}"/>
              </a:ext>
            </a:extLst>
          </p:cNvPr>
          <p:cNvGraphicFramePr>
            <a:graphicFrameLocks noGrp="1"/>
          </p:cNvGraphicFramePr>
          <p:nvPr>
            <p:ph type="tbl" sz="quarter" idx="13"/>
            <p:extLst>
              <p:ext uri="{D42A27DB-BD31-4B8C-83A1-F6EECF244321}">
                <p14:modId xmlns:p14="http://schemas.microsoft.com/office/powerpoint/2010/main" val="2276077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751681428"/>
                    </a:ext>
                  </a:extLst>
                </a:gridCol>
                <a:gridCol w="1069847">
                  <a:extLst>
                    <a:ext uri="{9D8B030D-6E8A-4147-A177-3AD203B41FA5}">
                      <a16:colId xmlns:a16="http://schemas.microsoft.com/office/drawing/2014/main" val="412602954"/>
                    </a:ext>
                  </a:extLst>
                </a:gridCol>
                <a:gridCol w="740664">
                  <a:extLst>
                    <a:ext uri="{9D8B030D-6E8A-4147-A177-3AD203B41FA5}">
                      <a16:colId xmlns:a16="http://schemas.microsoft.com/office/drawing/2014/main" val="3990716103"/>
                    </a:ext>
                  </a:extLst>
                </a:gridCol>
                <a:gridCol w="493776">
                  <a:extLst>
                    <a:ext uri="{9D8B030D-6E8A-4147-A177-3AD203B41FA5}">
                      <a16:colId xmlns:a16="http://schemas.microsoft.com/office/drawing/2014/main" val="1756478505"/>
                    </a:ext>
                  </a:extLst>
                </a:gridCol>
                <a:gridCol w="493776">
                  <a:extLst>
                    <a:ext uri="{9D8B030D-6E8A-4147-A177-3AD203B41FA5}">
                      <a16:colId xmlns:a16="http://schemas.microsoft.com/office/drawing/2014/main" val="2657042047"/>
                    </a:ext>
                  </a:extLst>
                </a:gridCol>
                <a:gridCol w="493776">
                  <a:extLst>
                    <a:ext uri="{9D8B030D-6E8A-4147-A177-3AD203B41FA5}">
                      <a16:colId xmlns:a16="http://schemas.microsoft.com/office/drawing/2014/main" val="2118627572"/>
                    </a:ext>
                  </a:extLst>
                </a:gridCol>
                <a:gridCol w="493776">
                  <a:extLst>
                    <a:ext uri="{9D8B030D-6E8A-4147-A177-3AD203B41FA5}">
                      <a16:colId xmlns:a16="http://schemas.microsoft.com/office/drawing/2014/main" val="800659133"/>
                    </a:ext>
                  </a:extLst>
                </a:gridCol>
                <a:gridCol w="493776">
                  <a:extLst>
                    <a:ext uri="{9D8B030D-6E8A-4147-A177-3AD203B41FA5}">
                      <a16:colId xmlns:a16="http://schemas.microsoft.com/office/drawing/2014/main" val="1762206386"/>
                    </a:ext>
                  </a:extLst>
                </a:gridCol>
                <a:gridCol w="493776">
                  <a:extLst>
                    <a:ext uri="{9D8B030D-6E8A-4147-A177-3AD203B41FA5}">
                      <a16:colId xmlns:a16="http://schemas.microsoft.com/office/drawing/2014/main" val="561551012"/>
                    </a:ext>
                  </a:extLst>
                </a:gridCol>
                <a:gridCol w="493776">
                  <a:extLst>
                    <a:ext uri="{9D8B030D-6E8A-4147-A177-3AD203B41FA5}">
                      <a16:colId xmlns:a16="http://schemas.microsoft.com/office/drawing/2014/main" val="1436545756"/>
                    </a:ext>
                  </a:extLst>
                </a:gridCol>
                <a:gridCol w="493776">
                  <a:extLst>
                    <a:ext uri="{9D8B030D-6E8A-4147-A177-3AD203B41FA5}">
                      <a16:colId xmlns:a16="http://schemas.microsoft.com/office/drawing/2014/main" val="30260600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836544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- 2020-02-19 18:41:28</a:t>
                      </a:r>
                      <a:r>
                        <a:rPr kumimoji="0" lang="en-US" sz="1000" b="0" i="0" u="none" strike="noStrike" kern="1200" cap="none" spc="0" normalizeH="0" baseline="0" noProof="0">
                          <a:ln>
                            <a:noFill/>
                          </a:ln>
                          <a:solidFill>
                            <a:prstClr val="black"/>
                          </a:solidFill>
                          <a:effectLst/>
                          <a:uLnTx/>
                          <a:uFillTx/>
                          <a:latin typeface="+mn-lt"/>
                          <a:ea typeface="+mn-ea"/>
                          <a:cs typeface="+mn-cs"/>
                        </a:rPr>
                        <a:t>
   Today is a special day at FICOH—Not one, but TWO of our associates are celebrating their 40th work anniversaries! Please join us in congratulating Barbara F. and Sriweepa S. on forty years of dedicated service. 
#workanniversary #insurancecareersmonth #tokiomarine #dedication #insurance #teamficoh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https://media-exp1.licdn.com/dms/image/C5622AQE2SVqxJx1laA/feedshare-shrink_800/0?e=1586390400&amp;v=beta&amp;t=xhZxZ-V5H-k3BWKzaWVQvlIjre0AHzUkcjnU6dFiXxc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03/04/2020 15:44:25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0.097461468721668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1822556"/>
                  </a:ext>
                </a:extLst>
              </a:tr>
            </a:tbl>
          </a:graphicData>
        </a:graphic>
      </p:graphicFrame>
      <p:sp>
        <p:nvSpPr>
          <p:cNvPr id="4" name="Text Placeholder 3">
            <a:extLst>
              <a:ext uri="{FF2B5EF4-FFF2-40B4-BE49-F238E27FC236}">
                <a16:creationId xmlns:a16="http://schemas.microsoft.com/office/drawing/2014/main" id="{2EF13FA6-3ECE-453C-9982-D8DD0B870532}"/>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1178725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3925A-D88B-45DA-9193-CECE8FBAD0E9}"/>
              </a:ext>
            </a:extLst>
          </p:cNvPr>
          <p:cNvSpPr>
            <a:spLocks noGrp="1"/>
          </p:cNvSpPr>
          <p:nvPr>
            <p:ph type="title"/>
          </p:nvPr>
        </p:nvSpPr>
        <p:spPr/>
        <p:txBody>
          <a:bodyPr/>
          <a:lstStyle/>
          <a:p>
            <a:r>
              <a:rPr lang="en-US"/>
              <a:t>LinkedIn Posts Table | FICOH - 2 of 3</a:t>
            </a:r>
          </a:p>
        </p:txBody>
      </p:sp>
      <p:graphicFrame>
        <p:nvGraphicFramePr>
          <p:cNvPr id="5" name="Table Placeholder 4">
            <a:extLst>
              <a:ext uri="{FF2B5EF4-FFF2-40B4-BE49-F238E27FC236}">
                <a16:creationId xmlns:a16="http://schemas.microsoft.com/office/drawing/2014/main" id="{8DED0704-0856-478D-B7A2-1687FF057A0B}"/>
              </a:ext>
            </a:extLst>
          </p:cNvPr>
          <p:cNvGraphicFramePr>
            <a:graphicFrameLocks noGrp="1"/>
          </p:cNvGraphicFramePr>
          <p:nvPr>
            <p:ph type="tbl" sz="quarter" idx="13"/>
            <p:extLst>
              <p:ext uri="{D42A27DB-BD31-4B8C-83A1-F6EECF244321}">
                <p14:modId xmlns:p14="http://schemas.microsoft.com/office/powerpoint/2010/main" val="3995240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360338871"/>
                    </a:ext>
                  </a:extLst>
                </a:gridCol>
                <a:gridCol w="1069847">
                  <a:extLst>
                    <a:ext uri="{9D8B030D-6E8A-4147-A177-3AD203B41FA5}">
                      <a16:colId xmlns:a16="http://schemas.microsoft.com/office/drawing/2014/main" val="716816138"/>
                    </a:ext>
                  </a:extLst>
                </a:gridCol>
                <a:gridCol w="740664">
                  <a:extLst>
                    <a:ext uri="{9D8B030D-6E8A-4147-A177-3AD203B41FA5}">
                      <a16:colId xmlns:a16="http://schemas.microsoft.com/office/drawing/2014/main" val="4084077758"/>
                    </a:ext>
                  </a:extLst>
                </a:gridCol>
                <a:gridCol w="493776">
                  <a:extLst>
                    <a:ext uri="{9D8B030D-6E8A-4147-A177-3AD203B41FA5}">
                      <a16:colId xmlns:a16="http://schemas.microsoft.com/office/drawing/2014/main" val="2585178331"/>
                    </a:ext>
                  </a:extLst>
                </a:gridCol>
                <a:gridCol w="493776">
                  <a:extLst>
                    <a:ext uri="{9D8B030D-6E8A-4147-A177-3AD203B41FA5}">
                      <a16:colId xmlns:a16="http://schemas.microsoft.com/office/drawing/2014/main" val="3137732879"/>
                    </a:ext>
                  </a:extLst>
                </a:gridCol>
                <a:gridCol w="493776">
                  <a:extLst>
                    <a:ext uri="{9D8B030D-6E8A-4147-A177-3AD203B41FA5}">
                      <a16:colId xmlns:a16="http://schemas.microsoft.com/office/drawing/2014/main" val="4239580095"/>
                    </a:ext>
                  </a:extLst>
                </a:gridCol>
                <a:gridCol w="493776">
                  <a:extLst>
                    <a:ext uri="{9D8B030D-6E8A-4147-A177-3AD203B41FA5}">
                      <a16:colId xmlns:a16="http://schemas.microsoft.com/office/drawing/2014/main" val="1173150139"/>
                    </a:ext>
                  </a:extLst>
                </a:gridCol>
                <a:gridCol w="493776">
                  <a:extLst>
                    <a:ext uri="{9D8B030D-6E8A-4147-A177-3AD203B41FA5}">
                      <a16:colId xmlns:a16="http://schemas.microsoft.com/office/drawing/2014/main" val="2514145511"/>
                    </a:ext>
                  </a:extLst>
                </a:gridCol>
                <a:gridCol w="493776">
                  <a:extLst>
                    <a:ext uri="{9D8B030D-6E8A-4147-A177-3AD203B41FA5}">
                      <a16:colId xmlns:a16="http://schemas.microsoft.com/office/drawing/2014/main" val="584363938"/>
                    </a:ext>
                  </a:extLst>
                </a:gridCol>
                <a:gridCol w="493776">
                  <a:extLst>
                    <a:ext uri="{9D8B030D-6E8A-4147-A177-3AD203B41FA5}">
                      <a16:colId xmlns:a16="http://schemas.microsoft.com/office/drawing/2014/main" val="1997454894"/>
                    </a:ext>
                  </a:extLst>
                </a:gridCol>
                <a:gridCol w="493776">
                  <a:extLst>
                    <a:ext uri="{9D8B030D-6E8A-4147-A177-3AD203B41FA5}">
                      <a16:colId xmlns:a16="http://schemas.microsoft.com/office/drawing/2014/main" val="2400118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848914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- 2020-02-26 20:28:12</a:t>
                      </a:r>
                      <a:r>
                        <a:rPr kumimoji="0" lang="en-US" sz="1000" b="0" i="0" u="none" strike="noStrike" kern="1200" cap="none" spc="0" normalizeH="0" baseline="0" noProof="0">
                          <a:ln>
                            <a:noFill/>
                          </a:ln>
                          <a:solidFill>
                            <a:prstClr val="black"/>
                          </a:solidFill>
                          <a:effectLst/>
                          <a:uLnTx/>
                          <a:uFillTx/>
                          <a:latin typeface="+mn-lt"/>
                          <a:ea typeface="+mn-ea"/>
                          <a:cs typeface="+mn-cs"/>
                        </a:rPr>
                        <a:t>
  NOGUCHI &amp; ASSOCIATES, INC and FICOH Agency Mixer  · February 25 at Oahu Country Club
Yesterday, we hosted an agency mixer event to show our appreciation for our friends and partners at Noguchi &amp; Associates. We hope they had a fun evening talking story over ono food and drinks!
#teamficoh #agencypartners #collaboration #networking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https://media-exp1.licdn.com/dms/image/C5622AQG9PV2qEgVCKw/feedshare-shrink_800/0?e=1586390400&amp;v=beta&amp;t=dN-7BpPu7AtQZUwJOSCe24K-RKKernxVm8Xwm-xjYqE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03/04/2020 15:44:25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0.49546827794562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40471705"/>
                  </a:ext>
                </a:extLst>
              </a:tr>
            </a:tbl>
          </a:graphicData>
        </a:graphic>
      </p:graphicFrame>
      <p:sp>
        <p:nvSpPr>
          <p:cNvPr id="4" name="Text Placeholder 3">
            <a:extLst>
              <a:ext uri="{FF2B5EF4-FFF2-40B4-BE49-F238E27FC236}">
                <a16:creationId xmlns:a16="http://schemas.microsoft.com/office/drawing/2014/main" id="{8D15DF95-9DAF-4CC8-8935-F5CAD2D91B2F}"/>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22633537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729F6-2363-466E-96D0-1D725BA93FA6}"/>
              </a:ext>
            </a:extLst>
          </p:cNvPr>
          <p:cNvSpPr>
            <a:spLocks noGrp="1"/>
          </p:cNvSpPr>
          <p:nvPr>
            <p:ph type="title"/>
          </p:nvPr>
        </p:nvSpPr>
        <p:spPr/>
        <p:txBody>
          <a:bodyPr/>
          <a:lstStyle/>
          <a:p>
            <a:r>
              <a:rPr lang="en-US"/>
              <a:t>LinkedIn Posts Table | FICOH - 3 of 3</a:t>
            </a:r>
          </a:p>
        </p:txBody>
      </p:sp>
      <p:graphicFrame>
        <p:nvGraphicFramePr>
          <p:cNvPr id="5" name="Table Placeholder 4">
            <a:extLst>
              <a:ext uri="{FF2B5EF4-FFF2-40B4-BE49-F238E27FC236}">
                <a16:creationId xmlns:a16="http://schemas.microsoft.com/office/drawing/2014/main" id="{2739C5A4-2DB7-486B-8366-8FAF1E7C7155}"/>
              </a:ext>
            </a:extLst>
          </p:cNvPr>
          <p:cNvGraphicFramePr>
            <a:graphicFrameLocks noGrp="1"/>
          </p:cNvGraphicFramePr>
          <p:nvPr>
            <p:ph type="tbl" sz="quarter" idx="13"/>
            <p:extLst>
              <p:ext uri="{D42A27DB-BD31-4B8C-83A1-F6EECF244321}">
                <p14:modId xmlns:p14="http://schemas.microsoft.com/office/powerpoint/2010/main" val="12856550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157365412"/>
                    </a:ext>
                  </a:extLst>
                </a:gridCol>
                <a:gridCol w="1069847">
                  <a:extLst>
                    <a:ext uri="{9D8B030D-6E8A-4147-A177-3AD203B41FA5}">
                      <a16:colId xmlns:a16="http://schemas.microsoft.com/office/drawing/2014/main" val="3393037740"/>
                    </a:ext>
                  </a:extLst>
                </a:gridCol>
                <a:gridCol w="740664">
                  <a:extLst>
                    <a:ext uri="{9D8B030D-6E8A-4147-A177-3AD203B41FA5}">
                      <a16:colId xmlns:a16="http://schemas.microsoft.com/office/drawing/2014/main" val="1867602943"/>
                    </a:ext>
                  </a:extLst>
                </a:gridCol>
                <a:gridCol w="493776">
                  <a:extLst>
                    <a:ext uri="{9D8B030D-6E8A-4147-A177-3AD203B41FA5}">
                      <a16:colId xmlns:a16="http://schemas.microsoft.com/office/drawing/2014/main" val="2137165518"/>
                    </a:ext>
                  </a:extLst>
                </a:gridCol>
                <a:gridCol w="493776">
                  <a:extLst>
                    <a:ext uri="{9D8B030D-6E8A-4147-A177-3AD203B41FA5}">
                      <a16:colId xmlns:a16="http://schemas.microsoft.com/office/drawing/2014/main" val="3201527895"/>
                    </a:ext>
                  </a:extLst>
                </a:gridCol>
                <a:gridCol w="493776">
                  <a:extLst>
                    <a:ext uri="{9D8B030D-6E8A-4147-A177-3AD203B41FA5}">
                      <a16:colId xmlns:a16="http://schemas.microsoft.com/office/drawing/2014/main" val="4268901517"/>
                    </a:ext>
                  </a:extLst>
                </a:gridCol>
                <a:gridCol w="493776">
                  <a:extLst>
                    <a:ext uri="{9D8B030D-6E8A-4147-A177-3AD203B41FA5}">
                      <a16:colId xmlns:a16="http://schemas.microsoft.com/office/drawing/2014/main" val="4224116171"/>
                    </a:ext>
                  </a:extLst>
                </a:gridCol>
                <a:gridCol w="493776">
                  <a:extLst>
                    <a:ext uri="{9D8B030D-6E8A-4147-A177-3AD203B41FA5}">
                      <a16:colId xmlns:a16="http://schemas.microsoft.com/office/drawing/2014/main" val="1720381660"/>
                    </a:ext>
                  </a:extLst>
                </a:gridCol>
                <a:gridCol w="493776">
                  <a:extLst>
                    <a:ext uri="{9D8B030D-6E8A-4147-A177-3AD203B41FA5}">
                      <a16:colId xmlns:a16="http://schemas.microsoft.com/office/drawing/2014/main" val="2191741075"/>
                    </a:ext>
                  </a:extLst>
                </a:gridCol>
                <a:gridCol w="493776">
                  <a:extLst>
                    <a:ext uri="{9D8B030D-6E8A-4147-A177-3AD203B41FA5}">
                      <a16:colId xmlns:a16="http://schemas.microsoft.com/office/drawing/2014/main" val="223486755"/>
                    </a:ext>
                  </a:extLst>
                </a:gridCol>
                <a:gridCol w="493776">
                  <a:extLst>
                    <a:ext uri="{9D8B030D-6E8A-4147-A177-3AD203B41FA5}">
                      <a16:colId xmlns:a16="http://schemas.microsoft.com/office/drawing/2014/main" val="30561794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712452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- 2020-02-05 18:50:53</a:t>
                      </a:r>
                      <a:r>
                        <a:rPr kumimoji="0" lang="en-US" sz="1000" b="0" i="0" u="none" strike="noStrike" kern="1200" cap="none" spc="0" normalizeH="0" baseline="0" noProof="0">
                          <a:ln>
                            <a:noFill/>
                          </a:ln>
                          <a:solidFill>
                            <a:prstClr val="black"/>
                          </a:solidFill>
                          <a:effectLst/>
                          <a:uLnTx/>
                          <a:uFillTx/>
                          <a:latin typeface="+mn-lt"/>
                          <a:ea typeface="+mn-ea"/>
                          <a:cs typeface="+mn-cs"/>
                        </a:rPr>
                        <a:t>
  This year’s participants in the #TokioMarine Next Generation Leadership Program, including FICOH’s Carole Blanco and Lance Kawano, are spearheading events across Tokio Marine group companies to support OneSight, an independent nonprofit committed to providing eye exams and glasses to people across the world. Today, FICOH associates had the chance to purchase cookies from Cookie Corner Hawaii to support this amazing cause!
#TeamFICOH #CSR #leadership #development #TokioMarineGivesBack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https://media-exp1.licdn.com/dms/image/C5622AQGJioUbtrtNxA/feedshare-shrink_800/0?e=1586390400&amp;v=beta&amp;t=8q9aaj-rtyQyuRFchY7zfxxNX1mD_egUNxnkHBOt014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03/04/2020 15:44:25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0.064969859343603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97329356"/>
                  </a:ext>
                </a:extLst>
              </a:tr>
            </a:tbl>
          </a:graphicData>
        </a:graphic>
      </p:graphicFrame>
      <p:sp>
        <p:nvSpPr>
          <p:cNvPr id="4" name="Text Placeholder 3">
            <a:extLst>
              <a:ext uri="{FF2B5EF4-FFF2-40B4-BE49-F238E27FC236}">
                <a16:creationId xmlns:a16="http://schemas.microsoft.com/office/drawing/2014/main" id="{D3555AA6-3C9F-43C8-B1C2-4D42BF2F8007}"/>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42881513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EC885-4ADA-45C2-9BCF-91F7F9CB06C5}"/>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34940E93-923E-4E4A-B75C-492CEF51982D}"/>
              </a:ext>
            </a:extLst>
          </p:cNvPr>
          <p:cNvGraphicFramePr>
            <a:graphicFrameLocks noGrp="1"/>
          </p:cNvGraphicFramePr>
          <p:nvPr>
            <p:ph type="tbl" sz="quarter" idx="13"/>
            <p:extLst>
              <p:ext uri="{D42A27DB-BD31-4B8C-83A1-F6EECF244321}">
                <p14:modId xmlns:p14="http://schemas.microsoft.com/office/powerpoint/2010/main" val="23520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14511933"/>
                    </a:ext>
                  </a:extLst>
                </a:gridCol>
                <a:gridCol w="658368">
                  <a:extLst>
                    <a:ext uri="{9D8B030D-6E8A-4147-A177-3AD203B41FA5}">
                      <a16:colId xmlns:a16="http://schemas.microsoft.com/office/drawing/2014/main" val="2311743145"/>
                    </a:ext>
                  </a:extLst>
                </a:gridCol>
                <a:gridCol w="658368">
                  <a:extLst>
                    <a:ext uri="{9D8B030D-6E8A-4147-A177-3AD203B41FA5}">
                      <a16:colId xmlns:a16="http://schemas.microsoft.com/office/drawing/2014/main" val="2407633084"/>
                    </a:ext>
                  </a:extLst>
                </a:gridCol>
                <a:gridCol w="658368">
                  <a:extLst>
                    <a:ext uri="{9D8B030D-6E8A-4147-A177-3AD203B41FA5}">
                      <a16:colId xmlns:a16="http://schemas.microsoft.com/office/drawing/2014/main" val="228913175"/>
                    </a:ext>
                  </a:extLst>
                </a:gridCol>
                <a:gridCol w="658368">
                  <a:extLst>
                    <a:ext uri="{9D8B030D-6E8A-4147-A177-3AD203B41FA5}">
                      <a16:colId xmlns:a16="http://schemas.microsoft.com/office/drawing/2014/main" val="3552284189"/>
                    </a:ext>
                  </a:extLst>
                </a:gridCol>
                <a:gridCol w="658368">
                  <a:extLst>
                    <a:ext uri="{9D8B030D-6E8A-4147-A177-3AD203B41FA5}">
                      <a16:colId xmlns:a16="http://schemas.microsoft.com/office/drawing/2014/main" val="632066916"/>
                    </a:ext>
                  </a:extLst>
                </a:gridCol>
                <a:gridCol w="658368">
                  <a:extLst>
                    <a:ext uri="{9D8B030D-6E8A-4147-A177-3AD203B41FA5}">
                      <a16:colId xmlns:a16="http://schemas.microsoft.com/office/drawing/2014/main" val="1251269033"/>
                    </a:ext>
                  </a:extLst>
                </a:gridCol>
                <a:gridCol w="658368">
                  <a:extLst>
                    <a:ext uri="{9D8B030D-6E8A-4147-A177-3AD203B41FA5}">
                      <a16:colId xmlns:a16="http://schemas.microsoft.com/office/drawing/2014/main" val="1695815051"/>
                    </a:ext>
                  </a:extLst>
                </a:gridCol>
                <a:gridCol w="658368">
                  <a:extLst>
                    <a:ext uri="{9D8B030D-6E8A-4147-A177-3AD203B41FA5}">
                      <a16:colId xmlns:a16="http://schemas.microsoft.com/office/drawing/2014/main" val="374785898"/>
                    </a:ext>
                  </a:extLst>
                </a:gridCol>
                <a:gridCol w="658368">
                  <a:extLst>
                    <a:ext uri="{9D8B030D-6E8A-4147-A177-3AD203B41FA5}">
                      <a16:colId xmlns:a16="http://schemas.microsoft.com/office/drawing/2014/main" val="272046352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843396705"/>
                  </a:ext>
                </a:extLst>
              </a:tr>
              <a:tr h="370840">
                <a:tc>
                  <a:txBody>
                    <a:bodyPr/>
                    <a:lstStyle/>
                    <a:p>
                      <a:r>
                        <a:rPr lang="en-US" sz="1000"/>
                        <a:t>firstinshi</a:t>
                      </a:r>
                    </a:p>
                  </a:txBody>
                  <a:tcPr/>
                </a:tc>
                <a:tc>
                  <a:txBody>
                    <a:bodyPr/>
                    <a:lstStyle/>
                    <a:p>
                      <a:r>
                        <a:rPr lang="en-US" sz="1000"/>
                        <a:t>2493</a:t>
                      </a:r>
                    </a:p>
                  </a:txBody>
                  <a:tcPr/>
                </a:tc>
                <a:tc>
                  <a:txBody>
                    <a:bodyPr/>
                    <a:lstStyle/>
                    <a:p>
                      <a:r>
                        <a:rPr lang="en-US" sz="1000"/>
                        <a:t>7</a:t>
                      </a:r>
                    </a:p>
                  </a:txBody>
                  <a:tcPr/>
                </a:tc>
                <a:tc>
                  <a:txBody>
                    <a:bodyPr/>
                    <a:lstStyle/>
                    <a:p>
                      <a:r>
                        <a:rPr lang="en-US" sz="1000"/>
                        <a:t>5</a:t>
                      </a:r>
                    </a:p>
                  </a:txBody>
                  <a:tcPr/>
                </a:tc>
                <a:tc>
                  <a:txBody>
                    <a:bodyPr/>
                    <a:lstStyle/>
                    <a:p>
                      <a:r>
                        <a:rPr lang="en-US" sz="1000"/>
                        <a:t>4</a:t>
                      </a:r>
                    </a:p>
                  </a:txBody>
                  <a:tcPr/>
                </a:tc>
                <a:tc>
                  <a:txBody>
                    <a:bodyPr/>
                    <a:lstStyle/>
                    <a:p>
                      <a:r>
                        <a:rPr lang="en-US" sz="1000"/>
                        <a:t>0</a:t>
                      </a:r>
                    </a:p>
                  </a:txBody>
                  <a:tcPr/>
                </a:tc>
                <a:tc>
                  <a:txBody>
                    <a:bodyPr/>
                    <a:lstStyle/>
                    <a:p>
                      <a:r>
                        <a:rPr lang="en-US" sz="1000"/>
                        <a:t>9</a:t>
                      </a:r>
                    </a:p>
                  </a:txBody>
                  <a:tcPr/>
                </a:tc>
                <a:tc>
                  <a:txBody>
                    <a:bodyPr/>
                    <a:lstStyle/>
                    <a:p>
                      <a:r>
                        <a:rPr lang="en-US" sz="1000"/>
                        <a:t>345</a:t>
                      </a:r>
                    </a:p>
                  </a:txBody>
                  <a:tcPr/>
                </a:tc>
                <a:tc>
                  <a:txBody>
                    <a:bodyPr/>
                    <a:lstStyle/>
                    <a:p>
                      <a:r>
                        <a:rPr lang="en-US" sz="1000"/>
                        <a:t>7</a:t>
                      </a:r>
                    </a:p>
                  </a:txBody>
                  <a:tcPr/>
                </a:tc>
                <a:tc>
                  <a:txBody>
                    <a:bodyPr/>
                    <a:lstStyle/>
                    <a:p>
                      <a:r>
                        <a:rPr lang="en-US" sz="1000"/>
                        <a:t>1.5714 %</a:t>
                      </a:r>
                    </a:p>
                  </a:txBody>
                  <a:tcPr/>
                </a:tc>
                <a:extLst>
                  <a:ext uri="{0D108BD9-81ED-4DB2-BD59-A6C34878D82A}">
                    <a16:rowId xmlns:a16="http://schemas.microsoft.com/office/drawing/2014/main" val="1208207237"/>
                  </a:ext>
                </a:extLst>
              </a:tr>
            </a:tbl>
          </a:graphicData>
        </a:graphic>
      </p:graphicFrame>
      <p:sp>
        <p:nvSpPr>
          <p:cNvPr id="4" name="Text Placeholder 3">
            <a:extLst>
              <a:ext uri="{FF2B5EF4-FFF2-40B4-BE49-F238E27FC236}">
                <a16:creationId xmlns:a16="http://schemas.microsoft.com/office/drawing/2014/main" id="{1A5DCD8B-8198-424F-9504-151D1DF4DC07}"/>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9363532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B5674-6D8D-47F3-B769-EB2AA0A257DE}"/>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87694654-4B90-4C64-ABEB-EA6B1A5C2BEA}"/>
              </a:ext>
            </a:extLst>
          </p:cNvPr>
          <p:cNvGraphicFramePr>
            <a:graphicFrameLocks noGrp="1"/>
          </p:cNvGraphicFramePr>
          <p:nvPr>
            <p:ph type="chart" sz="quarter" idx="13"/>
            <p:extLst>
              <p:ext uri="{D42A27DB-BD31-4B8C-83A1-F6EECF244321}">
                <p14:modId xmlns:p14="http://schemas.microsoft.com/office/powerpoint/2010/main" val="27171590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62E7DB-6BF7-495A-9474-9F09BC43CA7C}"/>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F49A180B-FEF6-4E7A-8DCA-5479057CD5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22036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8EA19-3D1E-400C-B6A2-37163B820818}"/>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E598F9FB-8CC9-40F8-A0A2-324560CD6C6B}"/>
              </a:ext>
            </a:extLst>
          </p:cNvPr>
          <p:cNvGraphicFramePr>
            <a:graphicFrameLocks noGrp="1"/>
          </p:cNvGraphicFramePr>
          <p:nvPr>
            <p:ph type="chart" sz="quarter" idx="13"/>
            <p:extLst>
              <p:ext uri="{D42A27DB-BD31-4B8C-83A1-F6EECF244321}">
                <p14:modId xmlns:p14="http://schemas.microsoft.com/office/powerpoint/2010/main" val="41286976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F5FFAC-CC3A-474F-87C8-C158E304C197}"/>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0A32D57C-CF4F-4C88-AC55-3A2AD66C94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95347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A441F-FBEB-4291-B415-AD8AE9996BA3}"/>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F836A3C5-7C61-40D7-8C0B-EA09DB7B06A0}"/>
              </a:ext>
            </a:extLst>
          </p:cNvPr>
          <p:cNvGraphicFramePr>
            <a:graphicFrameLocks noGrp="1"/>
          </p:cNvGraphicFramePr>
          <p:nvPr>
            <p:ph type="chart" sz="quarter" idx="13"/>
            <p:extLst>
              <p:ext uri="{D42A27DB-BD31-4B8C-83A1-F6EECF244321}">
                <p14:modId xmlns:p14="http://schemas.microsoft.com/office/powerpoint/2010/main" val="39581479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C7F9FC-2084-4053-A84F-718C7702E89C}"/>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410442D1-43ED-4B55-8619-0BF2CE0C33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46303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E948E-8C6B-4D24-A4FB-BAC62D9EFA95}"/>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A68CDB1A-78C9-4366-8822-F6CC978F5683}"/>
              </a:ext>
            </a:extLst>
          </p:cNvPr>
          <p:cNvGraphicFramePr>
            <a:graphicFrameLocks noGrp="1"/>
          </p:cNvGraphicFramePr>
          <p:nvPr>
            <p:ph type="tbl" sz="quarter" idx="13"/>
            <p:extLst>
              <p:ext uri="{D42A27DB-BD31-4B8C-83A1-F6EECF244321}">
                <p14:modId xmlns:p14="http://schemas.microsoft.com/office/powerpoint/2010/main" val="4230193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518050770"/>
                    </a:ext>
                  </a:extLst>
                </a:gridCol>
                <a:gridCol w="987552">
                  <a:extLst>
                    <a:ext uri="{9D8B030D-6E8A-4147-A177-3AD203B41FA5}">
                      <a16:colId xmlns:a16="http://schemas.microsoft.com/office/drawing/2014/main" val="3228951616"/>
                    </a:ext>
                  </a:extLst>
                </a:gridCol>
                <a:gridCol w="987552">
                  <a:extLst>
                    <a:ext uri="{9D8B030D-6E8A-4147-A177-3AD203B41FA5}">
                      <a16:colId xmlns:a16="http://schemas.microsoft.com/office/drawing/2014/main" val="530053024"/>
                    </a:ext>
                  </a:extLst>
                </a:gridCol>
                <a:gridCol w="987552">
                  <a:extLst>
                    <a:ext uri="{9D8B030D-6E8A-4147-A177-3AD203B41FA5}">
                      <a16:colId xmlns:a16="http://schemas.microsoft.com/office/drawing/2014/main" val="1332046199"/>
                    </a:ext>
                  </a:extLst>
                </a:gridCol>
                <a:gridCol w="987552">
                  <a:extLst>
                    <a:ext uri="{9D8B030D-6E8A-4147-A177-3AD203B41FA5}">
                      <a16:colId xmlns:a16="http://schemas.microsoft.com/office/drawing/2014/main" val="3377150953"/>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158482548"/>
                  </a:ext>
                </a:extLst>
              </a:tr>
              <a:tr h="370840">
                <a:tc>
                  <a:txBody>
                    <a:bodyPr/>
                    <a:lstStyle/>
                    <a:p>
                      <a:r>
                        <a:rPr lang="en-US" sz="1000" b="1"/>
                        <a:t>firstinshi - 2020-02-19 20:16:44</a:t>
                      </a:r>
                      <a:r>
                        <a:rPr lang="en-US" sz="1000"/>
                        <a:t>
 Today is a special day at FICOH—Not one, but TWO of our associates are celebrating their 40th work anniversaries! Please join us in congratulating Barbara F. and Sriweepa S. on forty years of dedicated service.
#workanniversary #insurancecareersmonth #tokiomarine #dedication #insurance #teamficoh #icm2020</a:t>
                      </a:r>
                    </a:p>
                  </a:txBody>
                  <a:tcPr/>
                </a:tc>
                <a:tc>
                  <a:txBody>
                    <a:bodyPr/>
                    <a:lstStyle/>
                    <a:p>
                      <a:r>
                        <a:rPr lang="en-US" sz="1000"/>
                        <a:t>52</a:t>
                      </a:r>
                    </a:p>
                  </a:txBody>
                  <a:tcPr/>
                </a:tc>
                <a:tc>
                  <a:txBody>
                    <a:bodyPr/>
                    <a:lstStyle/>
                    <a:p>
                      <a:r>
                        <a:rPr lang="en-US" sz="1000"/>
                        <a:t>0</a:t>
                      </a:r>
                    </a:p>
                  </a:txBody>
                  <a:tcPr/>
                </a:tc>
                <a:tc>
                  <a:txBody>
                    <a:bodyPr/>
                    <a:lstStyle/>
                    <a:p>
                      <a:r>
                        <a:rPr lang="en-US" sz="1000"/>
                        <a:t>2.0875 %</a:t>
                      </a:r>
                    </a:p>
                  </a:txBody>
                  <a:tcPr/>
                </a:tc>
                <a:tc>
                  <a:txBody>
                    <a:bodyPr/>
                    <a:lstStyle/>
                    <a:p>
                      <a:r>
                        <a:rPr lang="en-US" sz="1000"/>
                        <a:t>Image</a:t>
                      </a:r>
                    </a:p>
                  </a:txBody>
                  <a:tcPr/>
                </a:tc>
                <a:extLst>
                  <a:ext uri="{0D108BD9-81ED-4DB2-BD59-A6C34878D82A}">
                    <a16:rowId xmlns:a16="http://schemas.microsoft.com/office/drawing/2014/main" val="3335642022"/>
                  </a:ext>
                </a:extLst>
              </a:tr>
              <a:tr h="370840">
                <a:tc>
                  <a:txBody>
                    <a:bodyPr/>
                    <a:lstStyle/>
                    <a:p>
                      <a:r>
                        <a:rPr lang="en-US" sz="1000" b="1"/>
                        <a:t>firstinshi - 2020-02-26 20:38:09</a:t>
                      </a:r>
                      <a:r>
                        <a:rPr lang="en-US" sz="1000"/>
                        <a:t>
 Noguchi &amp; Associates Inc &amp; FICOH Agency Mixer · February 25 at Oahu Country Club
Yesterday, we hosted an agency mixer event to show our appreciation for our friends and partners at Noguchi &amp; Associates. We hope they had a fun evening talking story over ono food and drinks!
#teamficoh #agencypartners</a:t>
                      </a:r>
                    </a:p>
                  </a:txBody>
                  <a:tcPr/>
                </a:tc>
                <a:tc>
                  <a:txBody>
                    <a:bodyPr/>
                    <a:lstStyle/>
                    <a:p>
                      <a:r>
                        <a:rPr lang="en-US" sz="1000"/>
                        <a:t>48</a:t>
                      </a:r>
                    </a:p>
                  </a:txBody>
                  <a:tcPr/>
                </a:tc>
                <a:tc>
                  <a:txBody>
                    <a:bodyPr/>
                    <a:lstStyle/>
                    <a:p>
                      <a:r>
                        <a:rPr lang="en-US" sz="1000"/>
                        <a:t>0</a:t>
                      </a:r>
                    </a:p>
                  </a:txBody>
                  <a:tcPr/>
                </a:tc>
                <a:tc>
                  <a:txBody>
                    <a:bodyPr/>
                    <a:lstStyle/>
                    <a:p>
                      <a:r>
                        <a:rPr lang="en-US" sz="1000"/>
                        <a:t>1.9262 %</a:t>
                      </a:r>
                    </a:p>
                  </a:txBody>
                  <a:tcPr/>
                </a:tc>
                <a:tc>
                  <a:txBody>
                    <a:bodyPr/>
                    <a:lstStyle/>
                    <a:p>
                      <a:r>
                        <a:rPr lang="en-US" sz="1000"/>
                        <a:t>Carousel</a:t>
                      </a:r>
                    </a:p>
                  </a:txBody>
                  <a:tcPr/>
                </a:tc>
                <a:extLst>
                  <a:ext uri="{0D108BD9-81ED-4DB2-BD59-A6C34878D82A}">
                    <a16:rowId xmlns:a16="http://schemas.microsoft.com/office/drawing/2014/main" val="3126219746"/>
                  </a:ext>
                </a:extLst>
              </a:tr>
              <a:tr h="370840">
                <a:tc>
                  <a:txBody>
                    <a:bodyPr/>
                    <a:lstStyle/>
                    <a:p>
                      <a:r>
                        <a:rPr lang="en-US" sz="1000" b="1"/>
                        <a:t>firstinshi - 2020-02-07 20:01:26</a:t>
                      </a:r>
                      <a:r>
                        <a:rPr lang="en-US" sz="1000"/>
                        <a:t>
 FICOH associates are wearing red today in support of american_heart and the fight against heart disease! ❤️ HeartHawaii GoRedForWomen
#NationalWearRedDay #GoRedForWomen #AmericanHeartMonth #WearRedDay</a:t>
                      </a:r>
                    </a:p>
                  </a:txBody>
                  <a:tcPr/>
                </a:tc>
                <a:tc>
                  <a:txBody>
                    <a:bodyPr/>
                    <a:lstStyle/>
                    <a:p>
                      <a:r>
                        <a:rPr lang="en-US" sz="1000"/>
                        <a:t>40</a:t>
                      </a:r>
                    </a:p>
                  </a:txBody>
                  <a:tcPr/>
                </a:tc>
                <a:tc>
                  <a:txBody>
                    <a:bodyPr/>
                    <a:lstStyle/>
                    <a:p>
                      <a:r>
                        <a:rPr lang="en-US" sz="1000"/>
                        <a:t>0</a:t>
                      </a:r>
                    </a:p>
                  </a:txBody>
                  <a:tcPr/>
                </a:tc>
                <a:tc>
                  <a:txBody>
                    <a:bodyPr/>
                    <a:lstStyle/>
                    <a:p>
                      <a:r>
                        <a:rPr lang="en-US" sz="1000"/>
                        <a:t>1.6058 %</a:t>
                      </a:r>
                    </a:p>
                  </a:txBody>
                  <a:tcPr/>
                </a:tc>
                <a:tc>
                  <a:txBody>
                    <a:bodyPr/>
                    <a:lstStyle/>
                    <a:p>
                      <a:r>
                        <a:rPr lang="en-US" sz="1000"/>
                        <a:t>Carousel</a:t>
                      </a:r>
                    </a:p>
                  </a:txBody>
                  <a:tcPr/>
                </a:tc>
                <a:extLst>
                  <a:ext uri="{0D108BD9-81ED-4DB2-BD59-A6C34878D82A}">
                    <a16:rowId xmlns:a16="http://schemas.microsoft.com/office/drawing/2014/main" val="1138898313"/>
                  </a:ext>
                </a:extLst>
              </a:tr>
            </a:tbl>
          </a:graphicData>
        </a:graphic>
      </p:graphicFrame>
      <p:sp>
        <p:nvSpPr>
          <p:cNvPr id="4" name="Text Placeholder 3">
            <a:extLst>
              <a:ext uri="{FF2B5EF4-FFF2-40B4-BE49-F238E27FC236}">
                <a16:creationId xmlns:a16="http://schemas.microsoft.com/office/drawing/2014/main" id="{ACC5D9E9-5E07-4DF5-9285-17177A1FA88A}"/>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19446969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F8C99-36B9-4D16-A9CE-3B91B52E9E42}"/>
              </a:ext>
            </a:extLst>
          </p:cNvPr>
          <p:cNvSpPr>
            <a:spLocks noGrp="1"/>
          </p:cNvSpPr>
          <p:nvPr>
            <p:ph type="title"/>
          </p:nvPr>
        </p:nvSpPr>
        <p:spPr/>
        <p:txBody>
          <a:bodyPr/>
          <a:lstStyle/>
          <a:p>
            <a:r>
              <a:rPr lang="en-US"/>
              <a:t>Instagram Stories Key Metrics Table | FICOH</a:t>
            </a:r>
          </a:p>
        </p:txBody>
      </p:sp>
      <p:graphicFrame>
        <p:nvGraphicFramePr>
          <p:cNvPr id="5" name="Table Placeholder 4">
            <a:extLst>
              <a:ext uri="{FF2B5EF4-FFF2-40B4-BE49-F238E27FC236}">
                <a16:creationId xmlns:a16="http://schemas.microsoft.com/office/drawing/2014/main" id="{82928D02-F57D-4880-A182-BB0DE335B1AF}"/>
              </a:ext>
            </a:extLst>
          </p:cNvPr>
          <p:cNvGraphicFramePr>
            <a:graphicFrameLocks noGrp="1"/>
          </p:cNvGraphicFramePr>
          <p:nvPr>
            <p:ph type="tbl" sz="quarter" idx="13"/>
            <p:extLst>
              <p:ext uri="{D42A27DB-BD31-4B8C-83A1-F6EECF244321}">
                <p14:modId xmlns:p14="http://schemas.microsoft.com/office/powerpoint/2010/main" val="3237980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119134885"/>
                    </a:ext>
                  </a:extLst>
                </a:gridCol>
                <a:gridCol w="658368">
                  <a:extLst>
                    <a:ext uri="{9D8B030D-6E8A-4147-A177-3AD203B41FA5}">
                      <a16:colId xmlns:a16="http://schemas.microsoft.com/office/drawing/2014/main" val="1479456440"/>
                    </a:ext>
                  </a:extLst>
                </a:gridCol>
                <a:gridCol w="658368">
                  <a:extLst>
                    <a:ext uri="{9D8B030D-6E8A-4147-A177-3AD203B41FA5}">
                      <a16:colId xmlns:a16="http://schemas.microsoft.com/office/drawing/2014/main" val="3336303705"/>
                    </a:ext>
                  </a:extLst>
                </a:gridCol>
                <a:gridCol w="329184">
                  <a:extLst>
                    <a:ext uri="{9D8B030D-6E8A-4147-A177-3AD203B41FA5}">
                      <a16:colId xmlns:a16="http://schemas.microsoft.com/office/drawing/2014/main" val="2514671828"/>
                    </a:ext>
                  </a:extLst>
                </a:gridCol>
                <a:gridCol w="329184">
                  <a:extLst>
                    <a:ext uri="{9D8B030D-6E8A-4147-A177-3AD203B41FA5}">
                      <a16:colId xmlns:a16="http://schemas.microsoft.com/office/drawing/2014/main" val="1075725475"/>
                    </a:ext>
                  </a:extLst>
                </a:gridCol>
                <a:gridCol w="658368">
                  <a:extLst>
                    <a:ext uri="{9D8B030D-6E8A-4147-A177-3AD203B41FA5}">
                      <a16:colId xmlns:a16="http://schemas.microsoft.com/office/drawing/2014/main" val="1487578350"/>
                    </a:ext>
                  </a:extLst>
                </a:gridCol>
                <a:gridCol w="658368">
                  <a:extLst>
                    <a:ext uri="{9D8B030D-6E8A-4147-A177-3AD203B41FA5}">
                      <a16:colId xmlns:a16="http://schemas.microsoft.com/office/drawing/2014/main" val="272368363"/>
                    </a:ext>
                  </a:extLst>
                </a:gridCol>
                <a:gridCol w="658368">
                  <a:extLst>
                    <a:ext uri="{9D8B030D-6E8A-4147-A177-3AD203B41FA5}">
                      <a16:colId xmlns:a16="http://schemas.microsoft.com/office/drawing/2014/main" val="78306217"/>
                    </a:ext>
                  </a:extLst>
                </a:gridCol>
                <a:gridCol w="658368">
                  <a:extLst>
                    <a:ext uri="{9D8B030D-6E8A-4147-A177-3AD203B41FA5}">
                      <a16:colId xmlns:a16="http://schemas.microsoft.com/office/drawing/2014/main" val="2134617873"/>
                    </a:ext>
                  </a:extLst>
                </a:gridCol>
                <a:gridCol w="658368">
                  <a:extLst>
                    <a:ext uri="{9D8B030D-6E8A-4147-A177-3AD203B41FA5}">
                      <a16:colId xmlns:a16="http://schemas.microsoft.com/office/drawing/2014/main" val="1902602513"/>
                    </a:ext>
                  </a:extLst>
                </a:gridCol>
                <a:gridCol w="658368">
                  <a:extLst>
                    <a:ext uri="{9D8B030D-6E8A-4147-A177-3AD203B41FA5}">
                      <a16:colId xmlns:a16="http://schemas.microsoft.com/office/drawing/2014/main" val="3005439297"/>
                    </a:ext>
                  </a:extLst>
                </a:gridCol>
                <a:gridCol w="658368">
                  <a:extLst>
                    <a:ext uri="{9D8B030D-6E8A-4147-A177-3AD203B41FA5}">
                      <a16:colId xmlns:a16="http://schemas.microsoft.com/office/drawing/2014/main" val="502203153"/>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2279740636"/>
                  </a:ext>
                </a:extLst>
              </a:tr>
              <a:tr h="370840">
                <a:tc>
                  <a:txBody>
                    <a:bodyPr/>
                    <a:lstStyle/>
                    <a:p>
                      <a:r>
                        <a:rPr lang="en-US" sz="1000"/>
                        <a:t>firstinshi</a:t>
                      </a:r>
                    </a:p>
                  </a:txBody>
                  <a:tcPr/>
                </a:tc>
                <a:tc>
                  <a:txBody>
                    <a:bodyPr/>
                    <a:lstStyle/>
                    <a:p>
                      <a:r>
                        <a:rPr lang="en-US" sz="1000"/>
                        <a:t>22</a:t>
                      </a:r>
                    </a:p>
                  </a:txBody>
                  <a:tcPr/>
                </a:tc>
                <a:tc>
                  <a:txBody>
                    <a:bodyPr/>
                    <a:lstStyle/>
                    <a:p>
                      <a:r>
                        <a:rPr lang="en-US" sz="1000"/>
                        <a:t>0.7516</a:t>
                      </a:r>
                    </a:p>
                  </a:txBody>
                  <a:tcPr/>
                </a:tc>
                <a:tc>
                  <a:txBody>
                    <a:bodyPr/>
                    <a:lstStyle/>
                    <a:p>
                      <a:r>
                        <a:rPr lang="en-US" sz="1000"/>
                        <a:t>8.68</a:t>
                      </a:r>
                    </a:p>
                  </a:txBody>
                  <a:tcPr/>
                </a:tc>
                <a:tc>
                  <a:txBody>
                    <a:bodyPr/>
                    <a:lstStyle/>
                    <a:p>
                      <a:r>
                        <a:rPr lang="en-US" sz="1000"/>
                        <a:t>0.27</a:t>
                      </a:r>
                    </a:p>
                  </a:txBody>
                  <a:tcPr/>
                </a:tc>
                <a:tc>
                  <a:txBody>
                    <a:bodyPr/>
                    <a:lstStyle/>
                    <a:p>
                      <a:r>
                        <a:rPr lang="en-US" sz="1000"/>
                        <a:t>86.59</a:t>
                      </a:r>
                    </a:p>
                  </a:txBody>
                  <a:tcPr/>
                </a:tc>
                <a:tc>
                  <a:txBody>
                    <a:bodyPr/>
                    <a:lstStyle/>
                    <a:p>
                      <a:r>
                        <a:rPr lang="en-US" sz="1000"/>
                        <a:t>72.32</a:t>
                      </a:r>
                    </a:p>
                  </a:txBody>
                  <a:tcPr/>
                </a:tc>
                <a:tc>
                  <a:txBody>
                    <a:bodyPr/>
                    <a:lstStyle/>
                    <a:p>
                      <a:r>
                        <a:rPr lang="en-US" sz="1000"/>
                        <a:t>53.50</a:t>
                      </a:r>
                    </a:p>
                  </a:txBody>
                  <a:tcPr/>
                </a:tc>
                <a:tc>
                  <a:txBody>
                    <a:bodyPr/>
                    <a:lstStyle/>
                    <a:p>
                      <a:r>
                        <a:rPr lang="en-US" sz="1000"/>
                        <a:t>53.23</a:t>
                      </a:r>
                    </a:p>
                  </a:txBody>
                  <a:tcPr/>
                </a:tc>
                <a:tc>
                  <a:txBody>
                    <a:bodyPr/>
                    <a:lstStyle/>
                    <a:p>
                      <a:r>
                        <a:rPr lang="en-US" sz="1000"/>
                        <a:t>1905</a:t>
                      </a:r>
                    </a:p>
                  </a:txBody>
                  <a:tcPr/>
                </a:tc>
                <a:tc>
                  <a:txBody>
                    <a:bodyPr/>
                    <a:lstStyle/>
                    <a:p>
                      <a:r>
                        <a:rPr lang="en-US" sz="1000"/>
                        <a:t>191</a:t>
                      </a:r>
                    </a:p>
                  </a:txBody>
                  <a:tcPr/>
                </a:tc>
                <a:tc>
                  <a:txBody>
                    <a:bodyPr/>
                    <a:lstStyle/>
                    <a:p>
                      <a:r>
                        <a:rPr lang="en-US" sz="1000"/>
                        <a:t>1177</a:t>
                      </a:r>
                    </a:p>
                  </a:txBody>
                  <a:tcPr/>
                </a:tc>
                <a:extLst>
                  <a:ext uri="{0D108BD9-81ED-4DB2-BD59-A6C34878D82A}">
                    <a16:rowId xmlns:a16="http://schemas.microsoft.com/office/drawing/2014/main" val="807821814"/>
                  </a:ext>
                </a:extLst>
              </a:tr>
            </a:tbl>
          </a:graphicData>
        </a:graphic>
      </p:graphicFrame>
      <p:sp>
        <p:nvSpPr>
          <p:cNvPr id="4" name="Text Placeholder 3">
            <a:extLst>
              <a:ext uri="{FF2B5EF4-FFF2-40B4-BE49-F238E27FC236}">
                <a16:creationId xmlns:a16="http://schemas.microsoft.com/office/drawing/2014/main" id="{4DF3BB8C-9CFC-49D1-AB93-02E51DF5B2C9}"/>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39581122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F1F19-6A58-41D4-8509-5C755A47EB24}"/>
              </a:ext>
            </a:extLst>
          </p:cNvPr>
          <p:cNvSpPr>
            <a:spLocks noGrp="1"/>
          </p:cNvSpPr>
          <p:nvPr>
            <p:ph type="title"/>
          </p:nvPr>
        </p:nvSpPr>
        <p:spPr/>
        <p:txBody>
          <a:bodyPr/>
          <a:lstStyle/>
          <a:p>
            <a:r>
              <a:rPr lang="en-US"/>
              <a:t>Instagram Stories Table  | FICOH - 1 of 3</a:t>
            </a:r>
          </a:p>
        </p:txBody>
      </p:sp>
      <p:graphicFrame>
        <p:nvGraphicFramePr>
          <p:cNvPr id="5" name="Table Placeholder 4">
            <a:extLst>
              <a:ext uri="{FF2B5EF4-FFF2-40B4-BE49-F238E27FC236}">
                <a16:creationId xmlns:a16="http://schemas.microsoft.com/office/drawing/2014/main" id="{91F17845-522C-4B32-9545-C0C30C04E647}"/>
              </a:ext>
            </a:extLst>
          </p:cNvPr>
          <p:cNvGraphicFramePr>
            <a:graphicFrameLocks noGrp="1"/>
          </p:cNvGraphicFramePr>
          <p:nvPr>
            <p:ph type="tbl" sz="quarter" idx="13"/>
            <p:extLst>
              <p:ext uri="{D42A27DB-BD31-4B8C-83A1-F6EECF244321}">
                <p14:modId xmlns:p14="http://schemas.microsoft.com/office/powerpoint/2010/main" val="2662851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424165442"/>
                    </a:ext>
                  </a:extLst>
                </a:gridCol>
                <a:gridCol w="1316736">
                  <a:extLst>
                    <a:ext uri="{9D8B030D-6E8A-4147-A177-3AD203B41FA5}">
                      <a16:colId xmlns:a16="http://schemas.microsoft.com/office/drawing/2014/main" val="1579537347"/>
                    </a:ext>
                  </a:extLst>
                </a:gridCol>
                <a:gridCol w="658368">
                  <a:extLst>
                    <a:ext uri="{9D8B030D-6E8A-4147-A177-3AD203B41FA5}">
                      <a16:colId xmlns:a16="http://schemas.microsoft.com/office/drawing/2014/main" val="4087868887"/>
                    </a:ext>
                  </a:extLst>
                </a:gridCol>
                <a:gridCol w="658368">
                  <a:extLst>
                    <a:ext uri="{9D8B030D-6E8A-4147-A177-3AD203B41FA5}">
                      <a16:colId xmlns:a16="http://schemas.microsoft.com/office/drawing/2014/main" val="94158801"/>
                    </a:ext>
                  </a:extLst>
                </a:gridCol>
                <a:gridCol w="658368">
                  <a:extLst>
                    <a:ext uri="{9D8B030D-6E8A-4147-A177-3AD203B41FA5}">
                      <a16:colId xmlns:a16="http://schemas.microsoft.com/office/drawing/2014/main" val="1004960200"/>
                    </a:ext>
                  </a:extLst>
                </a:gridCol>
                <a:gridCol w="658368">
                  <a:extLst>
                    <a:ext uri="{9D8B030D-6E8A-4147-A177-3AD203B41FA5}">
                      <a16:colId xmlns:a16="http://schemas.microsoft.com/office/drawing/2014/main" val="1921414844"/>
                    </a:ext>
                  </a:extLst>
                </a:gridCol>
                <a:gridCol w="658368">
                  <a:extLst>
                    <a:ext uri="{9D8B030D-6E8A-4147-A177-3AD203B41FA5}">
                      <a16:colId xmlns:a16="http://schemas.microsoft.com/office/drawing/2014/main" val="1302537465"/>
                    </a:ext>
                  </a:extLst>
                </a:gridCol>
                <a:gridCol w="658368">
                  <a:extLst>
                    <a:ext uri="{9D8B030D-6E8A-4147-A177-3AD203B41FA5}">
                      <a16:colId xmlns:a16="http://schemas.microsoft.com/office/drawing/2014/main" val="2416710827"/>
                    </a:ext>
                  </a:extLst>
                </a:gridCol>
                <a:gridCol w="658368">
                  <a:extLst>
                    <a:ext uri="{9D8B030D-6E8A-4147-A177-3AD203B41FA5}">
                      <a16:colId xmlns:a16="http://schemas.microsoft.com/office/drawing/2014/main" val="2673790497"/>
                    </a:ext>
                  </a:extLst>
                </a:gridCol>
                <a:gridCol w="658368">
                  <a:extLst>
                    <a:ext uri="{9D8B030D-6E8A-4147-A177-3AD203B41FA5}">
                      <a16:colId xmlns:a16="http://schemas.microsoft.com/office/drawing/2014/main" val="373094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943086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- 2020-02-26 19:31:45</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https://scontent.xx.fbcdn.net/v/t51.12442-15/84357759_518779702173918_3152917139408963964_n.jpg?_nc_cat=109&amp;_nc_sid=8ae9d6&amp;_nc_ohc=UQClUKR0lEMAX8NIp6W&amp;_nc_ht=scontent.xx&amp;oh=535833943ca6c2dede6efb9656aee0f5&amp;oe=5E8B124F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02/27/2020 19:17:07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168989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- 2020-02-26 19:31:41</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https://scontent.xx.fbcdn.net/v/t51.12442-15/84639995_483949298968721_5369807370015069526_n.jpg?_nc_cat=111&amp;_nc_sid=8ae9d6&amp;_nc_ohc=hTGVlPoU8o8AX9CcEsw&amp;_nc_ht=scontent.xx&amp;oh=306ebe4e66c8145c7a4c92173da880fc&amp;oe=5E8057CD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02/27/2020 19:17:07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718749772"/>
                  </a:ext>
                </a:extLst>
              </a:tr>
            </a:tbl>
          </a:graphicData>
        </a:graphic>
      </p:graphicFrame>
      <p:sp>
        <p:nvSpPr>
          <p:cNvPr id="4" name="Text Placeholder 3">
            <a:extLst>
              <a:ext uri="{FF2B5EF4-FFF2-40B4-BE49-F238E27FC236}">
                <a16:creationId xmlns:a16="http://schemas.microsoft.com/office/drawing/2014/main" id="{7C7591C8-C1A2-4AB5-85B2-A0DE91212128}"/>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2843620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79664-36A9-46DA-A26E-5CF54DC3F4FD}"/>
              </a:ext>
            </a:extLst>
          </p:cNvPr>
          <p:cNvSpPr>
            <a:spLocks noGrp="1"/>
          </p:cNvSpPr>
          <p:nvPr>
            <p:ph type="title"/>
          </p:nvPr>
        </p:nvSpPr>
        <p:spPr/>
        <p:txBody>
          <a:bodyPr/>
          <a:lstStyle/>
          <a:p>
            <a:r>
              <a:rPr lang="en-US"/>
              <a:t>Instagram Stories Table  | FICOH - 2 of 3</a:t>
            </a:r>
          </a:p>
        </p:txBody>
      </p:sp>
      <p:graphicFrame>
        <p:nvGraphicFramePr>
          <p:cNvPr id="5" name="Table Placeholder 4">
            <a:extLst>
              <a:ext uri="{FF2B5EF4-FFF2-40B4-BE49-F238E27FC236}">
                <a16:creationId xmlns:a16="http://schemas.microsoft.com/office/drawing/2014/main" id="{CAC021D7-C693-437E-BA00-7169AC27714B}"/>
              </a:ext>
            </a:extLst>
          </p:cNvPr>
          <p:cNvGraphicFramePr>
            <a:graphicFrameLocks noGrp="1"/>
          </p:cNvGraphicFramePr>
          <p:nvPr>
            <p:ph type="tbl" sz="quarter" idx="13"/>
            <p:extLst>
              <p:ext uri="{D42A27DB-BD31-4B8C-83A1-F6EECF244321}">
                <p14:modId xmlns:p14="http://schemas.microsoft.com/office/powerpoint/2010/main" val="9890167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349917675"/>
                    </a:ext>
                  </a:extLst>
                </a:gridCol>
                <a:gridCol w="1316736">
                  <a:extLst>
                    <a:ext uri="{9D8B030D-6E8A-4147-A177-3AD203B41FA5}">
                      <a16:colId xmlns:a16="http://schemas.microsoft.com/office/drawing/2014/main" val="3809577188"/>
                    </a:ext>
                  </a:extLst>
                </a:gridCol>
                <a:gridCol w="658368">
                  <a:extLst>
                    <a:ext uri="{9D8B030D-6E8A-4147-A177-3AD203B41FA5}">
                      <a16:colId xmlns:a16="http://schemas.microsoft.com/office/drawing/2014/main" val="512510462"/>
                    </a:ext>
                  </a:extLst>
                </a:gridCol>
                <a:gridCol w="658368">
                  <a:extLst>
                    <a:ext uri="{9D8B030D-6E8A-4147-A177-3AD203B41FA5}">
                      <a16:colId xmlns:a16="http://schemas.microsoft.com/office/drawing/2014/main" val="1551444400"/>
                    </a:ext>
                  </a:extLst>
                </a:gridCol>
                <a:gridCol w="658368">
                  <a:extLst>
                    <a:ext uri="{9D8B030D-6E8A-4147-A177-3AD203B41FA5}">
                      <a16:colId xmlns:a16="http://schemas.microsoft.com/office/drawing/2014/main" val="4154348634"/>
                    </a:ext>
                  </a:extLst>
                </a:gridCol>
                <a:gridCol w="658368">
                  <a:extLst>
                    <a:ext uri="{9D8B030D-6E8A-4147-A177-3AD203B41FA5}">
                      <a16:colId xmlns:a16="http://schemas.microsoft.com/office/drawing/2014/main" val="1630208340"/>
                    </a:ext>
                  </a:extLst>
                </a:gridCol>
                <a:gridCol w="658368">
                  <a:extLst>
                    <a:ext uri="{9D8B030D-6E8A-4147-A177-3AD203B41FA5}">
                      <a16:colId xmlns:a16="http://schemas.microsoft.com/office/drawing/2014/main" val="471624532"/>
                    </a:ext>
                  </a:extLst>
                </a:gridCol>
                <a:gridCol w="658368">
                  <a:extLst>
                    <a:ext uri="{9D8B030D-6E8A-4147-A177-3AD203B41FA5}">
                      <a16:colId xmlns:a16="http://schemas.microsoft.com/office/drawing/2014/main" val="4087236505"/>
                    </a:ext>
                  </a:extLst>
                </a:gridCol>
                <a:gridCol w="658368">
                  <a:extLst>
                    <a:ext uri="{9D8B030D-6E8A-4147-A177-3AD203B41FA5}">
                      <a16:colId xmlns:a16="http://schemas.microsoft.com/office/drawing/2014/main" val="1681284332"/>
                    </a:ext>
                  </a:extLst>
                </a:gridCol>
                <a:gridCol w="658368">
                  <a:extLst>
                    <a:ext uri="{9D8B030D-6E8A-4147-A177-3AD203B41FA5}">
                      <a16:colId xmlns:a16="http://schemas.microsoft.com/office/drawing/2014/main" val="23313129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104512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- 2020-02-26 19:31:32</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https://scontent.xx.fbcdn.net/v/t51.12442-15/88210691_193317318433149_751978083081690903_n.jpg?_nc_cat=104&amp;_nc_sid=8ae9d6&amp;_nc_ohc=P6zJKhO6zjEAX9B_yXy&amp;_nc_ht=scontent.xx&amp;oh=cb038c4875037d205c61165a79f4b309&amp;oe=5E87C93A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02/27/2020 19:17:07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790606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- 2020-02-21 20:21:59</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https://scontent.xx.fbcdn.net/v/t51.12442-15/85089448_567977670462751_355673957717503656_n.jpg?_nc_cat=108&amp;_nc_ohc=lIaC2OYGkhwAX_yKpfU&amp;_nc_ht=scontent.xx&amp;oh=2f73ca117d81b0deb666df0dce286bca&amp;oe=5E765F5A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02/22/2020 20:11:57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215516381"/>
                  </a:ext>
                </a:extLst>
              </a:tr>
            </a:tbl>
          </a:graphicData>
        </a:graphic>
      </p:graphicFrame>
      <p:sp>
        <p:nvSpPr>
          <p:cNvPr id="4" name="Text Placeholder 3">
            <a:extLst>
              <a:ext uri="{FF2B5EF4-FFF2-40B4-BE49-F238E27FC236}">
                <a16:creationId xmlns:a16="http://schemas.microsoft.com/office/drawing/2014/main" id="{BD19EFB0-01B8-48E4-A8B5-59D1EEF157FD}"/>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35193069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76D81-2C35-440B-A220-25D1205EA15E}"/>
              </a:ext>
            </a:extLst>
          </p:cNvPr>
          <p:cNvSpPr>
            <a:spLocks noGrp="1"/>
          </p:cNvSpPr>
          <p:nvPr>
            <p:ph type="title"/>
          </p:nvPr>
        </p:nvSpPr>
        <p:spPr/>
        <p:txBody>
          <a:bodyPr/>
          <a:lstStyle/>
          <a:p>
            <a:r>
              <a:rPr lang="en-US"/>
              <a:t>Instagram Stories Table  | FICOH - 3 of 3</a:t>
            </a:r>
          </a:p>
        </p:txBody>
      </p:sp>
      <p:graphicFrame>
        <p:nvGraphicFramePr>
          <p:cNvPr id="5" name="Table Placeholder 4">
            <a:extLst>
              <a:ext uri="{FF2B5EF4-FFF2-40B4-BE49-F238E27FC236}">
                <a16:creationId xmlns:a16="http://schemas.microsoft.com/office/drawing/2014/main" id="{DAC9C040-67F2-401B-A9B7-1223DFC51F9B}"/>
              </a:ext>
            </a:extLst>
          </p:cNvPr>
          <p:cNvGraphicFramePr>
            <a:graphicFrameLocks noGrp="1"/>
          </p:cNvGraphicFramePr>
          <p:nvPr>
            <p:ph type="tbl" sz="quarter" idx="13"/>
            <p:extLst>
              <p:ext uri="{D42A27DB-BD31-4B8C-83A1-F6EECF244321}">
                <p14:modId xmlns:p14="http://schemas.microsoft.com/office/powerpoint/2010/main" val="1785665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170940101"/>
                    </a:ext>
                  </a:extLst>
                </a:gridCol>
                <a:gridCol w="1316736">
                  <a:extLst>
                    <a:ext uri="{9D8B030D-6E8A-4147-A177-3AD203B41FA5}">
                      <a16:colId xmlns:a16="http://schemas.microsoft.com/office/drawing/2014/main" val="3558461073"/>
                    </a:ext>
                  </a:extLst>
                </a:gridCol>
                <a:gridCol w="658368">
                  <a:extLst>
                    <a:ext uri="{9D8B030D-6E8A-4147-A177-3AD203B41FA5}">
                      <a16:colId xmlns:a16="http://schemas.microsoft.com/office/drawing/2014/main" val="4144188282"/>
                    </a:ext>
                  </a:extLst>
                </a:gridCol>
                <a:gridCol w="658368">
                  <a:extLst>
                    <a:ext uri="{9D8B030D-6E8A-4147-A177-3AD203B41FA5}">
                      <a16:colId xmlns:a16="http://schemas.microsoft.com/office/drawing/2014/main" val="1857914687"/>
                    </a:ext>
                  </a:extLst>
                </a:gridCol>
                <a:gridCol w="658368">
                  <a:extLst>
                    <a:ext uri="{9D8B030D-6E8A-4147-A177-3AD203B41FA5}">
                      <a16:colId xmlns:a16="http://schemas.microsoft.com/office/drawing/2014/main" val="1710748143"/>
                    </a:ext>
                  </a:extLst>
                </a:gridCol>
                <a:gridCol w="658368">
                  <a:extLst>
                    <a:ext uri="{9D8B030D-6E8A-4147-A177-3AD203B41FA5}">
                      <a16:colId xmlns:a16="http://schemas.microsoft.com/office/drawing/2014/main" val="4139884254"/>
                    </a:ext>
                  </a:extLst>
                </a:gridCol>
                <a:gridCol w="658368">
                  <a:extLst>
                    <a:ext uri="{9D8B030D-6E8A-4147-A177-3AD203B41FA5}">
                      <a16:colId xmlns:a16="http://schemas.microsoft.com/office/drawing/2014/main" val="1768944637"/>
                    </a:ext>
                  </a:extLst>
                </a:gridCol>
                <a:gridCol w="658368">
                  <a:extLst>
                    <a:ext uri="{9D8B030D-6E8A-4147-A177-3AD203B41FA5}">
                      <a16:colId xmlns:a16="http://schemas.microsoft.com/office/drawing/2014/main" val="3568155871"/>
                    </a:ext>
                  </a:extLst>
                </a:gridCol>
                <a:gridCol w="658368">
                  <a:extLst>
                    <a:ext uri="{9D8B030D-6E8A-4147-A177-3AD203B41FA5}">
                      <a16:colId xmlns:a16="http://schemas.microsoft.com/office/drawing/2014/main" val="3490635313"/>
                    </a:ext>
                  </a:extLst>
                </a:gridCol>
                <a:gridCol w="658368">
                  <a:extLst>
                    <a:ext uri="{9D8B030D-6E8A-4147-A177-3AD203B41FA5}">
                      <a16:colId xmlns:a16="http://schemas.microsoft.com/office/drawing/2014/main" val="11205056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495947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- 2020-02-20 16:20:16</a:t>
                      </a:r>
                      <a:r>
                        <a:rPr kumimoji="0" lang="en-US" sz="1000" b="0" i="0" u="none" strike="noStrike" kern="1200" cap="none" spc="0" normalizeH="0" baseline="0" noProof="0">
                          <a:ln>
                            <a:noFill/>
                          </a:ln>
                          <a:solidFill>
                            <a:prstClr val="black"/>
                          </a:solidFill>
                          <a:effectLst/>
                          <a:uLnTx/>
                          <a:uFillTx/>
                          <a:latin typeface="+mn-lt"/>
                          <a:ea typeface="+mn-ea"/>
                          <a:cs typeface="+mn-cs"/>
                        </a:rPr>
                        <a:t>
 Stop by and learn more about #insurancecareers!  #TeamFICOH will be at the @shidlercollege Internship and Career Expo today until 1:30 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https://scontent.xx.fbcdn.net/v/t51.12442-15/85161913_1310534029146955_3057649608859609582_n.jpg?_nc_cat=101&amp;_nc_ohc=NDJ2qai0J24AX-mqJME&amp;_nc_ht=scontent.xx&amp;oh=b824f66a411a1d7a0461667f057c96df&amp;oe=5E749FCA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02/21/2020 16:07:23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705159936"/>
                  </a:ext>
                </a:extLst>
              </a:tr>
            </a:tbl>
          </a:graphicData>
        </a:graphic>
      </p:graphicFrame>
      <p:sp>
        <p:nvSpPr>
          <p:cNvPr id="4" name="Text Placeholder 3">
            <a:extLst>
              <a:ext uri="{FF2B5EF4-FFF2-40B4-BE49-F238E27FC236}">
                <a16:creationId xmlns:a16="http://schemas.microsoft.com/office/drawing/2014/main" id="{45A6F095-287A-4DFD-AEF8-D40A37924352}"/>
              </a:ext>
            </a:extLst>
          </p:cNvPr>
          <p:cNvSpPr>
            <a:spLocks noGrp="1"/>
          </p:cNvSpPr>
          <p:nvPr>
            <p:ph type="body" sz="quarter" idx="14"/>
          </p:nvPr>
        </p:nvSpPr>
        <p:spPr/>
        <p:txBody>
          <a:bodyPr/>
          <a:lstStyle/>
          <a:p>
            <a:r>
              <a:rPr lang="en-US"/>
              <a:t>02/01/2020 - 02/29/2020</a:t>
            </a:r>
          </a:p>
        </p:txBody>
      </p:sp>
    </p:spTree>
    <p:extLst>
      <p:ext uri="{BB962C8B-B14F-4D97-AF65-F5344CB8AC3E}">
        <p14:creationId xmlns:p14="http://schemas.microsoft.com/office/powerpoint/2010/main" val="377640667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1233</Words>
  <Application>Microsoft Office PowerPoint</Application>
  <PresentationFormat>On-screen Show (4:3)</PresentationFormat>
  <Paragraphs>424</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Own Posts Table | FICOH</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Posts Table | FICOH - 1 of 3</vt:lpstr>
      <vt:lpstr>LinkedIn Posts Table | FICOH - 2 of 3</vt:lpstr>
      <vt:lpstr>LinkedIn Posts Table | FICOH - 3 of 3</vt:lpstr>
      <vt:lpstr>Instagram Key Metrics Table | FICOH</vt:lpstr>
      <vt:lpstr>Instagram Instagram Followers Change | FICOH</vt:lpstr>
      <vt:lpstr>Instagram Average Interactions Per Instagram Post | FICOH</vt:lpstr>
      <vt:lpstr>Instagram Total Interactions Per Month | FICOH</vt:lpstr>
      <vt:lpstr>Instagram Top Instagram Posts Table | FICOH</vt:lpstr>
      <vt:lpstr>Instagram Stories Key Metrics Table | FICOH</vt:lpstr>
      <vt:lpstr>Instagram Stories Table  | FICOH - 1 of 3</vt:lpstr>
      <vt:lpstr>Instagram Stories Table  | FICOH - 2 of 3</vt:lpstr>
      <vt:lpstr>Instagram Stories Table  | FICOH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Peiniger</dc:creator>
  <cp:lastModifiedBy>Frederik Peiniger</cp:lastModifiedBy>
  <cp:revision>1</cp:revision>
  <dcterms:created xsi:type="dcterms:W3CDTF">2020-03-04T20:25:43Z</dcterms:created>
  <dcterms:modified xsi:type="dcterms:W3CDTF">2020-03-04T20:26:22Z</dcterms:modified>
</cp:coreProperties>
</file>