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Sheet1!$B$2:$B$49</c:f>
              <c:numCache>
                <c:formatCode>General</c:formatCode>
                <c:ptCount val="48"/>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4413</c:v>
                </c:pt>
              </c:numCache>
            </c:numRef>
          </c:val>
          <c:smooth val="0"/>
          <c:extLst>
            <c:ext xmlns:c16="http://schemas.microsoft.com/office/drawing/2014/chart" uri="{C3380CC4-5D6E-409C-BE32-E72D297353CC}">
              <c16:uniqueId val="{00000000-BF61-44BA-AABB-8726FCB05A3A}"/>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Sheet1!$C$2:$C$49</c:f>
              <c:numCache>
                <c:formatCode>General</c:formatCode>
                <c:ptCount val="48"/>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3520</c:v>
                </c:pt>
              </c:numCache>
            </c:numRef>
          </c:val>
          <c:smooth val="0"/>
          <c:extLst>
            <c:ext xmlns:c16="http://schemas.microsoft.com/office/drawing/2014/chart" uri="{C3380CC4-5D6E-409C-BE32-E72D297353CC}">
              <c16:uniqueId val="{00000001-BF61-44BA-AABB-8726FCB05A3A}"/>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BF61-44BA-AABB-8726FCB05A3A}"/>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Sheet1!$E$2:$E$49</c:f>
              <c:numCache>
                <c:formatCode>General</c:formatCode>
                <c:ptCount val="48"/>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23553</c:v>
                </c:pt>
              </c:numCache>
            </c:numRef>
          </c:val>
          <c:smooth val="0"/>
          <c:extLst>
            <c:ext xmlns:c16="http://schemas.microsoft.com/office/drawing/2014/chart" uri="{C3380CC4-5D6E-409C-BE32-E72D297353CC}">
              <c16:uniqueId val="{00000003-BF61-44BA-AABB-8726FCB05A3A}"/>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Sheet1!$F$2:$F$49</c:f>
              <c:numCache>
                <c:formatCode>General</c:formatCode>
                <c:ptCount val="48"/>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1707</c:v>
                </c:pt>
              </c:numCache>
            </c:numRef>
          </c:val>
          <c:smooth val="0"/>
          <c:extLst>
            <c:ext xmlns:c16="http://schemas.microsoft.com/office/drawing/2014/chart" uri="{C3380CC4-5D6E-409C-BE32-E72D297353CC}">
              <c16:uniqueId val="{00000004-BF61-44BA-AABB-8726FCB05A3A}"/>
            </c:ext>
          </c:extLst>
        </c:ser>
        <c:dLbls>
          <c:showLegendKey val="0"/>
          <c:showVal val="0"/>
          <c:showCatName val="0"/>
          <c:showSerName val="0"/>
          <c:showPercent val="0"/>
          <c:showBubbleSize val="0"/>
        </c:dLbls>
        <c:smooth val="0"/>
        <c:axId val="298716872"/>
        <c:axId val="298717200"/>
      </c:lineChart>
      <c:dateAx>
        <c:axId val="29871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17200"/>
        <c:crosses val="autoZero"/>
        <c:auto val="1"/>
        <c:lblOffset val="100"/>
        <c:baseTimeUnit val="months"/>
      </c:dateAx>
      <c:valAx>
        <c:axId val="29871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1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7</c:v>
                </c:pt>
              </c:numCache>
            </c:numRef>
          </c:val>
          <c:extLst>
            <c:ext xmlns:c16="http://schemas.microsoft.com/office/drawing/2014/chart" uri="{C3380CC4-5D6E-409C-BE32-E72D297353CC}">
              <c16:uniqueId val="{00000000-A588-46D9-BF54-67A4AD87EF8C}"/>
            </c:ext>
          </c:extLst>
        </c:ser>
        <c:dLbls>
          <c:showLegendKey val="0"/>
          <c:showVal val="0"/>
          <c:showCatName val="0"/>
          <c:showSerName val="0"/>
          <c:showPercent val="0"/>
          <c:showBubbleSize val="0"/>
        </c:dLbls>
        <c:gapWidth val="219"/>
        <c:overlap val="-27"/>
        <c:axId val="301607736"/>
        <c:axId val="301612000"/>
      </c:barChart>
      <c:dateAx>
        <c:axId val="30160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12000"/>
        <c:crosses val="autoZero"/>
        <c:auto val="1"/>
        <c:lblOffset val="100"/>
        <c:baseTimeUnit val="months"/>
      </c:dateAx>
      <c:valAx>
        <c:axId val="30161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0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866-4391-9085-DCB1E9EBDADA}"/>
            </c:ext>
          </c:extLst>
        </c:ser>
        <c:dLbls>
          <c:showLegendKey val="0"/>
          <c:showVal val="0"/>
          <c:showCatName val="0"/>
          <c:showSerName val="0"/>
          <c:showPercent val="0"/>
          <c:showBubbleSize val="0"/>
        </c:dLbls>
        <c:gapWidth val="219"/>
        <c:overlap val="-27"/>
        <c:axId val="301525192"/>
        <c:axId val="301517976"/>
      </c:barChart>
      <c:dateAx>
        <c:axId val="301525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17976"/>
        <c:crosses val="autoZero"/>
        <c:auto val="1"/>
        <c:lblOffset val="100"/>
        <c:baseTimeUnit val="months"/>
      </c:dateAx>
      <c:valAx>
        <c:axId val="30151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2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416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213-4E1A-B640-4943207AB935}"/>
            </c:ext>
          </c:extLst>
        </c:ser>
        <c:dLbls>
          <c:showLegendKey val="0"/>
          <c:showVal val="0"/>
          <c:showCatName val="0"/>
          <c:showSerName val="0"/>
          <c:showPercent val="0"/>
          <c:showBubbleSize val="0"/>
        </c:dLbls>
        <c:gapWidth val="219"/>
        <c:overlap val="-27"/>
        <c:axId val="301521256"/>
        <c:axId val="301519944"/>
      </c:barChart>
      <c:catAx>
        <c:axId val="30152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19944"/>
        <c:crosses val="autoZero"/>
        <c:auto val="1"/>
        <c:lblAlgn val="ctr"/>
        <c:lblOffset val="100"/>
        <c:noMultiLvlLbl val="0"/>
      </c:catAx>
      <c:valAx>
        <c:axId val="30151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2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15817</c:v>
                </c:pt>
              </c:numCache>
            </c:numRef>
          </c:val>
          <c:extLst>
            <c:ext xmlns:c16="http://schemas.microsoft.com/office/drawing/2014/chart" uri="{C3380CC4-5D6E-409C-BE32-E72D297353CC}">
              <c16:uniqueId val="{00000000-FD53-4CDC-8AE6-502FE11ED475}"/>
            </c:ext>
          </c:extLst>
        </c:ser>
        <c:dLbls>
          <c:showLegendKey val="0"/>
          <c:showVal val="0"/>
          <c:showCatName val="0"/>
          <c:showSerName val="0"/>
          <c:showPercent val="0"/>
          <c:showBubbleSize val="0"/>
        </c:dLbls>
        <c:gapWidth val="219"/>
        <c:overlap val="-27"/>
        <c:axId val="303470136"/>
        <c:axId val="303474072"/>
      </c:barChart>
      <c:dateAx>
        <c:axId val="303470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74072"/>
        <c:crosses val="autoZero"/>
        <c:auto val="1"/>
        <c:lblOffset val="100"/>
        <c:baseTimeUnit val="months"/>
      </c:dateAx>
      <c:valAx>
        <c:axId val="30347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7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49</c:v>
                </c:pt>
                <c:pt idx="1">
                  <c:v>360</c:v>
                </c:pt>
                <c:pt idx="2">
                  <c:v>444</c:v>
                </c:pt>
                <c:pt idx="3">
                  <c:v>381</c:v>
                </c:pt>
                <c:pt idx="4">
                  <c:v>339</c:v>
                </c:pt>
                <c:pt idx="5">
                  <c:v>228</c:v>
                </c:pt>
                <c:pt idx="6">
                  <c:v>0</c:v>
                </c:pt>
              </c:numCache>
            </c:numRef>
          </c:val>
          <c:extLst>
            <c:ext xmlns:c16="http://schemas.microsoft.com/office/drawing/2014/chart" uri="{C3380CC4-5D6E-409C-BE32-E72D297353CC}">
              <c16:uniqueId val="{00000000-AA62-4172-A3E9-68D7994B770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53</c:v>
                </c:pt>
                <c:pt idx="1">
                  <c:v>413</c:v>
                </c:pt>
                <c:pt idx="2">
                  <c:v>590</c:v>
                </c:pt>
                <c:pt idx="3">
                  <c:v>653</c:v>
                </c:pt>
                <c:pt idx="4">
                  <c:v>549</c:v>
                </c:pt>
                <c:pt idx="5">
                  <c:v>286</c:v>
                </c:pt>
                <c:pt idx="6">
                  <c:v>1</c:v>
                </c:pt>
              </c:numCache>
            </c:numRef>
          </c:val>
          <c:extLst>
            <c:ext xmlns:c16="http://schemas.microsoft.com/office/drawing/2014/chart" uri="{C3380CC4-5D6E-409C-BE32-E72D297353CC}">
              <c16:uniqueId val="{00000001-AA62-4172-A3E9-68D7994B7702}"/>
            </c:ext>
          </c:extLst>
        </c:ser>
        <c:dLbls>
          <c:showLegendKey val="0"/>
          <c:showVal val="0"/>
          <c:showCatName val="0"/>
          <c:showSerName val="0"/>
          <c:showPercent val="0"/>
          <c:showBubbleSize val="0"/>
        </c:dLbls>
        <c:gapWidth val="219"/>
        <c:overlap val="-27"/>
        <c:axId val="311022208"/>
        <c:axId val="311024504"/>
      </c:barChart>
      <c:catAx>
        <c:axId val="31102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024504"/>
        <c:crosses val="autoZero"/>
        <c:auto val="1"/>
        <c:lblAlgn val="ctr"/>
        <c:lblOffset val="100"/>
        <c:noMultiLvlLbl val="0"/>
      </c:catAx>
      <c:valAx>
        <c:axId val="31102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02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7</c:v>
                </c:pt>
              </c:numCache>
            </c:numRef>
          </c:val>
          <c:extLst>
            <c:ext xmlns:c16="http://schemas.microsoft.com/office/drawing/2014/chart" uri="{C3380CC4-5D6E-409C-BE32-E72D297353CC}">
              <c16:uniqueId val="{00000000-38EF-4A66-AFF6-AD0FA21E12DC}"/>
            </c:ext>
          </c:extLst>
        </c:ser>
        <c:dLbls>
          <c:showLegendKey val="0"/>
          <c:showVal val="0"/>
          <c:showCatName val="0"/>
          <c:showSerName val="0"/>
          <c:showPercent val="0"/>
          <c:showBubbleSize val="0"/>
        </c:dLbls>
        <c:gapWidth val="219"/>
        <c:overlap val="-27"/>
        <c:axId val="313021632"/>
        <c:axId val="313024584"/>
      </c:barChart>
      <c:dateAx>
        <c:axId val="31302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24584"/>
        <c:crosses val="autoZero"/>
        <c:auto val="1"/>
        <c:lblOffset val="100"/>
        <c:baseTimeUnit val="months"/>
      </c:dateAx>
      <c:valAx>
        <c:axId val="31302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2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952-4A52-B7DA-0E03E9F39442}"/>
            </c:ext>
          </c:extLst>
        </c:ser>
        <c:dLbls>
          <c:showLegendKey val="0"/>
          <c:showVal val="0"/>
          <c:showCatName val="0"/>
          <c:showSerName val="0"/>
          <c:showPercent val="0"/>
          <c:showBubbleSize val="0"/>
        </c:dLbls>
        <c:gapWidth val="219"/>
        <c:overlap val="-27"/>
        <c:axId val="313032784"/>
        <c:axId val="313031144"/>
      </c:barChart>
      <c:dateAx>
        <c:axId val="31303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31144"/>
        <c:crosses val="autoZero"/>
        <c:auto val="1"/>
        <c:lblOffset val="100"/>
        <c:baseTimeUnit val="months"/>
      </c:dateAx>
      <c:valAx>
        <c:axId val="31303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3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184</c:v>
                </c:pt>
                <c:pt idx="1">
                  <c:v>277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A98-4E68-9A17-CB0FF18BD8C8}"/>
            </c:ext>
          </c:extLst>
        </c:ser>
        <c:dLbls>
          <c:showLegendKey val="0"/>
          <c:showVal val="0"/>
          <c:showCatName val="0"/>
          <c:showSerName val="0"/>
          <c:showPercent val="0"/>
          <c:showBubbleSize val="0"/>
        </c:dLbls>
        <c:gapWidth val="219"/>
        <c:overlap val="-27"/>
        <c:axId val="298714248"/>
        <c:axId val="313034096"/>
      </c:barChart>
      <c:catAx>
        <c:axId val="29871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34096"/>
        <c:crosses val="autoZero"/>
        <c:auto val="1"/>
        <c:lblAlgn val="ctr"/>
        <c:lblOffset val="100"/>
        <c:noMultiLvlLbl val="0"/>
      </c:catAx>
      <c:valAx>
        <c:axId val="31303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1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6F7-452A-AC42-3D538094E4C6}"/>
            </c:ext>
          </c:extLst>
        </c:ser>
        <c:dLbls>
          <c:showLegendKey val="0"/>
          <c:showVal val="0"/>
          <c:showCatName val="0"/>
          <c:showSerName val="0"/>
          <c:showPercent val="0"/>
          <c:showBubbleSize val="0"/>
        </c:dLbls>
        <c:gapWidth val="219"/>
        <c:overlap val="-27"/>
        <c:axId val="360628040"/>
        <c:axId val="360626072"/>
      </c:barChart>
      <c:dateAx>
        <c:axId val="360628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26072"/>
        <c:crosses val="autoZero"/>
        <c:auto val="1"/>
        <c:lblOffset val="100"/>
        <c:baseTimeUnit val="months"/>
      </c:dateAx>
      <c:valAx>
        <c:axId val="36062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2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382</c:v>
                </c:pt>
              </c:numCache>
            </c:numRef>
          </c:val>
          <c:extLst>
            <c:ext xmlns:c16="http://schemas.microsoft.com/office/drawing/2014/chart" uri="{C3380CC4-5D6E-409C-BE32-E72D297353CC}">
              <c16:uniqueId val="{00000000-FA7F-4320-B591-BD775CC11497}"/>
            </c:ext>
          </c:extLst>
        </c:ser>
        <c:dLbls>
          <c:showLegendKey val="0"/>
          <c:showVal val="0"/>
          <c:showCatName val="0"/>
          <c:showSerName val="0"/>
          <c:showPercent val="0"/>
          <c:showBubbleSize val="0"/>
        </c:dLbls>
        <c:gapWidth val="219"/>
        <c:overlap val="-27"/>
        <c:axId val="372946440"/>
        <c:axId val="372946112"/>
      </c:barChart>
      <c:dateAx>
        <c:axId val="37294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46112"/>
        <c:crosses val="autoZero"/>
        <c:auto val="1"/>
        <c:lblOffset val="100"/>
        <c:baseTimeUnit val="months"/>
      </c:dateAx>
      <c:valAx>
        <c:axId val="37294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4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117</c:v>
                </c:pt>
                <c:pt idx="1">
                  <c:v>64</c:v>
                </c:pt>
              </c:numCache>
            </c:numRef>
          </c:val>
          <c:extLst>
            <c:ext xmlns:c16="http://schemas.microsoft.com/office/drawing/2014/chart" uri="{C3380CC4-5D6E-409C-BE32-E72D297353CC}">
              <c16:uniqueId val="{00000000-E0B4-48C0-B529-8685C281DE0F}"/>
            </c:ext>
          </c:extLst>
        </c:ser>
        <c:dLbls>
          <c:showLegendKey val="0"/>
          <c:showVal val="0"/>
          <c:showCatName val="0"/>
          <c:showSerName val="0"/>
          <c:showPercent val="0"/>
          <c:showBubbleSize val="0"/>
        </c:dLbls>
        <c:gapWidth val="219"/>
        <c:overlap val="-27"/>
        <c:axId val="372942832"/>
        <c:axId val="372941520"/>
      </c:barChart>
      <c:catAx>
        <c:axId val="37294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41520"/>
        <c:crosses val="autoZero"/>
        <c:auto val="1"/>
        <c:lblAlgn val="ctr"/>
        <c:lblOffset val="100"/>
        <c:noMultiLvlLbl val="0"/>
      </c:catAx>
      <c:valAx>
        <c:axId val="37294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4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2819</c:v>
                </c:pt>
                <c:pt idx="1">
                  <c:v>843</c:v>
                </c:pt>
              </c:numCache>
            </c:numRef>
          </c:val>
          <c:extLst>
            <c:ext xmlns:c16="http://schemas.microsoft.com/office/drawing/2014/chart" uri="{C3380CC4-5D6E-409C-BE32-E72D297353CC}">
              <c16:uniqueId val="{00000000-D2BD-4F8F-94BF-56CBDD7A47D9}"/>
            </c:ext>
          </c:extLst>
        </c:ser>
        <c:dLbls>
          <c:showLegendKey val="0"/>
          <c:showVal val="0"/>
          <c:showCatName val="0"/>
          <c:showSerName val="0"/>
          <c:showPercent val="0"/>
          <c:showBubbleSize val="0"/>
        </c:dLbls>
        <c:gapWidth val="219"/>
        <c:overlap val="-27"/>
        <c:axId val="372954968"/>
        <c:axId val="372953000"/>
      </c:barChart>
      <c:catAx>
        <c:axId val="372954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53000"/>
        <c:crosses val="autoZero"/>
        <c:auto val="1"/>
        <c:lblAlgn val="ctr"/>
        <c:lblOffset val="100"/>
        <c:noMultiLvlLbl val="0"/>
      </c:catAx>
      <c:valAx>
        <c:axId val="37295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5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27</c:v>
                </c:pt>
              </c:numCache>
            </c:numRef>
          </c:val>
          <c:extLst>
            <c:ext xmlns:c16="http://schemas.microsoft.com/office/drawing/2014/chart" uri="{C3380CC4-5D6E-409C-BE32-E72D297353CC}">
              <c16:uniqueId val="{00000000-ED49-4CBA-AB0A-96A62630DB8B}"/>
            </c:ext>
          </c:extLst>
        </c:ser>
        <c:dLbls>
          <c:showLegendKey val="0"/>
          <c:showVal val="0"/>
          <c:showCatName val="0"/>
          <c:showSerName val="0"/>
          <c:showPercent val="0"/>
          <c:showBubbleSize val="0"/>
        </c:dLbls>
        <c:gapWidth val="219"/>
        <c:overlap val="-27"/>
        <c:axId val="409314240"/>
        <c:axId val="409318176"/>
      </c:barChart>
      <c:dateAx>
        <c:axId val="40931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18176"/>
        <c:crosses val="autoZero"/>
        <c:auto val="1"/>
        <c:lblOffset val="100"/>
        <c:baseTimeUnit val="months"/>
      </c:dateAx>
      <c:valAx>
        <c:axId val="40931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1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418-4C8F-BECA-41A0A00B50A7}"/>
            </c:ext>
          </c:extLst>
        </c:ser>
        <c:dLbls>
          <c:showLegendKey val="0"/>
          <c:showVal val="0"/>
          <c:showCatName val="0"/>
          <c:showSerName val="0"/>
          <c:showPercent val="0"/>
          <c:showBubbleSize val="0"/>
        </c:dLbls>
        <c:gapWidth val="219"/>
        <c:overlap val="-27"/>
        <c:axId val="409318832"/>
        <c:axId val="409309976"/>
      </c:barChart>
      <c:dateAx>
        <c:axId val="40931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09976"/>
        <c:crosses val="autoZero"/>
        <c:auto val="1"/>
        <c:lblOffset val="100"/>
        <c:baseTimeUnit val="months"/>
      </c:dateAx>
      <c:valAx>
        <c:axId val="40930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1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1257</c:v>
                </c:pt>
                <c:pt idx="1">
                  <c:v>508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149-42B0-8430-0450E74C72B8}"/>
            </c:ext>
          </c:extLst>
        </c:ser>
        <c:dLbls>
          <c:showLegendKey val="0"/>
          <c:showVal val="0"/>
          <c:showCatName val="0"/>
          <c:showSerName val="0"/>
          <c:showPercent val="0"/>
          <c:showBubbleSize val="0"/>
        </c:dLbls>
        <c:gapWidth val="219"/>
        <c:overlap val="-27"/>
        <c:axId val="409310960"/>
        <c:axId val="409312600"/>
      </c:barChart>
      <c:catAx>
        <c:axId val="40931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12600"/>
        <c:crosses val="autoZero"/>
        <c:auto val="1"/>
        <c:lblAlgn val="ctr"/>
        <c:lblOffset val="100"/>
        <c:noMultiLvlLbl val="0"/>
      </c:catAx>
      <c:valAx>
        <c:axId val="40931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31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2076-E37C-4E33-8691-408445C4044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09F3BE7-B726-41D8-BD1A-B54BF580CBC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280657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5820F-DBFE-4128-BB14-A4E9768EA458}"/>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7B9F553-7C89-469D-9567-91B048B8CBE3}"/>
              </a:ext>
            </a:extLst>
          </p:cNvPr>
          <p:cNvGraphicFramePr>
            <a:graphicFrameLocks noGrp="1"/>
          </p:cNvGraphicFramePr>
          <p:nvPr>
            <p:ph type="chart" sz="quarter" idx="13"/>
            <p:extLst>
              <p:ext uri="{D42A27DB-BD31-4B8C-83A1-F6EECF244321}">
                <p14:modId xmlns:p14="http://schemas.microsoft.com/office/powerpoint/2010/main" val="2020826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71CDFF-5124-4F90-856A-10AFFFEAD59F}"/>
              </a:ext>
            </a:extLst>
          </p:cNvPr>
          <p:cNvSpPr>
            <a:spLocks noGrp="1"/>
          </p:cNvSpPr>
          <p:nvPr>
            <p:ph type="body" sz="quarter" idx="14"/>
          </p:nvPr>
        </p:nvSpPr>
        <p:spPr/>
        <p:txBody>
          <a:bodyPr/>
          <a:lstStyle/>
          <a:p>
            <a:r>
              <a:rPr lang="en-US"/>
              <a:t>01/01/2017 - 12/31/2020</a:t>
            </a:r>
          </a:p>
        </p:txBody>
      </p:sp>
      <p:sp>
        <p:nvSpPr>
          <p:cNvPr id="5" name="Footer Placeholder 4">
            <a:extLst>
              <a:ext uri="{FF2B5EF4-FFF2-40B4-BE49-F238E27FC236}">
                <a16:creationId xmlns:a16="http://schemas.microsoft.com/office/drawing/2014/main" id="{FDE5C22A-0DDD-4C3E-B257-D856DDB106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7465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139B9-D64B-4309-9912-5C75626FD45B}"/>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642A033C-73C3-4930-BB29-82ADD32050AC}"/>
              </a:ext>
            </a:extLst>
          </p:cNvPr>
          <p:cNvGraphicFramePr>
            <a:graphicFrameLocks noGrp="1"/>
          </p:cNvGraphicFramePr>
          <p:nvPr>
            <p:ph type="tbl" sz="quarter" idx="13"/>
            <p:extLst>
              <p:ext uri="{D42A27DB-BD31-4B8C-83A1-F6EECF244321}">
                <p14:modId xmlns:p14="http://schemas.microsoft.com/office/powerpoint/2010/main" val="3783410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59670830"/>
                    </a:ext>
                  </a:extLst>
                </a:gridCol>
                <a:gridCol w="740664">
                  <a:extLst>
                    <a:ext uri="{9D8B030D-6E8A-4147-A177-3AD203B41FA5}">
                      <a16:colId xmlns:a16="http://schemas.microsoft.com/office/drawing/2014/main" val="3625897291"/>
                    </a:ext>
                  </a:extLst>
                </a:gridCol>
                <a:gridCol w="740664">
                  <a:extLst>
                    <a:ext uri="{9D8B030D-6E8A-4147-A177-3AD203B41FA5}">
                      <a16:colId xmlns:a16="http://schemas.microsoft.com/office/drawing/2014/main" val="1994378827"/>
                    </a:ext>
                  </a:extLst>
                </a:gridCol>
                <a:gridCol w="740664">
                  <a:extLst>
                    <a:ext uri="{9D8B030D-6E8A-4147-A177-3AD203B41FA5}">
                      <a16:colId xmlns:a16="http://schemas.microsoft.com/office/drawing/2014/main" val="3445198161"/>
                    </a:ext>
                  </a:extLst>
                </a:gridCol>
                <a:gridCol w="740664">
                  <a:extLst>
                    <a:ext uri="{9D8B030D-6E8A-4147-A177-3AD203B41FA5}">
                      <a16:colId xmlns:a16="http://schemas.microsoft.com/office/drawing/2014/main" val="1630608541"/>
                    </a:ext>
                  </a:extLst>
                </a:gridCol>
                <a:gridCol w="740664">
                  <a:extLst>
                    <a:ext uri="{9D8B030D-6E8A-4147-A177-3AD203B41FA5}">
                      <a16:colId xmlns:a16="http://schemas.microsoft.com/office/drawing/2014/main" val="2610895516"/>
                    </a:ext>
                  </a:extLst>
                </a:gridCol>
                <a:gridCol w="740664">
                  <a:extLst>
                    <a:ext uri="{9D8B030D-6E8A-4147-A177-3AD203B41FA5}">
                      <a16:colId xmlns:a16="http://schemas.microsoft.com/office/drawing/2014/main" val="1472671726"/>
                    </a:ext>
                  </a:extLst>
                </a:gridCol>
                <a:gridCol w="740664">
                  <a:extLst>
                    <a:ext uri="{9D8B030D-6E8A-4147-A177-3AD203B41FA5}">
                      <a16:colId xmlns:a16="http://schemas.microsoft.com/office/drawing/2014/main" val="1081510869"/>
                    </a:ext>
                  </a:extLst>
                </a:gridCol>
                <a:gridCol w="740664">
                  <a:extLst>
                    <a:ext uri="{9D8B030D-6E8A-4147-A177-3AD203B41FA5}">
                      <a16:colId xmlns:a16="http://schemas.microsoft.com/office/drawing/2014/main" val="12318506"/>
                    </a:ext>
                  </a:extLst>
                </a:gridCol>
                <a:gridCol w="740664">
                  <a:extLst>
                    <a:ext uri="{9D8B030D-6E8A-4147-A177-3AD203B41FA5}">
                      <a16:colId xmlns:a16="http://schemas.microsoft.com/office/drawing/2014/main" val="29691052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72456697"/>
                  </a:ext>
                </a:extLst>
              </a:tr>
              <a:tr h="370840">
                <a:tc>
                  <a:txBody>
                    <a:bodyPr/>
                    <a:lstStyle/>
                    <a:p>
                      <a:r>
                        <a:rPr lang="en-US" sz="1000"/>
                        <a:t>Philadelphia Insurance Companies</a:t>
                      </a:r>
                    </a:p>
                  </a:txBody>
                  <a:tcPr/>
                </a:tc>
                <a:tc>
                  <a:txBody>
                    <a:bodyPr/>
                    <a:lstStyle/>
                    <a:p>
                      <a:r>
                        <a:rPr lang="en-US" sz="1000"/>
                        <a:t>4406</a:t>
                      </a:r>
                    </a:p>
                  </a:txBody>
                  <a:tcPr/>
                </a:tc>
                <a:tc>
                  <a:txBody>
                    <a:bodyPr/>
                    <a:lstStyle/>
                    <a:p>
                      <a:r>
                        <a:rPr lang="en-US" sz="1000"/>
                        <a:t>10</a:t>
                      </a:r>
                    </a:p>
                  </a:txBody>
                  <a:tcPr/>
                </a:tc>
                <a:tc>
                  <a:txBody>
                    <a:bodyPr/>
                    <a:lstStyle/>
                    <a:p>
                      <a:r>
                        <a:rPr lang="en-US" sz="1000"/>
                        <a:t>29</a:t>
                      </a:r>
                    </a:p>
                  </a:txBody>
                  <a:tcPr/>
                </a:tc>
                <a:tc>
                  <a:txBody>
                    <a:bodyPr/>
                    <a:lstStyle/>
                    <a:p>
                      <a:r>
                        <a:rPr lang="en-US" sz="1000"/>
                        <a:t>729</a:t>
                      </a:r>
                    </a:p>
                  </a:txBody>
                  <a:tcPr/>
                </a:tc>
                <a:tc>
                  <a:txBody>
                    <a:bodyPr/>
                    <a:lstStyle/>
                    <a:p>
                      <a:r>
                        <a:rPr lang="en-US" sz="1000"/>
                        <a:t>34</a:t>
                      </a:r>
                    </a:p>
                  </a:txBody>
                  <a:tcPr/>
                </a:tc>
                <a:tc>
                  <a:txBody>
                    <a:bodyPr/>
                    <a:lstStyle/>
                    <a:p>
                      <a:r>
                        <a:rPr lang="en-US" sz="1000"/>
                        <a:t>32</a:t>
                      </a:r>
                    </a:p>
                  </a:txBody>
                  <a:tcPr/>
                </a:tc>
                <a:tc>
                  <a:txBody>
                    <a:bodyPr/>
                    <a:lstStyle/>
                    <a:p>
                      <a:r>
                        <a:rPr lang="en-US" sz="1000"/>
                        <a:t>0</a:t>
                      </a:r>
                    </a:p>
                  </a:txBody>
                  <a:tcPr/>
                </a:tc>
                <a:tc>
                  <a:txBody>
                    <a:bodyPr/>
                    <a:lstStyle/>
                    <a:p>
                      <a:r>
                        <a:rPr lang="en-US" sz="1000"/>
                        <a:t>0.6229 %</a:t>
                      </a:r>
                    </a:p>
                  </a:txBody>
                  <a:tcPr/>
                </a:tc>
                <a:tc>
                  <a:txBody>
                    <a:bodyPr/>
                    <a:lstStyle/>
                    <a:p>
                      <a:r>
                        <a:rPr lang="en-US" sz="1000"/>
                        <a:t>0.0 %</a:t>
                      </a:r>
                    </a:p>
                  </a:txBody>
                  <a:tcPr/>
                </a:tc>
                <a:extLst>
                  <a:ext uri="{0D108BD9-81ED-4DB2-BD59-A6C34878D82A}">
                    <a16:rowId xmlns:a16="http://schemas.microsoft.com/office/drawing/2014/main" val="1180313332"/>
                  </a:ext>
                </a:extLst>
              </a:tr>
            </a:tbl>
          </a:graphicData>
        </a:graphic>
      </p:graphicFrame>
      <p:sp>
        <p:nvSpPr>
          <p:cNvPr id="4" name="Text Placeholder 3">
            <a:extLst>
              <a:ext uri="{FF2B5EF4-FFF2-40B4-BE49-F238E27FC236}">
                <a16:creationId xmlns:a16="http://schemas.microsoft.com/office/drawing/2014/main" id="{7E75C552-F754-4EA3-B13D-3D8BA2FC96C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965353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2C000-6C84-4C40-89E3-810947372780}"/>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66DE8199-9D4C-48EF-ADED-F797F3F1B08D}"/>
              </a:ext>
            </a:extLst>
          </p:cNvPr>
          <p:cNvGraphicFramePr>
            <a:graphicFrameLocks noGrp="1"/>
          </p:cNvGraphicFramePr>
          <p:nvPr>
            <p:ph type="chart" sz="quarter" idx="13"/>
            <p:extLst>
              <p:ext uri="{D42A27DB-BD31-4B8C-83A1-F6EECF244321}">
                <p14:modId xmlns:p14="http://schemas.microsoft.com/office/powerpoint/2010/main" val="1082488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B5BF04-EE76-472B-992F-7B153246EFC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042DC42-B2EC-41D6-AEE6-7039894A1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746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0A5FE-40EB-43BD-A362-9E96A1D52AE2}"/>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58B8040A-85CD-41A0-AFD9-39430450A9B6}"/>
              </a:ext>
            </a:extLst>
          </p:cNvPr>
          <p:cNvGraphicFramePr>
            <a:graphicFrameLocks noGrp="1"/>
          </p:cNvGraphicFramePr>
          <p:nvPr>
            <p:ph type="chart" sz="quarter" idx="13"/>
            <p:extLst>
              <p:ext uri="{D42A27DB-BD31-4B8C-83A1-F6EECF244321}">
                <p14:modId xmlns:p14="http://schemas.microsoft.com/office/powerpoint/2010/main" val="1830035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B233EE-F7A8-4CFC-BBCD-8EB788D25A6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EFA3E97-3F15-47AF-AC35-EEE0C49AD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921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6EE6-4AD0-4485-857A-4376B109E7F9}"/>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17731477-8E2D-4442-88E0-E4076021C3AC}"/>
              </a:ext>
            </a:extLst>
          </p:cNvPr>
          <p:cNvGraphicFramePr>
            <a:graphicFrameLocks noGrp="1"/>
          </p:cNvGraphicFramePr>
          <p:nvPr>
            <p:ph type="chart" sz="quarter" idx="13"/>
            <p:extLst>
              <p:ext uri="{D42A27DB-BD31-4B8C-83A1-F6EECF244321}">
                <p14:modId xmlns:p14="http://schemas.microsoft.com/office/powerpoint/2010/main" val="770289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F98800-045D-41D3-BC67-2A09ED01D83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B170451-AC61-4BC7-BF13-DE0F45496F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754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107F5-5A85-409E-8900-FDA3E5F7D28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EDA59AC-985D-4C6D-A3DF-7A2547C7AB63}"/>
              </a:ext>
            </a:extLst>
          </p:cNvPr>
          <p:cNvGraphicFramePr>
            <a:graphicFrameLocks noGrp="1"/>
          </p:cNvGraphicFramePr>
          <p:nvPr>
            <p:ph type="chart" sz="quarter" idx="13"/>
            <p:extLst>
              <p:ext uri="{D42A27DB-BD31-4B8C-83A1-F6EECF244321}">
                <p14:modId xmlns:p14="http://schemas.microsoft.com/office/powerpoint/2010/main" val="988995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CD408F-2139-4BF7-AAA4-F2C19E68DB2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D30FDE9-DDB4-4213-BFDD-ED89D92A3F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4978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FBDD9-DADD-4003-A4B0-C77A74A8F7C4}"/>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8EABAC17-6ECE-470B-90CD-59D4E35B59F7}"/>
              </a:ext>
            </a:extLst>
          </p:cNvPr>
          <p:cNvGraphicFramePr>
            <a:graphicFrameLocks noGrp="1"/>
          </p:cNvGraphicFramePr>
          <p:nvPr>
            <p:ph type="tbl" sz="quarter" idx="13"/>
            <p:extLst>
              <p:ext uri="{D42A27DB-BD31-4B8C-83A1-F6EECF244321}">
                <p14:modId xmlns:p14="http://schemas.microsoft.com/office/powerpoint/2010/main" val="187455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96856806"/>
                    </a:ext>
                  </a:extLst>
                </a:gridCol>
                <a:gridCol w="740664">
                  <a:extLst>
                    <a:ext uri="{9D8B030D-6E8A-4147-A177-3AD203B41FA5}">
                      <a16:colId xmlns:a16="http://schemas.microsoft.com/office/drawing/2014/main" val="322405495"/>
                    </a:ext>
                  </a:extLst>
                </a:gridCol>
                <a:gridCol w="740664">
                  <a:extLst>
                    <a:ext uri="{9D8B030D-6E8A-4147-A177-3AD203B41FA5}">
                      <a16:colId xmlns:a16="http://schemas.microsoft.com/office/drawing/2014/main" val="4234057433"/>
                    </a:ext>
                  </a:extLst>
                </a:gridCol>
                <a:gridCol w="740664">
                  <a:extLst>
                    <a:ext uri="{9D8B030D-6E8A-4147-A177-3AD203B41FA5}">
                      <a16:colId xmlns:a16="http://schemas.microsoft.com/office/drawing/2014/main" val="341747446"/>
                    </a:ext>
                  </a:extLst>
                </a:gridCol>
                <a:gridCol w="740664">
                  <a:extLst>
                    <a:ext uri="{9D8B030D-6E8A-4147-A177-3AD203B41FA5}">
                      <a16:colId xmlns:a16="http://schemas.microsoft.com/office/drawing/2014/main" val="3181606458"/>
                    </a:ext>
                  </a:extLst>
                </a:gridCol>
                <a:gridCol w="740664">
                  <a:extLst>
                    <a:ext uri="{9D8B030D-6E8A-4147-A177-3AD203B41FA5}">
                      <a16:colId xmlns:a16="http://schemas.microsoft.com/office/drawing/2014/main" val="1267634198"/>
                    </a:ext>
                  </a:extLst>
                </a:gridCol>
                <a:gridCol w="740664">
                  <a:extLst>
                    <a:ext uri="{9D8B030D-6E8A-4147-A177-3AD203B41FA5}">
                      <a16:colId xmlns:a16="http://schemas.microsoft.com/office/drawing/2014/main" val="1116811167"/>
                    </a:ext>
                  </a:extLst>
                </a:gridCol>
                <a:gridCol w="740664">
                  <a:extLst>
                    <a:ext uri="{9D8B030D-6E8A-4147-A177-3AD203B41FA5}">
                      <a16:colId xmlns:a16="http://schemas.microsoft.com/office/drawing/2014/main" val="3960898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719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- 2020-01-07 15:18:52</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John Glomb to President. He will continue to serve as Chief Underwriting Officer. Learn more: http://bit.ly/36takaR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182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- 2020-01-13 16:13:00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our new Co-Chief Underwriting Officer and three new Senior Vice Presidents! Learn more: http://bit.ly/2FKwz0d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377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- 2020-01-15 13:11:53</a:t>
                      </a:r>
                      <a:r>
                        <a:rPr kumimoji="0" lang="en-US" sz="1000" b="0" i="0" u="none" strike="noStrike" kern="1200" cap="none" spc="0" normalizeH="0" baseline="0" noProof="0">
                          <a:ln>
                            <a:noFill/>
                          </a:ln>
                          <a:solidFill>
                            <a:prstClr val="black"/>
                          </a:solidFill>
                          <a:effectLst/>
                          <a:uLnTx/>
                          <a:uFillTx/>
                          <a:latin typeface="+mn-lt"/>
                          <a:ea typeface="+mn-ea"/>
                          <a:cs typeface="+mn-cs"/>
                        </a:rPr>
                        <a:t>
 PHLY executives recently traveled to Seattle for the Northwest Region Roadshow. Each year, our leadership team travels across the U.S. to meet with employees and share ideas about how we can all work together to support our customers and each other. Here's a snapshot of the leadership team with Ken Klassy, RVP of Marketing, who's celebrating his 30th anniversary with PHLY! #ThinkPHLY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4822039"/>
                  </a:ext>
                </a:extLst>
              </a:tr>
            </a:tbl>
          </a:graphicData>
        </a:graphic>
      </p:graphicFrame>
      <p:sp>
        <p:nvSpPr>
          <p:cNvPr id="4" name="Text Placeholder 3">
            <a:extLst>
              <a:ext uri="{FF2B5EF4-FFF2-40B4-BE49-F238E27FC236}">
                <a16:creationId xmlns:a16="http://schemas.microsoft.com/office/drawing/2014/main" id="{052B1C75-42C2-4A09-AFC6-A6B28C84CE8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979401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CA08-E8EC-47FA-B23D-1C289667BDD5}"/>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B02F1440-0FAF-4FEC-A7AB-3CA3043ED48E}"/>
              </a:ext>
            </a:extLst>
          </p:cNvPr>
          <p:cNvGraphicFramePr>
            <a:graphicFrameLocks noGrp="1"/>
          </p:cNvGraphicFramePr>
          <p:nvPr>
            <p:ph type="tbl" sz="quarter" idx="13"/>
            <p:extLst>
              <p:ext uri="{D42A27DB-BD31-4B8C-83A1-F6EECF244321}">
                <p14:modId xmlns:p14="http://schemas.microsoft.com/office/powerpoint/2010/main" val="3689976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63695679"/>
                    </a:ext>
                  </a:extLst>
                </a:gridCol>
                <a:gridCol w="740664">
                  <a:extLst>
                    <a:ext uri="{9D8B030D-6E8A-4147-A177-3AD203B41FA5}">
                      <a16:colId xmlns:a16="http://schemas.microsoft.com/office/drawing/2014/main" val="1352154875"/>
                    </a:ext>
                  </a:extLst>
                </a:gridCol>
                <a:gridCol w="740664">
                  <a:extLst>
                    <a:ext uri="{9D8B030D-6E8A-4147-A177-3AD203B41FA5}">
                      <a16:colId xmlns:a16="http://schemas.microsoft.com/office/drawing/2014/main" val="517303193"/>
                    </a:ext>
                  </a:extLst>
                </a:gridCol>
                <a:gridCol w="740664">
                  <a:extLst>
                    <a:ext uri="{9D8B030D-6E8A-4147-A177-3AD203B41FA5}">
                      <a16:colId xmlns:a16="http://schemas.microsoft.com/office/drawing/2014/main" val="1748971365"/>
                    </a:ext>
                  </a:extLst>
                </a:gridCol>
                <a:gridCol w="740664">
                  <a:extLst>
                    <a:ext uri="{9D8B030D-6E8A-4147-A177-3AD203B41FA5}">
                      <a16:colId xmlns:a16="http://schemas.microsoft.com/office/drawing/2014/main" val="1895969229"/>
                    </a:ext>
                  </a:extLst>
                </a:gridCol>
                <a:gridCol w="740664">
                  <a:extLst>
                    <a:ext uri="{9D8B030D-6E8A-4147-A177-3AD203B41FA5}">
                      <a16:colId xmlns:a16="http://schemas.microsoft.com/office/drawing/2014/main" val="416058034"/>
                    </a:ext>
                  </a:extLst>
                </a:gridCol>
                <a:gridCol w="740664">
                  <a:extLst>
                    <a:ext uri="{9D8B030D-6E8A-4147-A177-3AD203B41FA5}">
                      <a16:colId xmlns:a16="http://schemas.microsoft.com/office/drawing/2014/main" val="2918470549"/>
                    </a:ext>
                  </a:extLst>
                </a:gridCol>
                <a:gridCol w="740664">
                  <a:extLst>
                    <a:ext uri="{9D8B030D-6E8A-4147-A177-3AD203B41FA5}">
                      <a16:colId xmlns:a16="http://schemas.microsoft.com/office/drawing/2014/main" val="125871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344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- 2020-01-02 16:11:00</a:t>
                      </a:r>
                      <a:r>
                        <a:rPr kumimoji="0" lang="en-US" sz="1000" b="0" i="0" u="none" strike="noStrike" kern="1200" cap="none" spc="0" normalizeH="0" baseline="0" noProof="0">
                          <a:ln>
                            <a:noFill/>
                          </a:ln>
                          <a:solidFill>
                            <a:prstClr val="black"/>
                          </a:solidFill>
                          <a:effectLst/>
                          <a:uLnTx/>
                          <a:uFillTx/>
                          <a:latin typeface="+mn-lt"/>
                          <a:ea typeface="+mn-ea"/>
                          <a:cs typeface="+mn-cs"/>
                        </a:rPr>
                        <a:t>
 Another year has come and gone. As we welcome 2020, we’re looking back at the moments that shaped a memorable year. From volunteering and raising money for worthy organizations to having fun at work, 2019 was an eventful year for #TEAMPHLY! Here’s a recap of some of the moments you may have forgotten. #ThrowbackThursday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281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- 2020-01-30 13:17:08</a:t>
                      </a:r>
                      <a:r>
                        <a:rPr kumimoji="0" lang="en-US" sz="1000" b="0" i="0" u="none" strike="noStrike" kern="1200" cap="none" spc="0" normalizeH="0" baseline="0" noProof="0">
                          <a:ln>
                            <a:noFill/>
                          </a:ln>
                          <a:solidFill>
                            <a:prstClr val="black"/>
                          </a:solidFill>
                          <a:effectLst/>
                          <a:uLnTx/>
                          <a:uFillTx/>
                          <a:latin typeface="+mn-lt"/>
                          <a:ea typeface="+mn-ea"/>
                          <a:cs typeface="+mn-cs"/>
                        </a:rPr>
                        <a:t>
 Our Corporate Social Responsibility team was excited to accept an award on behalf of PHLY for sponsoring the 2019 Autism Speaks Walk! The annual walk is the world’s largest autism fundraising event dedicated to improving the lives of people with autism.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299892"/>
                  </a:ext>
                </a:extLst>
              </a:tr>
            </a:tbl>
          </a:graphicData>
        </a:graphic>
      </p:graphicFrame>
      <p:sp>
        <p:nvSpPr>
          <p:cNvPr id="4" name="Text Placeholder 3">
            <a:extLst>
              <a:ext uri="{FF2B5EF4-FFF2-40B4-BE49-F238E27FC236}">
                <a16:creationId xmlns:a16="http://schemas.microsoft.com/office/drawing/2014/main" id="{F87CA620-DAF5-4257-8517-680851EC88C5}"/>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628449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E5050-59B5-46D6-927F-5B3C3D57BB70}"/>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FF2737A2-840E-4DB3-B64F-0A619430E75F}"/>
              </a:ext>
            </a:extLst>
          </p:cNvPr>
          <p:cNvGraphicFramePr>
            <a:graphicFrameLocks noGrp="1"/>
          </p:cNvGraphicFramePr>
          <p:nvPr>
            <p:ph type="chart" sz="quarter" idx="13"/>
            <p:extLst>
              <p:ext uri="{D42A27DB-BD31-4B8C-83A1-F6EECF244321}">
                <p14:modId xmlns:p14="http://schemas.microsoft.com/office/powerpoint/2010/main" val="2725157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79481C-2FFB-4464-B610-4D8A9D1347A7}"/>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78747490-619C-4749-ABA7-02ED33D38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548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4D2A-3D50-4806-82F2-19B7AC313CE0}"/>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3B778169-2DFF-4B7C-976D-1B4103A8764E}"/>
              </a:ext>
            </a:extLst>
          </p:cNvPr>
          <p:cNvGraphicFramePr>
            <a:graphicFrameLocks noGrp="1"/>
          </p:cNvGraphicFramePr>
          <p:nvPr>
            <p:ph type="tbl" sz="quarter" idx="13"/>
            <p:extLst>
              <p:ext uri="{D42A27DB-BD31-4B8C-83A1-F6EECF244321}">
                <p14:modId xmlns:p14="http://schemas.microsoft.com/office/powerpoint/2010/main" val="578265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22955337"/>
                    </a:ext>
                  </a:extLst>
                </a:gridCol>
                <a:gridCol w="411480">
                  <a:extLst>
                    <a:ext uri="{9D8B030D-6E8A-4147-A177-3AD203B41FA5}">
                      <a16:colId xmlns:a16="http://schemas.microsoft.com/office/drawing/2014/main" val="3628951137"/>
                    </a:ext>
                  </a:extLst>
                </a:gridCol>
                <a:gridCol w="411480">
                  <a:extLst>
                    <a:ext uri="{9D8B030D-6E8A-4147-A177-3AD203B41FA5}">
                      <a16:colId xmlns:a16="http://schemas.microsoft.com/office/drawing/2014/main" val="276329400"/>
                    </a:ext>
                  </a:extLst>
                </a:gridCol>
                <a:gridCol w="411480">
                  <a:extLst>
                    <a:ext uri="{9D8B030D-6E8A-4147-A177-3AD203B41FA5}">
                      <a16:colId xmlns:a16="http://schemas.microsoft.com/office/drawing/2014/main" val="602054595"/>
                    </a:ext>
                  </a:extLst>
                </a:gridCol>
                <a:gridCol w="411480">
                  <a:extLst>
                    <a:ext uri="{9D8B030D-6E8A-4147-A177-3AD203B41FA5}">
                      <a16:colId xmlns:a16="http://schemas.microsoft.com/office/drawing/2014/main" val="2099568737"/>
                    </a:ext>
                  </a:extLst>
                </a:gridCol>
                <a:gridCol w="411480">
                  <a:extLst>
                    <a:ext uri="{9D8B030D-6E8A-4147-A177-3AD203B41FA5}">
                      <a16:colId xmlns:a16="http://schemas.microsoft.com/office/drawing/2014/main" val="25343800"/>
                    </a:ext>
                  </a:extLst>
                </a:gridCol>
                <a:gridCol w="411480">
                  <a:extLst>
                    <a:ext uri="{9D8B030D-6E8A-4147-A177-3AD203B41FA5}">
                      <a16:colId xmlns:a16="http://schemas.microsoft.com/office/drawing/2014/main" val="3888192807"/>
                    </a:ext>
                  </a:extLst>
                </a:gridCol>
                <a:gridCol w="411480">
                  <a:extLst>
                    <a:ext uri="{9D8B030D-6E8A-4147-A177-3AD203B41FA5}">
                      <a16:colId xmlns:a16="http://schemas.microsoft.com/office/drawing/2014/main" val="1307810304"/>
                    </a:ext>
                  </a:extLst>
                </a:gridCol>
                <a:gridCol w="411480">
                  <a:extLst>
                    <a:ext uri="{9D8B030D-6E8A-4147-A177-3AD203B41FA5}">
                      <a16:colId xmlns:a16="http://schemas.microsoft.com/office/drawing/2014/main" val="1178317085"/>
                    </a:ext>
                  </a:extLst>
                </a:gridCol>
                <a:gridCol w="411480">
                  <a:extLst>
                    <a:ext uri="{9D8B030D-6E8A-4147-A177-3AD203B41FA5}">
                      <a16:colId xmlns:a16="http://schemas.microsoft.com/office/drawing/2014/main" val="4081340748"/>
                    </a:ext>
                  </a:extLst>
                </a:gridCol>
                <a:gridCol w="411480">
                  <a:extLst>
                    <a:ext uri="{9D8B030D-6E8A-4147-A177-3AD203B41FA5}">
                      <a16:colId xmlns:a16="http://schemas.microsoft.com/office/drawing/2014/main" val="1086696275"/>
                    </a:ext>
                  </a:extLst>
                </a:gridCol>
                <a:gridCol w="411480">
                  <a:extLst>
                    <a:ext uri="{9D8B030D-6E8A-4147-A177-3AD203B41FA5}">
                      <a16:colId xmlns:a16="http://schemas.microsoft.com/office/drawing/2014/main" val="2738456037"/>
                    </a:ext>
                  </a:extLst>
                </a:gridCol>
                <a:gridCol w="411480">
                  <a:extLst>
                    <a:ext uri="{9D8B030D-6E8A-4147-A177-3AD203B41FA5}">
                      <a16:colId xmlns:a16="http://schemas.microsoft.com/office/drawing/2014/main" val="4270604411"/>
                    </a:ext>
                  </a:extLst>
                </a:gridCol>
                <a:gridCol w="411480">
                  <a:extLst>
                    <a:ext uri="{9D8B030D-6E8A-4147-A177-3AD203B41FA5}">
                      <a16:colId xmlns:a16="http://schemas.microsoft.com/office/drawing/2014/main" val="11666819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21631998"/>
                  </a:ext>
                </a:extLst>
              </a:tr>
              <a:tr h="370840">
                <a:tc>
                  <a:txBody>
                    <a:bodyPr/>
                    <a:lstStyle/>
                    <a:p>
                      <a:r>
                        <a:rPr lang="en-US" sz="1000"/>
                        <a:t>PHLY Insurance Co.</a:t>
                      </a:r>
                    </a:p>
                  </a:txBody>
                  <a:tcPr/>
                </a:tc>
                <a:tc>
                  <a:txBody>
                    <a:bodyPr/>
                    <a:lstStyle/>
                    <a:p>
                      <a:r>
                        <a:rPr lang="en-US" sz="1000"/>
                        <a:t>3513</a:t>
                      </a:r>
                    </a:p>
                  </a:txBody>
                  <a:tcPr/>
                </a:tc>
                <a:tc>
                  <a:txBody>
                    <a:bodyPr/>
                    <a:lstStyle/>
                    <a:p>
                      <a:r>
                        <a:rPr lang="en-US" sz="1000"/>
                        <a:t>69</a:t>
                      </a:r>
                    </a:p>
                  </a:txBody>
                  <a:tcPr/>
                </a:tc>
                <a:tc>
                  <a:txBody>
                    <a:bodyPr/>
                    <a:lstStyle/>
                    <a:p>
                      <a:r>
                        <a:rPr lang="en-US" sz="1000"/>
                        <a:t>35</a:t>
                      </a:r>
                    </a:p>
                  </a:txBody>
                  <a:tcPr/>
                </a:tc>
                <a:tc>
                  <a:txBody>
                    <a:bodyPr/>
                    <a:lstStyle/>
                    <a:p>
                      <a:r>
                        <a:rPr lang="en-US" sz="1000"/>
                        <a:t>29</a:t>
                      </a:r>
                    </a:p>
                  </a:txBody>
                  <a:tcPr/>
                </a:tc>
                <a:tc>
                  <a:txBody>
                    <a:bodyPr/>
                    <a:lstStyle/>
                    <a:p>
                      <a:r>
                        <a:rPr lang="en-US" sz="1000"/>
                        <a:t>5</a:t>
                      </a:r>
                    </a:p>
                  </a:txBody>
                  <a:tcPr/>
                </a:tc>
                <a:tc>
                  <a:txBody>
                    <a:bodyPr/>
                    <a:lstStyle/>
                    <a:p>
                      <a:r>
                        <a:rPr lang="en-US" sz="1000"/>
                        <a:t>1</a:t>
                      </a:r>
                    </a:p>
                  </a:txBody>
                  <a:tcPr/>
                </a:tc>
                <a:tc>
                  <a:txBody>
                    <a:bodyPr/>
                    <a:lstStyle/>
                    <a:p>
                      <a:r>
                        <a:rPr lang="en-US" sz="1000"/>
                        <a:t>16</a:t>
                      </a:r>
                    </a:p>
                  </a:txBody>
                  <a:tcPr/>
                </a:tc>
                <a:tc>
                  <a:txBody>
                    <a:bodyPr/>
                    <a:lstStyle/>
                    <a:p>
                      <a:r>
                        <a:rPr lang="en-US" sz="1000"/>
                        <a:t>15</a:t>
                      </a:r>
                    </a:p>
                  </a:txBody>
                  <a:tcPr/>
                </a:tc>
                <a:tc>
                  <a:txBody>
                    <a:bodyPr/>
                    <a:lstStyle/>
                    <a:p>
                      <a:r>
                        <a:rPr lang="en-US" sz="1000"/>
                        <a:t>167</a:t>
                      </a:r>
                    </a:p>
                  </a:txBody>
                  <a:tcPr/>
                </a:tc>
                <a:tc>
                  <a:txBody>
                    <a:bodyPr/>
                    <a:lstStyle/>
                    <a:p>
                      <a:r>
                        <a:rPr lang="en-US" sz="1000"/>
                        <a:t>2</a:t>
                      </a:r>
                    </a:p>
                  </a:txBody>
                  <a:tcPr/>
                </a:tc>
                <a:tc>
                  <a:txBody>
                    <a:bodyPr/>
                    <a:lstStyle/>
                    <a:p>
                      <a:r>
                        <a:rPr lang="en-US" sz="1000"/>
                        <a:t>4</a:t>
                      </a:r>
                    </a:p>
                  </a:txBody>
                  <a:tcPr/>
                </a:tc>
                <a:tc>
                  <a:txBody>
                    <a:bodyPr/>
                    <a:lstStyle/>
                    <a:p>
                      <a:r>
                        <a:rPr lang="en-US" sz="1000"/>
                        <a:t>0.1824 %</a:t>
                      </a:r>
                    </a:p>
                  </a:txBody>
                  <a:tcPr/>
                </a:tc>
                <a:tc>
                  <a:txBody>
                    <a:bodyPr/>
                    <a:lstStyle/>
                    <a:p>
                      <a:r>
                        <a:rPr lang="en-US" sz="1000"/>
                        <a:t>0.0 %</a:t>
                      </a:r>
                    </a:p>
                  </a:txBody>
                  <a:tcPr/>
                </a:tc>
                <a:extLst>
                  <a:ext uri="{0D108BD9-81ED-4DB2-BD59-A6C34878D82A}">
                    <a16:rowId xmlns:a16="http://schemas.microsoft.com/office/drawing/2014/main" val="1660349111"/>
                  </a:ext>
                </a:extLst>
              </a:tr>
            </a:tbl>
          </a:graphicData>
        </a:graphic>
      </p:graphicFrame>
      <p:sp>
        <p:nvSpPr>
          <p:cNvPr id="4" name="Text Placeholder 3">
            <a:extLst>
              <a:ext uri="{FF2B5EF4-FFF2-40B4-BE49-F238E27FC236}">
                <a16:creationId xmlns:a16="http://schemas.microsoft.com/office/drawing/2014/main" id="{90F01F8D-1E79-42F3-A16A-1CA2E57F6DA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140423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8F170-6FD6-416B-B806-E13BC4C9D6B5}"/>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5B8D43F-AC7F-4845-BAAE-4A6F6582B541}"/>
              </a:ext>
            </a:extLst>
          </p:cNvPr>
          <p:cNvGraphicFramePr>
            <a:graphicFrameLocks noGrp="1"/>
          </p:cNvGraphicFramePr>
          <p:nvPr>
            <p:ph type="chart" sz="quarter" idx="13"/>
            <p:extLst>
              <p:ext uri="{D42A27DB-BD31-4B8C-83A1-F6EECF244321}">
                <p14:modId xmlns:p14="http://schemas.microsoft.com/office/powerpoint/2010/main" val="2690321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E4B7D2-1F8B-461D-9B2D-40B7E13B83D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F81ADCC-0D1F-454E-A377-24CEF26F5F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2762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49587-9D2A-4AF6-B27C-57FEA000A989}"/>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7B7F172-B64B-4EA3-9441-BA5C750ACAE0}"/>
              </a:ext>
            </a:extLst>
          </p:cNvPr>
          <p:cNvGraphicFramePr>
            <a:graphicFrameLocks noGrp="1"/>
          </p:cNvGraphicFramePr>
          <p:nvPr>
            <p:ph type="chart" sz="quarter" idx="13"/>
            <p:extLst>
              <p:ext uri="{D42A27DB-BD31-4B8C-83A1-F6EECF244321}">
                <p14:modId xmlns:p14="http://schemas.microsoft.com/office/powerpoint/2010/main" val="189199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5227C2-6213-4D4B-B518-E60C4456900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A3DCEF0-7246-4836-9E1F-BC840C1D40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711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7CE0D-E065-4BDB-BDEC-F89EF8F7386C}"/>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E7476B66-C93C-4DB7-B555-5A10DEAC82F3}"/>
              </a:ext>
            </a:extLst>
          </p:cNvPr>
          <p:cNvGraphicFramePr>
            <a:graphicFrameLocks noGrp="1"/>
          </p:cNvGraphicFramePr>
          <p:nvPr>
            <p:ph type="chart" sz="quarter" idx="13"/>
            <p:extLst>
              <p:ext uri="{D42A27DB-BD31-4B8C-83A1-F6EECF244321}">
                <p14:modId xmlns:p14="http://schemas.microsoft.com/office/powerpoint/2010/main" val="1782565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1BEF8D-65B1-4C59-B0B2-BDE658455D5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183BB3D-310F-43A7-845B-B6619D394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089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1E112-1EEC-4601-96E0-EBC74554C76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7365443E-BC19-48BF-9E29-F62215BD317E}"/>
              </a:ext>
            </a:extLst>
          </p:cNvPr>
          <p:cNvGraphicFramePr>
            <a:graphicFrameLocks noGrp="1"/>
          </p:cNvGraphicFramePr>
          <p:nvPr>
            <p:ph type="chart" sz="quarter" idx="13"/>
            <p:extLst>
              <p:ext uri="{D42A27DB-BD31-4B8C-83A1-F6EECF244321}">
                <p14:modId xmlns:p14="http://schemas.microsoft.com/office/powerpoint/2010/main" val="3690941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423AF0-485E-4426-A442-E0F38952218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B8883B8-92C5-457B-AEEE-D470A5D73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79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79379-19A4-4143-8024-0D2C703EA43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533DDCC2-B722-49C8-A898-3F16AA057870}"/>
              </a:ext>
            </a:extLst>
          </p:cNvPr>
          <p:cNvGraphicFramePr>
            <a:graphicFrameLocks noGrp="1"/>
          </p:cNvGraphicFramePr>
          <p:nvPr>
            <p:ph type="tbl" sz="quarter" idx="13"/>
            <p:extLst>
              <p:ext uri="{D42A27DB-BD31-4B8C-83A1-F6EECF244321}">
                <p14:modId xmlns:p14="http://schemas.microsoft.com/office/powerpoint/2010/main" val="336473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34547958"/>
                    </a:ext>
                  </a:extLst>
                </a:gridCol>
                <a:gridCol w="2468880">
                  <a:extLst>
                    <a:ext uri="{9D8B030D-6E8A-4147-A177-3AD203B41FA5}">
                      <a16:colId xmlns:a16="http://schemas.microsoft.com/office/drawing/2014/main" val="3786477952"/>
                    </a:ext>
                  </a:extLst>
                </a:gridCol>
                <a:gridCol w="2468880">
                  <a:extLst>
                    <a:ext uri="{9D8B030D-6E8A-4147-A177-3AD203B41FA5}">
                      <a16:colId xmlns:a16="http://schemas.microsoft.com/office/drawing/2014/main" val="318752830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792585696"/>
                  </a:ext>
                </a:extLst>
              </a:tr>
              <a:tr h="370840">
                <a:tc>
                  <a:txBody>
                    <a:bodyPr/>
                    <a:lstStyle/>
                    <a:p>
                      <a:r>
                        <a:rPr lang="en-US" sz="1000" b="1"/>
                        <a:t>@MargueriteTort</a:t>
                      </a:r>
                    </a:p>
                  </a:txBody>
                  <a:tcPr/>
                </a:tc>
                <a:tc>
                  <a:txBody>
                    <a:bodyPr/>
                    <a:lstStyle/>
                    <a:p>
                      <a:r>
                        <a:rPr lang="en-US" sz="1000"/>
                        <a:t>PHLY Insurance Co. (48)</a:t>
                      </a:r>
                    </a:p>
                  </a:txBody>
                  <a:tcPr/>
                </a:tc>
                <a:tc>
                  <a:txBody>
                    <a:bodyPr/>
                    <a:lstStyle/>
                    <a:p>
                      <a:r>
                        <a:rPr lang="en-US" sz="1000"/>
                        <a:t>48</a:t>
                      </a:r>
                    </a:p>
                  </a:txBody>
                  <a:tcPr/>
                </a:tc>
                <a:extLst>
                  <a:ext uri="{0D108BD9-81ED-4DB2-BD59-A6C34878D82A}">
                    <a16:rowId xmlns:a16="http://schemas.microsoft.com/office/drawing/2014/main" val="2596695377"/>
                  </a:ext>
                </a:extLst>
              </a:tr>
              <a:tr h="370840">
                <a:tc>
                  <a:txBody>
                    <a:bodyPr/>
                    <a:lstStyle/>
                    <a:p>
                      <a:r>
                        <a:rPr lang="en-US" sz="1000" b="1"/>
                        <a:t>@Regore2</a:t>
                      </a:r>
                    </a:p>
                  </a:txBody>
                  <a:tcPr/>
                </a:tc>
                <a:tc>
                  <a:txBody>
                    <a:bodyPr/>
                    <a:lstStyle/>
                    <a:p>
                      <a:r>
                        <a:rPr lang="en-US" sz="1000"/>
                        <a:t>PHLY Insurance Co. (36)</a:t>
                      </a:r>
                    </a:p>
                  </a:txBody>
                  <a:tcPr/>
                </a:tc>
                <a:tc>
                  <a:txBody>
                    <a:bodyPr/>
                    <a:lstStyle/>
                    <a:p>
                      <a:r>
                        <a:rPr lang="en-US" sz="1000"/>
                        <a:t>36</a:t>
                      </a:r>
                    </a:p>
                  </a:txBody>
                  <a:tcPr/>
                </a:tc>
                <a:extLst>
                  <a:ext uri="{0D108BD9-81ED-4DB2-BD59-A6C34878D82A}">
                    <a16:rowId xmlns:a16="http://schemas.microsoft.com/office/drawing/2014/main" val="3274753732"/>
                  </a:ext>
                </a:extLst>
              </a:tr>
              <a:tr h="370840">
                <a:tc>
                  <a:txBody>
                    <a:bodyPr/>
                    <a:lstStyle/>
                    <a:p>
                      <a:r>
                        <a:rPr lang="en-US" sz="1000" b="1"/>
                        <a:t>@EaglesCommunity</a:t>
                      </a:r>
                    </a:p>
                  </a:txBody>
                  <a:tcPr/>
                </a:tc>
                <a:tc>
                  <a:txBody>
                    <a:bodyPr/>
                    <a:lstStyle/>
                    <a:p>
                      <a:r>
                        <a:rPr lang="en-US" sz="1000"/>
                        <a:t>PHLY Insurance Co. (29)</a:t>
                      </a:r>
                    </a:p>
                  </a:txBody>
                  <a:tcPr/>
                </a:tc>
                <a:tc>
                  <a:txBody>
                    <a:bodyPr/>
                    <a:lstStyle/>
                    <a:p>
                      <a:r>
                        <a:rPr lang="en-US" sz="1000"/>
                        <a:t>29</a:t>
                      </a:r>
                    </a:p>
                  </a:txBody>
                  <a:tcPr/>
                </a:tc>
                <a:extLst>
                  <a:ext uri="{0D108BD9-81ED-4DB2-BD59-A6C34878D82A}">
                    <a16:rowId xmlns:a16="http://schemas.microsoft.com/office/drawing/2014/main" val="3792721276"/>
                  </a:ext>
                </a:extLst>
              </a:tr>
              <a:tr h="370840">
                <a:tc>
                  <a:txBody>
                    <a:bodyPr/>
                    <a:lstStyle/>
                    <a:p>
                      <a:r>
                        <a:rPr lang="en-US" sz="1000" b="1"/>
                        <a:t>@GammaIotaSigma</a:t>
                      </a:r>
                    </a:p>
                  </a:txBody>
                  <a:tcPr/>
                </a:tc>
                <a:tc>
                  <a:txBody>
                    <a:bodyPr/>
                    <a:lstStyle/>
                    <a:p>
                      <a:r>
                        <a:rPr lang="en-US" sz="1000"/>
                        <a:t>PHLY Insurance Co. (25)</a:t>
                      </a:r>
                    </a:p>
                  </a:txBody>
                  <a:tcPr/>
                </a:tc>
                <a:tc>
                  <a:txBody>
                    <a:bodyPr/>
                    <a:lstStyle/>
                    <a:p>
                      <a:r>
                        <a:rPr lang="en-US" sz="1000"/>
                        <a:t>25</a:t>
                      </a:r>
                    </a:p>
                  </a:txBody>
                  <a:tcPr/>
                </a:tc>
                <a:extLst>
                  <a:ext uri="{0D108BD9-81ED-4DB2-BD59-A6C34878D82A}">
                    <a16:rowId xmlns:a16="http://schemas.microsoft.com/office/drawing/2014/main" val="1736900885"/>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673236592"/>
                  </a:ext>
                </a:extLst>
              </a:tr>
              <a:tr h="370840">
                <a:tc>
                  <a:txBody>
                    <a:bodyPr/>
                    <a:lstStyle/>
                    <a:p>
                      <a:r>
                        <a:rPr lang="en-US" sz="1000" b="1"/>
                        <a:t>@wadt</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1501400143"/>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08816832"/>
                  </a:ext>
                </a:extLst>
              </a:tr>
              <a:tr h="370840">
                <a:tc>
                  <a:txBody>
                    <a:bodyPr/>
                    <a:lstStyle/>
                    <a:p>
                      <a:r>
                        <a:rPr lang="en-US" sz="1000" b="1"/>
                        <a:t>@FirstInsHI</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345571344"/>
                  </a:ext>
                </a:extLst>
              </a:tr>
              <a:tr h="370840">
                <a:tc>
                  <a:txBody>
                    <a:bodyPr/>
                    <a:lstStyle/>
                    <a:p>
                      <a:r>
                        <a:rPr lang="en-US" sz="1000" b="1"/>
                        <a:t>@HelperHelperApp</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909216980"/>
                  </a:ext>
                </a:extLst>
              </a:tr>
              <a:tr h="370840">
                <a:tc>
                  <a:txBody>
                    <a:bodyPr/>
                    <a:lstStyle/>
                    <a:p>
                      <a:r>
                        <a:rPr lang="en-US" sz="1000" b="1"/>
                        <a:t>@mplousis64</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1131587176"/>
                  </a:ext>
                </a:extLst>
              </a:tr>
            </a:tbl>
          </a:graphicData>
        </a:graphic>
      </p:graphicFrame>
      <p:sp>
        <p:nvSpPr>
          <p:cNvPr id="4" name="Text Placeholder 3">
            <a:extLst>
              <a:ext uri="{FF2B5EF4-FFF2-40B4-BE49-F238E27FC236}">
                <a16:creationId xmlns:a16="http://schemas.microsoft.com/office/drawing/2014/main" id="{86F52A7E-9302-41BB-B20C-5D74A46026C7}"/>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2343355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00A89-4E0B-4448-8BCA-4A6507F1B09E}"/>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657D3584-08BB-4466-A788-A346C712CA08}"/>
              </a:ext>
            </a:extLst>
          </p:cNvPr>
          <p:cNvGraphicFramePr>
            <a:graphicFrameLocks noGrp="1"/>
          </p:cNvGraphicFramePr>
          <p:nvPr>
            <p:ph type="tbl" sz="quarter" idx="13"/>
            <p:extLst>
              <p:ext uri="{D42A27DB-BD31-4B8C-83A1-F6EECF244321}">
                <p14:modId xmlns:p14="http://schemas.microsoft.com/office/powerpoint/2010/main" val="2004979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1702077"/>
                    </a:ext>
                  </a:extLst>
                </a:gridCol>
                <a:gridCol w="493776">
                  <a:extLst>
                    <a:ext uri="{9D8B030D-6E8A-4147-A177-3AD203B41FA5}">
                      <a16:colId xmlns:a16="http://schemas.microsoft.com/office/drawing/2014/main" val="718380558"/>
                    </a:ext>
                  </a:extLst>
                </a:gridCol>
                <a:gridCol w="1069848">
                  <a:extLst>
                    <a:ext uri="{9D8B030D-6E8A-4147-A177-3AD203B41FA5}">
                      <a16:colId xmlns:a16="http://schemas.microsoft.com/office/drawing/2014/main" val="3163706885"/>
                    </a:ext>
                  </a:extLst>
                </a:gridCol>
                <a:gridCol w="1069848">
                  <a:extLst>
                    <a:ext uri="{9D8B030D-6E8A-4147-A177-3AD203B41FA5}">
                      <a16:colId xmlns:a16="http://schemas.microsoft.com/office/drawing/2014/main" val="3789900199"/>
                    </a:ext>
                  </a:extLst>
                </a:gridCol>
                <a:gridCol w="1069848">
                  <a:extLst>
                    <a:ext uri="{9D8B030D-6E8A-4147-A177-3AD203B41FA5}">
                      <a16:colId xmlns:a16="http://schemas.microsoft.com/office/drawing/2014/main" val="490103033"/>
                    </a:ext>
                  </a:extLst>
                </a:gridCol>
                <a:gridCol w="1069848">
                  <a:extLst>
                    <a:ext uri="{9D8B030D-6E8A-4147-A177-3AD203B41FA5}">
                      <a16:colId xmlns:a16="http://schemas.microsoft.com/office/drawing/2014/main" val="1355519092"/>
                    </a:ext>
                  </a:extLst>
                </a:gridCol>
                <a:gridCol w="1069848">
                  <a:extLst>
                    <a:ext uri="{9D8B030D-6E8A-4147-A177-3AD203B41FA5}">
                      <a16:colId xmlns:a16="http://schemas.microsoft.com/office/drawing/2014/main" val="2487279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0200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- 2020-01-07 15:26:08</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John Glomb to President. He will continue to serve as Chief Underwriting Officer. Learn more: https://t.co/mxxkOKbpaP https://t.co/THJdynA1wU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01/10/2020 01:14:11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0.4348 %</a:t>
                      </a:r>
                    </a:p>
                  </a:txBody>
                  <a:tcPr/>
                </a:tc>
                <a:extLst>
                  <a:ext uri="{0D108BD9-81ED-4DB2-BD59-A6C34878D82A}">
                    <a16:rowId xmlns:a16="http://schemas.microsoft.com/office/drawing/2014/main" val="3146054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- 2020-01-08 13:20:08</a:t>
                      </a:r>
                      <a:r>
                        <a:rPr kumimoji="0" lang="en-US" sz="1000" b="0" i="0" u="none" strike="noStrike" kern="1200" cap="none" spc="0" normalizeH="0" baseline="0" noProof="0">
                          <a:ln>
                            <a:noFill/>
                          </a:ln>
                          <a:solidFill>
                            <a:prstClr val="black"/>
                          </a:solidFill>
                          <a:effectLst/>
                          <a:uLnTx/>
                          <a:uFillTx/>
                          <a:latin typeface="+mn-lt"/>
                          <a:ea typeface="+mn-ea"/>
                          <a:cs typeface="+mn-cs"/>
                        </a:rPr>
                        <a:t>
 #TEAMPHLY’s Health and Wellness Center held an open house to jump start the new year. Home Office employees along with our sister company @TMNA_Services had an opportunity to meet with #fitness center staff to learn more about #health and wellness offerings. #WellnessWednesday https://t.co/cZ3r3nc2ZM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01/14/2020 13:12:38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0.4347 %</a:t>
                      </a:r>
                    </a:p>
                  </a:txBody>
                  <a:tcPr/>
                </a:tc>
                <a:extLst>
                  <a:ext uri="{0D108BD9-81ED-4DB2-BD59-A6C34878D82A}">
                    <a16:rowId xmlns:a16="http://schemas.microsoft.com/office/drawing/2014/main" val="1834727250"/>
                  </a:ext>
                </a:extLst>
              </a:tr>
            </a:tbl>
          </a:graphicData>
        </a:graphic>
      </p:graphicFrame>
      <p:sp>
        <p:nvSpPr>
          <p:cNvPr id="4" name="Text Placeholder 3">
            <a:extLst>
              <a:ext uri="{FF2B5EF4-FFF2-40B4-BE49-F238E27FC236}">
                <a16:creationId xmlns:a16="http://schemas.microsoft.com/office/drawing/2014/main" id="{BD7B638B-0757-40FF-8382-959A4657DC8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45511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60C7E-3266-4CC9-B3C7-4D76C6A610D7}"/>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4106F2CB-9BEA-43BE-B07C-864AA253EEE2}"/>
              </a:ext>
            </a:extLst>
          </p:cNvPr>
          <p:cNvGraphicFramePr>
            <a:graphicFrameLocks noGrp="1"/>
          </p:cNvGraphicFramePr>
          <p:nvPr>
            <p:ph type="tbl" sz="quarter" idx="13"/>
            <p:extLst>
              <p:ext uri="{D42A27DB-BD31-4B8C-83A1-F6EECF244321}">
                <p14:modId xmlns:p14="http://schemas.microsoft.com/office/powerpoint/2010/main" val="272309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53630019"/>
                    </a:ext>
                  </a:extLst>
                </a:gridCol>
                <a:gridCol w="493776">
                  <a:extLst>
                    <a:ext uri="{9D8B030D-6E8A-4147-A177-3AD203B41FA5}">
                      <a16:colId xmlns:a16="http://schemas.microsoft.com/office/drawing/2014/main" val="825415201"/>
                    </a:ext>
                  </a:extLst>
                </a:gridCol>
                <a:gridCol w="1069848">
                  <a:extLst>
                    <a:ext uri="{9D8B030D-6E8A-4147-A177-3AD203B41FA5}">
                      <a16:colId xmlns:a16="http://schemas.microsoft.com/office/drawing/2014/main" val="1811665541"/>
                    </a:ext>
                  </a:extLst>
                </a:gridCol>
                <a:gridCol w="1069848">
                  <a:extLst>
                    <a:ext uri="{9D8B030D-6E8A-4147-A177-3AD203B41FA5}">
                      <a16:colId xmlns:a16="http://schemas.microsoft.com/office/drawing/2014/main" val="1850692044"/>
                    </a:ext>
                  </a:extLst>
                </a:gridCol>
                <a:gridCol w="1069848">
                  <a:extLst>
                    <a:ext uri="{9D8B030D-6E8A-4147-A177-3AD203B41FA5}">
                      <a16:colId xmlns:a16="http://schemas.microsoft.com/office/drawing/2014/main" val="480914806"/>
                    </a:ext>
                  </a:extLst>
                </a:gridCol>
                <a:gridCol w="1069848">
                  <a:extLst>
                    <a:ext uri="{9D8B030D-6E8A-4147-A177-3AD203B41FA5}">
                      <a16:colId xmlns:a16="http://schemas.microsoft.com/office/drawing/2014/main" val="4047708120"/>
                    </a:ext>
                  </a:extLst>
                </a:gridCol>
                <a:gridCol w="1069848">
                  <a:extLst>
                    <a:ext uri="{9D8B030D-6E8A-4147-A177-3AD203B41FA5}">
                      <a16:colId xmlns:a16="http://schemas.microsoft.com/office/drawing/2014/main" val="2676251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45059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- 2020-01-28 14:16:32</a:t>
                      </a:r>
                      <a:r>
                        <a:rPr kumimoji="0" lang="en-US" sz="1000" b="0" i="0" u="none" strike="noStrike" kern="1200" cap="none" spc="0" normalizeH="0" baseline="0" noProof="0">
                          <a:ln>
                            <a:noFill/>
                          </a:ln>
                          <a:solidFill>
                            <a:prstClr val="black"/>
                          </a:solidFill>
                          <a:effectLst/>
                          <a:uLnTx/>
                          <a:uFillTx/>
                          <a:latin typeface="+mn-lt"/>
                          <a:ea typeface="+mn-ea"/>
                          <a:cs typeface="+mn-cs"/>
                        </a:rPr>
                        <a:t>
 Who says working in insurance is boring? Not PHLY. In celebration of #NationalHaveFunatWorkDay, we’re sharing some of our favorite moments of #TEAMPHLY having fun together! #TuesdayThoughts #insurancecareers https://t.co/YJ551V8eHI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01/31/2020 01:26:17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0.4274 %</a:t>
                      </a:r>
                    </a:p>
                  </a:txBody>
                  <a:tcPr/>
                </a:tc>
                <a:extLst>
                  <a:ext uri="{0D108BD9-81ED-4DB2-BD59-A6C34878D82A}">
                    <a16:rowId xmlns:a16="http://schemas.microsoft.com/office/drawing/2014/main" val="286303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- 2020-01-27 16:35:27</a:t>
                      </a:r>
                      <a:r>
                        <a:rPr kumimoji="0" lang="en-US" sz="1000" b="0" i="0" u="none" strike="noStrike" kern="1200" cap="none" spc="0" normalizeH="0" baseline="0" noProof="0">
                          <a:ln>
                            <a:noFill/>
                          </a:ln>
                          <a:solidFill>
                            <a:prstClr val="black"/>
                          </a:solidFill>
                          <a:effectLst/>
                          <a:uLnTx/>
                          <a:uFillTx/>
                          <a:latin typeface="+mn-lt"/>
                          <a:ea typeface="+mn-ea"/>
                          <a:cs typeface="+mn-cs"/>
                        </a:rPr>
                        <a:t>
 It's almost February which means we're less than a week away from #InsuranceCareersMonth! If you're looking for exciting #career opportunities - #ThinkPHLY. 
Visit https://t.co/TAsZrjsbnK to learn more &amp;amp; stay tuned for behind-the-scenes looks at careers at PHLY during #ICM2020! https://t.co/ebdCFWoQTv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13:25:28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0.3987 %</a:t>
                      </a:r>
                    </a:p>
                  </a:txBody>
                  <a:tcPr/>
                </a:tc>
                <a:extLst>
                  <a:ext uri="{0D108BD9-81ED-4DB2-BD59-A6C34878D82A}">
                    <a16:rowId xmlns:a16="http://schemas.microsoft.com/office/drawing/2014/main" val="2135741038"/>
                  </a:ext>
                </a:extLst>
              </a:tr>
            </a:tbl>
          </a:graphicData>
        </a:graphic>
      </p:graphicFrame>
      <p:sp>
        <p:nvSpPr>
          <p:cNvPr id="4" name="Text Placeholder 3">
            <a:extLst>
              <a:ext uri="{FF2B5EF4-FFF2-40B4-BE49-F238E27FC236}">
                <a16:creationId xmlns:a16="http://schemas.microsoft.com/office/drawing/2014/main" id="{11E120A9-9CF5-4AF7-BB74-0BF81F3D336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782759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DF46F-DD7A-4897-855F-214CC285E667}"/>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4FA7A03-D71B-40D0-8ED8-90536F50AAF0}"/>
              </a:ext>
            </a:extLst>
          </p:cNvPr>
          <p:cNvGraphicFramePr>
            <a:graphicFrameLocks noGrp="1"/>
          </p:cNvGraphicFramePr>
          <p:nvPr>
            <p:ph type="tbl" sz="quarter" idx="13"/>
            <p:extLst>
              <p:ext uri="{D42A27DB-BD31-4B8C-83A1-F6EECF244321}">
                <p14:modId xmlns:p14="http://schemas.microsoft.com/office/powerpoint/2010/main" val="384049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3890163"/>
                    </a:ext>
                  </a:extLst>
                </a:gridCol>
                <a:gridCol w="493776">
                  <a:extLst>
                    <a:ext uri="{9D8B030D-6E8A-4147-A177-3AD203B41FA5}">
                      <a16:colId xmlns:a16="http://schemas.microsoft.com/office/drawing/2014/main" val="3382101285"/>
                    </a:ext>
                  </a:extLst>
                </a:gridCol>
                <a:gridCol w="1069848">
                  <a:extLst>
                    <a:ext uri="{9D8B030D-6E8A-4147-A177-3AD203B41FA5}">
                      <a16:colId xmlns:a16="http://schemas.microsoft.com/office/drawing/2014/main" val="248344212"/>
                    </a:ext>
                  </a:extLst>
                </a:gridCol>
                <a:gridCol w="1069848">
                  <a:extLst>
                    <a:ext uri="{9D8B030D-6E8A-4147-A177-3AD203B41FA5}">
                      <a16:colId xmlns:a16="http://schemas.microsoft.com/office/drawing/2014/main" val="2714381880"/>
                    </a:ext>
                  </a:extLst>
                </a:gridCol>
                <a:gridCol w="1069848">
                  <a:extLst>
                    <a:ext uri="{9D8B030D-6E8A-4147-A177-3AD203B41FA5}">
                      <a16:colId xmlns:a16="http://schemas.microsoft.com/office/drawing/2014/main" val="762449353"/>
                    </a:ext>
                  </a:extLst>
                </a:gridCol>
                <a:gridCol w="1069848">
                  <a:extLst>
                    <a:ext uri="{9D8B030D-6E8A-4147-A177-3AD203B41FA5}">
                      <a16:colId xmlns:a16="http://schemas.microsoft.com/office/drawing/2014/main" val="44567381"/>
                    </a:ext>
                  </a:extLst>
                </a:gridCol>
                <a:gridCol w="1069848">
                  <a:extLst>
                    <a:ext uri="{9D8B030D-6E8A-4147-A177-3AD203B41FA5}">
                      <a16:colId xmlns:a16="http://schemas.microsoft.com/office/drawing/2014/main" val="195178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6893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- 2020-01-20 12:18:56</a:t>
                      </a:r>
                      <a:r>
                        <a:rPr kumimoji="0" lang="en-US" sz="1000" b="0" i="0" u="none" strike="noStrike" kern="1200" cap="none" spc="0" normalizeH="0" baseline="0" noProof="0">
                          <a:ln>
                            <a:noFill/>
                          </a:ln>
                          <a:solidFill>
                            <a:prstClr val="black"/>
                          </a:solidFill>
                          <a:effectLst/>
                          <a:uLnTx/>
                          <a:uFillTx/>
                          <a:latin typeface="+mn-lt"/>
                          <a:ea typeface="+mn-ea"/>
                          <a:cs typeface="+mn-cs"/>
                        </a:rPr>
                        <a:t>
 Each year, PHLY employees join thousands of volunteers to #giveback on #MLKDayOfService. #TEAMPHLY partnered with @CityYearPhilly to paint murals within the Hartranft School to help brighten the building for their young students. #MLKDay https://t.co/F7W7Vc1CGd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01/28/2020 13:26:54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0.3701 %</a:t>
                      </a:r>
                    </a:p>
                  </a:txBody>
                  <a:tcPr/>
                </a:tc>
                <a:extLst>
                  <a:ext uri="{0D108BD9-81ED-4DB2-BD59-A6C34878D82A}">
                    <a16:rowId xmlns:a16="http://schemas.microsoft.com/office/drawing/2014/main" val="1879126251"/>
                  </a:ext>
                </a:extLst>
              </a:tr>
            </a:tbl>
          </a:graphicData>
        </a:graphic>
      </p:graphicFrame>
      <p:sp>
        <p:nvSpPr>
          <p:cNvPr id="4" name="Text Placeholder 3">
            <a:extLst>
              <a:ext uri="{FF2B5EF4-FFF2-40B4-BE49-F238E27FC236}">
                <a16:creationId xmlns:a16="http://schemas.microsoft.com/office/drawing/2014/main" id="{61FC2E10-A34E-4B67-898E-BD1FB7C00D2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512658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5A66-451A-4A93-8436-B815A501A3F1}"/>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02449FF7-1F71-4E41-85FE-4C496B6EA76E}"/>
              </a:ext>
            </a:extLst>
          </p:cNvPr>
          <p:cNvGraphicFramePr>
            <a:graphicFrameLocks noGrp="1"/>
          </p:cNvGraphicFramePr>
          <p:nvPr>
            <p:ph type="tbl" sz="quarter" idx="13"/>
            <p:extLst>
              <p:ext uri="{D42A27DB-BD31-4B8C-83A1-F6EECF244321}">
                <p14:modId xmlns:p14="http://schemas.microsoft.com/office/powerpoint/2010/main" val="2132361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05715902"/>
                    </a:ext>
                  </a:extLst>
                </a:gridCol>
                <a:gridCol w="411480">
                  <a:extLst>
                    <a:ext uri="{9D8B030D-6E8A-4147-A177-3AD203B41FA5}">
                      <a16:colId xmlns:a16="http://schemas.microsoft.com/office/drawing/2014/main" val="3825758721"/>
                    </a:ext>
                  </a:extLst>
                </a:gridCol>
                <a:gridCol w="411480">
                  <a:extLst>
                    <a:ext uri="{9D8B030D-6E8A-4147-A177-3AD203B41FA5}">
                      <a16:colId xmlns:a16="http://schemas.microsoft.com/office/drawing/2014/main" val="3891998316"/>
                    </a:ext>
                  </a:extLst>
                </a:gridCol>
                <a:gridCol w="411480">
                  <a:extLst>
                    <a:ext uri="{9D8B030D-6E8A-4147-A177-3AD203B41FA5}">
                      <a16:colId xmlns:a16="http://schemas.microsoft.com/office/drawing/2014/main" val="1131376156"/>
                    </a:ext>
                  </a:extLst>
                </a:gridCol>
                <a:gridCol w="411480">
                  <a:extLst>
                    <a:ext uri="{9D8B030D-6E8A-4147-A177-3AD203B41FA5}">
                      <a16:colId xmlns:a16="http://schemas.microsoft.com/office/drawing/2014/main" val="390725832"/>
                    </a:ext>
                  </a:extLst>
                </a:gridCol>
                <a:gridCol w="411480">
                  <a:extLst>
                    <a:ext uri="{9D8B030D-6E8A-4147-A177-3AD203B41FA5}">
                      <a16:colId xmlns:a16="http://schemas.microsoft.com/office/drawing/2014/main" val="2833181702"/>
                    </a:ext>
                  </a:extLst>
                </a:gridCol>
                <a:gridCol w="411480">
                  <a:extLst>
                    <a:ext uri="{9D8B030D-6E8A-4147-A177-3AD203B41FA5}">
                      <a16:colId xmlns:a16="http://schemas.microsoft.com/office/drawing/2014/main" val="2073474193"/>
                    </a:ext>
                  </a:extLst>
                </a:gridCol>
                <a:gridCol w="411480">
                  <a:extLst>
                    <a:ext uri="{9D8B030D-6E8A-4147-A177-3AD203B41FA5}">
                      <a16:colId xmlns:a16="http://schemas.microsoft.com/office/drawing/2014/main" val="1629310709"/>
                    </a:ext>
                  </a:extLst>
                </a:gridCol>
                <a:gridCol w="411480">
                  <a:extLst>
                    <a:ext uri="{9D8B030D-6E8A-4147-A177-3AD203B41FA5}">
                      <a16:colId xmlns:a16="http://schemas.microsoft.com/office/drawing/2014/main" val="2381108177"/>
                    </a:ext>
                  </a:extLst>
                </a:gridCol>
                <a:gridCol w="411480">
                  <a:extLst>
                    <a:ext uri="{9D8B030D-6E8A-4147-A177-3AD203B41FA5}">
                      <a16:colId xmlns:a16="http://schemas.microsoft.com/office/drawing/2014/main" val="2481371128"/>
                    </a:ext>
                  </a:extLst>
                </a:gridCol>
                <a:gridCol w="411480">
                  <a:extLst>
                    <a:ext uri="{9D8B030D-6E8A-4147-A177-3AD203B41FA5}">
                      <a16:colId xmlns:a16="http://schemas.microsoft.com/office/drawing/2014/main" val="1757811286"/>
                    </a:ext>
                  </a:extLst>
                </a:gridCol>
                <a:gridCol w="411480">
                  <a:extLst>
                    <a:ext uri="{9D8B030D-6E8A-4147-A177-3AD203B41FA5}">
                      <a16:colId xmlns:a16="http://schemas.microsoft.com/office/drawing/2014/main" val="3378917929"/>
                    </a:ext>
                  </a:extLst>
                </a:gridCol>
                <a:gridCol w="411480">
                  <a:extLst>
                    <a:ext uri="{9D8B030D-6E8A-4147-A177-3AD203B41FA5}">
                      <a16:colId xmlns:a16="http://schemas.microsoft.com/office/drawing/2014/main" val="48710118"/>
                    </a:ext>
                  </a:extLst>
                </a:gridCol>
                <a:gridCol w="411480">
                  <a:extLst>
                    <a:ext uri="{9D8B030D-6E8A-4147-A177-3AD203B41FA5}">
                      <a16:colId xmlns:a16="http://schemas.microsoft.com/office/drawing/2014/main" val="1748019093"/>
                    </a:ext>
                  </a:extLst>
                </a:gridCol>
                <a:gridCol w="411480">
                  <a:extLst>
                    <a:ext uri="{9D8B030D-6E8A-4147-A177-3AD203B41FA5}">
                      <a16:colId xmlns:a16="http://schemas.microsoft.com/office/drawing/2014/main" val="3892760337"/>
                    </a:ext>
                  </a:extLst>
                </a:gridCol>
                <a:gridCol w="411480">
                  <a:extLst>
                    <a:ext uri="{9D8B030D-6E8A-4147-A177-3AD203B41FA5}">
                      <a16:colId xmlns:a16="http://schemas.microsoft.com/office/drawing/2014/main" val="4049520788"/>
                    </a:ext>
                  </a:extLst>
                </a:gridCol>
                <a:gridCol w="411480">
                  <a:extLst>
                    <a:ext uri="{9D8B030D-6E8A-4147-A177-3AD203B41FA5}">
                      <a16:colId xmlns:a16="http://schemas.microsoft.com/office/drawing/2014/main" val="3815242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1682228896"/>
                  </a:ext>
                </a:extLst>
              </a:tr>
              <a:tr h="370840">
                <a:tc>
                  <a:txBody>
                    <a:bodyPr/>
                    <a:lstStyle/>
                    <a:p>
                      <a:r>
                        <a:rPr lang="en-US" sz="1000"/>
                        <a:t>Philadelphia Insurance Companies</a:t>
                      </a:r>
                    </a:p>
                  </a:txBody>
                  <a:tcPr/>
                </a:tc>
                <a:tc>
                  <a:txBody>
                    <a:bodyPr/>
                    <a:lstStyle/>
                    <a:p>
                      <a:r>
                        <a:rPr lang="en-US" sz="1000"/>
                        <a:t>23171</a:t>
                      </a:r>
                    </a:p>
                  </a:txBody>
                  <a:tcPr/>
                </a:tc>
                <a:tc>
                  <a:txBody>
                    <a:bodyPr/>
                    <a:lstStyle/>
                    <a:p>
                      <a:r>
                        <a:rPr lang="en-US" sz="1000"/>
                        <a:t>494</a:t>
                      </a:r>
                    </a:p>
                  </a:txBody>
                  <a:tcPr/>
                </a:tc>
                <a:tc>
                  <a:txBody>
                    <a:bodyPr/>
                    <a:lstStyle/>
                    <a:p>
                      <a:r>
                        <a:rPr lang="en-US" sz="1000"/>
                        <a:t>24</a:t>
                      </a:r>
                    </a:p>
                  </a:txBody>
                  <a:tcPr/>
                </a:tc>
                <a:tc>
                  <a:txBody>
                    <a:bodyPr/>
                    <a:lstStyle/>
                    <a:p>
                      <a:r>
                        <a:rPr lang="en-US" sz="1000"/>
                        <a:t>2485</a:t>
                      </a:r>
                    </a:p>
                  </a:txBody>
                  <a:tcPr/>
                </a:tc>
                <a:tc>
                  <a:txBody>
                    <a:bodyPr/>
                    <a:lstStyle/>
                    <a:p>
                      <a:r>
                        <a:rPr lang="en-US" sz="1000"/>
                        <a:t>103.54166666667</a:t>
                      </a:r>
                    </a:p>
                  </a:txBody>
                  <a:tcPr/>
                </a:tc>
                <a:tc>
                  <a:txBody>
                    <a:bodyPr/>
                    <a:lstStyle/>
                    <a:p>
                      <a:r>
                        <a:rPr lang="en-US" sz="1000"/>
                        <a:t>142</a:t>
                      </a:r>
                    </a:p>
                  </a:txBody>
                  <a:tcPr/>
                </a:tc>
                <a:tc>
                  <a:txBody>
                    <a:bodyPr/>
                    <a:lstStyle/>
                    <a:p>
                      <a:r>
                        <a:rPr lang="en-US" sz="1000"/>
                        <a:t>5.9166666666667</a:t>
                      </a:r>
                    </a:p>
                  </a:txBody>
                  <a:tcPr/>
                </a:tc>
                <a:tc>
                  <a:txBody>
                    <a:bodyPr/>
                    <a:lstStyle/>
                    <a:p>
                      <a:r>
                        <a:rPr lang="en-US" sz="1000"/>
                        <a:t>192</a:t>
                      </a:r>
                    </a:p>
                  </a:txBody>
                  <a:tcPr/>
                </a:tc>
                <a:tc>
                  <a:txBody>
                    <a:bodyPr/>
                    <a:lstStyle/>
                    <a:p>
                      <a:r>
                        <a:rPr lang="en-US" sz="1000"/>
                        <a:t>8</a:t>
                      </a:r>
                    </a:p>
                  </a:txBody>
                  <a:tcPr/>
                </a:tc>
                <a:tc>
                  <a:txBody>
                    <a:bodyPr/>
                    <a:lstStyle/>
                    <a:p>
                      <a:r>
                        <a:rPr lang="en-US" sz="1000"/>
                        <a:t>4844</a:t>
                      </a:r>
                    </a:p>
                  </a:txBody>
                  <a:tcPr/>
                </a:tc>
                <a:tc>
                  <a:txBody>
                    <a:bodyPr/>
                    <a:lstStyle/>
                    <a:p>
                      <a:r>
                        <a:rPr lang="en-US" sz="1000"/>
                        <a:t>201.83333333333</a:t>
                      </a:r>
                    </a:p>
                  </a:txBody>
                  <a:tcPr/>
                </a:tc>
                <a:tc>
                  <a:txBody>
                    <a:bodyPr/>
                    <a:lstStyle/>
                    <a:p>
                      <a:r>
                        <a:rPr lang="en-US" sz="1000"/>
                        <a:t>141567</a:t>
                      </a:r>
                    </a:p>
                  </a:txBody>
                  <a:tcPr/>
                </a:tc>
                <a:tc>
                  <a:txBody>
                    <a:bodyPr/>
                    <a:lstStyle/>
                    <a:p>
                      <a:r>
                        <a:rPr lang="en-US" sz="1000"/>
                        <a:t>5898.625</a:t>
                      </a:r>
                    </a:p>
                  </a:txBody>
                  <a:tcPr/>
                </a:tc>
                <a:tc>
                  <a:txBody>
                    <a:bodyPr/>
                    <a:lstStyle/>
                    <a:p>
                      <a:r>
                        <a:rPr lang="en-US" sz="1000"/>
                        <a:t>0.043735942670249 %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601101146"/>
                  </a:ext>
                </a:extLst>
              </a:tr>
            </a:tbl>
          </a:graphicData>
        </a:graphic>
      </p:graphicFrame>
      <p:sp>
        <p:nvSpPr>
          <p:cNvPr id="4" name="Text Placeholder 3">
            <a:extLst>
              <a:ext uri="{FF2B5EF4-FFF2-40B4-BE49-F238E27FC236}">
                <a16:creationId xmlns:a16="http://schemas.microsoft.com/office/drawing/2014/main" id="{E994FE0E-2F2C-45B0-999F-745F3B771C55}"/>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209430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D452-3FDA-4114-90A9-086B09185C3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9A8F6B5-7459-48C3-ADBD-53AFF792E657}"/>
              </a:ext>
            </a:extLst>
          </p:cNvPr>
          <p:cNvGraphicFramePr>
            <a:graphicFrameLocks noGrp="1"/>
          </p:cNvGraphicFramePr>
          <p:nvPr>
            <p:ph type="chart" sz="quarter" idx="13"/>
            <p:extLst>
              <p:ext uri="{D42A27DB-BD31-4B8C-83A1-F6EECF244321}">
                <p14:modId xmlns:p14="http://schemas.microsoft.com/office/powerpoint/2010/main" val="125447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CF7F61-AFEB-483B-A498-7A87211BE03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9513718-8C13-4E84-AE76-4E713AD95D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2330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5872B-E1E0-45A7-BDC3-800973C49267}"/>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E72A09B2-B055-4DE1-B6F3-2F4956B4324F}"/>
              </a:ext>
            </a:extLst>
          </p:cNvPr>
          <p:cNvGraphicFramePr>
            <a:graphicFrameLocks noGrp="1"/>
          </p:cNvGraphicFramePr>
          <p:nvPr>
            <p:ph type="chart" sz="quarter" idx="13"/>
            <p:extLst>
              <p:ext uri="{D42A27DB-BD31-4B8C-83A1-F6EECF244321}">
                <p14:modId xmlns:p14="http://schemas.microsoft.com/office/powerpoint/2010/main" val="941763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CCAB32-1C92-480F-A7AE-76CB870FCA5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9B97B27-37FB-4CD6-82E1-78CD906A09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41600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450E9-70C2-4F04-94C0-9101EF03D8D6}"/>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9DC0C7C7-DA2D-4CF9-AA82-A70AD0F6AA70}"/>
              </a:ext>
            </a:extLst>
          </p:cNvPr>
          <p:cNvGraphicFramePr>
            <a:graphicFrameLocks noGrp="1"/>
          </p:cNvGraphicFramePr>
          <p:nvPr>
            <p:ph type="chart" sz="quarter" idx="13"/>
            <p:extLst>
              <p:ext uri="{D42A27DB-BD31-4B8C-83A1-F6EECF244321}">
                <p14:modId xmlns:p14="http://schemas.microsoft.com/office/powerpoint/2010/main" val="3606683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00D2AC-57DA-4AEB-9AAF-D1C3188EF32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DB973C7-E8CF-4C0F-816D-2D4AD96B40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8882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8D1C9-4505-4883-9AB4-DC51AB37E796}"/>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7CC6A043-396D-49CB-888E-1DEFE8F9656F}"/>
              </a:ext>
            </a:extLst>
          </p:cNvPr>
          <p:cNvGraphicFramePr>
            <a:graphicFrameLocks noGrp="1"/>
          </p:cNvGraphicFramePr>
          <p:nvPr>
            <p:ph type="tbl" sz="quarter" idx="13"/>
            <p:extLst>
              <p:ext uri="{D42A27DB-BD31-4B8C-83A1-F6EECF244321}">
                <p14:modId xmlns:p14="http://schemas.microsoft.com/office/powerpoint/2010/main" val="88192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93377036"/>
                    </a:ext>
                  </a:extLst>
                </a:gridCol>
                <a:gridCol w="1069847">
                  <a:extLst>
                    <a:ext uri="{9D8B030D-6E8A-4147-A177-3AD203B41FA5}">
                      <a16:colId xmlns:a16="http://schemas.microsoft.com/office/drawing/2014/main" val="1145275096"/>
                    </a:ext>
                  </a:extLst>
                </a:gridCol>
                <a:gridCol w="740664">
                  <a:extLst>
                    <a:ext uri="{9D8B030D-6E8A-4147-A177-3AD203B41FA5}">
                      <a16:colId xmlns:a16="http://schemas.microsoft.com/office/drawing/2014/main" val="3480297370"/>
                    </a:ext>
                  </a:extLst>
                </a:gridCol>
                <a:gridCol w="493776">
                  <a:extLst>
                    <a:ext uri="{9D8B030D-6E8A-4147-A177-3AD203B41FA5}">
                      <a16:colId xmlns:a16="http://schemas.microsoft.com/office/drawing/2014/main" val="9094189"/>
                    </a:ext>
                  </a:extLst>
                </a:gridCol>
                <a:gridCol w="493776">
                  <a:extLst>
                    <a:ext uri="{9D8B030D-6E8A-4147-A177-3AD203B41FA5}">
                      <a16:colId xmlns:a16="http://schemas.microsoft.com/office/drawing/2014/main" val="1777462373"/>
                    </a:ext>
                  </a:extLst>
                </a:gridCol>
                <a:gridCol w="493776">
                  <a:extLst>
                    <a:ext uri="{9D8B030D-6E8A-4147-A177-3AD203B41FA5}">
                      <a16:colId xmlns:a16="http://schemas.microsoft.com/office/drawing/2014/main" val="1723774136"/>
                    </a:ext>
                  </a:extLst>
                </a:gridCol>
                <a:gridCol w="493776">
                  <a:extLst>
                    <a:ext uri="{9D8B030D-6E8A-4147-A177-3AD203B41FA5}">
                      <a16:colId xmlns:a16="http://schemas.microsoft.com/office/drawing/2014/main" val="2838034104"/>
                    </a:ext>
                  </a:extLst>
                </a:gridCol>
                <a:gridCol w="493776">
                  <a:extLst>
                    <a:ext uri="{9D8B030D-6E8A-4147-A177-3AD203B41FA5}">
                      <a16:colId xmlns:a16="http://schemas.microsoft.com/office/drawing/2014/main" val="3179680517"/>
                    </a:ext>
                  </a:extLst>
                </a:gridCol>
                <a:gridCol w="493776">
                  <a:extLst>
                    <a:ext uri="{9D8B030D-6E8A-4147-A177-3AD203B41FA5}">
                      <a16:colId xmlns:a16="http://schemas.microsoft.com/office/drawing/2014/main" val="2571705877"/>
                    </a:ext>
                  </a:extLst>
                </a:gridCol>
                <a:gridCol w="493776">
                  <a:extLst>
                    <a:ext uri="{9D8B030D-6E8A-4147-A177-3AD203B41FA5}">
                      <a16:colId xmlns:a16="http://schemas.microsoft.com/office/drawing/2014/main" val="3349422775"/>
                    </a:ext>
                  </a:extLst>
                </a:gridCol>
                <a:gridCol w="493776">
                  <a:extLst>
                    <a:ext uri="{9D8B030D-6E8A-4147-A177-3AD203B41FA5}">
                      <a16:colId xmlns:a16="http://schemas.microsoft.com/office/drawing/2014/main" val="2031074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3471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- 2020-01-07 15:31:57</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John Glomb to President. He will continue to serve as Chief Underwriting Officer. Learn more: http://bit.ly/36vD2rK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https://media-exp1.licdn.com/dms/image/C4E22AQEFxWU4zo-fZw/feedshare-shrink_800/0?e=1585180800&amp;v=beta&amp;t=P3nNI2KfQqXIZPZo26lLeZESuGSRz4Oshoy7v7i_8OQ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0.056509374341689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483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- 2020-01-13 16:36:23</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our new Co-Chief Underwriting Officer and three new Senior Vice Presidents! Learn more: http://bit.ly/36Q16FZ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https://image-store.slidesharecdn.com/c3420c35-bae5-409c-b4f1-e9b2c6dfd0e4-large.jpeg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0.070351152407385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4314850"/>
                  </a:ext>
                </a:extLst>
              </a:tr>
            </a:tbl>
          </a:graphicData>
        </a:graphic>
      </p:graphicFrame>
      <p:sp>
        <p:nvSpPr>
          <p:cNvPr id="4" name="Text Placeholder 3">
            <a:extLst>
              <a:ext uri="{FF2B5EF4-FFF2-40B4-BE49-F238E27FC236}">
                <a16:creationId xmlns:a16="http://schemas.microsoft.com/office/drawing/2014/main" id="{0AEFF8E3-AA97-4815-8F71-E539D79AD09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010209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34983-B8B8-4ECD-BF0E-5AB9392EE425}"/>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E3557E1C-3C5A-4D8A-A292-052609F7186B}"/>
              </a:ext>
            </a:extLst>
          </p:cNvPr>
          <p:cNvGraphicFramePr>
            <a:graphicFrameLocks noGrp="1"/>
          </p:cNvGraphicFramePr>
          <p:nvPr>
            <p:ph type="tbl" sz="quarter" idx="13"/>
            <p:extLst>
              <p:ext uri="{D42A27DB-BD31-4B8C-83A1-F6EECF244321}">
                <p14:modId xmlns:p14="http://schemas.microsoft.com/office/powerpoint/2010/main" val="2340736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46944580"/>
                    </a:ext>
                  </a:extLst>
                </a:gridCol>
                <a:gridCol w="1069847">
                  <a:extLst>
                    <a:ext uri="{9D8B030D-6E8A-4147-A177-3AD203B41FA5}">
                      <a16:colId xmlns:a16="http://schemas.microsoft.com/office/drawing/2014/main" val="1975104847"/>
                    </a:ext>
                  </a:extLst>
                </a:gridCol>
                <a:gridCol w="740664">
                  <a:extLst>
                    <a:ext uri="{9D8B030D-6E8A-4147-A177-3AD203B41FA5}">
                      <a16:colId xmlns:a16="http://schemas.microsoft.com/office/drawing/2014/main" val="2075113558"/>
                    </a:ext>
                  </a:extLst>
                </a:gridCol>
                <a:gridCol w="493776">
                  <a:extLst>
                    <a:ext uri="{9D8B030D-6E8A-4147-A177-3AD203B41FA5}">
                      <a16:colId xmlns:a16="http://schemas.microsoft.com/office/drawing/2014/main" val="3362026769"/>
                    </a:ext>
                  </a:extLst>
                </a:gridCol>
                <a:gridCol w="493776">
                  <a:extLst>
                    <a:ext uri="{9D8B030D-6E8A-4147-A177-3AD203B41FA5}">
                      <a16:colId xmlns:a16="http://schemas.microsoft.com/office/drawing/2014/main" val="411056496"/>
                    </a:ext>
                  </a:extLst>
                </a:gridCol>
                <a:gridCol w="493776">
                  <a:extLst>
                    <a:ext uri="{9D8B030D-6E8A-4147-A177-3AD203B41FA5}">
                      <a16:colId xmlns:a16="http://schemas.microsoft.com/office/drawing/2014/main" val="1135720787"/>
                    </a:ext>
                  </a:extLst>
                </a:gridCol>
                <a:gridCol w="493776">
                  <a:extLst>
                    <a:ext uri="{9D8B030D-6E8A-4147-A177-3AD203B41FA5}">
                      <a16:colId xmlns:a16="http://schemas.microsoft.com/office/drawing/2014/main" val="770503828"/>
                    </a:ext>
                  </a:extLst>
                </a:gridCol>
                <a:gridCol w="493776">
                  <a:extLst>
                    <a:ext uri="{9D8B030D-6E8A-4147-A177-3AD203B41FA5}">
                      <a16:colId xmlns:a16="http://schemas.microsoft.com/office/drawing/2014/main" val="3120218638"/>
                    </a:ext>
                  </a:extLst>
                </a:gridCol>
                <a:gridCol w="493776">
                  <a:extLst>
                    <a:ext uri="{9D8B030D-6E8A-4147-A177-3AD203B41FA5}">
                      <a16:colId xmlns:a16="http://schemas.microsoft.com/office/drawing/2014/main" val="2196572580"/>
                    </a:ext>
                  </a:extLst>
                </a:gridCol>
                <a:gridCol w="493776">
                  <a:extLst>
                    <a:ext uri="{9D8B030D-6E8A-4147-A177-3AD203B41FA5}">
                      <a16:colId xmlns:a16="http://schemas.microsoft.com/office/drawing/2014/main" val="2864039195"/>
                    </a:ext>
                  </a:extLst>
                </a:gridCol>
                <a:gridCol w="493776">
                  <a:extLst>
                    <a:ext uri="{9D8B030D-6E8A-4147-A177-3AD203B41FA5}">
                      <a16:colId xmlns:a16="http://schemas.microsoft.com/office/drawing/2014/main" val="77027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6033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- 2020-01-15 11:43:28</a:t>
                      </a:r>
                      <a:r>
                        <a:rPr kumimoji="0" lang="en-US" sz="1000" b="0" i="0" u="none" strike="noStrike" kern="1200" cap="none" spc="0" normalizeH="0" baseline="0" noProof="0">
                          <a:ln>
                            <a:noFill/>
                          </a:ln>
                          <a:solidFill>
                            <a:prstClr val="black"/>
                          </a:solidFill>
                          <a:effectLst/>
                          <a:uLnTx/>
                          <a:uFillTx/>
                          <a:latin typeface="+mn-lt"/>
                          <a:ea typeface="+mn-ea"/>
                          <a:cs typeface="+mn-cs"/>
                        </a:rPr>
                        <a:t>
  PHLY executives recently traveled to Seattle for the Northwest Region Roadshow. Each year, our leadership team travels across the U.S. to meet with employees and share ideas about how we can all work together to support our customers and each other. Here's a snapshot of the leadership team with Ken Klassy, RVP of Marketing, who's celebrating his 30th anniversary with PHLY! #ThinkPHLY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https://media-exp1.licdn.com/dms/image/C4E22AQEiH0s5rNUxvg/feedshare-shrink_800/0?e=1585180800&amp;v=beta&amp;t=dWq7jxhIbg7l72QTaXA0j2gQUg3_z_B0F2lc3Vzldq8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0.077753598928691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7019406"/>
                  </a:ext>
                </a:extLst>
              </a:tr>
            </a:tbl>
          </a:graphicData>
        </a:graphic>
      </p:graphicFrame>
      <p:sp>
        <p:nvSpPr>
          <p:cNvPr id="4" name="Text Placeholder 3">
            <a:extLst>
              <a:ext uri="{FF2B5EF4-FFF2-40B4-BE49-F238E27FC236}">
                <a16:creationId xmlns:a16="http://schemas.microsoft.com/office/drawing/2014/main" id="{9FA58F8C-66D4-45B5-80CD-DE756CA99F6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052137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BDE57-B26E-45BC-8190-E9C97F9211C2}"/>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5EBE5D7F-614C-46A8-98C8-FE63CD6D05B5}"/>
              </a:ext>
            </a:extLst>
          </p:cNvPr>
          <p:cNvGraphicFramePr>
            <a:graphicFrameLocks noGrp="1"/>
          </p:cNvGraphicFramePr>
          <p:nvPr>
            <p:ph type="tbl" sz="quarter" idx="13"/>
            <p:extLst>
              <p:ext uri="{D42A27DB-BD31-4B8C-83A1-F6EECF244321}">
                <p14:modId xmlns:p14="http://schemas.microsoft.com/office/powerpoint/2010/main" val="4247946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51785612"/>
                    </a:ext>
                  </a:extLst>
                </a:gridCol>
                <a:gridCol w="1069847">
                  <a:extLst>
                    <a:ext uri="{9D8B030D-6E8A-4147-A177-3AD203B41FA5}">
                      <a16:colId xmlns:a16="http://schemas.microsoft.com/office/drawing/2014/main" val="3123308840"/>
                    </a:ext>
                  </a:extLst>
                </a:gridCol>
                <a:gridCol w="740664">
                  <a:extLst>
                    <a:ext uri="{9D8B030D-6E8A-4147-A177-3AD203B41FA5}">
                      <a16:colId xmlns:a16="http://schemas.microsoft.com/office/drawing/2014/main" val="2916841017"/>
                    </a:ext>
                  </a:extLst>
                </a:gridCol>
                <a:gridCol w="493776">
                  <a:extLst>
                    <a:ext uri="{9D8B030D-6E8A-4147-A177-3AD203B41FA5}">
                      <a16:colId xmlns:a16="http://schemas.microsoft.com/office/drawing/2014/main" val="1660270280"/>
                    </a:ext>
                  </a:extLst>
                </a:gridCol>
                <a:gridCol w="493776">
                  <a:extLst>
                    <a:ext uri="{9D8B030D-6E8A-4147-A177-3AD203B41FA5}">
                      <a16:colId xmlns:a16="http://schemas.microsoft.com/office/drawing/2014/main" val="2315626406"/>
                    </a:ext>
                  </a:extLst>
                </a:gridCol>
                <a:gridCol w="493776">
                  <a:extLst>
                    <a:ext uri="{9D8B030D-6E8A-4147-A177-3AD203B41FA5}">
                      <a16:colId xmlns:a16="http://schemas.microsoft.com/office/drawing/2014/main" val="1690737517"/>
                    </a:ext>
                  </a:extLst>
                </a:gridCol>
                <a:gridCol w="493776">
                  <a:extLst>
                    <a:ext uri="{9D8B030D-6E8A-4147-A177-3AD203B41FA5}">
                      <a16:colId xmlns:a16="http://schemas.microsoft.com/office/drawing/2014/main" val="2063017987"/>
                    </a:ext>
                  </a:extLst>
                </a:gridCol>
                <a:gridCol w="493776">
                  <a:extLst>
                    <a:ext uri="{9D8B030D-6E8A-4147-A177-3AD203B41FA5}">
                      <a16:colId xmlns:a16="http://schemas.microsoft.com/office/drawing/2014/main" val="141462192"/>
                    </a:ext>
                  </a:extLst>
                </a:gridCol>
                <a:gridCol w="493776">
                  <a:extLst>
                    <a:ext uri="{9D8B030D-6E8A-4147-A177-3AD203B41FA5}">
                      <a16:colId xmlns:a16="http://schemas.microsoft.com/office/drawing/2014/main" val="1677362535"/>
                    </a:ext>
                  </a:extLst>
                </a:gridCol>
                <a:gridCol w="493776">
                  <a:extLst>
                    <a:ext uri="{9D8B030D-6E8A-4147-A177-3AD203B41FA5}">
                      <a16:colId xmlns:a16="http://schemas.microsoft.com/office/drawing/2014/main" val="894841806"/>
                    </a:ext>
                  </a:extLst>
                </a:gridCol>
                <a:gridCol w="493776">
                  <a:extLst>
                    <a:ext uri="{9D8B030D-6E8A-4147-A177-3AD203B41FA5}">
                      <a16:colId xmlns:a16="http://schemas.microsoft.com/office/drawing/2014/main" val="1963127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4888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- 2020-01-30 13:04:36</a:t>
                      </a:r>
                      <a:r>
                        <a:rPr kumimoji="0" lang="en-US" sz="1000" b="0" i="0" u="none" strike="noStrike" kern="1200" cap="none" spc="0" normalizeH="0" baseline="0" noProof="0">
                          <a:ln>
                            <a:noFill/>
                          </a:ln>
                          <a:solidFill>
                            <a:prstClr val="black"/>
                          </a:solidFill>
                          <a:effectLst/>
                          <a:uLnTx/>
                          <a:uFillTx/>
                          <a:latin typeface="+mn-lt"/>
                          <a:ea typeface="+mn-ea"/>
                          <a:cs typeface="+mn-cs"/>
                        </a:rPr>
                        <a:t>
  Our Corporate Social Responsibility team was excited to accept an award on behalf of PHLY for sponsoring the 2019 Autism Speaks Walk! The annual walk is the world’s largest #autism fundraising event dedicated to improving the lives of people with autism. #TEAMPHLY #AutismSpeaks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https://media-exp1.licdn.com/dms/image/C4E22AQFOJEebc7cMqQ/feedshare-shrink_480/0?e=1585180800&amp;v=beta&amp;t=F1Co_10EGrEUwUfuALKYSuD2T-dq5LwnSwz4OumK7Fk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0.058784785114441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7578700"/>
                  </a:ext>
                </a:extLst>
              </a:tr>
            </a:tbl>
          </a:graphicData>
        </a:graphic>
      </p:graphicFrame>
      <p:sp>
        <p:nvSpPr>
          <p:cNvPr id="4" name="Text Placeholder 3">
            <a:extLst>
              <a:ext uri="{FF2B5EF4-FFF2-40B4-BE49-F238E27FC236}">
                <a16:creationId xmlns:a16="http://schemas.microsoft.com/office/drawing/2014/main" id="{A90F4EE2-9C5A-4BBE-9C72-A03A305390A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318127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25C4E-A793-4461-B889-4CD819AEBB99}"/>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22EB4A08-86EA-4338-95DC-6900466FC69F}"/>
              </a:ext>
            </a:extLst>
          </p:cNvPr>
          <p:cNvGraphicFramePr>
            <a:graphicFrameLocks noGrp="1"/>
          </p:cNvGraphicFramePr>
          <p:nvPr>
            <p:ph type="tbl" sz="quarter" idx="13"/>
            <p:extLst>
              <p:ext uri="{D42A27DB-BD31-4B8C-83A1-F6EECF244321}">
                <p14:modId xmlns:p14="http://schemas.microsoft.com/office/powerpoint/2010/main" val="921477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15905740"/>
                    </a:ext>
                  </a:extLst>
                </a:gridCol>
                <a:gridCol w="1069847">
                  <a:extLst>
                    <a:ext uri="{9D8B030D-6E8A-4147-A177-3AD203B41FA5}">
                      <a16:colId xmlns:a16="http://schemas.microsoft.com/office/drawing/2014/main" val="998783475"/>
                    </a:ext>
                  </a:extLst>
                </a:gridCol>
                <a:gridCol w="740664">
                  <a:extLst>
                    <a:ext uri="{9D8B030D-6E8A-4147-A177-3AD203B41FA5}">
                      <a16:colId xmlns:a16="http://schemas.microsoft.com/office/drawing/2014/main" val="1716377010"/>
                    </a:ext>
                  </a:extLst>
                </a:gridCol>
                <a:gridCol w="493776">
                  <a:extLst>
                    <a:ext uri="{9D8B030D-6E8A-4147-A177-3AD203B41FA5}">
                      <a16:colId xmlns:a16="http://schemas.microsoft.com/office/drawing/2014/main" val="2466245496"/>
                    </a:ext>
                  </a:extLst>
                </a:gridCol>
                <a:gridCol w="493776">
                  <a:extLst>
                    <a:ext uri="{9D8B030D-6E8A-4147-A177-3AD203B41FA5}">
                      <a16:colId xmlns:a16="http://schemas.microsoft.com/office/drawing/2014/main" val="358404576"/>
                    </a:ext>
                  </a:extLst>
                </a:gridCol>
                <a:gridCol w="493776">
                  <a:extLst>
                    <a:ext uri="{9D8B030D-6E8A-4147-A177-3AD203B41FA5}">
                      <a16:colId xmlns:a16="http://schemas.microsoft.com/office/drawing/2014/main" val="3487134850"/>
                    </a:ext>
                  </a:extLst>
                </a:gridCol>
                <a:gridCol w="493776">
                  <a:extLst>
                    <a:ext uri="{9D8B030D-6E8A-4147-A177-3AD203B41FA5}">
                      <a16:colId xmlns:a16="http://schemas.microsoft.com/office/drawing/2014/main" val="1675193098"/>
                    </a:ext>
                  </a:extLst>
                </a:gridCol>
                <a:gridCol w="493776">
                  <a:extLst>
                    <a:ext uri="{9D8B030D-6E8A-4147-A177-3AD203B41FA5}">
                      <a16:colId xmlns:a16="http://schemas.microsoft.com/office/drawing/2014/main" val="1368550911"/>
                    </a:ext>
                  </a:extLst>
                </a:gridCol>
                <a:gridCol w="493776">
                  <a:extLst>
                    <a:ext uri="{9D8B030D-6E8A-4147-A177-3AD203B41FA5}">
                      <a16:colId xmlns:a16="http://schemas.microsoft.com/office/drawing/2014/main" val="3006543040"/>
                    </a:ext>
                  </a:extLst>
                </a:gridCol>
                <a:gridCol w="493776">
                  <a:extLst>
                    <a:ext uri="{9D8B030D-6E8A-4147-A177-3AD203B41FA5}">
                      <a16:colId xmlns:a16="http://schemas.microsoft.com/office/drawing/2014/main" val="3854398178"/>
                    </a:ext>
                  </a:extLst>
                </a:gridCol>
                <a:gridCol w="493776">
                  <a:extLst>
                    <a:ext uri="{9D8B030D-6E8A-4147-A177-3AD203B41FA5}">
                      <a16:colId xmlns:a16="http://schemas.microsoft.com/office/drawing/2014/main" val="565400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086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- 2020-01-20 12:21:36</a:t>
                      </a:r>
                      <a:r>
                        <a:rPr kumimoji="0" lang="en-US" sz="1000" b="0" i="0" u="none" strike="noStrike" kern="1200" cap="none" spc="0" normalizeH="0" baseline="0" noProof="0">
                          <a:ln>
                            <a:noFill/>
                          </a:ln>
                          <a:solidFill>
                            <a:prstClr val="black"/>
                          </a:solidFill>
                          <a:effectLst/>
                          <a:uLnTx/>
                          <a:uFillTx/>
                          <a:latin typeface="+mn-lt"/>
                          <a:ea typeface="+mn-ea"/>
                          <a:cs typeface="+mn-cs"/>
                        </a:rPr>
                        <a:t>
  Each year, PHLY employees join thousands of volunteers in the Greater Philadelphia area to give back on #MLKDayOfService. #TEAMPHLY partnered with City Year to paint murals within the Hartranft School to help brighten the building for their young 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https://media-exp1.licdn.com/dms/image/C4E22AQEbfcl_YHEpWA/feedshare-shrink_800/0?e=1585180800&amp;v=beta&amp;t=F26nD6QbDIVFl0hhdcVE4UZXZjEc1LfkPjVUJLRuJ9w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0.095065562456867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7464477"/>
                  </a:ext>
                </a:extLst>
              </a:tr>
            </a:tbl>
          </a:graphicData>
        </a:graphic>
      </p:graphicFrame>
      <p:sp>
        <p:nvSpPr>
          <p:cNvPr id="4" name="Text Placeholder 3">
            <a:extLst>
              <a:ext uri="{FF2B5EF4-FFF2-40B4-BE49-F238E27FC236}">
                <a16:creationId xmlns:a16="http://schemas.microsoft.com/office/drawing/2014/main" id="{F7C8D078-DB23-42F1-9335-E8FB2DE2300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717807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AEAC6-4BF0-48D0-9D3E-CA973779933B}"/>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B5E7480-0FA9-4518-B475-E676D6A58D4D}"/>
              </a:ext>
            </a:extLst>
          </p:cNvPr>
          <p:cNvGraphicFramePr>
            <a:graphicFrameLocks noGrp="1"/>
          </p:cNvGraphicFramePr>
          <p:nvPr>
            <p:ph type="tbl" sz="quarter" idx="13"/>
            <p:extLst>
              <p:ext uri="{D42A27DB-BD31-4B8C-83A1-F6EECF244321}">
                <p14:modId xmlns:p14="http://schemas.microsoft.com/office/powerpoint/2010/main" val="1373612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1267352"/>
                    </a:ext>
                  </a:extLst>
                </a:gridCol>
                <a:gridCol w="658368">
                  <a:extLst>
                    <a:ext uri="{9D8B030D-6E8A-4147-A177-3AD203B41FA5}">
                      <a16:colId xmlns:a16="http://schemas.microsoft.com/office/drawing/2014/main" val="2057444633"/>
                    </a:ext>
                  </a:extLst>
                </a:gridCol>
                <a:gridCol w="658368">
                  <a:extLst>
                    <a:ext uri="{9D8B030D-6E8A-4147-A177-3AD203B41FA5}">
                      <a16:colId xmlns:a16="http://schemas.microsoft.com/office/drawing/2014/main" val="518776730"/>
                    </a:ext>
                  </a:extLst>
                </a:gridCol>
                <a:gridCol w="658368">
                  <a:extLst>
                    <a:ext uri="{9D8B030D-6E8A-4147-A177-3AD203B41FA5}">
                      <a16:colId xmlns:a16="http://schemas.microsoft.com/office/drawing/2014/main" val="2576776160"/>
                    </a:ext>
                  </a:extLst>
                </a:gridCol>
                <a:gridCol w="658368">
                  <a:extLst>
                    <a:ext uri="{9D8B030D-6E8A-4147-A177-3AD203B41FA5}">
                      <a16:colId xmlns:a16="http://schemas.microsoft.com/office/drawing/2014/main" val="63017344"/>
                    </a:ext>
                  </a:extLst>
                </a:gridCol>
                <a:gridCol w="658368">
                  <a:extLst>
                    <a:ext uri="{9D8B030D-6E8A-4147-A177-3AD203B41FA5}">
                      <a16:colId xmlns:a16="http://schemas.microsoft.com/office/drawing/2014/main" val="3124075182"/>
                    </a:ext>
                  </a:extLst>
                </a:gridCol>
                <a:gridCol w="658368">
                  <a:extLst>
                    <a:ext uri="{9D8B030D-6E8A-4147-A177-3AD203B41FA5}">
                      <a16:colId xmlns:a16="http://schemas.microsoft.com/office/drawing/2014/main" val="1615576934"/>
                    </a:ext>
                  </a:extLst>
                </a:gridCol>
                <a:gridCol w="658368">
                  <a:extLst>
                    <a:ext uri="{9D8B030D-6E8A-4147-A177-3AD203B41FA5}">
                      <a16:colId xmlns:a16="http://schemas.microsoft.com/office/drawing/2014/main" val="1096203152"/>
                    </a:ext>
                  </a:extLst>
                </a:gridCol>
                <a:gridCol w="658368">
                  <a:extLst>
                    <a:ext uri="{9D8B030D-6E8A-4147-A177-3AD203B41FA5}">
                      <a16:colId xmlns:a16="http://schemas.microsoft.com/office/drawing/2014/main" val="3048995184"/>
                    </a:ext>
                  </a:extLst>
                </a:gridCol>
                <a:gridCol w="658368">
                  <a:extLst>
                    <a:ext uri="{9D8B030D-6E8A-4147-A177-3AD203B41FA5}">
                      <a16:colId xmlns:a16="http://schemas.microsoft.com/office/drawing/2014/main" val="15067315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73726043"/>
                  </a:ext>
                </a:extLst>
              </a:tr>
              <a:tr h="370840">
                <a:tc>
                  <a:txBody>
                    <a:bodyPr/>
                    <a:lstStyle/>
                    <a:p>
                      <a:r>
                        <a:rPr lang="en-US" sz="1000"/>
                        <a:t>phlyinsurance</a:t>
                      </a:r>
                    </a:p>
                  </a:txBody>
                  <a:tcPr/>
                </a:tc>
                <a:tc>
                  <a:txBody>
                    <a:bodyPr/>
                    <a:lstStyle/>
                    <a:p>
                      <a:r>
                        <a:rPr lang="en-US" sz="1000"/>
                        <a:t>1680</a:t>
                      </a:r>
                    </a:p>
                  </a:txBody>
                  <a:tcPr/>
                </a:tc>
                <a:tc>
                  <a:txBody>
                    <a:bodyPr/>
                    <a:lstStyle/>
                    <a:p>
                      <a:r>
                        <a:rPr lang="en-US" sz="1000"/>
                        <a:t>46</a:t>
                      </a:r>
                    </a:p>
                  </a:txBody>
                  <a:tcPr/>
                </a:tc>
                <a:tc>
                  <a:txBody>
                    <a:bodyPr/>
                    <a:lstStyle/>
                    <a:p>
                      <a:r>
                        <a:rPr lang="en-US" sz="1000"/>
                        <a:t>18</a:t>
                      </a:r>
                    </a:p>
                  </a:txBody>
                  <a:tcPr/>
                </a:tc>
                <a:tc>
                  <a:txBody>
                    <a:bodyPr/>
                    <a:lstStyle/>
                    <a:p>
                      <a:r>
                        <a:rPr lang="en-US" sz="1000"/>
                        <a:t>4</a:t>
                      </a:r>
                    </a:p>
                  </a:txBody>
                  <a:tcPr/>
                </a:tc>
                <a:tc>
                  <a:txBody>
                    <a:bodyPr/>
                    <a:lstStyle/>
                    <a:p>
                      <a:r>
                        <a:rPr lang="en-US" sz="1000"/>
                        <a:t>1</a:t>
                      </a:r>
                    </a:p>
                  </a:txBody>
                  <a:tcPr/>
                </a:tc>
                <a:tc>
                  <a:txBody>
                    <a:bodyPr/>
                    <a:lstStyle/>
                    <a:p>
                      <a:r>
                        <a:rPr lang="en-US" sz="1000"/>
                        <a:t>23</a:t>
                      </a:r>
                    </a:p>
                  </a:txBody>
                  <a:tcPr/>
                </a:tc>
                <a:tc>
                  <a:txBody>
                    <a:bodyPr/>
                    <a:lstStyle/>
                    <a:p>
                      <a:r>
                        <a:rPr lang="en-US" sz="1000"/>
                        <a:t>1236</a:t>
                      </a:r>
                    </a:p>
                  </a:txBody>
                  <a:tcPr/>
                </a:tc>
                <a:tc>
                  <a:txBody>
                    <a:bodyPr/>
                    <a:lstStyle/>
                    <a:p>
                      <a:r>
                        <a:rPr lang="en-US" sz="1000"/>
                        <a:t>21</a:t>
                      </a:r>
                    </a:p>
                  </a:txBody>
                  <a:tcPr/>
                </a:tc>
                <a:tc>
                  <a:txBody>
                    <a:bodyPr/>
                    <a:lstStyle/>
                    <a:p>
                      <a:r>
                        <a:rPr lang="en-US" sz="1000"/>
                        <a:t>3.2983 %</a:t>
                      </a:r>
                    </a:p>
                  </a:txBody>
                  <a:tcPr/>
                </a:tc>
                <a:extLst>
                  <a:ext uri="{0D108BD9-81ED-4DB2-BD59-A6C34878D82A}">
                    <a16:rowId xmlns:a16="http://schemas.microsoft.com/office/drawing/2014/main" val="3219734452"/>
                  </a:ext>
                </a:extLst>
              </a:tr>
            </a:tbl>
          </a:graphicData>
        </a:graphic>
      </p:graphicFrame>
      <p:sp>
        <p:nvSpPr>
          <p:cNvPr id="4" name="Text Placeholder 3">
            <a:extLst>
              <a:ext uri="{FF2B5EF4-FFF2-40B4-BE49-F238E27FC236}">
                <a16:creationId xmlns:a16="http://schemas.microsoft.com/office/drawing/2014/main" id="{9E60B2AE-FBB5-4C7A-A055-0269707C519B}"/>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13609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44CD-9562-45A4-877C-695E398CDA1C}"/>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3694F6B-362B-46AD-B906-9E0FC0258D83}"/>
              </a:ext>
            </a:extLst>
          </p:cNvPr>
          <p:cNvGraphicFramePr>
            <a:graphicFrameLocks noGrp="1"/>
          </p:cNvGraphicFramePr>
          <p:nvPr>
            <p:ph type="chart" sz="quarter" idx="13"/>
            <p:extLst>
              <p:ext uri="{D42A27DB-BD31-4B8C-83A1-F6EECF244321}">
                <p14:modId xmlns:p14="http://schemas.microsoft.com/office/powerpoint/2010/main" val="2283160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FA6E26-4422-4EEF-85BB-198CE8D2BE0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ABDA792-E028-4E4E-B0D4-4312EE177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0557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DBC8B-38A0-435B-8B4F-50F594AF91A4}"/>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1684383-AD8B-490D-8DC4-E32B97F12512}"/>
              </a:ext>
            </a:extLst>
          </p:cNvPr>
          <p:cNvGraphicFramePr>
            <a:graphicFrameLocks noGrp="1"/>
          </p:cNvGraphicFramePr>
          <p:nvPr>
            <p:ph type="chart" sz="quarter" idx="13"/>
            <p:extLst>
              <p:ext uri="{D42A27DB-BD31-4B8C-83A1-F6EECF244321}">
                <p14:modId xmlns:p14="http://schemas.microsoft.com/office/powerpoint/2010/main" val="3776959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3F8B2F-FAAD-4006-8811-6F59A3359AB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5BCFD7A-154C-4743-B0D8-86B11B09F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8629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D4F5A-BBBF-4743-80BA-4C6C81C4761D}"/>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8D683E97-691B-4BC9-8202-C9B0C66E8DD0}"/>
              </a:ext>
            </a:extLst>
          </p:cNvPr>
          <p:cNvGraphicFramePr>
            <a:graphicFrameLocks noGrp="1"/>
          </p:cNvGraphicFramePr>
          <p:nvPr>
            <p:ph type="chart" sz="quarter" idx="13"/>
            <p:extLst>
              <p:ext uri="{D42A27DB-BD31-4B8C-83A1-F6EECF244321}">
                <p14:modId xmlns:p14="http://schemas.microsoft.com/office/powerpoint/2010/main" val="2402467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8BD32E-21E2-4A94-9407-1593BF110FB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B36B3CF-44B0-4D7D-B9F1-67400FA842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2246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D1C8-73E3-4C79-B206-03F3D6B03C3D}"/>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34A90020-0EAF-45EE-9B92-D0F3310B296F}"/>
              </a:ext>
            </a:extLst>
          </p:cNvPr>
          <p:cNvGraphicFramePr>
            <a:graphicFrameLocks noGrp="1"/>
          </p:cNvGraphicFramePr>
          <p:nvPr>
            <p:ph type="tbl" sz="quarter" idx="13"/>
            <p:extLst>
              <p:ext uri="{D42A27DB-BD31-4B8C-83A1-F6EECF244321}">
                <p14:modId xmlns:p14="http://schemas.microsoft.com/office/powerpoint/2010/main" val="58463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5885807"/>
                    </a:ext>
                  </a:extLst>
                </a:gridCol>
                <a:gridCol w="1810512">
                  <a:extLst>
                    <a:ext uri="{9D8B030D-6E8A-4147-A177-3AD203B41FA5}">
                      <a16:colId xmlns:a16="http://schemas.microsoft.com/office/drawing/2014/main" val="1115760192"/>
                    </a:ext>
                  </a:extLst>
                </a:gridCol>
                <a:gridCol w="822960">
                  <a:extLst>
                    <a:ext uri="{9D8B030D-6E8A-4147-A177-3AD203B41FA5}">
                      <a16:colId xmlns:a16="http://schemas.microsoft.com/office/drawing/2014/main" val="2810722336"/>
                    </a:ext>
                  </a:extLst>
                </a:gridCol>
                <a:gridCol w="822960">
                  <a:extLst>
                    <a:ext uri="{9D8B030D-6E8A-4147-A177-3AD203B41FA5}">
                      <a16:colId xmlns:a16="http://schemas.microsoft.com/office/drawing/2014/main" val="249854265"/>
                    </a:ext>
                  </a:extLst>
                </a:gridCol>
                <a:gridCol w="822960">
                  <a:extLst>
                    <a:ext uri="{9D8B030D-6E8A-4147-A177-3AD203B41FA5}">
                      <a16:colId xmlns:a16="http://schemas.microsoft.com/office/drawing/2014/main" val="2954673432"/>
                    </a:ext>
                  </a:extLst>
                </a:gridCol>
                <a:gridCol w="822960">
                  <a:extLst>
                    <a:ext uri="{9D8B030D-6E8A-4147-A177-3AD203B41FA5}">
                      <a16:colId xmlns:a16="http://schemas.microsoft.com/office/drawing/2014/main" val="4015979684"/>
                    </a:ext>
                  </a:extLst>
                </a:gridCol>
                <a:gridCol w="822960">
                  <a:extLst>
                    <a:ext uri="{9D8B030D-6E8A-4147-A177-3AD203B41FA5}">
                      <a16:colId xmlns:a16="http://schemas.microsoft.com/office/drawing/2014/main" val="2113920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647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- 2020-01-07 15:49:06</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the #promotion of John Glomb to President. He will continue to serve as Chief Underwriting Officer. Enter this link into your web browser to learn more: http://bit.ly/36ArSSC 👏 #ThinkPHLY #instanews #congrats #business #insurance #insurancecareers #bestoftheday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https://www.instagram.com/p/B7CE0iuncN7/media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2093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- 2020-01-13 16:34:15</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our new Co-Chief Underwriting Officer and three new Senior Vice Presidents! Enter this link into your web browser to learn more: http://bit.ly/35Pkp0z 👏😁 #ThinkPHLY #instanews #congrats #promotion #business #goals #insurance #insurancecareers #bestoftheday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https://www.instagram.com/p/B7RmwbAn87u/media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9854429"/>
                  </a:ext>
                </a:extLst>
              </a:tr>
            </a:tbl>
          </a:graphicData>
        </a:graphic>
      </p:graphicFrame>
      <p:sp>
        <p:nvSpPr>
          <p:cNvPr id="4" name="Text Placeholder 3">
            <a:extLst>
              <a:ext uri="{FF2B5EF4-FFF2-40B4-BE49-F238E27FC236}">
                <a16:creationId xmlns:a16="http://schemas.microsoft.com/office/drawing/2014/main" id="{9721B9AF-6C5C-426F-9B83-AC7CF781666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9428012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7FF2C-96E4-417B-BD9B-1CBDEA2A89A1}"/>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0DE20007-6EBB-43D8-AC48-B8B3A7E138F8}"/>
              </a:ext>
            </a:extLst>
          </p:cNvPr>
          <p:cNvGraphicFramePr>
            <a:graphicFrameLocks noGrp="1"/>
          </p:cNvGraphicFramePr>
          <p:nvPr>
            <p:ph type="tbl" sz="quarter" idx="13"/>
            <p:extLst>
              <p:ext uri="{D42A27DB-BD31-4B8C-83A1-F6EECF244321}">
                <p14:modId xmlns:p14="http://schemas.microsoft.com/office/powerpoint/2010/main" val="2948931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5221217"/>
                    </a:ext>
                  </a:extLst>
                </a:gridCol>
                <a:gridCol w="1810512">
                  <a:extLst>
                    <a:ext uri="{9D8B030D-6E8A-4147-A177-3AD203B41FA5}">
                      <a16:colId xmlns:a16="http://schemas.microsoft.com/office/drawing/2014/main" val="1495353107"/>
                    </a:ext>
                  </a:extLst>
                </a:gridCol>
                <a:gridCol w="822960">
                  <a:extLst>
                    <a:ext uri="{9D8B030D-6E8A-4147-A177-3AD203B41FA5}">
                      <a16:colId xmlns:a16="http://schemas.microsoft.com/office/drawing/2014/main" val="2188000327"/>
                    </a:ext>
                  </a:extLst>
                </a:gridCol>
                <a:gridCol w="822960">
                  <a:extLst>
                    <a:ext uri="{9D8B030D-6E8A-4147-A177-3AD203B41FA5}">
                      <a16:colId xmlns:a16="http://schemas.microsoft.com/office/drawing/2014/main" val="2665586369"/>
                    </a:ext>
                  </a:extLst>
                </a:gridCol>
                <a:gridCol w="822960">
                  <a:extLst>
                    <a:ext uri="{9D8B030D-6E8A-4147-A177-3AD203B41FA5}">
                      <a16:colId xmlns:a16="http://schemas.microsoft.com/office/drawing/2014/main" val="948241591"/>
                    </a:ext>
                  </a:extLst>
                </a:gridCol>
                <a:gridCol w="822960">
                  <a:extLst>
                    <a:ext uri="{9D8B030D-6E8A-4147-A177-3AD203B41FA5}">
                      <a16:colId xmlns:a16="http://schemas.microsoft.com/office/drawing/2014/main" val="2095908146"/>
                    </a:ext>
                  </a:extLst>
                </a:gridCol>
                <a:gridCol w="822960">
                  <a:extLst>
                    <a:ext uri="{9D8B030D-6E8A-4147-A177-3AD203B41FA5}">
                      <a16:colId xmlns:a16="http://schemas.microsoft.com/office/drawing/2014/main" val="1643903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91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- 2020-01-15 15:16:12</a:t>
                      </a:r>
                      <a:r>
                        <a:rPr kumimoji="0" lang="en-US" sz="1000" b="0" i="0" u="none" strike="noStrike" kern="1200" cap="none" spc="0" normalizeH="0" baseline="0" noProof="0">
                          <a:ln>
                            <a:noFill/>
                          </a:ln>
                          <a:solidFill>
                            <a:prstClr val="black"/>
                          </a:solidFill>
                          <a:effectLst/>
                          <a:uLnTx/>
                          <a:uFillTx/>
                          <a:latin typeface="+mn-lt"/>
                          <a:ea typeface="+mn-ea"/>
                          <a:cs typeface="+mn-cs"/>
                        </a:rPr>
                        <a:t>
 #PHLY executives recently traveled to #Seattle for the Northwest Region Roadshow. Each year, our #leadership team travels across the U.S. to meet with employees and share #ideas about how we can all #worktogether to #support our customers and each other. Here’s a snapshot of the leadership team with Ken Klassy, RVP of Marketing, who’s celebrating his 30th #anniversary with PHLY! 👏🏼🥳 #ThinkPHLY #TEAMPHLY #insurance #career #roadshow #insurancelife #teamwork #business #instagood #bestoftheday #congratulations #workanniversary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https://www.instagram.com/p/B7WnaihlApJ/media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4319935"/>
                  </a:ext>
                </a:extLst>
              </a:tr>
            </a:tbl>
          </a:graphicData>
        </a:graphic>
      </p:graphicFrame>
      <p:sp>
        <p:nvSpPr>
          <p:cNvPr id="4" name="Text Placeholder 3">
            <a:extLst>
              <a:ext uri="{FF2B5EF4-FFF2-40B4-BE49-F238E27FC236}">
                <a16:creationId xmlns:a16="http://schemas.microsoft.com/office/drawing/2014/main" id="{3C4DF588-5D25-4A8E-B923-C53ED44A7DCF}"/>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779053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A77E-958D-4303-BEA4-CA3BC328EA8B}"/>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F236B590-4BD6-4DC2-886C-6B86DE4366A3}"/>
              </a:ext>
            </a:extLst>
          </p:cNvPr>
          <p:cNvGraphicFramePr>
            <a:graphicFrameLocks noGrp="1"/>
          </p:cNvGraphicFramePr>
          <p:nvPr>
            <p:ph type="tbl" sz="quarter" idx="13"/>
            <p:extLst>
              <p:ext uri="{D42A27DB-BD31-4B8C-83A1-F6EECF244321}">
                <p14:modId xmlns:p14="http://schemas.microsoft.com/office/powerpoint/2010/main" val="705407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48362672"/>
                    </a:ext>
                  </a:extLst>
                </a:gridCol>
                <a:gridCol w="1810512">
                  <a:extLst>
                    <a:ext uri="{9D8B030D-6E8A-4147-A177-3AD203B41FA5}">
                      <a16:colId xmlns:a16="http://schemas.microsoft.com/office/drawing/2014/main" val="3408751039"/>
                    </a:ext>
                  </a:extLst>
                </a:gridCol>
                <a:gridCol w="822960">
                  <a:extLst>
                    <a:ext uri="{9D8B030D-6E8A-4147-A177-3AD203B41FA5}">
                      <a16:colId xmlns:a16="http://schemas.microsoft.com/office/drawing/2014/main" val="89341824"/>
                    </a:ext>
                  </a:extLst>
                </a:gridCol>
                <a:gridCol w="822960">
                  <a:extLst>
                    <a:ext uri="{9D8B030D-6E8A-4147-A177-3AD203B41FA5}">
                      <a16:colId xmlns:a16="http://schemas.microsoft.com/office/drawing/2014/main" val="1319500105"/>
                    </a:ext>
                  </a:extLst>
                </a:gridCol>
                <a:gridCol w="822960">
                  <a:extLst>
                    <a:ext uri="{9D8B030D-6E8A-4147-A177-3AD203B41FA5}">
                      <a16:colId xmlns:a16="http://schemas.microsoft.com/office/drawing/2014/main" val="2540707459"/>
                    </a:ext>
                  </a:extLst>
                </a:gridCol>
                <a:gridCol w="822960">
                  <a:extLst>
                    <a:ext uri="{9D8B030D-6E8A-4147-A177-3AD203B41FA5}">
                      <a16:colId xmlns:a16="http://schemas.microsoft.com/office/drawing/2014/main" val="3983374579"/>
                    </a:ext>
                  </a:extLst>
                </a:gridCol>
                <a:gridCol w="822960">
                  <a:extLst>
                    <a:ext uri="{9D8B030D-6E8A-4147-A177-3AD203B41FA5}">
                      <a16:colId xmlns:a16="http://schemas.microsoft.com/office/drawing/2014/main" val="1301129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215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- 2020-01-30 18:00:32</a:t>
                      </a:r>
                      <a:r>
                        <a:rPr kumimoji="0" lang="en-US" sz="1000" b="0" i="0" u="none" strike="noStrike" kern="1200" cap="none" spc="0" normalizeH="0" baseline="0" noProof="0">
                          <a:ln>
                            <a:noFill/>
                          </a:ln>
                          <a:solidFill>
                            <a:prstClr val="black"/>
                          </a:solidFill>
                          <a:effectLst/>
                          <a:uLnTx/>
                          <a:uFillTx/>
                          <a:latin typeface="+mn-lt"/>
                          <a:ea typeface="+mn-ea"/>
                          <a:cs typeface="+mn-cs"/>
                        </a:rPr>
                        <a:t>
 Our Corporate Social Responsibility team was excited to accept an #award on behalf of #PHLY for sponsoring the 2019 autismspeaks walk! The annual #walk is the world’s largest #autism #fundraising event dedicated to improving the lives of people with autism.
👟🧩💙
#TEAMPHLY #giveback #autismspeaks #autismspeakswalk #ausome #autistic #charity #corporatesocialresponsibility #autismawareness #goodcause #community #instagood #bestoftheday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https://www.instagram.com/p/B79iJRznhsn/media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0070954"/>
                  </a:ext>
                </a:extLst>
              </a:tr>
            </a:tbl>
          </a:graphicData>
        </a:graphic>
      </p:graphicFrame>
      <p:sp>
        <p:nvSpPr>
          <p:cNvPr id="4" name="Text Placeholder 3">
            <a:extLst>
              <a:ext uri="{FF2B5EF4-FFF2-40B4-BE49-F238E27FC236}">
                <a16:creationId xmlns:a16="http://schemas.microsoft.com/office/drawing/2014/main" id="{B39CF6D1-A86B-4B14-9276-35EEC99B440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949670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2158-B324-422D-BDD7-A05C782DCC74}"/>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DE0C876E-3313-4C9C-BF8D-565C2900E446}"/>
              </a:ext>
            </a:extLst>
          </p:cNvPr>
          <p:cNvGraphicFramePr>
            <a:graphicFrameLocks noGrp="1"/>
          </p:cNvGraphicFramePr>
          <p:nvPr>
            <p:ph type="tbl" sz="quarter" idx="13"/>
            <p:extLst>
              <p:ext uri="{D42A27DB-BD31-4B8C-83A1-F6EECF244321}">
                <p14:modId xmlns:p14="http://schemas.microsoft.com/office/powerpoint/2010/main" val="4208792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97721640"/>
                    </a:ext>
                  </a:extLst>
                </a:gridCol>
                <a:gridCol w="1810512">
                  <a:extLst>
                    <a:ext uri="{9D8B030D-6E8A-4147-A177-3AD203B41FA5}">
                      <a16:colId xmlns:a16="http://schemas.microsoft.com/office/drawing/2014/main" val="1433680171"/>
                    </a:ext>
                  </a:extLst>
                </a:gridCol>
                <a:gridCol w="822960">
                  <a:extLst>
                    <a:ext uri="{9D8B030D-6E8A-4147-A177-3AD203B41FA5}">
                      <a16:colId xmlns:a16="http://schemas.microsoft.com/office/drawing/2014/main" val="1420105364"/>
                    </a:ext>
                  </a:extLst>
                </a:gridCol>
                <a:gridCol w="822960">
                  <a:extLst>
                    <a:ext uri="{9D8B030D-6E8A-4147-A177-3AD203B41FA5}">
                      <a16:colId xmlns:a16="http://schemas.microsoft.com/office/drawing/2014/main" val="1826255055"/>
                    </a:ext>
                  </a:extLst>
                </a:gridCol>
                <a:gridCol w="822960">
                  <a:extLst>
                    <a:ext uri="{9D8B030D-6E8A-4147-A177-3AD203B41FA5}">
                      <a16:colId xmlns:a16="http://schemas.microsoft.com/office/drawing/2014/main" val="4217399257"/>
                    </a:ext>
                  </a:extLst>
                </a:gridCol>
                <a:gridCol w="822960">
                  <a:extLst>
                    <a:ext uri="{9D8B030D-6E8A-4147-A177-3AD203B41FA5}">
                      <a16:colId xmlns:a16="http://schemas.microsoft.com/office/drawing/2014/main" val="568766233"/>
                    </a:ext>
                  </a:extLst>
                </a:gridCol>
                <a:gridCol w="822960">
                  <a:extLst>
                    <a:ext uri="{9D8B030D-6E8A-4147-A177-3AD203B41FA5}">
                      <a16:colId xmlns:a16="http://schemas.microsoft.com/office/drawing/2014/main" val="63319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667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- 2020-01-08 16:16:39</a:t>
                      </a:r>
                      <a:r>
                        <a:rPr kumimoji="0" lang="en-US" sz="1000" b="0" i="0" u="none" strike="noStrike" kern="1200" cap="none" spc="0" normalizeH="0" baseline="0" noProof="0">
                          <a:ln>
                            <a:noFill/>
                          </a:ln>
                          <a:solidFill>
                            <a:prstClr val="black"/>
                          </a:solidFill>
                          <a:effectLst/>
                          <a:uLnTx/>
                          <a:uFillTx/>
                          <a:latin typeface="+mn-lt"/>
                          <a:ea typeface="+mn-ea"/>
                          <a:cs typeface="+mn-cs"/>
                        </a:rPr>
                        <a:t>
 #TEAMPHLY’s Health and Wellness Center held an open house to jump start the #newyear. Home Office employees along with our sister company tmna_services had an opportunity to meet with #fitness center staff to learn more about #health and #wellness offerings. 💪🏼😄 beabetteryouphlygym #PHLYFitOpenHouse #ThinkPHLY #healthandwellness #beabetteryouphly #healthylifestyle #gym #fitfam #wellnesswednesday #motivation #instagood #insurance #philly #fitnessmotivation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https://www.instagram.com/p/B7EsxI_nU-g/media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39727343"/>
                  </a:ext>
                </a:extLst>
              </a:tr>
            </a:tbl>
          </a:graphicData>
        </a:graphic>
      </p:graphicFrame>
      <p:sp>
        <p:nvSpPr>
          <p:cNvPr id="4" name="Text Placeholder 3">
            <a:extLst>
              <a:ext uri="{FF2B5EF4-FFF2-40B4-BE49-F238E27FC236}">
                <a16:creationId xmlns:a16="http://schemas.microsoft.com/office/drawing/2014/main" id="{B9B8B5F3-F5AD-4DEF-B03D-13EAFAF47C98}"/>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822354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F4683-E78C-4984-8F16-9D8ADC2A553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2CA2DD4E-3D83-4C8D-AD2B-421BF88478ED}"/>
              </a:ext>
            </a:extLst>
          </p:cNvPr>
          <p:cNvGraphicFramePr>
            <a:graphicFrameLocks noGrp="1"/>
          </p:cNvGraphicFramePr>
          <p:nvPr>
            <p:ph type="tbl" sz="quarter" idx="13"/>
            <p:extLst>
              <p:ext uri="{D42A27DB-BD31-4B8C-83A1-F6EECF244321}">
                <p14:modId xmlns:p14="http://schemas.microsoft.com/office/powerpoint/2010/main" val="2036550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4921276"/>
                    </a:ext>
                  </a:extLst>
                </a:gridCol>
                <a:gridCol w="658368">
                  <a:extLst>
                    <a:ext uri="{9D8B030D-6E8A-4147-A177-3AD203B41FA5}">
                      <a16:colId xmlns:a16="http://schemas.microsoft.com/office/drawing/2014/main" val="3733053424"/>
                    </a:ext>
                  </a:extLst>
                </a:gridCol>
                <a:gridCol w="658368">
                  <a:extLst>
                    <a:ext uri="{9D8B030D-6E8A-4147-A177-3AD203B41FA5}">
                      <a16:colId xmlns:a16="http://schemas.microsoft.com/office/drawing/2014/main" val="4124455055"/>
                    </a:ext>
                  </a:extLst>
                </a:gridCol>
                <a:gridCol w="329184">
                  <a:extLst>
                    <a:ext uri="{9D8B030D-6E8A-4147-A177-3AD203B41FA5}">
                      <a16:colId xmlns:a16="http://schemas.microsoft.com/office/drawing/2014/main" val="541277436"/>
                    </a:ext>
                  </a:extLst>
                </a:gridCol>
                <a:gridCol w="329184">
                  <a:extLst>
                    <a:ext uri="{9D8B030D-6E8A-4147-A177-3AD203B41FA5}">
                      <a16:colId xmlns:a16="http://schemas.microsoft.com/office/drawing/2014/main" val="1910932194"/>
                    </a:ext>
                  </a:extLst>
                </a:gridCol>
                <a:gridCol w="658368">
                  <a:extLst>
                    <a:ext uri="{9D8B030D-6E8A-4147-A177-3AD203B41FA5}">
                      <a16:colId xmlns:a16="http://schemas.microsoft.com/office/drawing/2014/main" val="3269288559"/>
                    </a:ext>
                  </a:extLst>
                </a:gridCol>
                <a:gridCol w="658368">
                  <a:extLst>
                    <a:ext uri="{9D8B030D-6E8A-4147-A177-3AD203B41FA5}">
                      <a16:colId xmlns:a16="http://schemas.microsoft.com/office/drawing/2014/main" val="803223151"/>
                    </a:ext>
                  </a:extLst>
                </a:gridCol>
                <a:gridCol w="658368">
                  <a:extLst>
                    <a:ext uri="{9D8B030D-6E8A-4147-A177-3AD203B41FA5}">
                      <a16:colId xmlns:a16="http://schemas.microsoft.com/office/drawing/2014/main" val="652484127"/>
                    </a:ext>
                  </a:extLst>
                </a:gridCol>
                <a:gridCol w="658368">
                  <a:extLst>
                    <a:ext uri="{9D8B030D-6E8A-4147-A177-3AD203B41FA5}">
                      <a16:colId xmlns:a16="http://schemas.microsoft.com/office/drawing/2014/main" val="2660537793"/>
                    </a:ext>
                  </a:extLst>
                </a:gridCol>
                <a:gridCol w="658368">
                  <a:extLst>
                    <a:ext uri="{9D8B030D-6E8A-4147-A177-3AD203B41FA5}">
                      <a16:colId xmlns:a16="http://schemas.microsoft.com/office/drawing/2014/main" val="1856108707"/>
                    </a:ext>
                  </a:extLst>
                </a:gridCol>
                <a:gridCol w="658368">
                  <a:extLst>
                    <a:ext uri="{9D8B030D-6E8A-4147-A177-3AD203B41FA5}">
                      <a16:colId xmlns:a16="http://schemas.microsoft.com/office/drawing/2014/main" val="823699157"/>
                    </a:ext>
                  </a:extLst>
                </a:gridCol>
                <a:gridCol w="658368">
                  <a:extLst>
                    <a:ext uri="{9D8B030D-6E8A-4147-A177-3AD203B41FA5}">
                      <a16:colId xmlns:a16="http://schemas.microsoft.com/office/drawing/2014/main" val="171790527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841645037"/>
                  </a:ext>
                </a:extLst>
              </a:tr>
              <a:tr h="370840">
                <a:tc>
                  <a:txBody>
                    <a:bodyPr/>
                    <a:lstStyle/>
                    <a:p>
                      <a:r>
                        <a:rPr lang="en-US" sz="1000"/>
                        <a:t>phlyinsurance</a:t>
                      </a:r>
                    </a:p>
                  </a:txBody>
                  <a:tcPr/>
                </a:tc>
                <a:tc>
                  <a:txBody>
                    <a:bodyPr/>
                    <a:lstStyle/>
                    <a:p>
                      <a:r>
                        <a:rPr lang="en-US" sz="1000"/>
                        <a:t>3</a:t>
                      </a:r>
                    </a:p>
                  </a:txBody>
                  <a:tcPr/>
                </a:tc>
                <a:tc>
                  <a:txBody>
                    <a:bodyPr/>
                    <a:lstStyle/>
                    <a:p>
                      <a:r>
                        <a:rPr lang="en-US" sz="1000"/>
                        <a:t>0.6842</a:t>
                      </a:r>
                    </a:p>
                  </a:txBody>
                  <a:tcPr/>
                </a:tc>
                <a:tc>
                  <a:txBody>
                    <a:bodyPr/>
                    <a:lstStyle/>
                    <a:p>
                      <a:r>
                        <a:rPr lang="en-US" sz="1000"/>
                        <a:t>40.33</a:t>
                      </a:r>
                    </a:p>
                  </a:txBody>
                  <a:tcPr/>
                </a:tc>
                <a:tc>
                  <a:txBody>
                    <a:bodyPr/>
                    <a:lstStyle/>
                    <a:p>
                      <a:r>
                        <a:rPr lang="en-US" sz="1000"/>
                        <a:t>0.67</a:t>
                      </a:r>
                    </a:p>
                  </a:txBody>
                  <a:tcPr/>
                </a:tc>
                <a:tc>
                  <a:txBody>
                    <a:bodyPr/>
                    <a:lstStyle/>
                    <a:p>
                      <a:r>
                        <a:rPr lang="en-US" sz="1000"/>
                        <a:t>290.33</a:t>
                      </a:r>
                    </a:p>
                  </a:txBody>
                  <a:tcPr/>
                </a:tc>
                <a:tc>
                  <a:txBody>
                    <a:bodyPr/>
                    <a:lstStyle/>
                    <a:p>
                      <a:r>
                        <a:rPr lang="en-US" sz="1000"/>
                        <a:t>243.00</a:t>
                      </a:r>
                    </a:p>
                  </a:txBody>
                  <a:tcPr/>
                </a:tc>
                <a:tc>
                  <a:txBody>
                    <a:bodyPr/>
                    <a:lstStyle/>
                    <a:p>
                      <a:r>
                        <a:rPr lang="en-US" sz="1000"/>
                        <a:t>166.00</a:t>
                      </a:r>
                    </a:p>
                  </a:txBody>
                  <a:tcPr/>
                </a:tc>
                <a:tc>
                  <a:txBody>
                    <a:bodyPr/>
                    <a:lstStyle/>
                    <a:p>
                      <a:r>
                        <a:rPr lang="en-US" sz="1000"/>
                        <a:t>165.33</a:t>
                      </a:r>
                    </a:p>
                  </a:txBody>
                  <a:tcPr/>
                </a:tc>
                <a:tc>
                  <a:txBody>
                    <a:bodyPr/>
                    <a:lstStyle/>
                    <a:p>
                      <a:r>
                        <a:rPr lang="en-US" sz="1000"/>
                        <a:t>871</a:t>
                      </a:r>
                    </a:p>
                  </a:txBody>
                  <a:tcPr/>
                </a:tc>
                <a:tc>
                  <a:txBody>
                    <a:bodyPr/>
                    <a:lstStyle/>
                    <a:p>
                      <a:r>
                        <a:rPr lang="en-US" sz="1000"/>
                        <a:t>121</a:t>
                      </a:r>
                    </a:p>
                  </a:txBody>
                  <a:tcPr/>
                </a:tc>
                <a:tc>
                  <a:txBody>
                    <a:bodyPr/>
                    <a:lstStyle/>
                    <a:p>
                      <a:r>
                        <a:rPr lang="en-US" sz="1000"/>
                        <a:t>498</a:t>
                      </a:r>
                    </a:p>
                  </a:txBody>
                  <a:tcPr/>
                </a:tc>
                <a:extLst>
                  <a:ext uri="{0D108BD9-81ED-4DB2-BD59-A6C34878D82A}">
                    <a16:rowId xmlns:a16="http://schemas.microsoft.com/office/drawing/2014/main" val="1803492067"/>
                  </a:ext>
                </a:extLst>
              </a:tr>
            </a:tbl>
          </a:graphicData>
        </a:graphic>
      </p:graphicFrame>
      <p:sp>
        <p:nvSpPr>
          <p:cNvPr id="4" name="Text Placeholder 3">
            <a:extLst>
              <a:ext uri="{FF2B5EF4-FFF2-40B4-BE49-F238E27FC236}">
                <a16:creationId xmlns:a16="http://schemas.microsoft.com/office/drawing/2014/main" id="{26062083-9057-46C8-9FE5-4B137ACCA5D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721994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B17D7-ACC3-41A4-B223-51B6D1D6F526}"/>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CAAF4AAF-9753-4A80-AA96-64C0DC279B57}"/>
              </a:ext>
            </a:extLst>
          </p:cNvPr>
          <p:cNvGraphicFramePr>
            <a:graphicFrameLocks noGrp="1"/>
          </p:cNvGraphicFramePr>
          <p:nvPr>
            <p:ph type="tbl" sz="quarter" idx="13"/>
            <p:extLst>
              <p:ext uri="{D42A27DB-BD31-4B8C-83A1-F6EECF244321}">
                <p14:modId xmlns:p14="http://schemas.microsoft.com/office/powerpoint/2010/main" val="2116376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70668914"/>
                    </a:ext>
                  </a:extLst>
                </a:gridCol>
                <a:gridCol w="1316736">
                  <a:extLst>
                    <a:ext uri="{9D8B030D-6E8A-4147-A177-3AD203B41FA5}">
                      <a16:colId xmlns:a16="http://schemas.microsoft.com/office/drawing/2014/main" val="2667767574"/>
                    </a:ext>
                  </a:extLst>
                </a:gridCol>
                <a:gridCol w="658368">
                  <a:extLst>
                    <a:ext uri="{9D8B030D-6E8A-4147-A177-3AD203B41FA5}">
                      <a16:colId xmlns:a16="http://schemas.microsoft.com/office/drawing/2014/main" val="179068177"/>
                    </a:ext>
                  </a:extLst>
                </a:gridCol>
                <a:gridCol w="658368">
                  <a:extLst>
                    <a:ext uri="{9D8B030D-6E8A-4147-A177-3AD203B41FA5}">
                      <a16:colId xmlns:a16="http://schemas.microsoft.com/office/drawing/2014/main" val="1403433531"/>
                    </a:ext>
                  </a:extLst>
                </a:gridCol>
                <a:gridCol w="658368">
                  <a:extLst>
                    <a:ext uri="{9D8B030D-6E8A-4147-A177-3AD203B41FA5}">
                      <a16:colId xmlns:a16="http://schemas.microsoft.com/office/drawing/2014/main" val="1579379213"/>
                    </a:ext>
                  </a:extLst>
                </a:gridCol>
                <a:gridCol w="658368">
                  <a:extLst>
                    <a:ext uri="{9D8B030D-6E8A-4147-A177-3AD203B41FA5}">
                      <a16:colId xmlns:a16="http://schemas.microsoft.com/office/drawing/2014/main" val="1794651544"/>
                    </a:ext>
                  </a:extLst>
                </a:gridCol>
                <a:gridCol w="658368">
                  <a:extLst>
                    <a:ext uri="{9D8B030D-6E8A-4147-A177-3AD203B41FA5}">
                      <a16:colId xmlns:a16="http://schemas.microsoft.com/office/drawing/2014/main" val="2893302890"/>
                    </a:ext>
                  </a:extLst>
                </a:gridCol>
                <a:gridCol w="658368">
                  <a:extLst>
                    <a:ext uri="{9D8B030D-6E8A-4147-A177-3AD203B41FA5}">
                      <a16:colId xmlns:a16="http://schemas.microsoft.com/office/drawing/2014/main" val="2881802091"/>
                    </a:ext>
                  </a:extLst>
                </a:gridCol>
                <a:gridCol w="658368">
                  <a:extLst>
                    <a:ext uri="{9D8B030D-6E8A-4147-A177-3AD203B41FA5}">
                      <a16:colId xmlns:a16="http://schemas.microsoft.com/office/drawing/2014/main" val="1709658830"/>
                    </a:ext>
                  </a:extLst>
                </a:gridCol>
                <a:gridCol w="658368">
                  <a:extLst>
                    <a:ext uri="{9D8B030D-6E8A-4147-A177-3AD203B41FA5}">
                      <a16:colId xmlns:a16="http://schemas.microsoft.com/office/drawing/2014/main" val="359022698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053877838"/>
                  </a:ext>
                </a:extLst>
              </a:tr>
              <a:tr h="370840">
                <a:tc>
                  <a:txBody>
                    <a:bodyPr/>
                    <a:lstStyle/>
                    <a:p>
                      <a:r>
                        <a:rPr lang="en-US" sz="1000" b="1"/>
                        <a:t>phlyinsurance - 2020-01-30 10:24:27</a:t>
                      </a:r>
                      <a:r>
                        <a:rPr lang="en-US" sz="1000"/>
                        <a:t>
 Looking for a 
summer #internship? #collegestudent  #futureleaders</a:t>
                      </a:r>
                    </a:p>
                  </a:txBody>
                  <a:tcPr/>
                </a:tc>
                <a:tc>
                  <a:txBody>
                    <a:bodyPr/>
                    <a:lstStyle/>
                    <a:p>
                      <a:r>
                        <a:rPr lang="en-US" sz="1000"/>
                        <a:t>https://scontent.xx.fbcdn.net/v/t51.12442-15/82578509_135936607496588_8554726711549832715_n.jpg?_nc_cat=105&amp;_nc_ohc=zVQnJOZ6qAIAX8FVBNV&amp;_nc_ht=scontent.xx&amp;oh=94c9dbccb665a91f9f6c1ce6f9bd6648&amp;oe=5ECF6263</a:t>
                      </a:r>
                    </a:p>
                  </a:txBody>
                  <a:tcPr/>
                </a:tc>
                <a:tc>
                  <a:txBody>
                    <a:bodyPr/>
                    <a:lstStyle/>
                    <a:p>
                      <a:r>
                        <a:rPr lang="en-US" sz="1000"/>
                        <a:t>01/31/2020 10:08:02</a:t>
                      </a:r>
                    </a:p>
                  </a:txBody>
                  <a:tcPr/>
                </a:tc>
                <a:tc>
                  <a:txBody>
                    <a:bodyPr/>
                    <a:lstStyle/>
                    <a:p>
                      <a:r>
                        <a:rPr lang="en-US" sz="1000"/>
                        <a:t>Video</a:t>
                      </a:r>
                    </a:p>
                  </a:txBody>
                  <a:tcPr/>
                </a:tc>
                <a:tc>
                  <a:txBody>
                    <a:bodyPr/>
                    <a:lstStyle/>
                    <a:p>
                      <a:r>
                        <a:rPr lang="en-US" sz="1000"/>
                        <a:t>255</a:t>
                      </a:r>
                    </a:p>
                  </a:txBody>
                  <a:tcPr/>
                </a:tc>
                <a:tc>
                  <a:txBody>
                    <a:bodyPr/>
                    <a:lstStyle/>
                    <a:p>
                      <a:r>
                        <a:rPr lang="en-US" sz="1000"/>
                        <a:t>219</a:t>
                      </a:r>
                    </a:p>
                  </a:txBody>
                  <a:tcPr/>
                </a:tc>
                <a:tc>
                  <a:txBody>
                    <a:bodyPr/>
                    <a:lstStyle/>
                    <a:p>
                      <a:r>
                        <a:rPr lang="en-US" sz="1000"/>
                        <a:t>1</a:t>
                      </a:r>
                    </a:p>
                  </a:txBody>
                  <a:tcPr/>
                </a:tc>
                <a:tc>
                  <a:txBody>
                    <a:bodyPr/>
                    <a:lstStyle/>
                    <a:p>
                      <a:r>
                        <a:rPr lang="en-US" sz="1000"/>
                        <a:t>29</a:t>
                      </a:r>
                    </a:p>
                  </a:txBody>
                  <a:tcPr/>
                </a:tc>
                <a:tc>
                  <a:txBody>
                    <a:bodyPr/>
                    <a:lstStyle/>
                    <a:p>
                      <a:r>
                        <a:rPr lang="en-US" sz="1000"/>
                        <a:t>145</a:t>
                      </a:r>
                    </a:p>
                  </a:txBody>
                  <a:tcPr/>
                </a:tc>
                <a:tc>
                  <a:txBody>
                    <a:bodyPr/>
                    <a:lstStyle/>
                    <a:p>
                      <a:r>
                        <a:rPr lang="en-US" sz="1000"/>
                        <a:t>5</a:t>
                      </a:r>
                    </a:p>
                  </a:txBody>
                  <a:tcPr/>
                </a:tc>
                <a:extLst>
                  <a:ext uri="{0D108BD9-81ED-4DB2-BD59-A6C34878D82A}">
                    <a16:rowId xmlns:a16="http://schemas.microsoft.com/office/drawing/2014/main" val="4287526947"/>
                  </a:ext>
                </a:extLst>
              </a:tr>
              <a:tr h="370840">
                <a:tc>
                  <a:txBody>
                    <a:bodyPr/>
                    <a:lstStyle/>
                    <a:p>
                      <a:r>
                        <a:rPr lang="en-US" sz="1000" b="1"/>
                        <a:t>phlyinsurance - 2020-01-23 16:07:44</a:t>
                      </a:r>
                      <a:r>
                        <a:rPr lang="en-US" sz="1000"/>
                        <a:t>
 tap to see more from 
our #volunteer event 
with @jfcsphilly!</a:t>
                      </a:r>
                    </a:p>
                  </a:txBody>
                  <a:tcPr/>
                </a:tc>
                <a:tc>
                  <a:txBody>
                    <a:bodyPr/>
                    <a:lstStyle/>
                    <a:p>
                      <a:r>
                        <a:rPr lang="en-US" sz="1000"/>
                        <a:t>https://scontent.xx.fbcdn.net/v/t51.12442-15/82088468_884276281990204_3375709309164944678_n.jpg?_nc_cat=110&amp;_nc_ohc=yZV8s74l8okAX-Y8ouX&amp;_nc_ht=scontent.xx&amp;oh=f03b01eb53084fcdc798bf45849151c8&amp;oe=5E964B14</a:t>
                      </a:r>
                    </a:p>
                  </a:txBody>
                  <a:tcPr/>
                </a:tc>
                <a:tc>
                  <a:txBody>
                    <a:bodyPr/>
                    <a:lstStyle/>
                    <a:p>
                      <a:r>
                        <a:rPr lang="en-US" sz="1000"/>
                        <a:t>01/24/2020 16:01:36</a:t>
                      </a:r>
                    </a:p>
                  </a:txBody>
                  <a:tcPr/>
                </a:tc>
                <a:tc>
                  <a:txBody>
                    <a:bodyPr/>
                    <a:lstStyle/>
                    <a:p>
                      <a:r>
                        <a:rPr lang="en-US" sz="1000"/>
                        <a:t>Video</a:t>
                      </a:r>
                    </a:p>
                  </a:txBody>
                  <a:tcPr/>
                </a:tc>
                <a:tc>
                  <a:txBody>
                    <a:bodyPr/>
                    <a:lstStyle/>
                    <a:p>
                      <a:r>
                        <a:rPr lang="en-US" sz="1000"/>
                        <a:t>289</a:t>
                      </a:r>
                    </a:p>
                  </a:txBody>
                  <a:tcPr/>
                </a:tc>
                <a:tc>
                  <a:txBody>
                    <a:bodyPr/>
                    <a:lstStyle/>
                    <a:p>
                      <a:r>
                        <a:rPr lang="en-US" sz="1000"/>
                        <a:t>246</a:t>
                      </a:r>
                    </a:p>
                  </a:txBody>
                  <a:tcPr/>
                </a:tc>
                <a:tc>
                  <a:txBody>
                    <a:bodyPr/>
                    <a:lstStyle/>
                    <a:p>
                      <a:r>
                        <a:rPr lang="en-US" sz="1000"/>
                        <a:t>0</a:t>
                      </a:r>
                    </a:p>
                  </a:txBody>
                  <a:tcPr/>
                </a:tc>
                <a:tc>
                  <a:txBody>
                    <a:bodyPr/>
                    <a:lstStyle/>
                    <a:p>
                      <a:r>
                        <a:rPr lang="en-US" sz="1000"/>
                        <a:t>38</a:t>
                      </a:r>
                    </a:p>
                  </a:txBody>
                  <a:tcPr/>
                </a:tc>
                <a:tc>
                  <a:txBody>
                    <a:bodyPr/>
                    <a:lstStyle/>
                    <a:p>
                      <a:r>
                        <a:rPr lang="en-US" sz="1000"/>
                        <a:t>169</a:t>
                      </a:r>
                    </a:p>
                  </a:txBody>
                  <a:tcPr/>
                </a:tc>
                <a:tc>
                  <a:txBody>
                    <a:bodyPr/>
                    <a:lstStyle/>
                    <a:p>
                      <a:r>
                        <a:rPr lang="en-US" sz="1000"/>
                        <a:t>7</a:t>
                      </a:r>
                    </a:p>
                  </a:txBody>
                  <a:tcPr/>
                </a:tc>
                <a:extLst>
                  <a:ext uri="{0D108BD9-81ED-4DB2-BD59-A6C34878D82A}">
                    <a16:rowId xmlns:a16="http://schemas.microsoft.com/office/drawing/2014/main" val="117575070"/>
                  </a:ext>
                </a:extLst>
              </a:tr>
              <a:tr h="370840">
                <a:tc>
                  <a:txBody>
                    <a:bodyPr/>
                    <a:lstStyle/>
                    <a:p>
                      <a:r>
                        <a:rPr lang="en-US" sz="1000" b="1"/>
                        <a:t>phlyinsurance - 2020-01-13 16:49:26</a:t>
                      </a:r>
                      <a:r>
                        <a:rPr lang="en-US" sz="1000"/>
                        <a:t>
 tap to see more!</a:t>
                      </a:r>
                    </a:p>
                  </a:txBody>
                  <a:tcPr/>
                </a:tc>
                <a:tc>
                  <a:txBody>
                    <a:bodyPr/>
                    <a:lstStyle/>
                    <a:p>
                      <a:r>
                        <a:rPr lang="en-US" sz="1000"/>
                        <a:t>https://scontent.xx.fbcdn.net/v/t51.12442-15/81024962_164947598156476_4667793432961843770_n.jpg?_nc_cat=104&amp;_nc_ohc=en-avqYr26YAX-gYStH&amp;_nc_ht=scontent.xx&amp;oh=efaed57bb6b740ef067f58031f3c493d&amp;oe=5E8D311C</a:t>
                      </a:r>
                    </a:p>
                  </a:txBody>
                  <a:tcPr/>
                </a:tc>
                <a:tc>
                  <a:txBody>
                    <a:bodyPr/>
                    <a:lstStyle/>
                    <a:p>
                      <a:r>
                        <a:rPr lang="en-US" sz="1000"/>
                        <a:t>01/14/2020 16:30:41</a:t>
                      </a:r>
                    </a:p>
                  </a:txBody>
                  <a:tcPr/>
                </a:tc>
                <a:tc>
                  <a:txBody>
                    <a:bodyPr/>
                    <a:lstStyle/>
                    <a:p>
                      <a:r>
                        <a:rPr lang="en-US" sz="1000"/>
                        <a:t>Video</a:t>
                      </a:r>
                    </a:p>
                  </a:txBody>
                  <a:tcPr/>
                </a:tc>
                <a:tc>
                  <a:txBody>
                    <a:bodyPr/>
                    <a:lstStyle/>
                    <a:p>
                      <a:r>
                        <a:rPr lang="en-US" sz="1000"/>
                        <a:t>327</a:t>
                      </a:r>
                    </a:p>
                  </a:txBody>
                  <a:tcPr/>
                </a:tc>
                <a:tc>
                  <a:txBody>
                    <a:bodyPr/>
                    <a:lstStyle/>
                    <a:p>
                      <a:r>
                        <a:rPr lang="en-US" sz="1000"/>
                        <a:t>264</a:t>
                      </a:r>
                    </a:p>
                  </a:txBody>
                  <a:tcPr/>
                </a:tc>
                <a:tc>
                  <a:txBody>
                    <a:bodyPr/>
                    <a:lstStyle/>
                    <a:p>
                      <a:r>
                        <a:rPr lang="en-US" sz="1000"/>
                        <a:t>1</a:t>
                      </a:r>
                    </a:p>
                  </a:txBody>
                  <a:tcPr/>
                </a:tc>
                <a:tc>
                  <a:txBody>
                    <a:bodyPr/>
                    <a:lstStyle/>
                    <a:p>
                      <a:r>
                        <a:rPr lang="en-US" sz="1000"/>
                        <a:t>54</a:t>
                      </a:r>
                    </a:p>
                  </a:txBody>
                  <a:tcPr/>
                </a:tc>
                <a:tc>
                  <a:txBody>
                    <a:bodyPr/>
                    <a:lstStyle/>
                    <a:p>
                      <a:r>
                        <a:rPr lang="en-US" sz="1000"/>
                        <a:t>164</a:t>
                      </a:r>
                    </a:p>
                  </a:txBody>
                  <a:tcPr/>
                </a:tc>
                <a:tc>
                  <a:txBody>
                    <a:bodyPr/>
                    <a:lstStyle/>
                    <a:p>
                      <a:r>
                        <a:rPr lang="en-US" sz="1000"/>
                        <a:t>6</a:t>
                      </a:r>
                    </a:p>
                  </a:txBody>
                  <a:tcPr/>
                </a:tc>
                <a:extLst>
                  <a:ext uri="{0D108BD9-81ED-4DB2-BD59-A6C34878D82A}">
                    <a16:rowId xmlns:a16="http://schemas.microsoft.com/office/drawing/2014/main" val="1930103694"/>
                  </a:ext>
                </a:extLst>
              </a:tr>
            </a:tbl>
          </a:graphicData>
        </a:graphic>
      </p:graphicFrame>
      <p:sp>
        <p:nvSpPr>
          <p:cNvPr id="4" name="Text Placeholder 3">
            <a:extLst>
              <a:ext uri="{FF2B5EF4-FFF2-40B4-BE49-F238E27FC236}">
                <a16:creationId xmlns:a16="http://schemas.microsoft.com/office/drawing/2014/main" id="{04BC0A13-E69E-4C43-BCC4-11388792D1AB}"/>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4205850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1598</Words>
  <Application>Microsoft Office PowerPoint</Application>
  <PresentationFormat>On-screen Show (4:3)</PresentationFormat>
  <Paragraphs>562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2020-02-21T21:55:48Z</dcterms:created>
  <dcterms:modified xsi:type="dcterms:W3CDTF">2020-02-21T21:56:39Z</dcterms:modified>
</cp:coreProperties>
</file>